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13" r:id="rId4"/>
    <p:sldId id="314" r:id="rId5"/>
    <p:sldId id="320" r:id="rId6"/>
    <p:sldId id="321" r:id="rId7"/>
    <p:sldId id="324" r:id="rId8"/>
    <p:sldId id="325" r:id="rId9"/>
    <p:sldId id="339" r:id="rId10"/>
    <p:sldId id="329" r:id="rId11"/>
    <p:sldId id="330" r:id="rId12"/>
    <p:sldId id="331" r:id="rId13"/>
    <p:sldId id="334" r:id="rId14"/>
    <p:sldId id="335" r:id="rId15"/>
    <p:sldId id="336" r:id="rId16"/>
    <p:sldId id="337" r:id="rId17"/>
    <p:sldId id="340" r:id="rId18"/>
    <p:sldId id="341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/>
      <a:tcStyle>
        <a:tcBdr/>
        <a:fill>
          <a:solidFill>
            <a:srgbClr val="EEF2F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/>
      <a:tcStyle>
        <a:tcBdr/>
        <a:fill>
          <a:solidFill>
            <a:srgbClr val="F0F1EC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/>
      <a:tcStyle>
        <a:tcBdr/>
        <a:fill>
          <a:solidFill>
            <a:srgbClr val="EEEDED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3536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rgbClr val="77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텍스트"/>
          <p:cNvSpPr txBox="1">
            <a:spLocks noGrp="1"/>
          </p:cNvSpPr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EBDDC3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72011" y="2563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0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텍스트"/>
          <p:cNvSpPr txBox="1">
            <a:spLocks noGrp="1"/>
          </p:cNvSpPr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1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16" name="직사각형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8248" y="103976"/>
            <a:ext cx="296179" cy="3254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4" cy="16732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775F55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775F55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775F55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775F55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775F55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36" name="직사각형 6"/>
          <p:cNvSpPr/>
          <p:nvPr/>
        </p:nvSpPr>
        <p:spPr>
          <a:xfrm>
            <a:off x="0" y="2840831"/>
            <a:ext cx="9144000" cy="114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7"/>
          <p:cNvSpPr/>
          <p:nvPr/>
        </p:nvSpPr>
        <p:spPr>
          <a:xfrm>
            <a:off x="0" y="2492896"/>
            <a:ext cx="1295400" cy="141473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8"/>
          <p:cNvSpPr/>
          <p:nvPr/>
        </p:nvSpPr>
        <p:spPr>
          <a:xfrm>
            <a:off x="1371600" y="2492896"/>
            <a:ext cx="7772400" cy="14147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456994" y="2708919"/>
            <a:ext cx="7620001" cy="990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00202" y="2981325"/>
            <a:ext cx="491479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9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0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62761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8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캡션 있는 그림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92" name="직사각형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"/>
          <p:cNvSpPr/>
          <p:nvPr/>
        </p:nvSpPr>
        <p:spPr>
          <a:xfrm>
            <a:off x="1545335" y="4654296"/>
            <a:ext cx="7598666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96" name="직사각형 10"/>
          <p:cNvSpPr/>
          <p:nvPr/>
        </p:nvSpPr>
        <p:spPr>
          <a:xfrm>
            <a:off x="1447799" y="0"/>
            <a:ext cx="100586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9792" y="4719310"/>
            <a:ext cx="488216" cy="5594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8" name="그림 개체 틀 2"/>
          <p:cNvSpPr>
            <a:spLocks noGrp="1"/>
          </p:cNvSpPr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1231736"/>
            <a:ext cx="296178" cy="3254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  <a:prstGeom prst="rect">
            <a:avLst/>
          </a:prstGeom>
        </p:spPr>
        <p:txBody>
          <a:bodyPr/>
          <a:lstStyle/>
          <a:p>
            <a:pPr algn="r">
              <a:defRPr sz="9600"/>
            </a:pPr>
            <a:r>
              <a:rPr dirty="0"/>
              <a:t>Python</a:t>
            </a:r>
            <a:br>
              <a:rPr dirty="0"/>
            </a:br>
            <a:r>
              <a:rPr dirty="0" err="1"/>
              <a:t>완전정복</a:t>
            </a:r>
            <a:endParaRPr dirty="0"/>
          </a:p>
        </p:txBody>
      </p:sp>
      <p:sp>
        <p:nvSpPr>
          <p:cNvPr id="129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dirty="0"/>
              <a:t>Moon Yong </a:t>
            </a:r>
            <a:r>
              <a:rPr dirty="0" err="1"/>
              <a:t>Joon</a:t>
            </a:r>
            <a:endParaRPr dirty="0"/>
          </a:p>
        </p:txBody>
      </p:sp>
      <p:sp>
        <p:nvSpPr>
          <p:cNvPr id="13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27139" y="256376"/>
            <a:ext cx="185922" cy="3254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7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체크</a:t>
            </a:r>
            <a:endParaRPr dirty="0"/>
          </a:p>
        </p:txBody>
      </p:sp>
      <p:sp>
        <p:nvSpPr>
          <p:cNvPr id="87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Type </a:t>
            </a:r>
            <a:r>
              <a:rPr dirty="0" smtClean="0"/>
              <a:t>Class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알아보기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880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67543" y="1579623"/>
            <a:ext cx="8229601" cy="1849378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문자열과</a:t>
            </a:r>
            <a:r>
              <a:rPr dirty="0"/>
              <a:t> </a:t>
            </a:r>
            <a:r>
              <a:rPr dirty="0" err="1"/>
              <a:t>정수</a:t>
            </a:r>
            <a:r>
              <a:rPr dirty="0"/>
              <a:t>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클래스가</a:t>
            </a:r>
            <a:r>
              <a:rPr dirty="0"/>
              <a:t> type </a:t>
            </a:r>
            <a:r>
              <a:rPr dirty="0" err="1"/>
              <a:t>클래스로</a:t>
            </a:r>
            <a:r>
              <a:rPr dirty="0"/>
              <a:t> </a:t>
            </a:r>
            <a:r>
              <a:rPr dirty="0" err="1"/>
              <a:t>만들어지므로</a:t>
            </a:r>
            <a:r>
              <a:rPr dirty="0"/>
              <a:t> </a:t>
            </a: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체크</a:t>
            </a:r>
            <a:endParaRPr dirty="0"/>
          </a:p>
        </p:txBody>
      </p:sp>
      <p:sp>
        <p:nvSpPr>
          <p:cNvPr id="88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29773" y="1256354"/>
            <a:ext cx="27385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11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115616" y="3920134"/>
            <a:ext cx="2592288" cy="93610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type(instance)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6136" y="4052590"/>
            <a:ext cx="25202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 확인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5" name="직선 화살표 연결선 4"/>
          <p:cNvCxnSpPr>
            <a:stCxn id="2" idx="3"/>
            <a:endCxn id="3" idx="1"/>
          </p:cNvCxnSpPr>
          <p:nvPr/>
        </p:nvCxnSpPr>
        <p:spPr>
          <a:xfrm flipV="1">
            <a:off x="3707904" y="4375755"/>
            <a:ext cx="2088232" cy="12431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 </a:t>
            </a:r>
            <a:r>
              <a:rPr dirty="0" smtClean="0"/>
              <a:t>Class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클래스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885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67543" y="1579623"/>
            <a:ext cx="8229601" cy="1849378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lang="ko-KR" altLang="en-US" dirty="0" smtClean="0"/>
              <a:t>정의된 </a:t>
            </a:r>
            <a:r>
              <a:rPr dirty="0" smtClean="0"/>
              <a:t>Class </a:t>
            </a:r>
            <a:r>
              <a:rPr dirty="0"/>
              <a:t>에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smtClean="0"/>
              <a:t>class</a:t>
            </a:r>
            <a:r>
              <a:rPr lang="ko-KR" altLang="en-US" dirty="0" smtClean="0"/>
              <a:t>가 어떤 메타클래스에 의해 </a:t>
            </a:r>
            <a:r>
              <a:rPr lang="ko-KR" altLang="en-US" dirty="0" err="1" smtClean="0"/>
              <a:t>만들어졌는</a:t>
            </a:r>
            <a:r>
              <a:rPr lang="ko-KR" altLang="en-US" dirty="0" smtClean="0"/>
              <a:t> 지를 확인 </a:t>
            </a:r>
            <a:endParaRPr dirty="0"/>
          </a:p>
        </p:txBody>
      </p:sp>
      <p:sp>
        <p:nvSpPr>
          <p:cNvPr id="886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26055" y="1256354"/>
            <a:ext cx="281290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12</a:t>
            </a:fld>
            <a:endParaRPr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920134"/>
            <a:ext cx="2592288" cy="93610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type(class)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4052590"/>
            <a:ext cx="25202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클래스를  확인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 flipV="1">
            <a:off x="3707904" y="4375755"/>
            <a:ext cx="2088232" cy="12431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Type special method</a:t>
            </a:r>
          </a:p>
        </p:txBody>
      </p:sp>
    </p:spTree>
    <p:extLst>
      <p:ext uri="{BB962C8B-B14F-4D97-AF65-F5344CB8AC3E}">
        <p14:creationId xmlns:p14="http://schemas.microsoft.com/office/powerpoint/2010/main" val="984346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type __new__/__</a:t>
            </a:r>
            <a:r>
              <a:rPr dirty="0" err="1"/>
              <a:t>init</a:t>
            </a:r>
            <a:r>
              <a:rPr dirty="0"/>
              <a:t>__</a:t>
            </a:r>
          </a:p>
        </p:txBody>
      </p:sp>
      <p:sp>
        <p:nvSpPr>
          <p:cNvPr id="160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67543" y="1579623"/>
            <a:ext cx="8229601" cy="1849378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 type </a:t>
            </a:r>
            <a:r>
              <a:rPr dirty="0" err="1"/>
              <a:t>메타클래스로</a:t>
            </a:r>
            <a:r>
              <a:rPr dirty="0"/>
              <a:t> </a:t>
            </a:r>
            <a:r>
              <a:rPr dirty="0" err="1"/>
              <a:t>클래스를</a:t>
            </a:r>
            <a:r>
              <a:rPr dirty="0"/>
              <a:t> </a:t>
            </a:r>
            <a:r>
              <a:rPr dirty="0" err="1"/>
              <a:t>생성하려면</a:t>
            </a:r>
            <a:r>
              <a:rPr dirty="0"/>
              <a:t> </a:t>
            </a:r>
            <a:r>
              <a:rPr dirty="0" err="1"/>
              <a:t>문자열로</a:t>
            </a:r>
            <a:r>
              <a:rPr dirty="0"/>
              <a:t> </a:t>
            </a:r>
            <a:r>
              <a:rPr dirty="0" err="1"/>
              <a:t>클래스명을</a:t>
            </a:r>
            <a:r>
              <a:rPr dirty="0"/>
              <a:t> </a:t>
            </a:r>
            <a:r>
              <a:rPr dirty="0" err="1"/>
              <a:t>정의하고</a:t>
            </a:r>
            <a:r>
              <a:rPr dirty="0"/>
              <a:t>, </a:t>
            </a:r>
            <a:r>
              <a:rPr dirty="0" err="1"/>
              <a:t>상속관계를</a:t>
            </a:r>
            <a:r>
              <a:rPr dirty="0"/>
              <a:t> tuple, </a:t>
            </a:r>
            <a:r>
              <a:rPr dirty="0" err="1"/>
              <a:t>namespace에</a:t>
            </a:r>
            <a:r>
              <a:rPr dirty="0"/>
              <a:t> </a:t>
            </a:r>
            <a:r>
              <a:rPr dirty="0" err="1"/>
              <a:t>dict</a:t>
            </a:r>
            <a:r>
              <a:rPr dirty="0"/>
              <a:t> </a:t>
            </a:r>
            <a:r>
              <a:rPr dirty="0" err="1"/>
              <a:t>타입으로</a:t>
            </a:r>
            <a:r>
              <a:rPr dirty="0"/>
              <a:t> </a:t>
            </a:r>
            <a:r>
              <a:rPr dirty="0" err="1"/>
              <a:t>선언</a:t>
            </a:r>
            <a:r>
              <a:rPr dirty="0"/>
              <a:t> __</a:t>
            </a:r>
            <a:r>
              <a:rPr dirty="0" err="1"/>
              <a:t>init</a:t>
            </a:r>
            <a:r>
              <a:rPr dirty="0"/>
              <a:t>__ </a:t>
            </a:r>
            <a:r>
              <a:rPr dirty="0" err="1"/>
              <a:t>첫번째</a:t>
            </a:r>
            <a:r>
              <a:rPr dirty="0"/>
              <a:t> </a:t>
            </a:r>
            <a:r>
              <a:rPr dirty="0" err="1"/>
              <a:t>인자는</a:t>
            </a:r>
            <a:r>
              <a:rPr dirty="0"/>
              <a:t> </a:t>
            </a:r>
            <a:r>
              <a:rPr dirty="0" err="1"/>
              <a:t>class가</a:t>
            </a:r>
            <a:r>
              <a:rPr dirty="0"/>
              <a:t> </a:t>
            </a:r>
            <a:r>
              <a:rPr dirty="0" err="1"/>
              <a:t>와야</a:t>
            </a:r>
            <a:r>
              <a:rPr dirty="0"/>
              <a:t> 함</a:t>
            </a:r>
          </a:p>
        </p:txBody>
      </p:sp>
      <p:sp>
        <p:nvSpPr>
          <p:cNvPr id="16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74229" y="1268794"/>
            <a:ext cx="184942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14</a:t>
            </a:fld>
            <a:endParaRPr dirty="0"/>
          </a:p>
        </p:txBody>
      </p:sp>
      <p:grpSp>
        <p:nvGrpSpPr>
          <p:cNvPr id="164" name="직사각형 3"/>
          <p:cNvGrpSpPr/>
          <p:nvPr/>
        </p:nvGrpSpPr>
        <p:grpSpPr>
          <a:xfrm>
            <a:off x="1508718" y="3428998"/>
            <a:ext cx="6519666" cy="936108"/>
            <a:chOff x="0" y="-1"/>
            <a:chExt cx="6519665" cy="936106"/>
          </a:xfrm>
        </p:grpSpPr>
        <p:sp>
          <p:nvSpPr>
            <p:cNvPr id="162" name="직사각형"/>
            <p:cNvSpPr/>
            <p:nvPr/>
          </p:nvSpPr>
          <p:spPr>
            <a:xfrm>
              <a:off x="0" y="-1"/>
              <a:ext cx="6519665" cy="936106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MyKlass = type.__new__(type, name, bases, dict)…"/>
            <p:cNvSpPr txBox="1"/>
            <p:nvPr/>
          </p:nvSpPr>
          <p:spPr>
            <a:xfrm>
              <a:off x="0" y="144888"/>
              <a:ext cx="6519665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MyKlass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type.__new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__(type, name, bases,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type.__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MyKlass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name, bases,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7186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type __call__</a:t>
            </a:r>
          </a:p>
        </p:txBody>
      </p:sp>
      <p:sp>
        <p:nvSpPr>
          <p:cNvPr id="169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67543" y="1579623"/>
            <a:ext cx="8229601" cy="1849378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 type </a:t>
            </a:r>
            <a:r>
              <a:rPr dirty="0" err="1"/>
              <a:t>메타클래스로</a:t>
            </a:r>
            <a:r>
              <a:rPr dirty="0"/>
              <a:t> </a:t>
            </a:r>
            <a:r>
              <a:rPr dirty="0" err="1"/>
              <a:t>클래스를</a:t>
            </a:r>
            <a:r>
              <a:rPr dirty="0"/>
              <a:t> </a:t>
            </a:r>
            <a:r>
              <a:rPr dirty="0" err="1"/>
              <a:t>생성하려면</a:t>
            </a:r>
            <a:r>
              <a:rPr dirty="0"/>
              <a:t> </a:t>
            </a:r>
            <a:r>
              <a:rPr dirty="0" err="1"/>
              <a:t>문자열로</a:t>
            </a:r>
            <a:r>
              <a:rPr dirty="0"/>
              <a:t> </a:t>
            </a:r>
            <a:r>
              <a:rPr dirty="0" err="1"/>
              <a:t>클래스명을</a:t>
            </a:r>
            <a:r>
              <a:rPr dirty="0"/>
              <a:t> </a:t>
            </a:r>
            <a:r>
              <a:rPr dirty="0" err="1"/>
              <a:t>정의하고</a:t>
            </a:r>
            <a:r>
              <a:rPr dirty="0"/>
              <a:t>, </a:t>
            </a:r>
            <a:r>
              <a:rPr dirty="0" err="1"/>
              <a:t>상속관계를</a:t>
            </a:r>
            <a:r>
              <a:rPr dirty="0"/>
              <a:t> tuple, </a:t>
            </a:r>
            <a:r>
              <a:rPr dirty="0" err="1"/>
              <a:t>namespace에</a:t>
            </a:r>
            <a:r>
              <a:rPr dirty="0"/>
              <a:t> </a:t>
            </a:r>
            <a:r>
              <a:rPr dirty="0" err="1"/>
              <a:t>dict</a:t>
            </a:r>
            <a:r>
              <a:rPr dirty="0"/>
              <a:t> </a:t>
            </a:r>
            <a:r>
              <a:rPr dirty="0" err="1"/>
              <a:t>타입으로</a:t>
            </a:r>
            <a:r>
              <a:rPr dirty="0"/>
              <a:t> </a:t>
            </a:r>
            <a:r>
              <a:rPr dirty="0" err="1"/>
              <a:t>선언</a:t>
            </a:r>
            <a:r>
              <a:rPr dirty="0"/>
              <a:t> __</a:t>
            </a:r>
            <a:r>
              <a:rPr dirty="0" err="1"/>
              <a:t>init</a:t>
            </a:r>
            <a:r>
              <a:rPr dirty="0"/>
              <a:t>__ </a:t>
            </a:r>
            <a:r>
              <a:rPr dirty="0" err="1"/>
              <a:t>첫번째</a:t>
            </a:r>
            <a:r>
              <a:rPr dirty="0"/>
              <a:t> </a:t>
            </a:r>
            <a:r>
              <a:rPr dirty="0" err="1"/>
              <a:t>인자는</a:t>
            </a:r>
            <a:r>
              <a:rPr dirty="0"/>
              <a:t> </a:t>
            </a:r>
            <a:r>
              <a:rPr dirty="0" err="1"/>
              <a:t>class가</a:t>
            </a:r>
            <a:r>
              <a:rPr dirty="0"/>
              <a:t> </a:t>
            </a:r>
            <a:r>
              <a:rPr dirty="0" err="1"/>
              <a:t>와야</a:t>
            </a:r>
            <a:r>
              <a:rPr dirty="0"/>
              <a:t> 함</a:t>
            </a:r>
          </a:p>
        </p:txBody>
      </p:sp>
      <p:sp>
        <p:nvSpPr>
          <p:cNvPr id="170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73423" y="1268794"/>
            <a:ext cx="186554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15</a:t>
            </a:fld>
            <a:endParaRPr dirty="0"/>
          </a:p>
        </p:txBody>
      </p:sp>
      <p:grpSp>
        <p:nvGrpSpPr>
          <p:cNvPr id="173" name="직사각형 3"/>
          <p:cNvGrpSpPr/>
          <p:nvPr/>
        </p:nvGrpSpPr>
        <p:grpSpPr>
          <a:xfrm>
            <a:off x="1508718" y="3428998"/>
            <a:ext cx="6519666" cy="936108"/>
            <a:chOff x="0" y="-1"/>
            <a:chExt cx="6519665" cy="936106"/>
          </a:xfrm>
        </p:grpSpPr>
        <p:sp>
          <p:nvSpPr>
            <p:cNvPr id="171" name="직사각형"/>
            <p:cNvSpPr/>
            <p:nvPr/>
          </p:nvSpPr>
          <p:spPr>
            <a:xfrm>
              <a:off x="0" y="-1"/>
              <a:ext cx="6519665" cy="936106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MyKlass = type.__call__(type, name, bases, dict)"/>
            <p:cNvSpPr txBox="1"/>
            <p:nvPr/>
          </p:nvSpPr>
          <p:spPr>
            <a:xfrm>
              <a:off x="0" y="283387"/>
              <a:ext cx="6519665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MyKlass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type.__call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__(type, name, bases,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3688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type.__prepare</a:t>
            </a:r>
            <a:r>
              <a:rPr dirty="0"/>
              <a:t>__</a:t>
            </a:r>
          </a:p>
        </p:txBody>
      </p:sp>
      <p:sp>
        <p:nvSpPr>
          <p:cNvPr id="17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1345321"/>
          </a:xfrm>
          <a:prstGeom prst="rect">
            <a:avLst/>
          </a:prstGeom>
        </p:spPr>
        <p:txBody>
          <a:bodyPr/>
          <a:lstStyle/>
          <a:p>
            <a:pPr marL="0" lvl="1" indent="448055" defTabSz="896111">
              <a:spcBef>
                <a:spcPts val="400"/>
              </a:spcBef>
              <a:buSzTx/>
              <a:buFont typeface="Wingdings"/>
              <a:buNone/>
              <a:defRPr sz="2548"/>
            </a:pPr>
            <a:r>
              <a:rPr dirty="0"/>
              <a:t>Once the appropriate </a:t>
            </a:r>
            <a:r>
              <a:rPr dirty="0" err="1"/>
              <a:t>metaclass</a:t>
            </a:r>
            <a:r>
              <a:rPr dirty="0"/>
              <a:t> has been identified, then the class namespace is prepared. </a:t>
            </a:r>
          </a:p>
        </p:txBody>
      </p:sp>
      <p:sp>
        <p:nvSpPr>
          <p:cNvPr id="179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46045" y="1268794"/>
            <a:ext cx="241310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16</a:t>
            </a:fld>
            <a:endParaRPr dirty="0"/>
          </a:p>
        </p:txBody>
      </p:sp>
      <p:grpSp>
        <p:nvGrpSpPr>
          <p:cNvPr id="182" name="직사각형 14"/>
          <p:cNvGrpSpPr/>
          <p:nvPr/>
        </p:nvGrpSpPr>
        <p:grpSpPr>
          <a:xfrm>
            <a:off x="539548" y="3564903"/>
            <a:ext cx="7416829" cy="1304259"/>
            <a:chOff x="-1" y="0"/>
            <a:chExt cx="3672410" cy="1728192"/>
          </a:xfrm>
        </p:grpSpPr>
        <p:sp>
          <p:nvSpPr>
            <p:cNvPr id="180" name="직사각형"/>
            <p:cNvSpPr/>
            <p:nvPr/>
          </p:nvSpPr>
          <p:spPr>
            <a:xfrm>
              <a:off x="-1" y="0"/>
              <a:ext cx="3672410" cy="1728192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__prepare__(‘클래스명’,상속관계)"/>
            <p:cNvSpPr txBox="1"/>
            <p:nvPr/>
          </p:nvSpPr>
          <p:spPr>
            <a:xfrm>
              <a:off x="-1" y="619409"/>
              <a:ext cx="3672410" cy="489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Type. </a:t>
              </a:r>
              <a:r>
                <a:rPr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prepare__(‘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’,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상속관계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6815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6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내에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</a:t>
            </a:r>
            <a:endParaRPr dirty="0"/>
          </a:p>
        </p:txBody>
      </p:sp>
      <p:sp>
        <p:nvSpPr>
          <p:cNvPr id="76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6214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lang="ko-KR" altLang="en-US" dirty="0" smtClean="0"/>
              <a:t>사용자 정의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클래스</a:t>
            </a:r>
            <a:endParaRPr dirty="0"/>
          </a:p>
        </p:txBody>
      </p:sp>
      <p:sp>
        <p:nvSpPr>
          <p:cNvPr id="17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134532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lvl="1" indent="448055" defTabSz="896111">
              <a:spcBef>
                <a:spcPts val="400"/>
              </a:spcBef>
              <a:buSzTx/>
              <a:buFont typeface="Wingdings"/>
              <a:buNone/>
              <a:defRPr sz="2548"/>
            </a:pPr>
            <a:r>
              <a:rPr lang="ko-KR" altLang="en-US" dirty="0" err="1" smtClean="0"/>
              <a:t>클래스메소드나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정적메소드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사용자 정의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클래스를 만들어서  다른 클래스의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데코레이터로</a:t>
            </a:r>
            <a:r>
              <a:rPr lang="ko-KR" altLang="en-US" dirty="0" smtClean="0"/>
              <a:t> 처리할 경우 사용자내의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호출이 가능</a:t>
            </a:r>
            <a:endParaRPr dirty="0"/>
          </a:p>
        </p:txBody>
      </p:sp>
      <p:sp>
        <p:nvSpPr>
          <p:cNvPr id="179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46045" y="1268794"/>
            <a:ext cx="241310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18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4860032" y="3356992"/>
            <a:ext cx="3096344" cy="22322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사용자 정의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2080" y="4972527"/>
            <a:ext cx="230425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내부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7624" y="3356992"/>
            <a:ext cx="3096344" cy="223224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 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83668" y="4304476"/>
            <a:ext cx="230425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3668" y="3973705"/>
            <a:ext cx="230425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@</a:t>
            </a:r>
            <a:r>
              <a:rPr kumimoji="0" lang="ko-KR" alt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사용자 정의 </a:t>
            </a:r>
            <a:r>
              <a:rPr kumimoji="0" lang="ko-KR" altLang="en-US" sz="12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kumimoji="0" lang="ko-KR" alt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클래스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6" name="직선 화살표 연결선 5"/>
          <p:cNvCxnSpPr>
            <a:stCxn id="2" idx="1"/>
          </p:cNvCxnSpPr>
          <p:nvPr/>
        </p:nvCxnSpPr>
        <p:spPr>
          <a:xfrm flipH="1" flipV="1">
            <a:off x="3887924" y="4149080"/>
            <a:ext cx="972108" cy="324036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직사각형 14"/>
          <p:cNvSpPr/>
          <p:nvPr/>
        </p:nvSpPr>
        <p:spPr>
          <a:xfrm>
            <a:off x="5256076" y="4082488"/>
            <a:ext cx="230425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call__(self)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6140822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ctrTitle"/>
          </p:nvPr>
        </p:nvSpPr>
        <p:spPr>
          <a:xfrm>
            <a:off x="611560" y="1412776"/>
            <a:ext cx="8227641" cy="445462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r">
              <a:defRPr sz="9600"/>
            </a:pPr>
            <a:r>
              <a:rPr dirty="0" smtClean="0"/>
              <a:t>1</a:t>
            </a:r>
            <a:r>
              <a:rPr lang="en-US" dirty="0" smtClean="0"/>
              <a:t>5</a:t>
            </a:r>
            <a:r>
              <a:rPr dirty="0" smtClean="0"/>
              <a:t>. </a:t>
            </a:r>
            <a:r>
              <a:rPr lang="ko-KR" altLang="en-US" dirty="0" smtClean="0"/>
              <a:t>메타클래스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클래스 이해</a:t>
            </a:r>
            <a:endParaRPr dirty="0"/>
          </a:p>
        </p:txBody>
      </p:sp>
      <p:sp>
        <p:nvSpPr>
          <p:cNvPr id="133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endParaRPr dirty="0"/>
          </a:p>
        </p:txBody>
      </p:sp>
      <p:sp>
        <p:nvSpPr>
          <p:cNvPr id="13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16895" y="256376"/>
            <a:ext cx="206410" cy="3254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8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Meta Class</a:t>
            </a:r>
          </a:p>
        </p:txBody>
      </p:sp>
      <p:sp>
        <p:nvSpPr>
          <p:cNvPr id="68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9" y="2981325"/>
            <a:ext cx="270264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메타클래스란</a:t>
            </a:r>
            <a:endParaRPr dirty="0"/>
          </a:p>
        </p:txBody>
      </p:sp>
      <p:sp>
        <p:nvSpPr>
          <p:cNvPr id="69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134532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lvl="1" indent="402336" defTabSz="804672">
              <a:spcBef>
                <a:spcPts val="400"/>
              </a:spcBef>
              <a:buSzTx/>
              <a:buFont typeface="Wingdings"/>
              <a:buNone/>
              <a:defRPr sz="2288"/>
            </a:pPr>
            <a:r>
              <a:rPr dirty="0" err="1"/>
              <a:t>파이썬에서는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클래스는</a:t>
            </a:r>
            <a:r>
              <a:rPr dirty="0"/>
              <a:t> </a:t>
            </a:r>
            <a:r>
              <a:rPr dirty="0" err="1"/>
              <a:t>메타클래스에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만들어진다</a:t>
            </a:r>
            <a:r>
              <a:rPr dirty="0"/>
              <a:t>. </a:t>
            </a:r>
          </a:p>
          <a:p>
            <a:pPr marL="0" lvl="1" indent="402336" defTabSz="804672">
              <a:spcBef>
                <a:spcPts val="400"/>
              </a:spcBef>
              <a:buSzTx/>
              <a:buFont typeface="Wingdings"/>
              <a:buNone/>
              <a:defRPr sz="2288"/>
            </a:pPr>
            <a:r>
              <a:rPr dirty="0" err="1"/>
              <a:t>내장</a:t>
            </a:r>
            <a:r>
              <a:rPr dirty="0"/>
              <a:t> </a:t>
            </a:r>
            <a:r>
              <a:rPr dirty="0" err="1"/>
              <a:t>메타클래스</a:t>
            </a:r>
            <a:r>
              <a:rPr dirty="0"/>
              <a:t> </a:t>
            </a:r>
            <a:r>
              <a:rPr dirty="0" err="1"/>
              <a:t>type이</a:t>
            </a:r>
            <a:r>
              <a:rPr dirty="0"/>
              <a:t> </a:t>
            </a:r>
            <a:r>
              <a:rPr dirty="0" err="1"/>
              <a:t>제공되면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상속받아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메타클래스를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수 </a:t>
            </a:r>
            <a:r>
              <a:rPr dirty="0" err="1"/>
              <a:t>있음</a:t>
            </a:r>
            <a:endParaRPr dirty="0"/>
          </a:p>
        </p:txBody>
      </p:sp>
      <p:sp>
        <p:nvSpPr>
          <p:cNvPr id="69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26874" y="1256354"/>
            <a:ext cx="27965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  <p:grpSp>
        <p:nvGrpSpPr>
          <p:cNvPr id="695" name="직사각형 4"/>
          <p:cNvGrpSpPr/>
          <p:nvPr/>
        </p:nvGrpSpPr>
        <p:grpSpPr>
          <a:xfrm>
            <a:off x="899590" y="4365104"/>
            <a:ext cx="2232252" cy="792090"/>
            <a:chOff x="-1" y="0"/>
            <a:chExt cx="2232250" cy="792088"/>
          </a:xfrm>
        </p:grpSpPr>
        <p:sp>
          <p:nvSpPr>
            <p:cNvPr id="693" name="직사각형"/>
            <p:cNvSpPr/>
            <p:nvPr/>
          </p:nvSpPr>
          <p:spPr>
            <a:xfrm>
              <a:off x="-1" y="0"/>
              <a:ext cx="2232250" cy="792088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인스턴스"/>
            <p:cNvSpPr txBox="1"/>
            <p:nvPr/>
          </p:nvSpPr>
          <p:spPr>
            <a:xfrm>
              <a:off x="-1" y="211379"/>
              <a:ext cx="2232250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8" name="직사각형 6"/>
          <p:cNvGrpSpPr/>
          <p:nvPr/>
        </p:nvGrpSpPr>
        <p:grpSpPr>
          <a:xfrm>
            <a:off x="3419870" y="4365104"/>
            <a:ext cx="2232251" cy="792090"/>
            <a:chOff x="-1" y="0"/>
            <a:chExt cx="2232250" cy="792088"/>
          </a:xfrm>
        </p:grpSpPr>
        <p:sp>
          <p:nvSpPr>
            <p:cNvPr id="696" name="직사각형"/>
            <p:cNvSpPr/>
            <p:nvPr/>
          </p:nvSpPr>
          <p:spPr>
            <a:xfrm>
              <a:off x="-1" y="0"/>
              <a:ext cx="2232250" cy="792088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클래스"/>
            <p:cNvSpPr txBox="1"/>
            <p:nvPr/>
          </p:nvSpPr>
          <p:spPr>
            <a:xfrm>
              <a:off x="-1" y="211379"/>
              <a:ext cx="2232250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1" name="직사각형 7"/>
          <p:cNvGrpSpPr/>
          <p:nvPr/>
        </p:nvGrpSpPr>
        <p:grpSpPr>
          <a:xfrm>
            <a:off x="6012159" y="4365104"/>
            <a:ext cx="2232251" cy="792090"/>
            <a:chOff x="-1" y="0"/>
            <a:chExt cx="2232250" cy="792088"/>
          </a:xfrm>
        </p:grpSpPr>
        <p:sp>
          <p:nvSpPr>
            <p:cNvPr id="699" name="직사각형"/>
            <p:cNvSpPr/>
            <p:nvPr/>
          </p:nvSpPr>
          <p:spPr>
            <a:xfrm>
              <a:off x="-1" y="0"/>
              <a:ext cx="2232250" cy="792088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메타클래스"/>
            <p:cNvSpPr txBox="1"/>
            <p:nvPr/>
          </p:nvSpPr>
          <p:spPr>
            <a:xfrm>
              <a:off x="-1" y="211379"/>
              <a:ext cx="2232250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메타클래스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5" name="오른쪽으로 구부러진 화살표 5"/>
          <p:cNvGrpSpPr/>
          <p:nvPr/>
        </p:nvGrpSpPr>
        <p:grpSpPr>
          <a:xfrm>
            <a:off x="2644092" y="3752983"/>
            <a:ext cx="1199845" cy="504110"/>
            <a:chOff x="0" y="0"/>
            <a:chExt cx="1199844" cy="504108"/>
          </a:xfrm>
        </p:grpSpPr>
        <p:sp>
          <p:nvSpPr>
            <p:cNvPr id="702" name="도형"/>
            <p:cNvSpPr/>
            <p:nvPr/>
          </p:nvSpPr>
          <p:spPr>
            <a:xfrm rot="5400000">
              <a:off x="347867" y="-347868"/>
              <a:ext cx="504110" cy="119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6" h="21600" extrusionOk="0">
                  <a:moveTo>
                    <a:pt x="3" y="9245"/>
                  </a:moveTo>
                  <a:cubicBezTo>
                    <a:pt x="3" y="13461"/>
                    <a:pt x="6287" y="17143"/>
                    <a:pt x="15283" y="18197"/>
                  </a:cubicBezTo>
                  <a:lnTo>
                    <a:pt x="15283" y="17063"/>
                  </a:lnTo>
                  <a:lnTo>
                    <a:pt x="20376" y="19625"/>
                  </a:lnTo>
                  <a:lnTo>
                    <a:pt x="15283" y="21600"/>
                  </a:lnTo>
                  <a:lnTo>
                    <a:pt x="15283" y="20466"/>
                  </a:lnTo>
                  <a:lnTo>
                    <a:pt x="15283" y="20466"/>
                  </a:lnTo>
                  <a:cubicBezTo>
                    <a:pt x="6287" y="19412"/>
                    <a:pt x="3" y="15730"/>
                    <a:pt x="3" y="11514"/>
                  </a:cubicBezTo>
                  <a:close/>
                  <a:moveTo>
                    <a:pt x="20376" y="2269"/>
                  </a:moveTo>
                  <a:cubicBezTo>
                    <a:pt x="10091" y="2269"/>
                    <a:pt x="1418" y="5747"/>
                    <a:pt x="156" y="10380"/>
                  </a:cubicBezTo>
                  <a:lnTo>
                    <a:pt x="156" y="10380"/>
                  </a:lnTo>
                  <a:cubicBezTo>
                    <a:pt x="-1224" y="5312"/>
                    <a:pt x="6710" y="696"/>
                    <a:pt x="17876" y="70"/>
                  </a:cubicBezTo>
                  <a:cubicBezTo>
                    <a:pt x="18706" y="23"/>
                    <a:pt x="19540" y="0"/>
                    <a:pt x="20376" y="0"/>
                  </a:cubicBezTo>
                  <a:close/>
                </a:path>
              </a:pathLst>
            </a:custGeom>
            <a:solidFill>
              <a:srgbClr val="D4E2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도형"/>
            <p:cNvSpPr/>
            <p:nvPr/>
          </p:nvSpPr>
          <p:spPr>
            <a:xfrm rot="5400000">
              <a:off x="659503" y="-36233"/>
              <a:ext cx="504109" cy="576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6" h="21600" extrusionOk="0">
                  <a:moveTo>
                    <a:pt x="20376" y="4721"/>
                  </a:moveTo>
                  <a:cubicBezTo>
                    <a:pt x="10091" y="4721"/>
                    <a:pt x="1418" y="11960"/>
                    <a:pt x="156" y="21600"/>
                  </a:cubicBezTo>
                  <a:lnTo>
                    <a:pt x="156" y="21600"/>
                  </a:lnTo>
                  <a:cubicBezTo>
                    <a:pt x="-1224" y="11055"/>
                    <a:pt x="6710" y="1449"/>
                    <a:pt x="17876" y="145"/>
                  </a:cubicBezTo>
                  <a:cubicBezTo>
                    <a:pt x="18706" y="49"/>
                    <a:pt x="19540" y="0"/>
                    <a:pt x="2037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선"/>
            <p:cNvSpPr/>
            <p:nvPr/>
          </p:nvSpPr>
          <p:spPr>
            <a:xfrm rot="5400000">
              <a:off x="347894" y="-347842"/>
              <a:ext cx="504057" cy="119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45"/>
                  </a:moveTo>
                  <a:cubicBezTo>
                    <a:pt x="0" y="13461"/>
                    <a:pt x="6663" y="17143"/>
                    <a:pt x="16200" y="18197"/>
                  </a:cubicBezTo>
                  <a:lnTo>
                    <a:pt x="16200" y="17063"/>
                  </a:lnTo>
                  <a:lnTo>
                    <a:pt x="21600" y="19625"/>
                  </a:lnTo>
                  <a:lnTo>
                    <a:pt x="16200" y="21600"/>
                  </a:lnTo>
                  <a:lnTo>
                    <a:pt x="16200" y="20466"/>
                  </a:lnTo>
                  <a:lnTo>
                    <a:pt x="16200" y="20466"/>
                  </a:lnTo>
                  <a:cubicBezTo>
                    <a:pt x="6663" y="19412"/>
                    <a:pt x="0" y="15730"/>
                    <a:pt x="0" y="11514"/>
                  </a:cubicBezTo>
                  <a:lnTo>
                    <a:pt x="0" y="9245"/>
                  </a:lnTo>
                  <a:cubicBezTo>
                    <a:pt x="0" y="4139"/>
                    <a:pt x="9671" y="0"/>
                    <a:pt x="21600" y="0"/>
                  </a:cubicBezTo>
                  <a:lnTo>
                    <a:pt x="21600" y="2269"/>
                  </a:lnTo>
                  <a:cubicBezTo>
                    <a:pt x="10695" y="2269"/>
                    <a:pt x="1501" y="5747"/>
                    <a:pt x="163" y="10380"/>
                  </a:cubicBezTo>
                </a:path>
              </a:pathLst>
            </a:custGeom>
            <a:noFill/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9" name="오른쪽으로 구부러진 화살표 9"/>
          <p:cNvGrpSpPr/>
          <p:nvPr/>
        </p:nvGrpSpPr>
        <p:grpSpPr>
          <a:xfrm>
            <a:off x="5164372" y="3752983"/>
            <a:ext cx="1199845" cy="504110"/>
            <a:chOff x="0" y="0"/>
            <a:chExt cx="1199844" cy="504108"/>
          </a:xfrm>
        </p:grpSpPr>
        <p:sp>
          <p:nvSpPr>
            <p:cNvPr id="706" name="도형"/>
            <p:cNvSpPr/>
            <p:nvPr/>
          </p:nvSpPr>
          <p:spPr>
            <a:xfrm rot="5400000">
              <a:off x="347867" y="-347868"/>
              <a:ext cx="504110" cy="119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6" h="21600" extrusionOk="0">
                  <a:moveTo>
                    <a:pt x="3" y="9245"/>
                  </a:moveTo>
                  <a:cubicBezTo>
                    <a:pt x="3" y="13461"/>
                    <a:pt x="6287" y="17143"/>
                    <a:pt x="15283" y="18197"/>
                  </a:cubicBezTo>
                  <a:lnTo>
                    <a:pt x="15283" y="17063"/>
                  </a:lnTo>
                  <a:lnTo>
                    <a:pt x="20376" y="19625"/>
                  </a:lnTo>
                  <a:lnTo>
                    <a:pt x="15283" y="21600"/>
                  </a:lnTo>
                  <a:lnTo>
                    <a:pt x="15283" y="20466"/>
                  </a:lnTo>
                  <a:lnTo>
                    <a:pt x="15283" y="20466"/>
                  </a:lnTo>
                  <a:cubicBezTo>
                    <a:pt x="6287" y="19412"/>
                    <a:pt x="3" y="15730"/>
                    <a:pt x="3" y="11514"/>
                  </a:cubicBezTo>
                  <a:close/>
                  <a:moveTo>
                    <a:pt x="20376" y="2269"/>
                  </a:moveTo>
                  <a:cubicBezTo>
                    <a:pt x="10091" y="2269"/>
                    <a:pt x="1418" y="5747"/>
                    <a:pt x="156" y="10380"/>
                  </a:cubicBezTo>
                  <a:lnTo>
                    <a:pt x="156" y="10380"/>
                  </a:lnTo>
                  <a:cubicBezTo>
                    <a:pt x="-1224" y="5312"/>
                    <a:pt x="6710" y="696"/>
                    <a:pt x="17876" y="70"/>
                  </a:cubicBezTo>
                  <a:cubicBezTo>
                    <a:pt x="18706" y="23"/>
                    <a:pt x="19540" y="0"/>
                    <a:pt x="20376" y="0"/>
                  </a:cubicBezTo>
                  <a:close/>
                </a:path>
              </a:pathLst>
            </a:custGeom>
            <a:solidFill>
              <a:srgbClr val="D4E2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도형"/>
            <p:cNvSpPr/>
            <p:nvPr/>
          </p:nvSpPr>
          <p:spPr>
            <a:xfrm rot="5400000">
              <a:off x="659503" y="-36233"/>
              <a:ext cx="504109" cy="576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6" h="21600" extrusionOk="0">
                  <a:moveTo>
                    <a:pt x="20376" y="4721"/>
                  </a:moveTo>
                  <a:cubicBezTo>
                    <a:pt x="10091" y="4721"/>
                    <a:pt x="1418" y="11960"/>
                    <a:pt x="156" y="21600"/>
                  </a:cubicBezTo>
                  <a:lnTo>
                    <a:pt x="156" y="21600"/>
                  </a:lnTo>
                  <a:cubicBezTo>
                    <a:pt x="-1224" y="11055"/>
                    <a:pt x="6710" y="1449"/>
                    <a:pt x="17876" y="145"/>
                  </a:cubicBezTo>
                  <a:cubicBezTo>
                    <a:pt x="18706" y="49"/>
                    <a:pt x="19540" y="0"/>
                    <a:pt x="2037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선"/>
            <p:cNvSpPr/>
            <p:nvPr/>
          </p:nvSpPr>
          <p:spPr>
            <a:xfrm rot="5400000">
              <a:off x="347894" y="-347842"/>
              <a:ext cx="504057" cy="119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45"/>
                  </a:moveTo>
                  <a:cubicBezTo>
                    <a:pt x="0" y="13461"/>
                    <a:pt x="6663" y="17143"/>
                    <a:pt x="16200" y="18197"/>
                  </a:cubicBezTo>
                  <a:lnTo>
                    <a:pt x="16200" y="17063"/>
                  </a:lnTo>
                  <a:lnTo>
                    <a:pt x="21600" y="19625"/>
                  </a:lnTo>
                  <a:lnTo>
                    <a:pt x="16200" y="21600"/>
                  </a:lnTo>
                  <a:lnTo>
                    <a:pt x="16200" y="20466"/>
                  </a:lnTo>
                  <a:lnTo>
                    <a:pt x="16200" y="20466"/>
                  </a:lnTo>
                  <a:cubicBezTo>
                    <a:pt x="6663" y="19412"/>
                    <a:pt x="0" y="15730"/>
                    <a:pt x="0" y="11514"/>
                  </a:cubicBezTo>
                  <a:lnTo>
                    <a:pt x="0" y="9245"/>
                  </a:lnTo>
                  <a:cubicBezTo>
                    <a:pt x="0" y="4139"/>
                    <a:pt x="9671" y="0"/>
                    <a:pt x="21600" y="0"/>
                  </a:cubicBezTo>
                  <a:lnTo>
                    <a:pt x="21600" y="2269"/>
                  </a:lnTo>
                  <a:cubicBezTo>
                    <a:pt x="10695" y="2269"/>
                    <a:pt x="1501" y="5747"/>
                    <a:pt x="163" y="10380"/>
                  </a:cubicBezTo>
                </a:path>
              </a:pathLst>
            </a:custGeom>
            <a:noFill/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0" name="TextBox 8"/>
          <p:cNvSpPr txBox="1"/>
          <p:nvPr/>
        </p:nvSpPr>
        <p:spPr>
          <a:xfrm>
            <a:off x="2627783" y="3428999"/>
            <a:ext cx="151217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 of</a:t>
            </a:r>
          </a:p>
        </p:txBody>
      </p:sp>
      <p:sp>
        <p:nvSpPr>
          <p:cNvPr id="711" name="TextBox 11"/>
          <p:cNvSpPr txBox="1"/>
          <p:nvPr/>
        </p:nvSpPr>
        <p:spPr>
          <a:xfrm>
            <a:off x="5000056" y="3428999"/>
            <a:ext cx="151216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 of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6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 type/object class </a:t>
            </a:r>
            <a:r>
              <a:rPr dirty="0" err="1"/>
              <a:t>관계</a:t>
            </a:r>
            <a:endParaRPr dirty="0"/>
          </a:p>
        </p:txBody>
      </p:sp>
      <p:sp>
        <p:nvSpPr>
          <p:cNvPr id="76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8" y="2981325"/>
            <a:ext cx="270265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내장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구조</a:t>
            </a:r>
            <a:r>
              <a:rPr dirty="0"/>
              <a:t> </a:t>
            </a:r>
          </a:p>
        </p:txBody>
      </p:sp>
      <p:grpSp>
        <p:nvGrpSpPr>
          <p:cNvPr id="770" name="직사각형 10"/>
          <p:cNvGrpSpPr/>
          <p:nvPr/>
        </p:nvGrpSpPr>
        <p:grpSpPr>
          <a:xfrm>
            <a:off x="4553128" y="4039504"/>
            <a:ext cx="936107" cy="523633"/>
            <a:chOff x="-1" y="-1"/>
            <a:chExt cx="936106" cy="523632"/>
          </a:xfrm>
        </p:grpSpPr>
        <p:sp>
          <p:nvSpPr>
            <p:cNvPr id="768" name="직사각형"/>
            <p:cNvSpPr/>
            <p:nvPr/>
          </p:nvSpPr>
          <p:spPr>
            <a:xfrm>
              <a:off x="-1" y="-1"/>
              <a:ext cx="936106" cy="52363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object"/>
            <p:cNvSpPr txBox="1"/>
            <p:nvPr/>
          </p:nvSpPr>
          <p:spPr>
            <a:xfrm>
              <a:off x="-1" y="77150"/>
              <a:ext cx="936106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</a:p>
          </p:txBody>
        </p:sp>
      </p:grpSp>
      <p:grpSp>
        <p:nvGrpSpPr>
          <p:cNvPr id="773" name="직사각형 14"/>
          <p:cNvGrpSpPr/>
          <p:nvPr/>
        </p:nvGrpSpPr>
        <p:grpSpPr>
          <a:xfrm>
            <a:off x="1960841" y="4039504"/>
            <a:ext cx="936107" cy="523633"/>
            <a:chOff x="-1" y="-1"/>
            <a:chExt cx="936106" cy="523632"/>
          </a:xfrm>
        </p:grpSpPr>
        <p:sp>
          <p:nvSpPr>
            <p:cNvPr id="771" name="직사각형"/>
            <p:cNvSpPr/>
            <p:nvPr/>
          </p:nvSpPr>
          <p:spPr>
            <a:xfrm>
              <a:off x="-1" y="-1"/>
              <a:ext cx="936106" cy="52363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type"/>
            <p:cNvSpPr txBox="1"/>
            <p:nvPr/>
          </p:nvSpPr>
          <p:spPr>
            <a:xfrm>
              <a:off x="-1" y="77150"/>
              <a:ext cx="936106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</a:t>
              </a:r>
            </a:p>
          </p:txBody>
        </p:sp>
      </p:grpSp>
      <p:grpSp>
        <p:nvGrpSpPr>
          <p:cNvPr id="776" name="직사각형 15"/>
          <p:cNvGrpSpPr/>
          <p:nvPr/>
        </p:nvGrpSpPr>
        <p:grpSpPr>
          <a:xfrm>
            <a:off x="3469154" y="5610314"/>
            <a:ext cx="936107" cy="523633"/>
            <a:chOff x="-1" y="-1"/>
            <a:chExt cx="936106" cy="523632"/>
          </a:xfrm>
        </p:grpSpPr>
        <p:sp>
          <p:nvSpPr>
            <p:cNvPr id="774" name="직사각형"/>
            <p:cNvSpPr/>
            <p:nvPr/>
          </p:nvSpPr>
          <p:spPr>
            <a:xfrm>
              <a:off x="-1" y="-1"/>
              <a:ext cx="936106" cy="52363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int"/>
            <p:cNvSpPr txBox="1"/>
            <p:nvPr/>
          </p:nvSpPr>
          <p:spPr>
            <a:xfrm>
              <a:off x="-1" y="77150"/>
              <a:ext cx="936106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9" name="직사각형 16"/>
          <p:cNvGrpSpPr/>
          <p:nvPr/>
        </p:nvGrpSpPr>
        <p:grpSpPr>
          <a:xfrm>
            <a:off x="4557658" y="5610314"/>
            <a:ext cx="936107" cy="523633"/>
            <a:chOff x="-1" y="-1"/>
            <a:chExt cx="936106" cy="523632"/>
          </a:xfrm>
        </p:grpSpPr>
        <p:sp>
          <p:nvSpPr>
            <p:cNvPr id="777" name="직사각형"/>
            <p:cNvSpPr/>
            <p:nvPr/>
          </p:nvSpPr>
          <p:spPr>
            <a:xfrm>
              <a:off x="-1" y="-1"/>
              <a:ext cx="936106" cy="52363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float"/>
            <p:cNvSpPr txBox="1"/>
            <p:nvPr/>
          </p:nvSpPr>
          <p:spPr>
            <a:xfrm>
              <a:off x="-1" y="77150"/>
              <a:ext cx="936106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float</a:t>
              </a:r>
            </a:p>
          </p:txBody>
        </p:sp>
      </p:grpSp>
      <p:grpSp>
        <p:nvGrpSpPr>
          <p:cNvPr id="782" name="직사각형 17"/>
          <p:cNvGrpSpPr/>
          <p:nvPr/>
        </p:nvGrpSpPr>
        <p:grpSpPr>
          <a:xfrm>
            <a:off x="5673546" y="5610314"/>
            <a:ext cx="936107" cy="523633"/>
            <a:chOff x="-1" y="-1"/>
            <a:chExt cx="936106" cy="523632"/>
          </a:xfrm>
        </p:grpSpPr>
        <p:sp>
          <p:nvSpPr>
            <p:cNvPr id="780" name="직사각형"/>
            <p:cNvSpPr/>
            <p:nvPr/>
          </p:nvSpPr>
          <p:spPr>
            <a:xfrm>
              <a:off x="-1" y="-1"/>
              <a:ext cx="936106" cy="52363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str"/>
            <p:cNvSpPr txBox="1"/>
            <p:nvPr/>
          </p:nvSpPr>
          <p:spPr>
            <a:xfrm>
              <a:off x="-1" y="77150"/>
              <a:ext cx="936106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9" name="꺾인 연결선 12"/>
          <p:cNvSpPr/>
          <p:nvPr/>
        </p:nvSpPr>
        <p:spPr>
          <a:xfrm>
            <a:off x="3936519" y="4571628"/>
            <a:ext cx="1084581" cy="1028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800"/>
                </a:lnTo>
                <a:lnTo>
                  <a:pt x="21600" y="10800"/>
                </a:lnTo>
                <a:lnTo>
                  <a:pt x="2160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0" name="꺾인 연결선 20"/>
          <p:cNvSpPr/>
          <p:nvPr/>
        </p:nvSpPr>
        <p:spPr>
          <a:xfrm>
            <a:off x="5021099" y="4571628"/>
            <a:ext cx="1120140" cy="1028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10800"/>
                </a:lnTo>
                <a:lnTo>
                  <a:pt x="0" y="10800"/>
                </a:lnTo>
                <a:lnTo>
                  <a:pt x="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5" name="TextBox 25"/>
          <p:cNvSpPr txBox="1"/>
          <p:nvPr/>
        </p:nvSpPr>
        <p:spPr>
          <a:xfrm>
            <a:off x="3213712" y="2780928"/>
            <a:ext cx="28524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7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 </a:t>
            </a:r>
            <a:r>
              <a:rPr dirty="0" err="1"/>
              <a:t>type과</a:t>
            </a:r>
            <a:r>
              <a:rPr dirty="0"/>
              <a:t> </a:t>
            </a:r>
            <a:r>
              <a:rPr dirty="0" err="1"/>
              <a:t>object는</a:t>
            </a:r>
            <a:r>
              <a:rPr dirty="0"/>
              <a:t> </a:t>
            </a:r>
            <a:r>
              <a:rPr dirty="0" err="1"/>
              <a:t>상호상속하고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내장</a:t>
            </a:r>
            <a:r>
              <a:rPr dirty="0"/>
              <a:t> </a:t>
            </a:r>
            <a:r>
              <a:rPr dirty="0" err="1"/>
              <a:t>클래스들은</a:t>
            </a:r>
            <a:r>
              <a:rPr dirty="0"/>
              <a:t> </a:t>
            </a:r>
            <a:r>
              <a:rPr dirty="0" err="1"/>
              <a:t>object를</a:t>
            </a:r>
            <a:r>
              <a:rPr dirty="0"/>
              <a:t> </a:t>
            </a:r>
            <a:r>
              <a:rPr dirty="0" err="1"/>
              <a:t>상속</a:t>
            </a:r>
            <a:endParaRPr dirty="0"/>
          </a:p>
        </p:txBody>
      </p:sp>
      <p:sp>
        <p:nvSpPr>
          <p:cNvPr id="801" name="꺾인 연결선 3"/>
          <p:cNvSpPr/>
          <p:nvPr/>
        </p:nvSpPr>
        <p:spPr>
          <a:xfrm>
            <a:off x="5021099" y="4571628"/>
            <a:ext cx="3810" cy="1028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10800"/>
                </a:lnTo>
                <a:lnTo>
                  <a:pt x="0" y="10800"/>
                </a:lnTo>
                <a:lnTo>
                  <a:pt x="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9" name="직사각형 8"/>
          <p:cNvSpPr/>
          <p:nvPr/>
        </p:nvSpPr>
        <p:spPr>
          <a:xfrm>
            <a:off x="3109114" y="5413865"/>
            <a:ext cx="3816426" cy="936105"/>
          </a:xfrm>
          <a:prstGeom prst="rect">
            <a:avLst/>
          </a:prstGeom>
          <a:ln w="19050">
            <a:solidFill>
              <a:srgbClr val="6C85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0" name="TextBox 13"/>
          <p:cNvSpPr txBox="1"/>
          <p:nvPr/>
        </p:nvSpPr>
        <p:spPr>
          <a:xfrm>
            <a:off x="1903640" y="4873701"/>
            <a:ext cx="72008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1" name="TextBox 24"/>
          <p:cNvSpPr txBox="1"/>
          <p:nvPr/>
        </p:nvSpPr>
        <p:spPr>
          <a:xfrm>
            <a:off x="5221350" y="4765794"/>
            <a:ext cx="72008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2" name="꺾인 연결선 27"/>
          <p:cNvSpPr/>
          <p:nvPr/>
        </p:nvSpPr>
        <p:spPr>
          <a:xfrm>
            <a:off x="2427759" y="3732158"/>
            <a:ext cx="2593340" cy="297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3" name="직선 화살표 연결선 30"/>
          <p:cNvSpPr/>
          <p:nvPr/>
        </p:nvSpPr>
        <p:spPr>
          <a:xfrm>
            <a:off x="2896946" y="4301320"/>
            <a:ext cx="1584177" cy="1"/>
          </a:xfrm>
          <a:prstGeom prst="line">
            <a:avLst/>
          </a:prstGeom>
          <a:ln w="100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4" name="TextBox 33"/>
          <p:cNvSpPr txBox="1"/>
          <p:nvPr/>
        </p:nvSpPr>
        <p:spPr>
          <a:xfrm>
            <a:off x="3371347" y="4056747"/>
            <a:ext cx="72008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5" name="TextBox 35"/>
          <p:cNvSpPr txBox="1"/>
          <p:nvPr/>
        </p:nvSpPr>
        <p:spPr>
          <a:xfrm>
            <a:off x="3360767" y="3397641"/>
            <a:ext cx="72008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 b="1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3" name="꺾인 연결선 164867"/>
          <p:cNvSpPr/>
          <p:nvPr/>
        </p:nvSpPr>
        <p:spPr>
          <a:xfrm>
            <a:off x="2427759" y="4571628"/>
            <a:ext cx="671830" cy="1309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7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2337" y="1256354"/>
            <a:ext cx="288726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내장</a:t>
            </a:r>
            <a:r>
              <a:rPr dirty="0"/>
              <a:t> </a:t>
            </a:r>
            <a:r>
              <a:rPr dirty="0" err="1"/>
              <a:t>클래스와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82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타입은</a:t>
            </a:r>
            <a:r>
              <a:rPr dirty="0"/>
              <a:t> </a:t>
            </a:r>
            <a:r>
              <a:rPr dirty="0" err="1"/>
              <a:t>상속을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때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받지만</a:t>
            </a:r>
            <a:r>
              <a:rPr dirty="0"/>
              <a:t> </a:t>
            </a:r>
            <a:r>
              <a:rPr dirty="0" err="1"/>
              <a:t>base는</a:t>
            </a:r>
            <a:r>
              <a:rPr dirty="0"/>
              <a:t> object </a:t>
            </a:r>
            <a:r>
              <a:rPr dirty="0" err="1"/>
              <a:t>클래스를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825" name="TextBox 36"/>
          <p:cNvSpPr txBox="1"/>
          <p:nvPr/>
        </p:nvSpPr>
        <p:spPr>
          <a:xfrm>
            <a:off x="2843808" y="2944253"/>
            <a:ext cx="23762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u="sng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6" name="직사각형 37"/>
          <p:cNvSpPr/>
          <p:nvPr/>
        </p:nvSpPr>
        <p:spPr>
          <a:xfrm>
            <a:off x="2051720" y="3736340"/>
            <a:ext cx="1368152" cy="2427786"/>
          </a:xfrm>
          <a:prstGeom prst="rect">
            <a:avLst/>
          </a:prstGeom>
          <a:solidFill>
            <a:srgbClr val="F2F2F2"/>
          </a:solidFill>
          <a:ln w="19050">
            <a:solidFill>
              <a:srgbClr val="6C85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7" name="직사각형 42"/>
          <p:cNvSpPr/>
          <p:nvPr/>
        </p:nvSpPr>
        <p:spPr>
          <a:xfrm>
            <a:off x="3444416" y="3736340"/>
            <a:ext cx="1368152" cy="2427786"/>
          </a:xfrm>
          <a:prstGeom prst="rect">
            <a:avLst/>
          </a:prstGeom>
          <a:solidFill>
            <a:srgbClr val="F2F2F2"/>
          </a:solidFill>
          <a:ln w="19050">
            <a:solidFill>
              <a:srgbClr val="6C85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8" name="직사각형 43"/>
          <p:cNvSpPr/>
          <p:nvPr/>
        </p:nvSpPr>
        <p:spPr>
          <a:xfrm>
            <a:off x="4845631" y="3736340"/>
            <a:ext cx="1368153" cy="2427786"/>
          </a:xfrm>
          <a:prstGeom prst="rect">
            <a:avLst/>
          </a:prstGeom>
          <a:solidFill>
            <a:srgbClr val="F2F2F2"/>
          </a:solidFill>
          <a:ln w="19050">
            <a:solidFill>
              <a:srgbClr val="6C85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9" name="TextBox 41"/>
          <p:cNvSpPr txBox="1"/>
          <p:nvPr/>
        </p:nvSpPr>
        <p:spPr>
          <a:xfrm>
            <a:off x="2195735" y="3376302"/>
            <a:ext cx="108012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생성클래스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" name="TextBox 45"/>
          <p:cNvSpPr txBox="1"/>
          <p:nvPr/>
        </p:nvSpPr>
        <p:spPr>
          <a:xfrm>
            <a:off x="3563888" y="3376302"/>
            <a:ext cx="108012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" name="TextBox 46"/>
          <p:cNvSpPr txBox="1"/>
          <p:nvPr/>
        </p:nvSpPr>
        <p:spPr>
          <a:xfrm>
            <a:off x="4932040" y="3376302"/>
            <a:ext cx="108012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4" name="직사각형 44"/>
          <p:cNvGrpSpPr/>
          <p:nvPr/>
        </p:nvGrpSpPr>
        <p:grpSpPr>
          <a:xfrm>
            <a:off x="2303748" y="3987048"/>
            <a:ext cx="864098" cy="360043"/>
            <a:chOff x="0" y="-1"/>
            <a:chExt cx="864096" cy="360042"/>
          </a:xfrm>
        </p:grpSpPr>
        <p:sp>
          <p:nvSpPr>
            <p:cNvPr id="832" name="직사각형"/>
            <p:cNvSpPr/>
            <p:nvPr/>
          </p:nvSpPr>
          <p:spPr>
            <a:xfrm>
              <a:off x="0" y="-1"/>
              <a:ext cx="864096" cy="360042"/>
            </a:xfrm>
            <a:prstGeom prst="rect">
              <a:avLst/>
            </a:prstGeom>
            <a:solidFill>
              <a:srgbClr val="355D7E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type"/>
            <p:cNvSpPr txBox="1"/>
            <p:nvPr/>
          </p:nvSpPr>
          <p:spPr>
            <a:xfrm>
              <a:off x="0" y="26133"/>
              <a:ext cx="86409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</a:t>
              </a:r>
            </a:p>
          </p:txBody>
        </p:sp>
      </p:grpSp>
      <p:grpSp>
        <p:nvGrpSpPr>
          <p:cNvPr id="837" name="직사각형 48"/>
          <p:cNvGrpSpPr/>
          <p:nvPr/>
        </p:nvGrpSpPr>
        <p:grpSpPr>
          <a:xfrm>
            <a:off x="3671900" y="3984110"/>
            <a:ext cx="864098" cy="360043"/>
            <a:chOff x="0" y="-1"/>
            <a:chExt cx="864096" cy="360042"/>
          </a:xfrm>
        </p:grpSpPr>
        <p:sp>
          <p:nvSpPr>
            <p:cNvPr id="835" name="직사각형"/>
            <p:cNvSpPr/>
            <p:nvPr/>
          </p:nvSpPr>
          <p:spPr>
            <a:xfrm>
              <a:off x="0" y="-1"/>
              <a:ext cx="864096" cy="360042"/>
            </a:xfrm>
            <a:prstGeom prst="rect">
              <a:avLst/>
            </a:prstGeom>
            <a:solidFill>
              <a:srgbClr val="355D7E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object"/>
            <p:cNvSpPr txBox="1"/>
            <p:nvPr/>
          </p:nvSpPr>
          <p:spPr>
            <a:xfrm>
              <a:off x="0" y="26133"/>
              <a:ext cx="86409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</a:p>
          </p:txBody>
        </p:sp>
      </p:grpSp>
      <p:grpSp>
        <p:nvGrpSpPr>
          <p:cNvPr id="840" name="직사각형 49"/>
          <p:cNvGrpSpPr/>
          <p:nvPr/>
        </p:nvGrpSpPr>
        <p:grpSpPr>
          <a:xfrm>
            <a:off x="3671900" y="4816461"/>
            <a:ext cx="864098" cy="360043"/>
            <a:chOff x="0" y="-1"/>
            <a:chExt cx="864096" cy="360042"/>
          </a:xfrm>
        </p:grpSpPr>
        <p:sp>
          <p:nvSpPr>
            <p:cNvPr id="838" name="직사각형"/>
            <p:cNvSpPr/>
            <p:nvPr/>
          </p:nvSpPr>
          <p:spPr>
            <a:xfrm>
              <a:off x="0" y="-1"/>
              <a:ext cx="864096" cy="360042"/>
            </a:xfrm>
            <a:prstGeom prst="rect">
              <a:avLst/>
            </a:prstGeom>
            <a:solidFill>
              <a:srgbClr val="355D7E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list"/>
            <p:cNvSpPr txBox="1"/>
            <p:nvPr/>
          </p:nvSpPr>
          <p:spPr>
            <a:xfrm>
              <a:off x="0" y="26133"/>
              <a:ext cx="86409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</a:t>
              </a:r>
            </a:p>
          </p:txBody>
        </p:sp>
      </p:grpSp>
      <p:grpSp>
        <p:nvGrpSpPr>
          <p:cNvPr id="843" name="직사각형 51"/>
          <p:cNvGrpSpPr/>
          <p:nvPr/>
        </p:nvGrpSpPr>
        <p:grpSpPr>
          <a:xfrm>
            <a:off x="5148064" y="4816461"/>
            <a:ext cx="864098" cy="360043"/>
            <a:chOff x="0" y="-1"/>
            <a:chExt cx="864096" cy="360042"/>
          </a:xfrm>
        </p:grpSpPr>
        <p:sp>
          <p:nvSpPr>
            <p:cNvPr id="841" name="직사각형"/>
            <p:cNvSpPr/>
            <p:nvPr/>
          </p:nvSpPr>
          <p:spPr>
            <a:xfrm>
              <a:off x="0" y="-1"/>
              <a:ext cx="864096" cy="360042"/>
            </a:xfrm>
            <a:prstGeom prst="rect">
              <a:avLst/>
            </a:prstGeom>
            <a:solidFill>
              <a:srgbClr val="355D7E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mylist"/>
            <p:cNvSpPr txBox="1"/>
            <p:nvPr/>
          </p:nvSpPr>
          <p:spPr>
            <a:xfrm>
              <a:off x="0" y="26133"/>
              <a:ext cx="86409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mylist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2" name="직선 화살표 연결선 3"/>
          <p:cNvSpPr/>
          <p:nvPr/>
        </p:nvSpPr>
        <p:spPr>
          <a:xfrm>
            <a:off x="3177269" y="4165079"/>
            <a:ext cx="485107" cy="1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5" name="직선 화살표 연결선 6"/>
          <p:cNvSpPr/>
          <p:nvPr/>
        </p:nvSpPr>
        <p:spPr>
          <a:xfrm flipV="1">
            <a:off x="4103947" y="4347091"/>
            <a:ext cx="1" cy="469372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3" name="직선 화살표 연결선 8"/>
          <p:cNvSpPr/>
          <p:nvPr/>
        </p:nvSpPr>
        <p:spPr>
          <a:xfrm>
            <a:off x="4545422" y="4996482"/>
            <a:ext cx="59311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4" name="꺾인 연결선 11"/>
          <p:cNvSpPr/>
          <p:nvPr/>
        </p:nvSpPr>
        <p:spPr>
          <a:xfrm>
            <a:off x="2735486" y="4355472"/>
            <a:ext cx="925830" cy="640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8575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8" name="TextBox 12"/>
          <p:cNvSpPr txBox="1"/>
          <p:nvPr/>
        </p:nvSpPr>
        <p:spPr>
          <a:xfrm>
            <a:off x="2555776" y="5176501"/>
            <a:ext cx="864097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 b="1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sz="1200" b="1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9" name="TextBox 27"/>
          <p:cNvSpPr txBox="1"/>
          <p:nvPr/>
        </p:nvSpPr>
        <p:spPr>
          <a:xfrm>
            <a:off x="4448369" y="5190402"/>
            <a:ext cx="91571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0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3156" y="1256354"/>
            <a:ext cx="28708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7</a:t>
            </a:fld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5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메타클래스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</p:txBody>
      </p:sp>
      <p:sp>
        <p:nvSpPr>
          <p:cNvPr id="85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8" y="2981325"/>
            <a:ext cx="270265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 type class : 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</a:p>
        </p:txBody>
      </p:sp>
      <p:sp>
        <p:nvSpPr>
          <p:cNvPr id="73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859536">
              <a:spcBef>
                <a:spcPts val="600"/>
              </a:spcBef>
              <a:buSzTx/>
              <a:buFont typeface="Wingdings"/>
              <a:buNone/>
              <a:defRPr sz="2726"/>
            </a:pPr>
            <a:r>
              <a:rPr dirty="0" err="1"/>
              <a:t>type으로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생성하기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br>
              <a:rPr dirty="0"/>
            </a:br>
            <a:r>
              <a:rPr dirty="0" err="1"/>
              <a:t>변수명과</a:t>
            </a:r>
            <a:r>
              <a:rPr dirty="0"/>
              <a:t> </a:t>
            </a:r>
            <a:r>
              <a:rPr dirty="0" err="1"/>
              <a:t>클래스명을</a:t>
            </a:r>
            <a:r>
              <a:rPr dirty="0"/>
              <a:t> </a:t>
            </a:r>
            <a:r>
              <a:rPr dirty="0" err="1"/>
              <a:t>동일하게</a:t>
            </a:r>
            <a:r>
              <a:rPr dirty="0"/>
              <a:t> </a:t>
            </a:r>
            <a:r>
              <a:rPr dirty="0" err="1"/>
              <a:t>처리해서</a:t>
            </a:r>
            <a:r>
              <a:rPr dirty="0"/>
              <a:t>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</p:txBody>
      </p:sp>
      <p:grpSp>
        <p:nvGrpSpPr>
          <p:cNvPr id="2" name="그룹 1"/>
          <p:cNvGrpSpPr/>
          <p:nvPr/>
        </p:nvGrpSpPr>
        <p:grpSpPr>
          <a:xfrm>
            <a:off x="1259631" y="2923454"/>
            <a:ext cx="6192689" cy="3223932"/>
            <a:chOff x="2043885" y="2923454"/>
            <a:chExt cx="4791397" cy="3223932"/>
          </a:xfrm>
        </p:grpSpPr>
        <p:grpSp>
          <p:nvGrpSpPr>
            <p:cNvPr id="737" name="직사각형 8"/>
            <p:cNvGrpSpPr/>
            <p:nvPr/>
          </p:nvGrpSpPr>
          <p:grpSpPr>
            <a:xfrm>
              <a:off x="3916092" y="3061262"/>
              <a:ext cx="936107" cy="523633"/>
              <a:chOff x="-1" y="-1"/>
              <a:chExt cx="936106" cy="523632"/>
            </a:xfrm>
          </p:grpSpPr>
          <p:sp>
            <p:nvSpPr>
              <p:cNvPr id="735" name="직사각형"/>
              <p:cNvSpPr/>
              <p:nvPr/>
            </p:nvSpPr>
            <p:spPr>
              <a:xfrm>
                <a:off x="-1" y="-1"/>
                <a:ext cx="936106" cy="52363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6" name="object"/>
              <p:cNvSpPr txBox="1"/>
              <p:nvPr/>
            </p:nvSpPr>
            <p:spPr>
              <a:xfrm>
                <a:off x="-1" y="77150"/>
                <a:ext cx="936106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object</a:t>
                </a:r>
              </a:p>
            </p:txBody>
          </p:sp>
        </p:grpSp>
        <p:grpSp>
          <p:nvGrpSpPr>
            <p:cNvPr id="740" name="직사각형 9"/>
            <p:cNvGrpSpPr/>
            <p:nvPr/>
          </p:nvGrpSpPr>
          <p:grpSpPr>
            <a:xfrm>
              <a:off x="2043885" y="4177582"/>
              <a:ext cx="936107" cy="523633"/>
              <a:chOff x="-1" y="-1"/>
              <a:chExt cx="936106" cy="523632"/>
            </a:xfrm>
          </p:grpSpPr>
          <p:sp>
            <p:nvSpPr>
              <p:cNvPr id="738" name="직사각형"/>
              <p:cNvSpPr/>
              <p:nvPr/>
            </p:nvSpPr>
            <p:spPr>
              <a:xfrm>
                <a:off x="-1" y="-1"/>
                <a:ext cx="936106" cy="52363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9" name="type"/>
              <p:cNvSpPr txBox="1"/>
              <p:nvPr/>
            </p:nvSpPr>
            <p:spPr>
              <a:xfrm>
                <a:off x="-1" y="77150"/>
                <a:ext cx="936106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type</a:t>
                </a:r>
              </a:p>
            </p:txBody>
          </p:sp>
        </p:grpSp>
        <p:grpSp>
          <p:nvGrpSpPr>
            <p:cNvPr id="743" name="직사각형 12"/>
            <p:cNvGrpSpPr/>
            <p:nvPr/>
          </p:nvGrpSpPr>
          <p:grpSpPr>
            <a:xfrm>
              <a:off x="3916092" y="4176975"/>
              <a:ext cx="936107" cy="523633"/>
              <a:chOff x="-1" y="-1"/>
              <a:chExt cx="936106" cy="523632"/>
            </a:xfrm>
          </p:grpSpPr>
          <p:sp>
            <p:nvSpPr>
              <p:cNvPr id="741" name="직사각형"/>
              <p:cNvSpPr/>
              <p:nvPr/>
            </p:nvSpPr>
            <p:spPr>
              <a:xfrm>
                <a:off x="-1" y="-1"/>
                <a:ext cx="936106" cy="52363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2" name="Person"/>
              <p:cNvSpPr txBox="1"/>
              <p:nvPr/>
            </p:nvSpPr>
            <p:spPr>
              <a:xfrm>
                <a:off x="-1" y="77150"/>
                <a:ext cx="936106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Person</a:t>
                </a:r>
              </a:p>
            </p:txBody>
          </p:sp>
        </p:grpSp>
        <p:sp>
          <p:nvSpPr>
            <p:cNvPr id="760" name="직선 화살표 연결선 6"/>
            <p:cNvSpPr/>
            <p:nvPr/>
          </p:nvSpPr>
          <p:spPr>
            <a:xfrm>
              <a:off x="4384145" y="3594266"/>
              <a:ext cx="1" cy="573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h="21600" extrusionOk="0">
                  <a:moveTo>
                    <a:pt x="0" y="21600"/>
                  </a:moveTo>
                  <a:cubicBezTo>
                    <a:pt x="0" y="14400"/>
                    <a:pt x="0" y="7200"/>
                    <a:pt x="0" y="0"/>
                  </a:cubicBezTo>
                </a:path>
              </a:pathLst>
            </a:custGeom>
            <a:ln w="28575">
              <a:solidFill>
                <a:schemeClr val="accent1"/>
              </a:solidFill>
              <a:tailEnd type="triangle"/>
            </a:ln>
          </p:spPr>
          <p:txBody>
            <a:bodyPr/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직사각형 7"/>
            <p:cNvSpPr/>
            <p:nvPr/>
          </p:nvSpPr>
          <p:spPr>
            <a:xfrm>
              <a:off x="3700069" y="2923454"/>
              <a:ext cx="1368153" cy="1944217"/>
            </a:xfrm>
            <a:prstGeom prst="rect">
              <a:avLst/>
            </a:prstGeom>
            <a:ln w="19050">
              <a:solidFill>
                <a:srgbClr val="6C8599"/>
              </a:solidFill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오른쪽 화살표 17"/>
            <p:cNvSpPr/>
            <p:nvPr/>
          </p:nvSpPr>
          <p:spPr>
            <a:xfrm>
              <a:off x="3124005" y="4196474"/>
              <a:ext cx="504057" cy="4846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0AF7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TextBox 18"/>
            <p:cNvSpPr txBox="1"/>
            <p:nvPr/>
          </p:nvSpPr>
          <p:spPr>
            <a:xfrm>
              <a:off x="2582019" y="4801922"/>
              <a:ext cx="1334075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 algn="ctr">
                <a:defRPr sz="1200" b="1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50" name="직사각형 24"/>
            <p:cNvGrpSpPr/>
            <p:nvPr/>
          </p:nvGrpSpPr>
          <p:grpSpPr>
            <a:xfrm>
              <a:off x="3942564" y="5623753"/>
              <a:ext cx="936107" cy="523633"/>
              <a:chOff x="-1" y="-1"/>
              <a:chExt cx="936106" cy="523632"/>
            </a:xfrm>
          </p:grpSpPr>
          <p:sp>
            <p:nvSpPr>
              <p:cNvPr id="748" name="직사각형"/>
              <p:cNvSpPr/>
              <p:nvPr/>
            </p:nvSpPr>
            <p:spPr>
              <a:xfrm>
                <a:off x="-1" y="-1"/>
                <a:ext cx="936106" cy="52363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9" name="b"/>
              <p:cNvSpPr txBox="1"/>
              <p:nvPr/>
            </p:nvSpPr>
            <p:spPr>
              <a:xfrm>
                <a:off x="-1" y="77150"/>
                <a:ext cx="936106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751" name="오른쪽 화살표 25"/>
            <p:cNvSpPr/>
            <p:nvPr/>
          </p:nvSpPr>
          <p:spPr>
            <a:xfrm rot="5400000">
              <a:off x="4132117" y="5038402"/>
              <a:ext cx="504057" cy="4846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0AF7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TextBox 26"/>
            <p:cNvSpPr txBox="1"/>
            <p:nvPr/>
          </p:nvSpPr>
          <p:spPr>
            <a:xfrm>
              <a:off x="4852197" y="5172337"/>
              <a:ext cx="1334075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 algn="ctr">
                <a:defRPr sz="1200" b="1"/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직선 화살표 연결선 27"/>
            <p:cNvSpPr/>
            <p:nvPr/>
          </p:nvSpPr>
          <p:spPr>
            <a:xfrm>
              <a:off x="2967008" y="3594266"/>
              <a:ext cx="962322" cy="5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ln w="28575">
              <a:solidFill>
                <a:schemeClr val="accent1"/>
              </a:solidFill>
              <a:tailEnd type="triangle"/>
            </a:ln>
          </p:spPr>
          <p:txBody>
            <a:bodyPr/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TextBox 21"/>
            <p:cNvSpPr txBox="1"/>
            <p:nvPr/>
          </p:nvSpPr>
          <p:spPr>
            <a:xfrm>
              <a:off x="4878669" y="5724549"/>
              <a:ext cx="1745558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1200"/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__class__: Person</a:t>
              </a:r>
            </a:p>
          </p:txBody>
        </p:sp>
        <p:sp>
          <p:nvSpPr>
            <p:cNvPr id="755" name="TextBox 31"/>
            <p:cNvSpPr txBox="1"/>
            <p:nvPr/>
          </p:nvSpPr>
          <p:spPr>
            <a:xfrm>
              <a:off x="5089724" y="4300291"/>
              <a:ext cx="1745558" cy="461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defRPr sz="12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__class__: type</a:t>
              </a:r>
            </a:p>
            <a:p>
              <a:pPr>
                <a:defRPr sz="12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__bases__: object</a:t>
              </a:r>
            </a:p>
          </p:txBody>
        </p:sp>
        <p:sp>
          <p:nvSpPr>
            <p:cNvPr id="756" name="TextBox 32"/>
            <p:cNvSpPr txBox="1"/>
            <p:nvPr/>
          </p:nvSpPr>
          <p:spPr>
            <a:xfrm>
              <a:off x="5089724" y="3123729"/>
              <a:ext cx="1745558" cy="461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defRPr sz="12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__class__: type</a:t>
              </a:r>
            </a:p>
            <a:p>
              <a:pPr>
                <a:defRPr sz="12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__bases__: </a:t>
              </a:r>
            </a:p>
          </p:txBody>
        </p:sp>
      </p:grpSp>
      <p:sp>
        <p:nvSpPr>
          <p:cNvPr id="759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3463" y="1256354"/>
            <a:ext cx="28647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0467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400</Words>
  <Application>Microsoft Office PowerPoint</Application>
  <PresentationFormat>화면 슬라이드 쇼(4:3)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가을</vt:lpstr>
      <vt:lpstr>Python 완전정복</vt:lpstr>
      <vt:lpstr>15. 메타클래스, 메소드 클래스 이해</vt:lpstr>
      <vt:lpstr>Meta Class</vt:lpstr>
      <vt:lpstr> 메타클래스란</vt:lpstr>
      <vt:lpstr> type/object class 관계</vt:lpstr>
      <vt:lpstr>내장 클래스 구조 </vt:lpstr>
      <vt:lpstr>내장 클래스와 인스턴스 구조</vt:lpstr>
      <vt:lpstr>사용자 메타클래스 정의</vt:lpstr>
      <vt:lpstr> type class :  사용자 클래스 정의 </vt:lpstr>
      <vt:lpstr>타입 체크</vt:lpstr>
      <vt:lpstr>Type Class로 자료형 알아보기 </vt:lpstr>
      <vt:lpstr>Type Class로 자료형의 클래스 </vt:lpstr>
      <vt:lpstr>Type special method</vt:lpstr>
      <vt:lpstr> type __new__/__init__</vt:lpstr>
      <vt:lpstr> type __call__</vt:lpstr>
      <vt:lpstr> type.__prepare__</vt:lpstr>
      <vt:lpstr>메소드 내에 메소드 처리</vt:lpstr>
      <vt:lpstr> 사용자 정의 메소드 클래스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완전정복</dc:title>
  <dc:creator>문용준(Moon, Yong Joon)/금융사업3그룹/SK</dc:creator>
  <cp:lastModifiedBy>Windows 사용자</cp:lastModifiedBy>
  <cp:revision>5</cp:revision>
  <dcterms:modified xsi:type="dcterms:W3CDTF">2018-09-16T21:47:35Z</dcterms:modified>
</cp:coreProperties>
</file>