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2" r:id="rId6"/>
    <p:sldId id="331" r:id="rId7"/>
    <p:sldId id="265" r:id="rId8"/>
    <p:sldId id="266" r:id="rId9"/>
    <p:sldId id="267" r:id="rId10"/>
    <p:sldId id="269" r:id="rId11"/>
    <p:sldId id="274" r:id="rId12"/>
    <p:sldId id="275" r:id="rId13"/>
    <p:sldId id="276" r:id="rId14"/>
    <p:sldId id="277" r:id="rId15"/>
    <p:sldId id="278" r:id="rId16"/>
    <p:sldId id="282" r:id="rId17"/>
    <p:sldId id="283" r:id="rId18"/>
    <p:sldId id="284" r:id="rId19"/>
    <p:sldId id="286" r:id="rId20"/>
    <p:sldId id="287" r:id="rId21"/>
    <p:sldId id="288" r:id="rId22"/>
    <p:sldId id="289" r:id="rId23"/>
    <p:sldId id="326" r:id="rId24"/>
    <p:sldId id="292" r:id="rId25"/>
    <p:sldId id="327" r:id="rId26"/>
    <p:sldId id="328" r:id="rId27"/>
    <p:sldId id="297" r:id="rId28"/>
    <p:sldId id="298" r:id="rId29"/>
    <p:sldId id="299" r:id="rId30"/>
    <p:sldId id="300" r:id="rId31"/>
    <p:sldId id="330" r:id="rId32"/>
    <p:sldId id="306" r:id="rId33"/>
    <p:sldId id="307" r:id="rId34"/>
    <p:sldId id="308" r:id="rId35"/>
    <p:sldId id="309" r:id="rId3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96421" y="427508"/>
            <a:ext cx="1609457" cy="50642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2018 FAST CAMPUS…"/>
          <p:cNvSpPr txBox="1"/>
          <p:nvPr/>
        </p:nvSpPr>
        <p:spPr>
          <a:xfrm>
            <a:off x="3637295" y="292860"/>
            <a:ext cx="3790403" cy="775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0458" tIns="100458" rIns="100458" bIns="100458" anchor="ctr">
            <a:spAutoFit/>
          </a:bodyPr>
          <a:lstStyle/>
          <a:p>
            <a:pPr algn="l" defTabSz="1155278">
              <a:defRPr sz="18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</a:p>
          <a:p>
            <a:pPr algn="l" defTabSz="1155278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파이썬 &amp; 장고 부트 캠프</a:t>
            </a:r>
          </a:p>
        </p:txBody>
      </p:sp>
      <p:sp>
        <p:nvSpPr>
          <p:cNvPr id="112" name="선"/>
          <p:cNvSpPr/>
          <p:nvPr/>
        </p:nvSpPr>
        <p:spPr>
          <a:xfrm>
            <a:off x="3690873" y="1115094"/>
            <a:ext cx="2763768" cy="1"/>
          </a:xfrm>
          <a:prstGeom prst="line">
            <a:avLst/>
          </a:prstGeom>
          <a:ln w="63500">
            <a:solidFill>
              <a:srgbClr val="53585F"/>
            </a:solidFill>
            <a:miter lim="400000"/>
          </a:ln>
        </p:spPr>
        <p:txBody>
          <a:bodyPr lIns="100458" tIns="100458" rIns="100458" bIns="100458" anchor="ctr"/>
          <a:lstStyle/>
          <a:p>
            <a:pPr defTabSz="1155278">
              <a:defRPr sz="4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9284" y="786606"/>
            <a:ext cx="1826352" cy="57467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FAST CAMPUS 2018 Copyright FAST CAMPUS Corp. All Rights Reserved"/>
          <p:cNvSpPr txBox="1"/>
          <p:nvPr/>
        </p:nvSpPr>
        <p:spPr>
          <a:xfrm>
            <a:off x="18828177" y="12430918"/>
            <a:ext cx="430270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FAST CAMPUS 2018</a:t>
            </a:r>
            <a:br/>
            <a:r>
              <a:t>Copyright FAST CAMPUS Corp. All Rights Reserved</a:t>
            </a:r>
          </a:p>
        </p:txBody>
      </p:sp>
      <p:sp>
        <p:nvSpPr>
          <p:cNvPr id="129" name="선"/>
          <p:cNvSpPr/>
          <p:nvPr/>
        </p:nvSpPr>
        <p:spPr>
          <a:xfrm>
            <a:off x="20888625" y="12286456"/>
            <a:ext cx="219685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30" name="2018 FAST CAMPUS 파이썬 완전 정복 CAMP"/>
          <p:cNvSpPr txBox="1"/>
          <p:nvPr/>
        </p:nvSpPr>
        <p:spPr>
          <a:xfrm>
            <a:off x="1333454" y="701958"/>
            <a:ext cx="2514925" cy="74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19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  <a:br/>
            <a:r>
              <a:t>파이썬 완전 정복 CAMP</a:t>
            </a:r>
          </a:p>
        </p:txBody>
      </p:sp>
      <p:sp>
        <p:nvSpPr>
          <p:cNvPr id="131" name="선"/>
          <p:cNvSpPr/>
          <p:nvPr/>
        </p:nvSpPr>
        <p:spPr>
          <a:xfrm>
            <a:off x="1396002" y="1554956"/>
            <a:ext cx="269539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3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5321" y="13010554"/>
            <a:ext cx="455499" cy="5111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9284" y="786606"/>
            <a:ext cx="1826352" cy="574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FAST CAMPUS SCHOOL 2018 Copyright FAST CAMPUS Corp. All Rights Reserved"/>
          <p:cNvSpPr txBox="1"/>
          <p:nvPr/>
        </p:nvSpPr>
        <p:spPr>
          <a:xfrm>
            <a:off x="18828177" y="12430918"/>
            <a:ext cx="430270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FAST CAMPUS SCHOOL 2018</a:t>
            </a:r>
            <a:br/>
            <a:r>
              <a:t>Copyright FAST CAMPUS Corp. All Rights Reserved</a:t>
            </a:r>
          </a:p>
        </p:txBody>
      </p:sp>
      <p:sp>
        <p:nvSpPr>
          <p:cNvPr id="141" name="선"/>
          <p:cNvSpPr/>
          <p:nvPr/>
        </p:nvSpPr>
        <p:spPr>
          <a:xfrm>
            <a:off x="20888625" y="12286456"/>
            <a:ext cx="219685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42" name="2018 FAST CAMPUS 파이썬 &amp; 장고 웹 프로그래밍 BOOT CAMP"/>
          <p:cNvSpPr txBox="1"/>
          <p:nvPr/>
        </p:nvSpPr>
        <p:spPr>
          <a:xfrm>
            <a:off x="1333454" y="701958"/>
            <a:ext cx="4391372" cy="74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19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  <a:br/>
            <a:r>
              <a:t>파이썬 &amp; 장고 웹 프로그래밍 BOOT CAMP</a:t>
            </a:r>
          </a:p>
        </p:txBody>
      </p:sp>
      <p:sp>
        <p:nvSpPr>
          <p:cNvPr id="143" name="선"/>
          <p:cNvSpPr/>
          <p:nvPr/>
        </p:nvSpPr>
        <p:spPr>
          <a:xfrm>
            <a:off x="1396002" y="1554956"/>
            <a:ext cx="269539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4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5321" y="13010554"/>
            <a:ext cx="455499" cy="5111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1985" y="13073062"/>
            <a:ext cx="430505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파이썬 완전 정복 CAMP 06"/>
          <p:cNvSpPr txBox="1">
            <a:spLocks noGrp="1"/>
          </p:cNvSpPr>
          <p:nvPr>
            <p:ph type="title" idx="4294967295"/>
          </p:nvPr>
        </p:nvSpPr>
        <p:spPr>
          <a:xfrm>
            <a:off x="2471737" y="4244000"/>
            <a:ext cx="14357252" cy="2728697"/>
          </a:xfrm>
          <a:prstGeom prst="rect">
            <a:avLst/>
          </a:prstGeom>
        </p:spPr>
        <p:txBody>
          <a:bodyPr anchor="b"/>
          <a:lstStyle>
            <a:lvl1pPr algn="l">
              <a:defRPr sz="7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파이썬</a:t>
            </a:r>
            <a:r>
              <a:rPr dirty="0"/>
              <a:t> </a:t>
            </a:r>
            <a:r>
              <a:rPr dirty="0" err="1"/>
              <a:t>완전</a:t>
            </a:r>
            <a:r>
              <a:rPr dirty="0"/>
              <a:t> </a:t>
            </a:r>
            <a:r>
              <a:rPr dirty="0" err="1"/>
              <a:t>정복</a:t>
            </a:r>
            <a:r>
              <a:rPr dirty="0"/>
              <a:t> CAMP 0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154" name="디스크립터1"/>
          <p:cNvSpPr txBox="1">
            <a:spLocks noGrp="1"/>
          </p:cNvSpPr>
          <p:nvPr>
            <p:ph type="body" sz="half" idx="4294967295"/>
          </p:nvPr>
        </p:nvSpPr>
        <p:spPr>
          <a:xfrm>
            <a:off x="2471737" y="7072312"/>
            <a:ext cx="17672484" cy="490497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ko-KR" altLang="en-US" dirty="0"/>
              <a:t>클래스정의 알아보기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animBg="1" advAuto="0"/>
      <p:bldP spid="154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Class </a:t>
            </a:r>
            <a:r>
              <a:rPr dirty="0" err="1"/>
              <a:t>속성의</a:t>
            </a:r>
            <a:r>
              <a:rPr dirty="0"/>
              <a:t> </a:t>
            </a:r>
            <a:r>
              <a:rPr dirty="0" err="1"/>
              <a:t>변수는</a:t>
            </a:r>
            <a:r>
              <a:rPr dirty="0"/>
              <a:t> public</a:t>
            </a:r>
          </a:p>
        </p:txBody>
      </p:sp>
      <p:sp>
        <p:nvSpPr>
          <p:cNvPr id="358" name="TextBox 13"/>
          <p:cNvSpPr txBox="1"/>
          <p:nvPr/>
        </p:nvSpPr>
        <p:spPr>
          <a:xfrm>
            <a:off x="4271118" y="3183264"/>
            <a:ext cx="15985780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 algn="l">
              <a:defRPr sz="2800"/>
            </a:pP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속성의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변수도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항상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초기화를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함수를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정의해서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runtime에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할당도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0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10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7151440" y="7867857"/>
            <a:ext cx="3888432" cy="129265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 네임스페이스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056096" y="6281937"/>
            <a:ext cx="3888432" cy="129265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정의 할 때 속성 할당</a:t>
            </a:r>
          </a:p>
        </p:txBody>
      </p:sp>
      <p:cxnSp>
        <p:nvCxnSpPr>
          <p:cNvPr id="4" name="꺾인 연결선 3"/>
          <p:cNvCxnSpPr>
            <a:stCxn id="7" idx="1"/>
            <a:endCxn id="2" idx="3"/>
          </p:cNvCxnSpPr>
          <p:nvPr/>
        </p:nvCxnSpPr>
        <p:spPr>
          <a:xfrm rot="10800000" flipV="1">
            <a:off x="11039872" y="6928266"/>
            <a:ext cx="2016224" cy="1585920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직사각형 9"/>
          <p:cNvSpPr/>
          <p:nvPr/>
        </p:nvSpPr>
        <p:spPr>
          <a:xfrm>
            <a:off x="13056096" y="9882337"/>
            <a:ext cx="3888432" cy="129265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실행 할 때 속성 할당</a:t>
            </a:r>
          </a:p>
        </p:txBody>
      </p:sp>
      <p:cxnSp>
        <p:nvCxnSpPr>
          <p:cNvPr id="6" name="꺾인 연결선 5"/>
          <p:cNvCxnSpPr>
            <a:stCxn id="10" idx="1"/>
            <a:endCxn id="2" idx="3"/>
          </p:cNvCxnSpPr>
          <p:nvPr/>
        </p:nvCxnSpPr>
        <p:spPr>
          <a:xfrm rot="10800000">
            <a:off x="11039872" y="8514186"/>
            <a:ext cx="2016224" cy="2014480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1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algn="ctr"/>
          </a:lstStyle>
          <a:p>
            <a:r>
              <a:rPr dirty="0" err="1"/>
              <a:t>실행시</a:t>
            </a:r>
            <a:r>
              <a:rPr dirty="0"/>
              <a:t> </a:t>
            </a:r>
            <a:r>
              <a:rPr dirty="0" err="1"/>
              <a:t>네임스페이스</a:t>
            </a:r>
            <a:r>
              <a:rPr dirty="0"/>
              <a:t> </a:t>
            </a:r>
            <a:r>
              <a:rPr dirty="0" err="1"/>
              <a:t>참조</a:t>
            </a:r>
            <a:endParaRPr dirty="0"/>
          </a:p>
        </p:txBody>
      </p:sp>
      <p:sp>
        <p:nvSpPr>
          <p:cNvPr id="41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5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namespace </a:t>
            </a:r>
            <a:r>
              <a:rPr dirty="0" err="1"/>
              <a:t>관리</a:t>
            </a:r>
            <a:endParaRPr dirty="0"/>
          </a:p>
        </p:txBody>
      </p:sp>
      <p:sp>
        <p:nvSpPr>
          <p:cNvPr id="414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00400"/>
            <a:ext cx="16459200" cy="3513584"/>
          </a:xfrm>
          <a:prstGeom prst="rect">
            <a:avLst/>
          </a:prstGeom>
        </p:spPr>
        <p:txBody>
          <a:bodyPr/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dirty="0"/>
              <a:t> </a:t>
            </a:r>
            <a:r>
              <a:rPr sz="4000" dirty="0" err="1"/>
              <a:t>모듈에</a:t>
            </a:r>
            <a:r>
              <a:rPr sz="4000" dirty="0"/>
              <a:t> </a:t>
            </a:r>
            <a:r>
              <a:rPr sz="4000" dirty="0" err="1"/>
              <a:t>속한</a:t>
            </a:r>
            <a:r>
              <a:rPr sz="4000" dirty="0"/>
              <a:t> </a:t>
            </a:r>
            <a:r>
              <a:rPr sz="4000" dirty="0" err="1"/>
              <a:t>함수</a:t>
            </a:r>
            <a:r>
              <a:rPr sz="4000" dirty="0"/>
              <a:t>, class, </a:t>
            </a:r>
            <a:r>
              <a:rPr sz="4000" dirty="0" err="1"/>
              <a:t>instance는</a:t>
            </a:r>
            <a:r>
              <a:rPr sz="4000" dirty="0"/>
              <a:t> </a:t>
            </a:r>
            <a:r>
              <a:rPr sz="4000" dirty="0" err="1"/>
              <a:t>특정</a:t>
            </a:r>
            <a:r>
              <a:rPr sz="4000" dirty="0"/>
              <a:t> </a:t>
            </a:r>
            <a:r>
              <a:rPr sz="4000" dirty="0" err="1"/>
              <a:t>바이딩이</a:t>
            </a:r>
            <a:r>
              <a:rPr sz="4000" dirty="0"/>
              <a:t> 안 된 </a:t>
            </a:r>
            <a:r>
              <a:rPr sz="4000" dirty="0" err="1"/>
              <a:t>경우</a:t>
            </a:r>
            <a:r>
              <a:rPr sz="4000" dirty="0"/>
              <a:t> global </a:t>
            </a:r>
            <a:r>
              <a:rPr sz="4000" dirty="0" err="1"/>
              <a:t>변수를</a:t>
            </a:r>
            <a:r>
              <a:rPr sz="4000" dirty="0"/>
              <a:t> </a:t>
            </a:r>
            <a:r>
              <a:rPr sz="4000" dirty="0" err="1"/>
              <a:t>참조함</a:t>
            </a:r>
            <a:endParaRPr dirty="0"/>
          </a:p>
        </p:txBody>
      </p:sp>
      <p:grpSp>
        <p:nvGrpSpPr>
          <p:cNvPr id="422" name="그룹 18"/>
          <p:cNvGrpSpPr/>
          <p:nvPr/>
        </p:nvGrpSpPr>
        <p:grpSpPr>
          <a:xfrm>
            <a:off x="9008006" y="6425948"/>
            <a:ext cx="8496952" cy="2160250"/>
            <a:chOff x="-1" y="-2"/>
            <a:chExt cx="4248474" cy="1080124"/>
          </a:xfrm>
        </p:grpSpPr>
        <p:grpSp>
          <p:nvGrpSpPr>
            <p:cNvPr id="417" name="직사각형 3"/>
            <p:cNvGrpSpPr/>
            <p:nvPr/>
          </p:nvGrpSpPr>
          <p:grpSpPr>
            <a:xfrm>
              <a:off x="-1" y="-2"/>
              <a:ext cx="1579562" cy="1080124"/>
              <a:chOff x="0" y="-1"/>
              <a:chExt cx="1579560" cy="1080122"/>
            </a:xfrm>
          </p:grpSpPr>
          <p:sp>
            <p:nvSpPr>
              <p:cNvPr id="415" name="직사각형"/>
              <p:cNvSpPr/>
              <p:nvPr/>
            </p:nvSpPr>
            <p:spPr>
              <a:xfrm>
                <a:off x="0" y="-1"/>
                <a:ext cx="1579560" cy="1080122"/>
              </a:xfrm>
              <a:prstGeom prst="rect">
                <a:avLst/>
              </a:prstGeom>
              <a:solidFill>
                <a:srgbClr val="EAF0F6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6" name="모듈"/>
              <p:cNvSpPr txBox="1"/>
              <p:nvPr/>
            </p:nvSpPr>
            <p:spPr>
              <a:xfrm>
                <a:off x="0" y="355395"/>
                <a:ext cx="1579560" cy="369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/>
              </a:lstStyle>
              <a:p>
                <a:r>
                  <a:rPr sz="36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모듈</a:t>
                </a:r>
                <a:endParaRPr sz="3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0" name="직사각형 5"/>
            <p:cNvGrpSpPr/>
            <p:nvPr/>
          </p:nvGrpSpPr>
          <p:grpSpPr>
            <a:xfrm>
              <a:off x="2233170" y="180018"/>
              <a:ext cx="2015303" cy="720084"/>
              <a:chOff x="-1" y="-1"/>
              <a:chExt cx="2015302" cy="720082"/>
            </a:xfrm>
          </p:grpSpPr>
          <p:sp>
            <p:nvSpPr>
              <p:cNvPr id="418" name="직사각형"/>
              <p:cNvSpPr/>
              <p:nvPr/>
            </p:nvSpPr>
            <p:spPr>
              <a:xfrm>
                <a:off x="-1" y="-1"/>
                <a:ext cx="2015302" cy="720082"/>
              </a:xfrm>
              <a:prstGeom prst="rect">
                <a:avLst/>
              </a:prstGeom>
              <a:solidFill>
                <a:srgbClr val="EAF0F6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/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9" name="globals()"/>
              <p:cNvSpPr txBox="1"/>
              <p:nvPr/>
            </p:nvSpPr>
            <p:spPr>
              <a:xfrm>
                <a:off x="-1" y="67655"/>
                <a:ext cx="2015302" cy="584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/>
              </a:lstStyle>
              <a:p>
                <a:r>
                  <a:rPr sz="6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sz="36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globals</a:t>
                </a:r>
                <a:r>
                  <a:rPr sz="3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()</a:t>
                </a:r>
              </a:p>
            </p:txBody>
          </p:sp>
        </p:grpSp>
        <p:sp>
          <p:nvSpPr>
            <p:cNvPr id="421" name="직선 화살표 연결선 7"/>
            <p:cNvSpPr/>
            <p:nvPr/>
          </p:nvSpPr>
          <p:spPr>
            <a:xfrm>
              <a:off x="1579560" y="540060"/>
              <a:ext cx="653612" cy="1"/>
            </a:xfrm>
            <a:prstGeom prst="line">
              <a:avLst/>
            </a:prstGeom>
            <a:noFill/>
            <a:ln w="100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t">
              <a:noAutofit/>
            </a:bodyPr>
            <a:lstStyle/>
            <a:p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0" name="그룹 16"/>
          <p:cNvGrpSpPr/>
          <p:nvPr/>
        </p:nvGrpSpPr>
        <p:grpSpPr>
          <a:xfrm>
            <a:off x="4559146" y="10048456"/>
            <a:ext cx="4197936" cy="2160250"/>
            <a:chOff x="-2" y="-2"/>
            <a:chExt cx="2098966" cy="1080124"/>
          </a:xfrm>
        </p:grpSpPr>
        <p:grpSp>
          <p:nvGrpSpPr>
            <p:cNvPr id="425" name="직사각형 9"/>
            <p:cNvGrpSpPr/>
            <p:nvPr/>
          </p:nvGrpSpPr>
          <p:grpSpPr>
            <a:xfrm>
              <a:off x="-2" y="-2"/>
              <a:ext cx="800923" cy="1080124"/>
              <a:chOff x="-1" y="-1"/>
              <a:chExt cx="800922" cy="1080122"/>
            </a:xfrm>
          </p:grpSpPr>
          <p:sp>
            <p:nvSpPr>
              <p:cNvPr id="423" name="직사각형"/>
              <p:cNvSpPr/>
              <p:nvPr/>
            </p:nvSpPr>
            <p:spPr>
              <a:xfrm>
                <a:off x="-1" y="-1"/>
                <a:ext cx="800922" cy="1080122"/>
              </a:xfrm>
              <a:prstGeom prst="rect">
                <a:avLst/>
              </a:prstGeom>
              <a:solidFill>
                <a:srgbClr val="EAF0F6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4" name="함수"/>
              <p:cNvSpPr txBox="1"/>
              <p:nvPr/>
            </p:nvSpPr>
            <p:spPr>
              <a:xfrm>
                <a:off x="-1" y="401563"/>
                <a:ext cx="80092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 b="1"/>
                </a:lvl1pPr>
              </a:lstStyle>
              <a:p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함수</a:t>
                </a: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8" name="직사각형 10"/>
            <p:cNvGrpSpPr/>
            <p:nvPr/>
          </p:nvGrpSpPr>
          <p:grpSpPr>
            <a:xfrm>
              <a:off x="1077098" y="180018"/>
              <a:ext cx="1021866" cy="720084"/>
              <a:chOff x="-1" y="-1"/>
              <a:chExt cx="1021865" cy="720082"/>
            </a:xfrm>
          </p:grpSpPr>
          <p:sp>
            <p:nvSpPr>
              <p:cNvPr id="426" name="직사각형"/>
              <p:cNvSpPr/>
              <p:nvPr/>
            </p:nvSpPr>
            <p:spPr>
              <a:xfrm>
                <a:off x="-1" y="-1"/>
                <a:ext cx="1021865" cy="720082"/>
              </a:xfrm>
              <a:prstGeom prst="rect">
                <a:avLst/>
              </a:prstGeom>
              <a:solidFill>
                <a:srgbClr val="EAF0F6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 b="1"/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7" name="locals()"/>
              <p:cNvSpPr txBox="1"/>
              <p:nvPr/>
            </p:nvSpPr>
            <p:spPr>
              <a:xfrm>
                <a:off x="-1" y="221542"/>
                <a:ext cx="1021865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 b="1"/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locals()</a:t>
                </a:r>
              </a:p>
            </p:txBody>
          </p:sp>
        </p:grpSp>
        <p:sp>
          <p:nvSpPr>
            <p:cNvPr id="429" name="직선 화살표 연결선 13"/>
            <p:cNvSpPr/>
            <p:nvPr/>
          </p:nvSpPr>
          <p:spPr>
            <a:xfrm>
              <a:off x="800920" y="540060"/>
              <a:ext cx="276180" cy="1"/>
            </a:xfrm>
            <a:prstGeom prst="line">
              <a:avLst/>
            </a:pr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t">
              <a:noAutofit/>
            </a:bodyPr>
            <a:lstStyle/>
            <a:p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8" name="그룹 17"/>
          <p:cNvGrpSpPr/>
          <p:nvPr/>
        </p:nvGrpSpPr>
        <p:grpSpPr>
          <a:xfrm>
            <a:off x="10031756" y="10048456"/>
            <a:ext cx="4289248" cy="2160250"/>
            <a:chOff x="-1" y="-2"/>
            <a:chExt cx="2144622" cy="1080124"/>
          </a:xfrm>
        </p:grpSpPr>
        <p:grpSp>
          <p:nvGrpSpPr>
            <p:cNvPr id="433" name="직사각형 11"/>
            <p:cNvGrpSpPr/>
            <p:nvPr/>
          </p:nvGrpSpPr>
          <p:grpSpPr>
            <a:xfrm>
              <a:off x="-1" y="-2"/>
              <a:ext cx="818344" cy="1080124"/>
              <a:chOff x="-1" y="-1"/>
              <a:chExt cx="818343" cy="1080122"/>
            </a:xfrm>
          </p:grpSpPr>
          <p:sp>
            <p:nvSpPr>
              <p:cNvPr id="431" name="직사각형"/>
              <p:cNvSpPr/>
              <p:nvPr/>
            </p:nvSpPr>
            <p:spPr>
              <a:xfrm>
                <a:off x="-1" y="-1"/>
                <a:ext cx="818343" cy="1080122"/>
              </a:xfrm>
              <a:prstGeom prst="rect">
                <a:avLst/>
              </a:prstGeom>
              <a:solidFill>
                <a:srgbClr val="EAF0F6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 b="1"/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2" name="class"/>
              <p:cNvSpPr txBox="1"/>
              <p:nvPr/>
            </p:nvSpPr>
            <p:spPr>
              <a:xfrm>
                <a:off x="-1" y="401562"/>
                <a:ext cx="818343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 b="1"/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class</a:t>
                </a:r>
              </a:p>
            </p:txBody>
          </p:sp>
        </p:grpSp>
        <p:grpSp>
          <p:nvGrpSpPr>
            <p:cNvPr id="436" name="직사각형 12"/>
            <p:cNvGrpSpPr/>
            <p:nvPr/>
          </p:nvGrpSpPr>
          <p:grpSpPr>
            <a:xfrm>
              <a:off x="1100527" y="180018"/>
              <a:ext cx="1044094" cy="720084"/>
              <a:chOff x="-1" y="-1"/>
              <a:chExt cx="1044093" cy="720082"/>
            </a:xfrm>
          </p:grpSpPr>
          <p:sp>
            <p:nvSpPr>
              <p:cNvPr id="434" name="직사각형"/>
              <p:cNvSpPr/>
              <p:nvPr/>
            </p:nvSpPr>
            <p:spPr>
              <a:xfrm>
                <a:off x="-1" y="-1"/>
                <a:ext cx="1044093" cy="720082"/>
              </a:xfrm>
              <a:prstGeom prst="rect">
                <a:avLst/>
              </a:prstGeom>
              <a:solidFill>
                <a:srgbClr val="EAF0F6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 b="1"/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5" name="__dict__"/>
              <p:cNvSpPr txBox="1"/>
              <p:nvPr/>
            </p:nvSpPr>
            <p:spPr>
              <a:xfrm>
                <a:off x="-1" y="221542"/>
                <a:ext cx="1044093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 b="1"/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__</a:t>
                </a:r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dict</a:t>
                </a:r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__</a:t>
                </a:r>
              </a:p>
            </p:txBody>
          </p:sp>
        </p:grpSp>
        <p:sp>
          <p:nvSpPr>
            <p:cNvPr id="437" name="직선 화살표 연결선 15"/>
            <p:cNvSpPr/>
            <p:nvPr/>
          </p:nvSpPr>
          <p:spPr>
            <a:xfrm>
              <a:off x="818341" y="540060"/>
              <a:ext cx="282187" cy="1"/>
            </a:xfrm>
            <a:prstGeom prst="line">
              <a:avLst/>
            </a:prstGeom>
            <a:noFill/>
            <a:ln w="100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t">
              <a:noAutofit/>
            </a:bodyPr>
            <a:lstStyle/>
            <a:p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6" name="그룹 20"/>
          <p:cNvGrpSpPr/>
          <p:nvPr/>
        </p:nvGrpSpPr>
        <p:grpSpPr>
          <a:xfrm>
            <a:off x="15792396" y="9993216"/>
            <a:ext cx="4289248" cy="2160250"/>
            <a:chOff x="-1" y="-2"/>
            <a:chExt cx="2144622" cy="1080124"/>
          </a:xfrm>
        </p:grpSpPr>
        <p:grpSp>
          <p:nvGrpSpPr>
            <p:cNvPr id="441" name="직사각형 21"/>
            <p:cNvGrpSpPr/>
            <p:nvPr/>
          </p:nvGrpSpPr>
          <p:grpSpPr>
            <a:xfrm>
              <a:off x="-1" y="-2"/>
              <a:ext cx="818344" cy="1080124"/>
              <a:chOff x="-1" y="-1"/>
              <a:chExt cx="818343" cy="1080122"/>
            </a:xfrm>
          </p:grpSpPr>
          <p:sp>
            <p:nvSpPr>
              <p:cNvPr id="439" name="직사각형"/>
              <p:cNvSpPr/>
              <p:nvPr/>
            </p:nvSpPr>
            <p:spPr>
              <a:xfrm>
                <a:off x="-1" y="-1"/>
                <a:ext cx="818343" cy="1080122"/>
              </a:xfrm>
              <a:prstGeom prst="rect">
                <a:avLst/>
              </a:prstGeom>
              <a:solidFill>
                <a:srgbClr val="EAF0F6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 b="1"/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0" name="instance"/>
              <p:cNvSpPr txBox="1"/>
              <p:nvPr/>
            </p:nvSpPr>
            <p:spPr>
              <a:xfrm>
                <a:off x="-1" y="401562"/>
                <a:ext cx="818343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 b="1"/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instance</a:t>
                </a:r>
              </a:p>
            </p:txBody>
          </p:sp>
        </p:grpSp>
        <p:grpSp>
          <p:nvGrpSpPr>
            <p:cNvPr id="444" name="직사각형 22"/>
            <p:cNvGrpSpPr/>
            <p:nvPr/>
          </p:nvGrpSpPr>
          <p:grpSpPr>
            <a:xfrm>
              <a:off x="1100527" y="180018"/>
              <a:ext cx="1044094" cy="720084"/>
              <a:chOff x="-1" y="-1"/>
              <a:chExt cx="1044093" cy="720082"/>
            </a:xfrm>
          </p:grpSpPr>
          <p:sp>
            <p:nvSpPr>
              <p:cNvPr id="442" name="직사각형"/>
              <p:cNvSpPr/>
              <p:nvPr/>
            </p:nvSpPr>
            <p:spPr>
              <a:xfrm>
                <a:off x="-1" y="-1"/>
                <a:ext cx="1044093" cy="720082"/>
              </a:xfrm>
              <a:prstGeom prst="rect">
                <a:avLst/>
              </a:prstGeom>
              <a:solidFill>
                <a:srgbClr val="EAF0F6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 b="1"/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3" name="__dict__"/>
              <p:cNvSpPr txBox="1"/>
              <p:nvPr/>
            </p:nvSpPr>
            <p:spPr>
              <a:xfrm>
                <a:off x="-1" y="221542"/>
                <a:ext cx="1044093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 b="1"/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__</a:t>
                </a:r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dict</a:t>
                </a:r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__</a:t>
                </a:r>
              </a:p>
            </p:txBody>
          </p:sp>
        </p:grpSp>
        <p:sp>
          <p:nvSpPr>
            <p:cNvPr id="445" name="직선 화살표 연결선 23"/>
            <p:cNvSpPr/>
            <p:nvPr/>
          </p:nvSpPr>
          <p:spPr>
            <a:xfrm>
              <a:off x="818341" y="540060"/>
              <a:ext cx="282187" cy="1"/>
            </a:xfrm>
            <a:prstGeom prst="line">
              <a:avLst/>
            </a:prstGeom>
            <a:noFill/>
            <a:ln w="100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t">
              <a:noAutofit/>
            </a:bodyPr>
            <a:lstStyle/>
            <a:p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1" name="직선 화살표 연결선 24"/>
          <p:cNvSpPr/>
          <p:nvPr/>
        </p:nvSpPr>
        <p:spPr>
          <a:xfrm>
            <a:off x="6686426" y="8605589"/>
            <a:ext cx="4567296" cy="2507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2" name="직선 화살표 연결선 26"/>
          <p:cNvSpPr/>
          <p:nvPr/>
        </p:nvSpPr>
        <p:spPr>
          <a:xfrm>
            <a:off x="12184721" y="7506071"/>
            <a:ext cx="1071762" cy="35945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3" name="직선 화살표 연결선 28"/>
          <p:cNvSpPr/>
          <p:nvPr/>
        </p:nvSpPr>
        <p:spPr>
          <a:xfrm>
            <a:off x="13351011" y="7578116"/>
            <a:ext cx="4496166" cy="3426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0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12</a:t>
            </a:fld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Object Namespace </a:t>
            </a:r>
            <a:r>
              <a:rPr dirty="0" err="1"/>
              <a:t>흐름</a:t>
            </a:r>
            <a:endParaRPr dirty="0"/>
          </a:p>
        </p:txBody>
      </p:sp>
      <p:grpSp>
        <p:nvGrpSpPr>
          <p:cNvPr id="458" name="직사각형 4"/>
          <p:cNvGrpSpPr/>
          <p:nvPr/>
        </p:nvGrpSpPr>
        <p:grpSpPr>
          <a:xfrm>
            <a:off x="7393793" y="4021087"/>
            <a:ext cx="1828802" cy="1828802"/>
            <a:chOff x="0" y="0"/>
            <a:chExt cx="914400" cy="914400"/>
          </a:xfrm>
        </p:grpSpPr>
        <p:sp>
          <p:nvSpPr>
            <p:cNvPr id="456" name="사각형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7" name="Base class"/>
            <p:cNvSpPr txBox="1"/>
            <p:nvPr/>
          </p:nvSpPr>
          <p:spPr>
            <a:xfrm>
              <a:off x="0" y="195591"/>
              <a:ext cx="914400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Base class</a:t>
              </a:r>
            </a:p>
          </p:txBody>
        </p:sp>
      </p:grpSp>
      <p:grpSp>
        <p:nvGrpSpPr>
          <p:cNvPr id="461" name="직사각형 5"/>
          <p:cNvGrpSpPr/>
          <p:nvPr/>
        </p:nvGrpSpPr>
        <p:grpSpPr>
          <a:xfrm>
            <a:off x="7393793" y="6757393"/>
            <a:ext cx="1828802" cy="1828802"/>
            <a:chOff x="0" y="0"/>
            <a:chExt cx="914400" cy="914400"/>
          </a:xfrm>
        </p:grpSpPr>
        <p:sp>
          <p:nvSpPr>
            <p:cNvPr id="459" name="사각형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" name="class"/>
            <p:cNvSpPr txBox="1"/>
            <p:nvPr/>
          </p:nvSpPr>
          <p:spPr>
            <a:xfrm>
              <a:off x="0" y="303312"/>
              <a:ext cx="914400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</a:p>
          </p:txBody>
        </p:sp>
      </p:grpSp>
      <p:grpSp>
        <p:nvGrpSpPr>
          <p:cNvPr id="464" name="직사각형 6"/>
          <p:cNvGrpSpPr/>
          <p:nvPr/>
        </p:nvGrpSpPr>
        <p:grpSpPr>
          <a:xfrm>
            <a:off x="4847183" y="9781727"/>
            <a:ext cx="1828802" cy="1828802"/>
            <a:chOff x="0" y="0"/>
            <a:chExt cx="914400" cy="914400"/>
          </a:xfrm>
        </p:grpSpPr>
        <p:sp>
          <p:nvSpPr>
            <p:cNvPr id="462" name="사각형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3" name="instance"/>
            <p:cNvSpPr txBox="1"/>
            <p:nvPr/>
          </p:nvSpPr>
          <p:spPr>
            <a:xfrm>
              <a:off x="0" y="303312"/>
              <a:ext cx="914400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</a:p>
          </p:txBody>
        </p:sp>
      </p:grpSp>
      <p:grpSp>
        <p:nvGrpSpPr>
          <p:cNvPr id="467" name="직사각형 7"/>
          <p:cNvGrpSpPr/>
          <p:nvPr/>
        </p:nvGrpSpPr>
        <p:grpSpPr>
          <a:xfrm>
            <a:off x="7482881" y="9781727"/>
            <a:ext cx="1828802" cy="1828802"/>
            <a:chOff x="0" y="0"/>
            <a:chExt cx="914400" cy="914400"/>
          </a:xfrm>
        </p:grpSpPr>
        <p:sp>
          <p:nvSpPr>
            <p:cNvPr id="465" name="사각형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6" name="instance"/>
            <p:cNvSpPr txBox="1"/>
            <p:nvPr/>
          </p:nvSpPr>
          <p:spPr>
            <a:xfrm>
              <a:off x="0" y="303312"/>
              <a:ext cx="914400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</a:p>
          </p:txBody>
        </p:sp>
      </p:grpSp>
      <p:grpSp>
        <p:nvGrpSpPr>
          <p:cNvPr id="470" name="직사각형 8"/>
          <p:cNvGrpSpPr/>
          <p:nvPr/>
        </p:nvGrpSpPr>
        <p:grpSpPr>
          <a:xfrm>
            <a:off x="10175775" y="9781727"/>
            <a:ext cx="1828802" cy="1828802"/>
            <a:chOff x="0" y="0"/>
            <a:chExt cx="914400" cy="914400"/>
          </a:xfrm>
        </p:grpSpPr>
        <p:sp>
          <p:nvSpPr>
            <p:cNvPr id="468" name="사각형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9" name="instance"/>
            <p:cNvSpPr txBox="1"/>
            <p:nvPr/>
          </p:nvSpPr>
          <p:spPr>
            <a:xfrm>
              <a:off x="0" y="303312"/>
              <a:ext cx="914400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</a:p>
          </p:txBody>
        </p:sp>
      </p:grpSp>
      <p:sp>
        <p:nvSpPr>
          <p:cNvPr id="496" name="직선 화살표 연결선 10"/>
          <p:cNvSpPr/>
          <p:nvPr/>
        </p:nvSpPr>
        <p:spPr>
          <a:xfrm>
            <a:off x="8308193" y="5868936"/>
            <a:ext cx="2" cy="869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21600" y="14400"/>
                  <a:pt x="21600" y="7200"/>
                  <a:pt x="0" y="0"/>
                </a:cubicBez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7" name="직선 화살표 연결선 12"/>
          <p:cNvSpPr/>
          <p:nvPr/>
        </p:nvSpPr>
        <p:spPr>
          <a:xfrm>
            <a:off x="6547584" y="8605242"/>
            <a:ext cx="974608" cy="115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8" name="직선 화살표 연결선 14"/>
          <p:cNvSpPr/>
          <p:nvPr/>
        </p:nvSpPr>
        <p:spPr>
          <a:xfrm>
            <a:off x="8335688" y="8605242"/>
            <a:ext cx="34096" cy="115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9" name="직선 화살표 연결선 16"/>
          <p:cNvSpPr/>
          <p:nvPr/>
        </p:nvSpPr>
        <p:spPr>
          <a:xfrm>
            <a:off x="9166840" y="8605242"/>
            <a:ext cx="1064688" cy="115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5" name="TextBox 17"/>
          <p:cNvSpPr txBox="1"/>
          <p:nvPr/>
        </p:nvSpPr>
        <p:spPr>
          <a:xfrm>
            <a:off x="5466657" y="5993903"/>
            <a:ext cx="154077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200"/>
            </a:lvl1pPr>
          </a:lstStyle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6" name="TextBox 18"/>
          <p:cNvSpPr txBox="1"/>
          <p:nvPr/>
        </p:nvSpPr>
        <p:spPr>
          <a:xfrm>
            <a:off x="3983087" y="8586193"/>
            <a:ext cx="264112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200"/>
            </a:lvl1pPr>
          </a:lstStyle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9" name="직사각형 19"/>
          <p:cNvGrpSpPr/>
          <p:nvPr/>
        </p:nvGrpSpPr>
        <p:grpSpPr>
          <a:xfrm>
            <a:off x="10319789" y="4409727"/>
            <a:ext cx="2304262" cy="720086"/>
            <a:chOff x="-1" y="-1"/>
            <a:chExt cx="1152130" cy="360042"/>
          </a:xfrm>
        </p:grpSpPr>
        <p:sp>
          <p:nvSpPr>
            <p:cNvPr id="477" name="직사각형"/>
            <p:cNvSpPr/>
            <p:nvPr/>
          </p:nvSpPr>
          <p:spPr>
            <a:xfrm>
              <a:off x="-1" y="-1"/>
              <a:ext cx="1152130" cy="360042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200"/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8" name="Dict{}"/>
            <p:cNvSpPr txBox="1"/>
            <p:nvPr/>
          </p:nvSpPr>
          <p:spPr>
            <a:xfrm>
              <a:off x="-1" y="41522"/>
              <a:ext cx="115213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{}</a:t>
              </a:r>
            </a:p>
          </p:txBody>
        </p:sp>
      </p:grpSp>
      <p:grpSp>
        <p:nvGrpSpPr>
          <p:cNvPr id="482" name="직사각형 20"/>
          <p:cNvGrpSpPr/>
          <p:nvPr/>
        </p:nvGrpSpPr>
        <p:grpSpPr>
          <a:xfrm>
            <a:off x="10319789" y="7311751"/>
            <a:ext cx="2304262" cy="720086"/>
            <a:chOff x="-1" y="-1"/>
            <a:chExt cx="1152130" cy="360042"/>
          </a:xfrm>
        </p:grpSpPr>
        <p:sp>
          <p:nvSpPr>
            <p:cNvPr id="480" name="직사각형"/>
            <p:cNvSpPr/>
            <p:nvPr/>
          </p:nvSpPr>
          <p:spPr>
            <a:xfrm>
              <a:off x="-1" y="-1"/>
              <a:ext cx="1152130" cy="360042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200"/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1" name="Dict{}"/>
            <p:cNvSpPr txBox="1"/>
            <p:nvPr/>
          </p:nvSpPr>
          <p:spPr>
            <a:xfrm>
              <a:off x="-1" y="41522"/>
              <a:ext cx="115213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{}</a:t>
              </a:r>
            </a:p>
          </p:txBody>
        </p:sp>
      </p:grpSp>
      <p:grpSp>
        <p:nvGrpSpPr>
          <p:cNvPr id="485" name="직사각형 21"/>
          <p:cNvGrpSpPr/>
          <p:nvPr/>
        </p:nvGrpSpPr>
        <p:grpSpPr>
          <a:xfrm>
            <a:off x="4559151" y="12186589"/>
            <a:ext cx="2304262" cy="720086"/>
            <a:chOff x="-1" y="-1"/>
            <a:chExt cx="1152130" cy="360042"/>
          </a:xfrm>
        </p:grpSpPr>
        <p:sp>
          <p:nvSpPr>
            <p:cNvPr id="483" name="직사각형"/>
            <p:cNvSpPr/>
            <p:nvPr/>
          </p:nvSpPr>
          <p:spPr>
            <a:xfrm>
              <a:off x="-1" y="-1"/>
              <a:ext cx="1152130" cy="360042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200"/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4" name="Dict{}"/>
            <p:cNvSpPr txBox="1"/>
            <p:nvPr/>
          </p:nvSpPr>
          <p:spPr>
            <a:xfrm>
              <a:off x="-1" y="41522"/>
              <a:ext cx="115213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{}</a:t>
              </a:r>
            </a:p>
          </p:txBody>
        </p:sp>
      </p:grpSp>
      <p:grpSp>
        <p:nvGrpSpPr>
          <p:cNvPr id="488" name="직사각형 22"/>
          <p:cNvGrpSpPr/>
          <p:nvPr/>
        </p:nvGrpSpPr>
        <p:grpSpPr>
          <a:xfrm>
            <a:off x="7295453" y="12186589"/>
            <a:ext cx="2304262" cy="720086"/>
            <a:chOff x="-1" y="-1"/>
            <a:chExt cx="1152130" cy="360042"/>
          </a:xfrm>
        </p:grpSpPr>
        <p:sp>
          <p:nvSpPr>
            <p:cNvPr id="486" name="직사각형"/>
            <p:cNvSpPr/>
            <p:nvPr/>
          </p:nvSpPr>
          <p:spPr>
            <a:xfrm>
              <a:off x="-1" y="-1"/>
              <a:ext cx="1152130" cy="360042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200"/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7" name="Dict{}"/>
            <p:cNvSpPr txBox="1"/>
            <p:nvPr/>
          </p:nvSpPr>
          <p:spPr>
            <a:xfrm>
              <a:off x="-1" y="41522"/>
              <a:ext cx="115213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{}</a:t>
              </a:r>
            </a:p>
          </p:txBody>
        </p:sp>
      </p:grpSp>
      <p:grpSp>
        <p:nvGrpSpPr>
          <p:cNvPr id="491" name="직사각형 23"/>
          <p:cNvGrpSpPr/>
          <p:nvPr/>
        </p:nvGrpSpPr>
        <p:grpSpPr>
          <a:xfrm>
            <a:off x="10031757" y="12186589"/>
            <a:ext cx="2304262" cy="720086"/>
            <a:chOff x="-1" y="-1"/>
            <a:chExt cx="1152130" cy="360042"/>
          </a:xfrm>
        </p:grpSpPr>
        <p:sp>
          <p:nvSpPr>
            <p:cNvPr id="489" name="직사각형"/>
            <p:cNvSpPr/>
            <p:nvPr/>
          </p:nvSpPr>
          <p:spPr>
            <a:xfrm>
              <a:off x="-1" y="-1"/>
              <a:ext cx="1152130" cy="360042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200"/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0" name="Dict{}"/>
            <p:cNvSpPr txBox="1"/>
            <p:nvPr/>
          </p:nvSpPr>
          <p:spPr>
            <a:xfrm>
              <a:off x="-1" y="41522"/>
              <a:ext cx="115213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{}</a:t>
              </a:r>
            </a:p>
          </p:txBody>
        </p:sp>
      </p:grpSp>
      <p:sp>
        <p:nvSpPr>
          <p:cNvPr id="492" name="오른쪽 화살표 24"/>
          <p:cNvSpPr/>
          <p:nvPr/>
        </p:nvSpPr>
        <p:spPr>
          <a:xfrm rot="16200000">
            <a:off x="10142053" y="7799227"/>
            <a:ext cx="8525546" cy="96926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BEB8"/>
          </a:solidFill>
          <a:ln w="19050">
            <a:solidFill>
              <a:srgbClr val="FFFFFF"/>
            </a:solidFill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3" name="TextBox 25"/>
          <p:cNvSpPr txBox="1"/>
          <p:nvPr/>
        </p:nvSpPr>
        <p:spPr>
          <a:xfrm>
            <a:off x="13036671" y="7508613"/>
            <a:ext cx="2736306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 algn="ctr">
              <a:defRPr sz="14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Namespace</a:t>
            </a:r>
          </a:p>
          <a:p>
            <a:pPr algn="ctr">
              <a:defRPr sz="14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94" name="TextBox 26"/>
          <p:cNvSpPr txBox="1"/>
          <p:nvPr/>
        </p:nvSpPr>
        <p:spPr>
          <a:xfrm>
            <a:off x="16496399" y="6242087"/>
            <a:ext cx="6774148" cy="22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38" rIns="91438">
            <a:spAutoFit/>
          </a:bodyPr>
          <a:lstStyle/>
          <a:p>
            <a:pPr>
              <a:defRPr sz="14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객체는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자신들이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관리하는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Namespace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공간을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생성하며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defRPr sz="1400"/>
            </a:pP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1400"/>
            </a:pP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내의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속성이나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호출시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이를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검색해서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5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13</a:t>
            </a:fld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Class &amp; instance scope</a:t>
            </a:r>
          </a:p>
        </p:txBody>
      </p:sp>
      <p:sp>
        <p:nvSpPr>
          <p:cNvPr id="50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114800" y="3066308"/>
            <a:ext cx="19084212" cy="250547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1700"/>
            </a:pPr>
            <a:r>
              <a:rPr sz="4000" dirty="0"/>
              <a:t>Class </a:t>
            </a:r>
            <a:r>
              <a:rPr sz="4000" dirty="0" err="1"/>
              <a:t>Object는</a:t>
            </a:r>
            <a:r>
              <a:rPr sz="4000" dirty="0"/>
              <a:t> </a:t>
            </a:r>
            <a:r>
              <a:rPr sz="4000" dirty="0" err="1"/>
              <a:t>인스턴스를</a:t>
            </a:r>
            <a:r>
              <a:rPr sz="4000" dirty="0"/>
              <a:t> </a:t>
            </a:r>
            <a:r>
              <a:rPr sz="4000" dirty="0" err="1"/>
              <a:t>만드는</a:t>
            </a:r>
            <a:r>
              <a:rPr sz="4000" dirty="0"/>
              <a:t> </a:t>
            </a:r>
            <a:r>
              <a:rPr sz="4000" dirty="0" err="1"/>
              <a:t>기준을</a:t>
            </a:r>
            <a:r>
              <a:rPr sz="4000" dirty="0"/>
              <a:t> </a:t>
            </a:r>
            <a:r>
              <a:rPr sz="4000" dirty="0" err="1"/>
              <a:t>정리한다</a:t>
            </a:r>
            <a:r>
              <a:rPr sz="4000" dirty="0"/>
              <a:t>.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1700"/>
            </a:pPr>
            <a:r>
              <a:rPr sz="3600" dirty="0" err="1"/>
              <a:t>클래스를</a:t>
            </a:r>
            <a:r>
              <a:rPr sz="3600" dirty="0"/>
              <a:t> </a:t>
            </a:r>
            <a:r>
              <a:rPr sz="3600" dirty="0" err="1"/>
              <a:t>정의한다고</a:t>
            </a:r>
            <a:r>
              <a:rPr sz="3600" dirty="0"/>
              <a:t>  </a:t>
            </a:r>
            <a:r>
              <a:rPr sz="3600" dirty="0" err="1"/>
              <a:t>하나의</a:t>
            </a:r>
            <a:r>
              <a:rPr sz="3600" dirty="0"/>
              <a:t> </a:t>
            </a:r>
            <a:r>
              <a:rPr sz="3600" dirty="0" err="1"/>
              <a:t>저장공간</a:t>
            </a:r>
            <a:r>
              <a:rPr sz="3600" dirty="0"/>
              <a:t>(Namespace) </a:t>
            </a:r>
            <a:r>
              <a:rPr sz="3600" dirty="0" err="1"/>
              <a:t>기준이</a:t>
            </a:r>
            <a:r>
              <a:rPr sz="3600" dirty="0"/>
              <a:t> </a:t>
            </a:r>
            <a:r>
              <a:rPr sz="3600" dirty="0" err="1"/>
              <a:t>되는</a:t>
            </a:r>
            <a:r>
              <a:rPr sz="3600" dirty="0"/>
              <a:t> </a:t>
            </a:r>
            <a:r>
              <a:rPr sz="3600" dirty="0" err="1"/>
              <a:t>것은</a:t>
            </a:r>
            <a:r>
              <a:rPr sz="3600" dirty="0"/>
              <a:t> </a:t>
            </a:r>
            <a:r>
              <a:rPr sz="3600" dirty="0" err="1"/>
              <a:t>아니다</a:t>
            </a:r>
            <a:r>
              <a:rPr sz="3600" dirty="0"/>
              <a:t>.</a:t>
            </a:r>
            <a:endParaRPr lang="en-US" altLang="ko-KR" sz="3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1700"/>
            </a:pPr>
            <a:r>
              <a:rPr sz="3600" dirty="0"/>
              <a:t>- </a:t>
            </a:r>
            <a:r>
              <a:rPr sz="3600" dirty="0" err="1"/>
              <a:t>클래스</a:t>
            </a:r>
            <a:r>
              <a:rPr sz="3600" dirty="0"/>
              <a:t> </a:t>
            </a:r>
            <a:r>
              <a:rPr sz="3600" dirty="0" err="1"/>
              <a:t>저장공간과</a:t>
            </a:r>
            <a:r>
              <a:rPr sz="3600" dirty="0"/>
              <a:t> </a:t>
            </a:r>
            <a:r>
              <a:rPr sz="3600" dirty="0" err="1"/>
              <a:t>인스턴스</a:t>
            </a:r>
            <a:r>
              <a:rPr sz="3600" dirty="0"/>
              <a:t> </a:t>
            </a:r>
            <a:r>
              <a:rPr sz="3600" dirty="0" err="1"/>
              <a:t>저장공간이</a:t>
            </a:r>
            <a:r>
              <a:rPr sz="3600" dirty="0"/>
              <a:t> </a:t>
            </a:r>
            <a:r>
              <a:rPr sz="3600" dirty="0" err="1"/>
              <a:t>분리된다</a:t>
            </a:r>
            <a:endParaRPr sz="3600" dirty="0"/>
          </a:p>
        </p:txBody>
      </p:sp>
      <p:grpSp>
        <p:nvGrpSpPr>
          <p:cNvPr id="505" name="직사각형 3"/>
          <p:cNvGrpSpPr/>
          <p:nvPr/>
        </p:nvGrpSpPr>
        <p:grpSpPr>
          <a:xfrm>
            <a:off x="10463805" y="8477993"/>
            <a:ext cx="2880326" cy="2448278"/>
            <a:chOff x="-1" y="-1"/>
            <a:chExt cx="1440162" cy="1224138"/>
          </a:xfrm>
        </p:grpSpPr>
        <p:sp>
          <p:nvSpPr>
            <p:cNvPr id="503" name="직사각형"/>
            <p:cNvSpPr/>
            <p:nvPr/>
          </p:nvSpPr>
          <p:spPr>
            <a:xfrm>
              <a:off x="-1" y="-1"/>
              <a:ext cx="1440162" cy="1224138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4" name="User defined…"/>
            <p:cNvSpPr txBox="1"/>
            <p:nvPr/>
          </p:nvSpPr>
          <p:spPr>
            <a:xfrm>
              <a:off x="-1" y="381236"/>
              <a:ext cx="1440162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 defined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</a:p>
          </p:txBody>
        </p:sp>
      </p:grpSp>
      <p:grpSp>
        <p:nvGrpSpPr>
          <p:cNvPr id="508" name="직사각형 4"/>
          <p:cNvGrpSpPr/>
          <p:nvPr/>
        </p:nvGrpSpPr>
        <p:grpSpPr>
          <a:xfrm>
            <a:off x="16080431" y="7613896"/>
            <a:ext cx="2880326" cy="1224142"/>
            <a:chOff x="-1" y="-1"/>
            <a:chExt cx="1440162" cy="612070"/>
          </a:xfrm>
        </p:grpSpPr>
        <p:sp>
          <p:nvSpPr>
            <p:cNvPr id="506" name="직사각형"/>
            <p:cNvSpPr/>
            <p:nvPr/>
          </p:nvSpPr>
          <p:spPr>
            <a:xfrm>
              <a:off x="-1" y="-1"/>
              <a:ext cx="1440162" cy="612070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7" name="Instance"/>
            <p:cNvSpPr txBox="1"/>
            <p:nvPr/>
          </p:nvSpPr>
          <p:spPr>
            <a:xfrm>
              <a:off x="-1" y="167535"/>
              <a:ext cx="1440162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</a:p>
          </p:txBody>
        </p:sp>
      </p:grpSp>
      <p:grpSp>
        <p:nvGrpSpPr>
          <p:cNvPr id="511" name="직사각형 5"/>
          <p:cNvGrpSpPr/>
          <p:nvPr/>
        </p:nvGrpSpPr>
        <p:grpSpPr>
          <a:xfrm>
            <a:off x="16080431" y="9142832"/>
            <a:ext cx="2880326" cy="1224142"/>
            <a:chOff x="-1" y="-1"/>
            <a:chExt cx="1440162" cy="612070"/>
          </a:xfrm>
        </p:grpSpPr>
        <p:sp>
          <p:nvSpPr>
            <p:cNvPr id="509" name="직사각형"/>
            <p:cNvSpPr/>
            <p:nvPr/>
          </p:nvSpPr>
          <p:spPr>
            <a:xfrm>
              <a:off x="-1" y="-1"/>
              <a:ext cx="1440162" cy="612070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0" name="Instance"/>
            <p:cNvSpPr txBox="1"/>
            <p:nvPr/>
          </p:nvSpPr>
          <p:spPr>
            <a:xfrm>
              <a:off x="-1" y="167535"/>
              <a:ext cx="1440162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</a:p>
          </p:txBody>
        </p:sp>
      </p:grpSp>
      <p:grpSp>
        <p:nvGrpSpPr>
          <p:cNvPr id="514" name="직사각형 6"/>
          <p:cNvGrpSpPr/>
          <p:nvPr/>
        </p:nvGrpSpPr>
        <p:grpSpPr>
          <a:xfrm>
            <a:off x="16080431" y="10671768"/>
            <a:ext cx="2880326" cy="1224142"/>
            <a:chOff x="-1" y="-1"/>
            <a:chExt cx="1440162" cy="612070"/>
          </a:xfrm>
        </p:grpSpPr>
        <p:sp>
          <p:nvSpPr>
            <p:cNvPr id="512" name="직사각형"/>
            <p:cNvSpPr/>
            <p:nvPr/>
          </p:nvSpPr>
          <p:spPr>
            <a:xfrm>
              <a:off x="-1" y="-1"/>
              <a:ext cx="1440162" cy="612070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3" name="Instance"/>
            <p:cNvSpPr txBox="1"/>
            <p:nvPr/>
          </p:nvSpPr>
          <p:spPr>
            <a:xfrm>
              <a:off x="-1" y="167535"/>
              <a:ext cx="1440162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</a:p>
          </p:txBody>
        </p:sp>
      </p:grpSp>
      <p:grpSp>
        <p:nvGrpSpPr>
          <p:cNvPr id="517" name="직사각형 7"/>
          <p:cNvGrpSpPr/>
          <p:nvPr/>
        </p:nvGrpSpPr>
        <p:grpSpPr>
          <a:xfrm>
            <a:off x="5711279" y="8477991"/>
            <a:ext cx="2880326" cy="2448278"/>
            <a:chOff x="-1" y="-1"/>
            <a:chExt cx="1440162" cy="1224138"/>
          </a:xfrm>
        </p:grpSpPr>
        <p:sp>
          <p:nvSpPr>
            <p:cNvPr id="515" name="직사각형"/>
            <p:cNvSpPr/>
            <p:nvPr/>
          </p:nvSpPr>
          <p:spPr>
            <a:xfrm>
              <a:off x="-1" y="-1"/>
              <a:ext cx="1440162" cy="1224138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6" name="Built-in…"/>
            <p:cNvSpPr txBox="1"/>
            <p:nvPr/>
          </p:nvSpPr>
          <p:spPr>
            <a:xfrm>
              <a:off x="-1" y="381237"/>
              <a:ext cx="1440162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Built-in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</a:p>
          </p:txBody>
        </p:sp>
      </p:grpSp>
      <p:sp>
        <p:nvSpPr>
          <p:cNvPr id="529" name="직선 화살표 연결선 9"/>
          <p:cNvSpPr/>
          <p:nvPr/>
        </p:nvSpPr>
        <p:spPr>
          <a:xfrm>
            <a:off x="8610849" y="9702131"/>
            <a:ext cx="1833910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0" name="직선 화살표 연결선 13"/>
          <p:cNvSpPr/>
          <p:nvPr/>
        </p:nvSpPr>
        <p:spPr>
          <a:xfrm>
            <a:off x="13363376" y="8609476"/>
            <a:ext cx="2698008" cy="709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1" name="직선 화살표 연결선 15"/>
          <p:cNvSpPr/>
          <p:nvPr/>
        </p:nvSpPr>
        <p:spPr>
          <a:xfrm>
            <a:off x="13363376" y="9715843"/>
            <a:ext cx="2698008" cy="25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2" name="직선 화살표 연결선 17"/>
          <p:cNvSpPr/>
          <p:nvPr/>
        </p:nvSpPr>
        <p:spPr>
          <a:xfrm>
            <a:off x="13363376" y="10113116"/>
            <a:ext cx="2698008" cy="759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2" name="TextBox 18"/>
          <p:cNvSpPr txBox="1"/>
          <p:nvPr/>
        </p:nvSpPr>
        <p:spPr>
          <a:xfrm>
            <a:off x="8879633" y="7901931"/>
            <a:ext cx="158417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>
              <a:defRPr sz="1200"/>
            </a:lvl1pPr>
          </a:lstStyle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3" name="TextBox 19"/>
          <p:cNvSpPr txBox="1"/>
          <p:nvPr/>
        </p:nvSpPr>
        <p:spPr>
          <a:xfrm>
            <a:off x="13463023" y="7779981"/>
            <a:ext cx="21853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>
              <a:defRPr sz="1200"/>
            </a:lvl1pPr>
          </a:lstStyle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인스턴스화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4" name="오른쪽 화살표 20"/>
          <p:cNvSpPr/>
          <p:nvPr/>
        </p:nvSpPr>
        <p:spPr>
          <a:xfrm>
            <a:off x="6143327" y="5993903"/>
            <a:ext cx="11809314" cy="96926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>
            <a:solidFill>
              <a:srgbClr val="D9D9D9"/>
            </a:solidFill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" name="오른쪽 화살표 21"/>
          <p:cNvSpPr/>
          <p:nvPr/>
        </p:nvSpPr>
        <p:spPr>
          <a:xfrm rot="10800000">
            <a:off x="6170752" y="12132579"/>
            <a:ext cx="11809312" cy="96926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>
            <a:solidFill>
              <a:srgbClr val="D9D9D9"/>
            </a:solidFill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6" name="TextBox 22"/>
          <p:cNvSpPr txBox="1"/>
          <p:nvPr/>
        </p:nvSpPr>
        <p:spPr>
          <a:xfrm>
            <a:off x="9887743" y="12203825"/>
            <a:ext cx="403245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/>
          </a:lstStyle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 Scope </a:t>
            </a:r>
          </a:p>
        </p:txBody>
      </p:sp>
      <p:sp>
        <p:nvSpPr>
          <p:cNvPr id="527" name="TextBox 23"/>
          <p:cNvSpPr txBox="1"/>
          <p:nvPr/>
        </p:nvSpPr>
        <p:spPr>
          <a:xfrm>
            <a:off x="8591600" y="6406904"/>
            <a:ext cx="648072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 algn="ctr"/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 Namespace</a:t>
            </a:r>
          </a:p>
        </p:txBody>
      </p:sp>
      <p:sp>
        <p:nvSpPr>
          <p:cNvPr id="528" name="슬라이드 번호 개체 틀 8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14</a:t>
            </a:fld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54446" y="10699152"/>
            <a:ext cx="6737956" cy="2495552"/>
          </a:xfrm>
          <a:prstGeom prst="rect">
            <a:avLst/>
          </a:prstGeom>
          <a:ln w="12700">
            <a:miter lim="400000"/>
          </a:ln>
        </p:spPr>
      </p:pic>
      <p:sp>
        <p:nvSpPr>
          <p:cNvPr id="53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Class/Instance </a:t>
            </a:r>
            <a:r>
              <a:rPr dirty="0" err="1"/>
              <a:t>관계</a:t>
            </a:r>
            <a:r>
              <a:rPr dirty="0"/>
              <a:t> </a:t>
            </a:r>
            <a:r>
              <a:rPr dirty="0" err="1"/>
              <a:t>매핑</a:t>
            </a:r>
            <a:endParaRPr dirty="0"/>
          </a:p>
        </p:txBody>
      </p:sp>
      <p:sp>
        <p:nvSpPr>
          <p:cNvPr id="536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57599"/>
            <a:ext cx="20097750" cy="3438910"/>
          </a:xfrm>
          <a:prstGeom prst="rect">
            <a:avLst/>
          </a:prstGeom>
        </p:spPr>
        <p:txBody>
          <a:bodyPr anchor="t" anchorCtr="0"/>
          <a:lstStyle/>
          <a:p>
            <a:pPr marL="0" indent="0">
              <a:lnSpc>
                <a:spcPct val="80000"/>
              </a:lnSpc>
              <a:buSzTx/>
              <a:buNone/>
              <a:defRPr sz="2600"/>
            </a:pPr>
            <a:r>
              <a:rPr dirty="0"/>
              <a:t> </a:t>
            </a:r>
            <a:r>
              <a:rPr sz="6000" dirty="0"/>
              <a:t>Class </a:t>
            </a:r>
            <a:r>
              <a:rPr sz="6000" dirty="0" err="1"/>
              <a:t>키워드로</a:t>
            </a:r>
            <a:r>
              <a:rPr sz="6000" dirty="0"/>
              <a:t> </a:t>
            </a:r>
            <a:r>
              <a:rPr sz="6000" dirty="0" err="1"/>
              <a:t>클래스</a:t>
            </a:r>
            <a:r>
              <a:rPr sz="6000" dirty="0"/>
              <a:t> </a:t>
            </a:r>
            <a:r>
              <a:rPr sz="6000" dirty="0" err="1"/>
              <a:t>정의</a:t>
            </a:r>
            <a:endParaRPr sz="6600" dirty="0"/>
          </a:p>
          <a:p>
            <a:pPr marL="0" indent="0">
              <a:lnSpc>
                <a:spcPct val="80000"/>
              </a:lnSpc>
              <a:buSzTx/>
              <a:buNone/>
              <a:defRPr sz="3000"/>
            </a:pPr>
            <a:r>
              <a:rPr dirty="0"/>
              <a:t> </a:t>
            </a:r>
            <a:r>
              <a:rPr sz="3600" dirty="0" err="1"/>
              <a:t>상속은</a:t>
            </a:r>
            <a:r>
              <a:rPr sz="3600" dirty="0"/>
              <a:t> class </a:t>
            </a:r>
            <a:r>
              <a:rPr sz="3600" dirty="0" err="1"/>
              <a:t>키워드</a:t>
            </a:r>
            <a:r>
              <a:rPr sz="3600" dirty="0"/>
              <a:t> </a:t>
            </a:r>
            <a:r>
              <a:rPr sz="3600" dirty="0" err="1"/>
              <a:t>다음</a:t>
            </a:r>
            <a:r>
              <a:rPr sz="3600" dirty="0"/>
              <a:t>() </a:t>
            </a:r>
            <a:r>
              <a:rPr sz="3600" dirty="0" err="1"/>
              <a:t>내에</a:t>
            </a:r>
            <a:r>
              <a:rPr sz="3600" dirty="0"/>
              <a:t> </a:t>
            </a:r>
            <a:r>
              <a:rPr sz="3600" dirty="0" err="1"/>
              <a:t>상속할</a:t>
            </a:r>
            <a:r>
              <a:rPr sz="3600" dirty="0"/>
              <a:t> </a:t>
            </a:r>
            <a:r>
              <a:rPr sz="3600" dirty="0" err="1"/>
              <a:t>클래스</a:t>
            </a:r>
            <a:r>
              <a:rPr sz="3600" dirty="0"/>
              <a:t> </a:t>
            </a:r>
            <a:r>
              <a:rPr sz="3600" dirty="0" err="1"/>
              <a:t>정의</a:t>
            </a:r>
            <a:r>
              <a:rPr sz="3600" dirty="0"/>
              <a:t>,  </a:t>
            </a:r>
            <a:r>
              <a:rPr sz="3600" dirty="0" err="1"/>
              <a:t>인스턴스</a:t>
            </a:r>
            <a:r>
              <a:rPr sz="3600" dirty="0"/>
              <a:t> </a:t>
            </a:r>
            <a:r>
              <a:rPr sz="3600" dirty="0" err="1"/>
              <a:t>생성은</a:t>
            </a:r>
            <a:r>
              <a:rPr sz="3600" dirty="0"/>
              <a:t> </a:t>
            </a:r>
            <a:r>
              <a:rPr sz="3600" dirty="0" err="1"/>
              <a:t>클래스명에</a:t>
            </a:r>
            <a:r>
              <a:rPr sz="3600" dirty="0"/>
              <a:t> ()</a:t>
            </a:r>
            <a:r>
              <a:rPr sz="3600" dirty="0" err="1"/>
              <a:t>연산자</a:t>
            </a:r>
            <a:r>
              <a:rPr sz="3600" dirty="0"/>
              <a:t> </a:t>
            </a:r>
            <a:r>
              <a:rPr sz="3600" dirty="0" err="1"/>
              <a:t>사용</a:t>
            </a:r>
            <a:endParaRPr dirty="0"/>
          </a:p>
        </p:txBody>
      </p:sp>
      <p:grpSp>
        <p:nvGrpSpPr>
          <p:cNvPr id="540" name="그룹 12"/>
          <p:cNvGrpSpPr/>
          <p:nvPr/>
        </p:nvGrpSpPr>
        <p:grpSpPr>
          <a:xfrm>
            <a:off x="10751839" y="7638474"/>
            <a:ext cx="2880322" cy="2304256"/>
            <a:chOff x="0" y="0"/>
            <a:chExt cx="1440160" cy="1152127"/>
          </a:xfrm>
        </p:grpSpPr>
        <p:sp>
          <p:nvSpPr>
            <p:cNvPr id="537" name="직사각형 9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8" name="직사각형 29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9" name="직사각형 31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4" name="그룹 32"/>
          <p:cNvGrpSpPr/>
          <p:nvPr/>
        </p:nvGrpSpPr>
        <p:grpSpPr>
          <a:xfrm>
            <a:off x="5279231" y="7641410"/>
            <a:ext cx="2880322" cy="2304256"/>
            <a:chOff x="0" y="0"/>
            <a:chExt cx="1440160" cy="1152127"/>
          </a:xfrm>
        </p:grpSpPr>
        <p:sp>
          <p:nvSpPr>
            <p:cNvPr id="541" name="직사각형 33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직사각형 34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직사각형 35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8" name="그룹 36"/>
          <p:cNvGrpSpPr/>
          <p:nvPr/>
        </p:nvGrpSpPr>
        <p:grpSpPr>
          <a:xfrm>
            <a:off x="16224449" y="7619814"/>
            <a:ext cx="2880322" cy="2304256"/>
            <a:chOff x="0" y="0"/>
            <a:chExt cx="1440160" cy="1152127"/>
          </a:xfrm>
        </p:grpSpPr>
        <p:sp>
          <p:nvSpPr>
            <p:cNvPr id="545" name="직사각형 37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직사각형 39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직사각형 41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9" name="TextBox 15"/>
          <p:cNvSpPr txBox="1"/>
          <p:nvPr/>
        </p:nvSpPr>
        <p:spPr>
          <a:xfrm>
            <a:off x="16224449" y="6696509"/>
            <a:ext cx="28803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400" u="sng"/>
            </a:lvl1pPr>
          </a:lstStyle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Class</a:t>
            </a:r>
          </a:p>
        </p:txBody>
      </p:sp>
      <p:sp>
        <p:nvSpPr>
          <p:cNvPr id="550" name="TextBox 42"/>
          <p:cNvSpPr txBox="1"/>
          <p:nvPr/>
        </p:nvSpPr>
        <p:spPr>
          <a:xfrm>
            <a:off x="10751839" y="6754252"/>
            <a:ext cx="28803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400" u="sng"/>
            </a:lvl1pPr>
          </a:lstStyle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</p:txBody>
      </p:sp>
      <p:sp>
        <p:nvSpPr>
          <p:cNvPr id="551" name="TextBox 43"/>
          <p:cNvSpPr txBox="1"/>
          <p:nvPr/>
        </p:nvSpPr>
        <p:spPr>
          <a:xfrm>
            <a:off x="5279230" y="6754253"/>
            <a:ext cx="288032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400" u="sng"/>
            </a:lvl1pPr>
          </a:lstStyle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</a:t>
            </a:r>
          </a:p>
        </p:txBody>
      </p:sp>
      <p:sp>
        <p:nvSpPr>
          <p:cNvPr id="563" name="꺾인 연결선 27"/>
          <p:cNvSpPr/>
          <p:nvPr/>
        </p:nvSpPr>
        <p:spPr>
          <a:xfrm>
            <a:off x="12189460" y="7109460"/>
            <a:ext cx="4015740" cy="1661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606"/>
                </a:moveTo>
                <a:lnTo>
                  <a:pt x="0" y="0"/>
                </a:lnTo>
                <a:lnTo>
                  <a:pt x="14728" y="0"/>
                </a:lnTo>
                <a:lnTo>
                  <a:pt x="14728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4" name="직선 화살표 연결선 45"/>
          <p:cNvSpPr/>
          <p:nvPr/>
        </p:nvSpPr>
        <p:spPr>
          <a:xfrm>
            <a:off x="8178801" y="8791384"/>
            <a:ext cx="2553990" cy="1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0000">
            <a:solidFill>
              <a:schemeClr val="accent1"/>
            </a:solidFill>
            <a:prstDash val="sysDash"/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4" name="TextBox 47"/>
          <p:cNvSpPr txBox="1"/>
          <p:nvPr/>
        </p:nvSpPr>
        <p:spPr>
          <a:xfrm>
            <a:off x="14064209" y="9144783"/>
            <a:ext cx="172819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200"/>
            </a:lvl1pPr>
          </a:lstStyle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5" name="TextBox 48"/>
          <p:cNvSpPr txBox="1"/>
          <p:nvPr/>
        </p:nvSpPr>
        <p:spPr>
          <a:xfrm>
            <a:off x="8447583" y="9137429"/>
            <a:ext cx="201622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200"/>
            </a:lvl1pPr>
          </a:lstStyle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인스턴스화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6" name="직사각형 3"/>
          <p:cNvSpPr/>
          <p:nvPr/>
        </p:nvSpPr>
        <p:spPr>
          <a:xfrm>
            <a:off x="9455697" y="10890447"/>
            <a:ext cx="936106" cy="576066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7" name="직선 화살표 연결선 5"/>
          <p:cNvSpPr/>
          <p:nvPr/>
        </p:nvSpPr>
        <p:spPr>
          <a:xfrm flipV="1">
            <a:off x="9923747" y="9942731"/>
            <a:ext cx="2268254" cy="947718"/>
          </a:xfrm>
          <a:prstGeom prst="line">
            <a:avLst/>
          </a:prstGeom>
          <a:ln w="10000">
            <a:solidFill>
              <a:srgbClr val="FF0000"/>
            </a:solidFill>
            <a:tailEnd type="triangle"/>
          </a:ln>
        </p:spPr>
        <p:txBody>
          <a:bodyPr lIns="91438" rIns="91438"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8" name="직사각형 26"/>
          <p:cNvSpPr/>
          <p:nvPr/>
        </p:nvSpPr>
        <p:spPr>
          <a:xfrm>
            <a:off x="10463807" y="10893287"/>
            <a:ext cx="936106" cy="576066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5" name="직선 화살표 연결선 7"/>
          <p:cNvSpPr/>
          <p:nvPr/>
        </p:nvSpPr>
        <p:spPr>
          <a:xfrm>
            <a:off x="11418688" y="9294132"/>
            <a:ext cx="4786712" cy="1712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0" name="직사각형 38"/>
          <p:cNvSpPr/>
          <p:nvPr/>
        </p:nvSpPr>
        <p:spPr>
          <a:xfrm>
            <a:off x="9422837" y="12186591"/>
            <a:ext cx="1184990" cy="576066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1" name="직선 화살표 연결선 10"/>
          <p:cNvSpPr/>
          <p:nvPr/>
        </p:nvSpPr>
        <p:spPr>
          <a:xfrm flipH="1" flipV="1">
            <a:off x="6719392" y="9945664"/>
            <a:ext cx="2736304" cy="2528960"/>
          </a:xfrm>
          <a:prstGeom prst="line">
            <a:avLst/>
          </a:prstGeom>
          <a:ln w="10000">
            <a:solidFill>
              <a:srgbClr val="FF0000"/>
            </a:solidFill>
            <a:tailEnd type="triangle"/>
          </a:ln>
        </p:spPr>
        <p:txBody>
          <a:bodyPr lIns="91438" rIns="91438"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15</a:t>
            </a:fld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제목 1"/>
          <p:cNvSpPr txBox="1">
            <a:spLocks noGrp="1"/>
          </p:cNvSpPr>
          <p:nvPr>
            <p:ph type="title"/>
          </p:nvPr>
        </p:nvSpPr>
        <p:spPr>
          <a:xfrm>
            <a:off x="4387452" y="357187"/>
            <a:ext cx="17862947" cy="303609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 </a:t>
            </a:r>
            <a:r>
              <a:rPr dirty="0" err="1"/>
              <a:t>클래스</a:t>
            </a:r>
            <a:r>
              <a:rPr dirty="0"/>
              <a:t>, </a:t>
            </a:r>
            <a:r>
              <a:rPr dirty="0" err="1"/>
              <a:t>인스턴스</a:t>
            </a:r>
            <a:r>
              <a:rPr dirty="0"/>
              <a:t> </a:t>
            </a:r>
            <a:r>
              <a:rPr dirty="0" err="1"/>
              <a:t>속성</a:t>
            </a:r>
            <a:r>
              <a:rPr dirty="0"/>
              <a:t> </a:t>
            </a:r>
            <a:r>
              <a:rPr dirty="0" err="1"/>
              <a:t>접근</a:t>
            </a:r>
            <a:endParaRPr dirty="0"/>
          </a:p>
        </p:txBody>
      </p:sp>
      <p:sp>
        <p:nvSpPr>
          <p:cNvPr id="582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00400"/>
            <a:ext cx="18630900" cy="3513584"/>
          </a:xfrm>
          <a:prstGeom prst="rect">
            <a:avLst/>
          </a:prstGeom>
        </p:spPr>
        <p:txBody>
          <a:bodyPr lIns="0" anchor="t" anchorCtr="0">
            <a:noAutofit/>
          </a:bodyPr>
          <a:lstStyle/>
          <a:p>
            <a:pPr marL="0" lvl="1" indent="914400">
              <a:lnSpc>
                <a:spcPct val="150000"/>
              </a:lnSpc>
              <a:spcBef>
                <a:spcPts val="1000"/>
              </a:spcBef>
              <a:buSzTx/>
              <a:buNone/>
              <a:defRPr sz="2600"/>
            </a:pPr>
            <a:r>
              <a:rPr sz="4000" dirty="0"/>
              <a:t> </a:t>
            </a:r>
            <a:r>
              <a:rPr sz="4000" dirty="0" err="1"/>
              <a:t>클래스와</a:t>
            </a:r>
            <a:r>
              <a:rPr sz="4000" dirty="0"/>
              <a:t> </a:t>
            </a:r>
            <a:r>
              <a:rPr sz="4000" dirty="0" err="1"/>
              <a:t>인스턴스</a:t>
            </a:r>
            <a:r>
              <a:rPr sz="4000" dirty="0"/>
              <a:t> </a:t>
            </a:r>
            <a:r>
              <a:rPr sz="4000" dirty="0" err="1"/>
              <a:t>별로</a:t>
            </a:r>
            <a:r>
              <a:rPr sz="4000" dirty="0"/>
              <a:t> </a:t>
            </a:r>
            <a:r>
              <a:rPr sz="4000" dirty="0" err="1"/>
              <a:t>각각</a:t>
            </a:r>
            <a:r>
              <a:rPr sz="4000" dirty="0"/>
              <a:t> </a:t>
            </a:r>
            <a:r>
              <a:rPr sz="4000" dirty="0" err="1"/>
              <a:t>네임스페이스를</a:t>
            </a:r>
            <a:r>
              <a:rPr sz="4000" dirty="0"/>
              <a:t> </a:t>
            </a:r>
            <a:r>
              <a:rPr sz="4000" dirty="0" err="1"/>
              <a:t>만들어지므로</a:t>
            </a:r>
            <a:r>
              <a:rPr sz="4000" dirty="0"/>
              <a:t> </a:t>
            </a:r>
            <a:r>
              <a:rPr sz="4000" dirty="0" err="1"/>
              <a:t>접근시</a:t>
            </a:r>
            <a:r>
              <a:rPr sz="4000" dirty="0"/>
              <a:t>  </a:t>
            </a:r>
            <a:r>
              <a:rPr sz="4000" dirty="0" err="1"/>
              <a:t>클래스와</a:t>
            </a:r>
            <a:r>
              <a:rPr sz="4000" dirty="0"/>
              <a:t> </a:t>
            </a:r>
            <a:r>
              <a:rPr sz="4000" dirty="0" err="1"/>
              <a:t>인스턴스의</a:t>
            </a:r>
            <a:r>
              <a:rPr sz="4000" dirty="0"/>
              <a:t> </a:t>
            </a:r>
            <a:r>
              <a:rPr sz="4000" dirty="0" err="1"/>
              <a:t>레퍼런스를</a:t>
            </a:r>
            <a:r>
              <a:rPr sz="4000" dirty="0"/>
              <a:t> </a:t>
            </a:r>
            <a:r>
              <a:rPr sz="4000" dirty="0" err="1"/>
              <a:t>가지고</a:t>
            </a:r>
            <a:r>
              <a:rPr sz="4000" dirty="0"/>
              <a:t> 점 </a:t>
            </a:r>
            <a:r>
              <a:rPr sz="4000" dirty="0" err="1"/>
              <a:t>연산으로</a:t>
            </a:r>
            <a:r>
              <a:rPr sz="4000" dirty="0"/>
              <a:t> </a:t>
            </a:r>
            <a:r>
              <a:rPr sz="4000" dirty="0" err="1"/>
              <a:t>검색할</a:t>
            </a:r>
            <a:r>
              <a:rPr sz="4000" dirty="0"/>
              <a:t> 수 </a:t>
            </a:r>
            <a:r>
              <a:rPr sz="4000" dirty="0" err="1"/>
              <a:t>있다</a:t>
            </a:r>
            <a:r>
              <a:rPr sz="4000" dirty="0"/>
              <a:t>. </a:t>
            </a:r>
          </a:p>
        </p:txBody>
      </p:sp>
      <p:sp>
        <p:nvSpPr>
          <p:cNvPr id="58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16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5855296" y="7866114"/>
            <a:ext cx="3312368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55296" y="9882338"/>
            <a:ext cx="3312368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인스턴스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19792" y="8909574"/>
            <a:ext cx="3312368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점연산자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504368" y="8909574"/>
            <a:ext cx="4032448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내부속성</a:t>
            </a:r>
          </a:p>
        </p:txBody>
      </p:sp>
      <p:cxnSp>
        <p:nvCxnSpPr>
          <p:cNvPr id="5" name="꺾인 연결선 4"/>
          <p:cNvCxnSpPr>
            <a:stCxn id="2" idx="3"/>
            <a:endCxn id="8" idx="1"/>
          </p:cNvCxnSpPr>
          <p:nvPr/>
        </p:nvCxnSpPr>
        <p:spPr>
          <a:xfrm>
            <a:off x="9167664" y="8235444"/>
            <a:ext cx="1152128" cy="1043460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꺾인 연결선 8"/>
          <p:cNvCxnSpPr>
            <a:stCxn id="7" idx="3"/>
            <a:endCxn id="8" idx="1"/>
          </p:cNvCxnSpPr>
          <p:nvPr/>
        </p:nvCxnSpPr>
        <p:spPr>
          <a:xfrm flipV="1">
            <a:off x="9167664" y="9278904"/>
            <a:ext cx="1152128" cy="972764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직선 화살표 연결선 12"/>
          <p:cNvCxnSpPr>
            <a:stCxn id="8" idx="3"/>
            <a:endCxn id="3" idx="1"/>
          </p:cNvCxnSpPr>
          <p:nvPr/>
        </p:nvCxnSpPr>
        <p:spPr>
          <a:xfrm>
            <a:off x="13632160" y="9278904"/>
            <a:ext cx="1872208" cy="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Method Bound/unbound</a:t>
            </a:r>
          </a:p>
        </p:txBody>
      </p:sp>
      <p:sp>
        <p:nvSpPr>
          <p:cNvPr id="58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00401"/>
            <a:ext cx="16459200" cy="365760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0">
              <a:lnSpc>
                <a:spcPct val="150000"/>
              </a:lnSpc>
              <a:buSzTx/>
              <a:buNone/>
            </a:pPr>
            <a:r>
              <a:rPr dirty="0" err="1"/>
              <a:t>인스턴스이름으로</a:t>
            </a:r>
            <a:r>
              <a:rPr dirty="0"/>
              <a:t> </a:t>
            </a:r>
            <a:r>
              <a:rPr dirty="0" err="1"/>
              <a:t>인스턴스</a:t>
            </a:r>
            <a:r>
              <a:rPr dirty="0"/>
              <a:t> </a:t>
            </a:r>
            <a:r>
              <a:rPr dirty="0" err="1"/>
              <a:t>메소드를</a:t>
            </a:r>
            <a:r>
              <a:rPr dirty="0"/>
              <a:t> </a:t>
            </a:r>
            <a:r>
              <a:rPr dirty="0" err="1"/>
              <a:t>호출하면</a:t>
            </a:r>
            <a:r>
              <a:rPr dirty="0"/>
              <a:t> bounding </a:t>
            </a:r>
            <a:r>
              <a:rPr dirty="0" err="1"/>
              <a:t>처리</a:t>
            </a:r>
            <a:r>
              <a:rPr dirty="0"/>
              <a:t> </a:t>
            </a:r>
            <a:r>
              <a:rPr dirty="0" err="1"/>
              <a:t>되지만</a:t>
            </a:r>
            <a:r>
              <a:rPr dirty="0"/>
              <a:t>, </a:t>
            </a:r>
            <a:r>
              <a:rPr dirty="0" err="1"/>
              <a:t>클래스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호출</a:t>
            </a:r>
            <a:r>
              <a:rPr dirty="0"/>
              <a:t> </a:t>
            </a:r>
            <a:r>
              <a:rPr dirty="0" err="1"/>
              <a:t>시에는</a:t>
            </a:r>
            <a:r>
              <a:rPr dirty="0"/>
              <a:t> </a:t>
            </a:r>
            <a:r>
              <a:rPr dirty="0" err="1"/>
              <a:t>인스턴스를</a:t>
            </a:r>
            <a:r>
              <a:rPr dirty="0"/>
              <a:t> </a:t>
            </a:r>
            <a:r>
              <a:rPr dirty="0" err="1"/>
              <a:t>인자로</a:t>
            </a:r>
            <a:r>
              <a:rPr dirty="0"/>
              <a:t> </a:t>
            </a:r>
            <a:r>
              <a:rPr dirty="0" err="1"/>
              <a:t>제공해서</a:t>
            </a:r>
            <a:r>
              <a:rPr dirty="0"/>
              <a:t> </a:t>
            </a:r>
            <a:r>
              <a:rPr dirty="0" err="1"/>
              <a:t>호출시</a:t>
            </a:r>
            <a:r>
              <a:rPr dirty="0"/>
              <a:t> bound </a:t>
            </a:r>
            <a:r>
              <a:rPr dirty="0" err="1"/>
              <a:t>처리</a:t>
            </a:r>
            <a:r>
              <a:rPr dirty="0"/>
              <a:t> </a:t>
            </a:r>
          </a:p>
        </p:txBody>
      </p:sp>
      <p:sp>
        <p:nvSpPr>
          <p:cNvPr id="58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17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6863408" y="8414308"/>
            <a:ext cx="2160240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91400" y="11591950"/>
            <a:ext cx="2160240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인스턴스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632160" y="9882338"/>
            <a:ext cx="2160240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4" name="꺾인 연결선 3"/>
          <p:cNvCxnSpPr>
            <a:stCxn id="2" idx="3"/>
          </p:cNvCxnSpPr>
          <p:nvPr/>
        </p:nvCxnSpPr>
        <p:spPr>
          <a:xfrm>
            <a:off x="9023648" y="8783638"/>
            <a:ext cx="4464496" cy="1468028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꺾인 연결선 5"/>
          <p:cNvCxnSpPr>
            <a:stCxn id="7" idx="3"/>
            <a:endCxn id="8" idx="1"/>
          </p:cNvCxnSpPr>
          <p:nvPr/>
        </p:nvCxnSpPr>
        <p:spPr>
          <a:xfrm flipV="1">
            <a:off x="9051640" y="10251668"/>
            <a:ext cx="4580520" cy="1709612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/>
          <p:cNvSpPr txBox="1"/>
          <p:nvPr/>
        </p:nvSpPr>
        <p:spPr>
          <a:xfrm>
            <a:off x="10175776" y="7434065"/>
            <a:ext cx="3168352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바인딩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class : global </a:t>
            </a:r>
            <a:r>
              <a:rPr dirty="0" err="1"/>
              <a:t>변수</a:t>
            </a:r>
            <a:r>
              <a:rPr dirty="0"/>
              <a:t> </a:t>
            </a:r>
            <a:r>
              <a:rPr dirty="0" err="1"/>
              <a:t>참조</a:t>
            </a:r>
            <a:r>
              <a:rPr dirty="0"/>
              <a:t> </a:t>
            </a:r>
          </a:p>
        </p:txBody>
      </p:sp>
      <p:sp>
        <p:nvSpPr>
          <p:cNvPr id="59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599"/>
            <a:ext cx="19335750" cy="2380042"/>
          </a:xfrm>
          <a:prstGeom prst="rect">
            <a:avLst/>
          </a:prstGeom>
        </p:spPr>
        <p:txBody>
          <a:bodyPr anchor="t" anchorCtr="0"/>
          <a:lstStyle/>
          <a:p>
            <a:pPr marL="0" indent="0">
              <a:buSzTx/>
              <a:buNone/>
            </a:pPr>
            <a:r>
              <a:rPr dirty="0"/>
              <a:t>  class </a:t>
            </a:r>
            <a:r>
              <a:rPr dirty="0" err="1"/>
              <a:t>내부에</a:t>
            </a:r>
            <a:r>
              <a:rPr dirty="0"/>
              <a:t> global </a:t>
            </a:r>
            <a:r>
              <a:rPr dirty="0" err="1"/>
              <a:t>변수를</a:t>
            </a:r>
            <a:r>
              <a:rPr dirty="0"/>
              <a:t> </a:t>
            </a:r>
            <a:r>
              <a:rPr dirty="0" err="1"/>
              <a:t>사용하면</a:t>
            </a:r>
            <a:r>
              <a:rPr dirty="0"/>
              <a:t> </a:t>
            </a:r>
            <a:r>
              <a:rPr dirty="0" err="1"/>
              <a:t>함수처럼</a:t>
            </a:r>
            <a:r>
              <a:rPr dirty="0"/>
              <a:t> </a:t>
            </a:r>
            <a:r>
              <a:rPr lang="ko-KR" altLang="en-US" dirty="0"/>
              <a:t>직접 접근이 가능함 </a:t>
            </a:r>
            <a:endParaRPr dirty="0"/>
          </a:p>
        </p:txBody>
      </p:sp>
      <p:sp>
        <p:nvSpPr>
          <p:cNvPr id="594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18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7583488" y="5705872"/>
            <a:ext cx="8352928" cy="691276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algn="l" defTabSz="1828800"/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87744" y="9738321"/>
            <a:ext cx="5184576" cy="216023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 anchorCtr="0">
            <a:noAutofit/>
          </a:bodyPr>
          <a:lstStyle/>
          <a:p>
            <a:pPr defTabSz="1828800"/>
            <a:r>
              <a:rPr lang="ko-KR" altLang="en-US" sz="3600" b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31610" y="5705873"/>
            <a:ext cx="2016224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모듈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87744" y="7991548"/>
            <a:ext cx="2016224" cy="553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endParaRPr lang="ko-KR" altLang="en-US" sz="24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91600" y="6569969"/>
            <a:ext cx="2016224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전역변수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99100" y="10602417"/>
            <a:ext cx="2016224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전역변수</a:t>
            </a:r>
          </a:p>
        </p:txBody>
      </p:sp>
      <p:cxnSp>
        <p:nvCxnSpPr>
          <p:cNvPr id="7" name="꺾인 연결선 6"/>
          <p:cNvCxnSpPr>
            <a:stCxn id="11" idx="1"/>
            <a:endCxn id="5" idx="2"/>
          </p:cNvCxnSpPr>
          <p:nvPr/>
        </p:nvCxnSpPr>
        <p:spPr>
          <a:xfrm rot="10800000">
            <a:off x="9599712" y="7308629"/>
            <a:ext cx="1599388" cy="3663118"/>
          </a:xfrm>
          <a:prstGeom prst="bentConnector2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직사각형 11"/>
          <p:cNvSpPr/>
          <p:nvPr/>
        </p:nvSpPr>
        <p:spPr>
          <a:xfrm>
            <a:off x="8591600" y="7722097"/>
            <a:ext cx="7056784" cy="4608514"/>
          </a:xfrm>
          <a:prstGeom prst="rect">
            <a:avLst/>
          </a:prstGeom>
          <a:noFill/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algn="l" defTabSz="1828800"/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66900" y="8792927"/>
            <a:ext cx="2016224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전역변수</a:t>
            </a:r>
          </a:p>
        </p:txBody>
      </p:sp>
      <p:cxnSp>
        <p:nvCxnSpPr>
          <p:cNvPr id="14" name="꺾인 연결선 13"/>
          <p:cNvCxnSpPr/>
          <p:nvPr/>
        </p:nvCxnSpPr>
        <p:spPr>
          <a:xfrm rot="16200000" flipV="1">
            <a:off x="8919210" y="8114566"/>
            <a:ext cx="1728192" cy="367188"/>
          </a:xfrm>
          <a:prstGeom prst="bentConnector3">
            <a:avLst>
              <a:gd name="adj1" fmla="val 1409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60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인스턴스</a:t>
            </a:r>
            <a:r>
              <a:rPr dirty="0"/>
              <a:t> </a:t>
            </a:r>
            <a:r>
              <a:rPr dirty="0" err="1"/>
              <a:t>생성</a:t>
            </a:r>
            <a:r>
              <a:rPr dirty="0"/>
              <a:t> </a:t>
            </a:r>
            <a:r>
              <a:rPr dirty="0" err="1"/>
              <a:t>기초</a:t>
            </a:r>
            <a:endParaRPr dirty="0"/>
          </a:p>
        </p:txBody>
      </p:sp>
      <p:sp>
        <p:nvSpPr>
          <p:cNvPr id="60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Class</a:t>
            </a:r>
            <a:r>
              <a:rPr lang="en-US" dirty="0"/>
              <a:t>/</a:t>
            </a:r>
            <a:r>
              <a:rPr lang="ko-KR" altLang="en-US" dirty="0" err="1"/>
              <a:t>인스턴스</a:t>
            </a:r>
            <a:endParaRPr dirty="0"/>
          </a:p>
        </p:txBody>
      </p:sp>
      <p:sp>
        <p:nvSpPr>
          <p:cNvPr id="1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89200" y="5962651"/>
            <a:ext cx="301364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Instance </a:t>
            </a:r>
            <a:r>
              <a:rPr dirty="0" err="1"/>
              <a:t>구조</a:t>
            </a:r>
            <a:endParaRPr dirty="0"/>
          </a:p>
        </p:txBody>
      </p:sp>
      <p:sp>
        <p:nvSpPr>
          <p:cNvPr id="606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599"/>
            <a:ext cx="20002500" cy="238004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</a:t>
            </a:r>
            <a:r>
              <a:rPr dirty="0" err="1"/>
              <a:t>클래스는</a:t>
            </a:r>
            <a:r>
              <a:rPr dirty="0"/>
              <a:t> </a:t>
            </a:r>
            <a:r>
              <a:rPr dirty="0" err="1"/>
              <a:t>슈퍼클래스를</a:t>
            </a:r>
            <a:r>
              <a:rPr dirty="0"/>
              <a:t> </a:t>
            </a:r>
            <a:r>
              <a:rPr dirty="0" err="1"/>
              <a:t>상속하고</a:t>
            </a:r>
            <a:r>
              <a:rPr dirty="0"/>
              <a:t> </a:t>
            </a:r>
            <a:r>
              <a:rPr dirty="0" err="1"/>
              <a:t>인스턴스를</a:t>
            </a:r>
            <a:r>
              <a:rPr dirty="0"/>
              <a:t> </a:t>
            </a:r>
            <a:r>
              <a:rPr dirty="0" err="1"/>
              <a:t>만들어서</a:t>
            </a:r>
            <a:r>
              <a:rPr dirty="0"/>
              <a:t> </a:t>
            </a:r>
            <a:r>
              <a:rPr dirty="0" err="1"/>
              <a:t>실제</a:t>
            </a:r>
            <a:r>
              <a:rPr dirty="0"/>
              <a:t> </a:t>
            </a:r>
            <a:r>
              <a:rPr dirty="0" err="1"/>
              <a:t>기능들을</a:t>
            </a:r>
            <a:r>
              <a:rPr dirty="0"/>
              <a:t> </a:t>
            </a:r>
            <a:r>
              <a:rPr dirty="0" err="1"/>
              <a:t>동작시킨다</a:t>
            </a:r>
            <a:r>
              <a:rPr dirty="0"/>
              <a:t>.</a:t>
            </a:r>
          </a:p>
        </p:txBody>
      </p:sp>
      <p:grpSp>
        <p:nvGrpSpPr>
          <p:cNvPr id="610" name="그룹 12"/>
          <p:cNvGrpSpPr/>
          <p:nvPr/>
        </p:nvGrpSpPr>
        <p:grpSpPr>
          <a:xfrm>
            <a:off x="10751839" y="8583258"/>
            <a:ext cx="2880322" cy="2304256"/>
            <a:chOff x="0" y="0"/>
            <a:chExt cx="1440160" cy="1152127"/>
          </a:xfrm>
        </p:grpSpPr>
        <p:sp>
          <p:nvSpPr>
            <p:cNvPr id="607" name="직사각형 9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직사각형 29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직사각형 31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14" name="그룹 32"/>
          <p:cNvGrpSpPr/>
          <p:nvPr/>
        </p:nvGrpSpPr>
        <p:grpSpPr>
          <a:xfrm>
            <a:off x="5279231" y="8586192"/>
            <a:ext cx="2880322" cy="2304256"/>
            <a:chOff x="0" y="0"/>
            <a:chExt cx="1440160" cy="1152127"/>
          </a:xfrm>
        </p:grpSpPr>
        <p:sp>
          <p:nvSpPr>
            <p:cNvPr id="611" name="직사각형 33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직사각형 34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직사각형 35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18" name="그룹 36"/>
          <p:cNvGrpSpPr/>
          <p:nvPr/>
        </p:nvGrpSpPr>
        <p:grpSpPr>
          <a:xfrm>
            <a:off x="16224449" y="8564595"/>
            <a:ext cx="2880322" cy="2304258"/>
            <a:chOff x="0" y="0"/>
            <a:chExt cx="1440160" cy="1152127"/>
          </a:xfrm>
        </p:grpSpPr>
        <p:sp>
          <p:nvSpPr>
            <p:cNvPr id="615" name="직사각형 37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직사각형 39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직사각형 41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9" name="TextBox 15"/>
          <p:cNvSpPr txBox="1"/>
          <p:nvPr/>
        </p:nvSpPr>
        <p:spPr>
          <a:xfrm>
            <a:off x="16224449" y="7641291"/>
            <a:ext cx="28803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400" u="sng"/>
            </a:lvl1pPr>
          </a:lstStyle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Class</a:t>
            </a:r>
          </a:p>
        </p:txBody>
      </p:sp>
      <p:sp>
        <p:nvSpPr>
          <p:cNvPr id="620" name="TextBox 42"/>
          <p:cNvSpPr txBox="1"/>
          <p:nvPr/>
        </p:nvSpPr>
        <p:spPr>
          <a:xfrm>
            <a:off x="10751839" y="7699032"/>
            <a:ext cx="28803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400" u="sng"/>
            </a:lvl1pPr>
          </a:lstStyle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</p:txBody>
      </p:sp>
      <p:sp>
        <p:nvSpPr>
          <p:cNvPr id="621" name="TextBox 43"/>
          <p:cNvSpPr txBox="1"/>
          <p:nvPr/>
        </p:nvSpPr>
        <p:spPr>
          <a:xfrm>
            <a:off x="5279230" y="7699033"/>
            <a:ext cx="288032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400" u="sng"/>
            </a:lvl1pPr>
          </a:lstStyle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</a:t>
            </a:r>
          </a:p>
        </p:txBody>
      </p:sp>
      <p:sp>
        <p:nvSpPr>
          <p:cNvPr id="627" name="꺾인 연결선 27"/>
          <p:cNvSpPr/>
          <p:nvPr/>
        </p:nvSpPr>
        <p:spPr>
          <a:xfrm>
            <a:off x="12189460" y="8054340"/>
            <a:ext cx="4015740" cy="1661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606"/>
                </a:moveTo>
                <a:lnTo>
                  <a:pt x="0" y="0"/>
                </a:lnTo>
                <a:lnTo>
                  <a:pt x="14728" y="0"/>
                </a:lnTo>
                <a:lnTo>
                  <a:pt x="14728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8" name="직선 화살표 연결선 45"/>
          <p:cNvSpPr/>
          <p:nvPr/>
        </p:nvSpPr>
        <p:spPr>
          <a:xfrm>
            <a:off x="8178801" y="9736166"/>
            <a:ext cx="2553990" cy="1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0000">
            <a:solidFill>
              <a:schemeClr val="accent1"/>
            </a:solidFill>
            <a:prstDash val="sysDash"/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4" name="TextBox 47"/>
          <p:cNvSpPr txBox="1"/>
          <p:nvPr/>
        </p:nvSpPr>
        <p:spPr>
          <a:xfrm>
            <a:off x="14064209" y="10089563"/>
            <a:ext cx="172819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200"/>
            </a:lvl1pPr>
          </a:lstStyle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5" name="TextBox 48"/>
          <p:cNvSpPr txBox="1"/>
          <p:nvPr/>
        </p:nvSpPr>
        <p:spPr>
          <a:xfrm>
            <a:off x="8447583" y="10082211"/>
            <a:ext cx="201622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200"/>
            </a:lvl1pPr>
          </a:lstStyle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인스턴스화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6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20</a:t>
            </a:fld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Instance </a:t>
            </a:r>
            <a:r>
              <a:rPr dirty="0" err="1"/>
              <a:t>생성</a:t>
            </a:r>
            <a:r>
              <a:rPr dirty="0"/>
              <a:t> </a:t>
            </a:r>
            <a:r>
              <a:rPr dirty="0" err="1"/>
              <a:t>방식</a:t>
            </a:r>
            <a:endParaRPr dirty="0"/>
          </a:p>
        </p:txBody>
      </p:sp>
      <p:sp>
        <p:nvSpPr>
          <p:cNvPr id="631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600"/>
            <a:ext cx="16459200" cy="273630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0" defTabSz="1773936">
              <a:lnSpc>
                <a:spcPct val="90000"/>
              </a:lnSpc>
              <a:spcBef>
                <a:spcPts val="1200"/>
              </a:spcBef>
              <a:buSzTx/>
              <a:buNone/>
              <a:defRPr sz="2522"/>
            </a:pPr>
            <a:r>
              <a:rPr dirty="0"/>
              <a:t> </a:t>
            </a:r>
            <a:r>
              <a:rPr sz="4000" dirty="0" err="1"/>
              <a:t>클래스명에</a:t>
            </a:r>
            <a:r>
              <a:rPr sz="4000" dirty="0"/>
              <a:t> </a:t>
            </a:r>
            <a:r>
              <a:rPr sz="4000" dirty="0" err="1"/>
              <a:t>파라미터에</a:t>
            </a:r>
            <a:r>
              <a:rPr sz="4000" dirty="0"/>
              <a:t> </a:t>
            </a:r>
            <a:r>
              <a:rPr sz="4000" dirty="0" err="1"/>
              <a:t>인스턴스</a:t>
            </a:r>
            <a:r>
              <a:rPr sz="4000" dirty="0"/>
              <a:t> </a:t>
            </a:r>
            <a:r>
              <a:rPr sz="4000" dirty="0" err="1"/>
              <a:t>변수값을</a:t>
            </a:r>
            <a:r>
              <a:rPr sz="4000" dirty="0"/>
              <a:t> </a:t>
            </a:r>
            <a:r>
              <a:rPr sz="4000" dirty="0" err="1"/>
              <a:t>정의해서</a:t>
            </a:r>
            <a:r>
              <a:rPr sz="4000" dirty="0"/>
              <a:t> </a:t>
            </a:r>
            <a:r>
              <a:rPr sz="4000" dirty="0" err="1"/>
              <a:t>인스턴스를</a:t>
            </a:r>
            <a:r>
              <a:rPr sz="4000" dirty="0"/>
              <a:t> </a:t>
            </a:r>
            <a:r>
              <a:rPr sz="4000" dirty="0" err="1"/>
              <a:t>생성함</a:t>
            </a:r>
            <a:r>
              <a:rPr sz="4000" dirty="0"/>
              <a:t> </a:t>
            </a:r>
          </a:p>
          <a:p>
            <a:pPr marL="0" indent="0" defTabSz="1773936">
              <a:lnSpc>
                <a:spcPct val="90000"/>
              </a:lnSpc>
              <a:spcBef>
                <a:spcPts val="1200"/>
              </a:spcBef>
              <a:buSzTx/>
              <a:buNone/>
              <a:defRPr sz="2522"/>
            </a:pPr>
            <a:r>
              <a:rPr sz="4000" dirty="0" err="1"/>
              <a:t>인스턴스</a:t>
            </a:r>
            <a:r>
              <a:rPr sz="4000" dirty="0"/>
              <a:t> </a:t>
            </a:r>
            <a:r>
              <a:rPr sz="4000" dirty="0" err="1"/>
              <a:t>생성시</a:t>
            </a:r>
            <a:r>
              <a:rPr sz="4000" dirty="0"/>
              <a:t> </a:t>
            </a:r>
            <a:r>
              <a:rPr sz="4000" dirty="0" err="1"/>
              <a:t>생성자가</a:t>
            </a:r>
            <a:r>
              <a:rPr sz="4000" dirty="0"/>
              <a:t> </a:t>
            </a:r>
            <a:r>
              <a:rPr sz="4000" dirty="0" err="1"/>
              <a:t>호출되어</a:t>
            </a:r>
            <a:r>
              <a:rPr sz="4000" dirty="0"/>
              <a:t> </a:t>
            </a:r>
            <a:r>
              <a:rPr sz="4000" dirty="0" err="1"/>
              <a:t>처리됨</a:t>
            </a:r>
            <a:endParaRPr sz="4000" dirty="0"/>
          </a:p>
        </p:txBody>
      </p:sp>
      <p:grpSp>
        <p:nvGrpSpPr>
          <p:cNvPr id="634" name="직사각형 2"/>
          <p:cNvGrpSpPr/>
          <p:nvPr/>
        </p:nvGrpSpPr>
        <p:grpSpPr>
          <a:xfrm>
            <a:off x="3181350" y="6886396"/>
            <a:ext cx="8290574" cy="4896550"/>
            <a:chOff x="0" y="-1"/>
            <a:chExt cx="3456384" cy="2448274"/>
          </a:xfrm>
        </p:grpSpPr>
        <p:sp>
          <p:nvSpPr>
            <p:cNvPr id="632" name="직사각형"/>
            <p:cNvSpPr/>
            <p:nvPr/>
          </p:nvSpPr>
          <p:spPr>
            <a:xfrm>
              <a:off x="0" y="-1"/>
              <a:ext cx="3456384" cy="244827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변수명 = 클래스명(인스턴스 변수값,인스턴스 변수값)"/>
            <p:cNvSpPr txBox="1"/>
            <p:nvPr/>
          </p:nvSpPr>
          <p:spPr>
            <a:xfrm>
              <a:off x="0" y="962526"/>
              <a:ext cx="3456384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l">
                <a:defRPr>
                  <a:solidFill>
                    <a:srgbClr val="FFFFFF"/>
                  </a:solidFill>
                </a:defRPr>
              </a:pP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변수명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클래스명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변수값,인스턴스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변수값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637" name="직사각형 4"/>
          <p:cNvGrpSpPr/>
          <p:nvPr/>
        </p:nvGrpSpPr>
        <p:grpSpPr>
          <a:xfrm>
            <a:off x="14064206" y="6886397"/>
            <a:ext cx="8910093" cy="4896550"/>
            <a:chOff x="-1" y="-1"/>
            <a:chExt cx="2880322" cy="2448274"/>
          </a:xfrm>
        </p:grpSpPr>
        <p:sp>
          <p:nvSpPr>
            <p:cNvPr id="635" name="직사각형"/>
            <p:cNvSpPr/>
            <p:nvPr/>
          </p:nvSpPr>
          <p:spPr>
            <a:xfrm>
              <a:off x="-1" y="-1"/>
              <a:ext cx="2880322" cy="244827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>
                <a:defRPr sz="1400"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def __init__(self, 인스턴스 변수값,인스턴스 변수값) :…"/>
            <p:cNvSpPr txBox="1"/>
            <p:nvPr/>
          </p:nvSpPr>
          <p:spPr>
            <a:xfrm>
              <a:off x="-1" y="747082"/>
              <a:ext cx="2880322" cy="954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l">
                <a:defRPr sz="1400">
                  <a:solidFill>
                    <a:srgbClr val="FFFFFF"/>
                  </a:solidFill>
                </a:defRPr>
              </a:pP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__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init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__(self,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변수값,인스턴스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변수값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: </a:t>
              </a:r>
            </a:p>
            <a:p>
              <a:pPr algn="l">
                <a:defRPr sz="1400">
                  <a:solidFill>
                    <a:srgbClr val="FFFFFF"/>
                  </a:solidFill>
                </a:defRPr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self.인스턴스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인스턴스변수값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매칭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8" name="직사각형 3"/>
          <p:cNvSpPr/>
          <p:nvPr/>
        </p:nvSpPr>
        <p:spPr>
          <a:xfrm>
            <a:off x="4800600" y="8586193"/>
            <a:ext cx="6383289" cy="1584178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2" name="직선 화살표 연결선 6"/>
          <p:cNvSpPr/>
          <p:nvPr/>
        </p:nvSpPr>
        <p:spPr>
          <a:xfrm>
            <a:off x="11202839" y="9350632"/>
            <a:ext cx="2842322" cy="15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0" name="TextBox 8"/>
          <p:cNvSpPr txBox="1"/>
          <p:nvPr/>
        </p:nvSpPr>
        <p:spPr>
          <a:xfrm>
            <a:off x="11831959" y="9703130"/>
            <a:ext cx="1584178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>
              <a:defRPr sz="1400"/>
            </a:lvl1pPr>
          </a:lstStyle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호출시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매칭됨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1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21</a:t>
            </a:fld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Instance </a:t>
            </a:r>
            <a:r>
              <a:rPr dirty="0" err="1"/>
              <a:t>생성</a:t>
            </a:r>
            <a:r>
              <a:rPr dirty="0"/>
              <a:t> </a:t>
            </a:r>
            <a:r>
              <a:rPr dirty="0" err="1"/>
              <a:t>예시</a:t>
            </a:r>
            <a:endParaRPr dirty="0"/>
          </a:p>
        </p:txBody>
      </p:sp>
      <p:sp>
        <p:nvSpPr>
          <p:cNvPr id="645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599"/>
            <a:ext cx="18783300" cy="238004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0" defTabSz="1499616">
              <a:lnSpc>
                <a:spcPct val="150000"/>
              </a:lnSpc>
              <a:spcBef>
                <a:spcPts val="1000"/>
              </a:spcBef>
              <a:buSzTx/>
              <a:buNone/>
              <a:defRPr sz="1968"/>
            </a:pPr>
            <a:r>
              <a:rPr dirty="0"/>
              <a:t> </a:t>
            </a:r>
            <a:r>
              <a:rPr sz="4000" dirty="0"/>
              <a:t>Class </a:t>
            </a:r>
            <a:r>
              <a:rPr sz="4000" dirty="0" err="1"/>
              <a:t>키워드로</a:t>
            </a:r>
            <a:r>
              <a:rPr sz="4000" dirty="0"/>
              <a:t> </a:t>
            </a:r>
            <a:r>
              <a:rPr sz="4000" dirty="0" err="1"/>
              <a:t>클래스</a:t>
            </a:r>
            <a:r>
              <a:rPr sz="4000" dirty="0"/>
              <a:t> </a:t>
            </a:r>
            <a:r>
              <a:rPr sz="4000" dirty="0" err="1"/>
              <a:t>정의</a:t>
            </a:r>
            <a:r>
              <a:rPr lang="en-US" altLang="ko-KR" sz="4000" dirty="0"/>
              <a:t>, </a:t>
            </a:r>
            <a:r>
              <a:rPr sz="4000" dirty="0"/>
              <a:t> </a:t>
            </a:r>
            <a:r>
              <a:rPr sz="4000" dirty="0" err="1"/>
              <a:t>상속은</a:t>
            </a:r>
            <a:r>
              <a:rPr sz="4000" dirty="0"/>
              <a:t> class </a:t>
            </a:r>
            <a:r>
              <a:rPr sz="4000" dirty="0" err="1"/>
              <a:t>키워드</a:t>
            </a:r>
            <a:r>
              <a:rPr sz="4000" dirty="0"/>
              <a:t> </a:t>
            </a:r>
            <a:r>
              <a:rPr sz="4000" dirty="0" err="1"/>
              <a:t>다음</a:t>
            </a:r>
            <a:r>
              <a:rPr sz="4000" dirty="0"/>
              <a:t>() </a:t>
            </a:r>
            <a:r>
              <a:rPr sz="4000" dirty="0" err="1"/>
              <a:t>내에</a:t>
            </a:r>
            <a:r>
              <a:rPr sz="4000" dirty="0"/>
              <a:t> </a:t>
            </a:r>
            <a:r>
              <a:rPr sz="4000" dirty="0" err="1"/>
              <a:t>상속할</a:t>
            </a:r>
            <a:r>
              <a:rPr sz="4000" dirty="0"/>
              <a:t> </a:t>
            </a:r>
            <a:r>
              <a:rPr sz="4000" dirty="0" err="1"/>
              <a:t>클래스</a:t>
            </a:r>
            <a:r>
              <a:rPr sz="4000" dirty="0"/>
              <a:t> </a:t>
            </a:r>
            <a:r>
              <a:rPr sz="4000" dirty="0" err="1"/>
              <a:t>정의</a:t>
            </a:r>
            <a:r>
              <a:rPr lang="en-US" altLang="ko-KR" sz="4000" dirty="0"/>
              <a:t>, </a:t>
            </a:r>
            <a:endParaRPr sz="4000" dirty="0"/>
          </a:p>
          <a:p>
            <a:pPr marL="0" indent="0" defTabSz="1499616">
              <a:lnSpc>
                <a:spcPct val="150000"/>
              </a:lnSpc>
              <a:spcBef>
                <a:spcPts val="1000"/>
              </a:spcBef>
              <a:buSzTx/>
              <a:buNone/>
              <a:defRPr sz="1968"/>
            </a:pPr>
            <a:r>
              <a:rPr sz="4000" dirty="0"/>
              <a:t> </a:t>
            </a:r>
            <a:r>
              <a:rPr sz="4000" dirty="0" err="1"/>
              <a:t>인스턴스</a:t>
            </a:r>
            <a:r>
              <a:rPr sz="4000" dirty="0"/>
              <a:t> </a:t>
            </a:r>
            <a:r>
              <a:rPr sz="4000" dirty="0" err="1"/>
              <a:t>생성은</a:t>
            </a:r>
            <a:r>
              <a:rPr sz="4000" dirty="0"/>
              <a:t> </a:t>
            </a:r>
            <a:r>
              <a:rPr sz="4000" dirty="0" err="1"/>
              <a:t>클래스명에</a:t>
            </a:r>
            <a:r>
              <a:rPr sz="4000" dirty="0"/>
              <a:t> ()</a:t>
            </a:r>
            <a:r>
              <a:rPr sz="4000" dirty="0" err="1"/>
              <a:t>연산자</a:t>
            </a:r>
            <a:r>
              <a:rPr sz="4000" dirty="0"/>
              <a:t> </a:t>
            </a:r>
            <a:r>
              <a:rPr sz="4000" dirty="0" err="1"/>
              <a:t>사용</a:t>
            </a:r>
            <a:endParaRPr sz="4000" dirty="0"/>
          </a:p>
        </p:txBody>
      </p:sp>
      <p:grpSp>
        <p:nvGrpSpPr>
          <p:cNvPr id="649" name="그룹 12"/>
          <p:cNvGrpSpPr/>
          <p:nvPr/>
        </p:nvGrpSpPr>
        <p:grpSpPr>
          <a:xfrm>
            <a:off x="10751839" y="7206428"/>
            <a:ext cx="2880322" cy="2304256"/>
            <a:chOff x="0" y="0"/>
            <a:chExt cx="1440160" cy="1152127"/>
          </a:xfrm>
        </p:grpSpPr>
        <p:sp>
          <p:nvSpPr>
            <p:cNvPr id="646" name="직사각형 9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직사각형 29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직사각형 31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53" name="그룹 32"/>
          <p:cNvGrpSpPr/>
          <p:nvPr/>
        </p:nvGrpSpPr>
        <p:grpSpPr>
          <a:xfrm>
            <a:off x="5279231" y="7209362"/>
            <a:ext cx="2880322" cy="2304256"/>
            <a:chOff x="0" y="0"/>
            <a:chExt cx="1440160" cy="1152127"/>
          </a:xfrm>
        </p:grpSpPr>
        <p:sp>
          <p:nvSpPr>
            <p:cNvPr id="650" name="직사각형 33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직사각형 34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직사각형 35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57" name="그룹 36"/>
          <p:cNvGrpSpPr/>
          <p:nvPr/>
        </p:nvGrpSpPr>
        <p:grpSpPr>
          <a:xfrm>
            <a:off x="16224449" y="7187765"/>
            <a:ext cx="2880322" cy="2304258"/>
            <a:chOff x="0" y="0"/>
            <a:chExt cx="1440160" cy="1152127"/>
          </a:xfrm>
        </p:grpSpPr>
        <p:sp>
          <p:nvSpPr>
            <p:cNvPr id="654" name="직사각형 37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직사각형 39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직사각형 41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8" name="TextBox 15"/>
          <p:cNvSpPr txBox="1"/>
          <p:nvPr/>
        </p:nvSpPr>
        <p:spPr>
          <a:xfrm>
            <a:off x="16224449" y="6264461"/>
            <a:ext cx="28803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400" u="sng"/>
            </a:lvl1pPr>
          </a:lstStyle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Class</a:t>
            </a:r>
          </a:p>
        </p:txBody>
      </p:sp>
      <p:sp>
        <p:nvSpPr>
          <p:cNvPr id="659" name="TextBox 42"/>
          <p:cNvSpPr txBox="1"/>
          <p:nvPr/>
        </p:nvSpPr>
        <p:spPr>
          <a:xfrm>
            <a:off x="10751839" y="6322204"/>
            <a:ext cx="28803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400" u="sng"/>
            </a:lvl1pPr>
          </a:lstStyle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</p:txBody>
      </p:sp>
      <p:sp>
        <p:nvSpPr>
          <p:cNvPr id="660" name="TextBox 43"/>
          <p:cNvSpPr txBox="1"/>
          <p:nvPr/>
        </p:nvSpPr>
        <p:spPr>
          <a:xfrm>
            <a:off x="5279230" y="6322205"/>
            <a:ext cx="288032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400" u="sng"/>
            </a:lvl1pPr>
          </a:lstStyle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</a:t>
            </a:r>
          </a:p>
        </p:txBody>
      </p:sp>
      <p:sp>
        <p:nvSpPr>
          <p:cNvPr id="675" name="꺾인 연결선 27"/>
          <p:cNvSpPr/>
          <p:nvPr/>
        </p:nvSpPr>
        <p:spPr>
          <a:xfrm>
            <a:off x="12189460" y="6677660"/>
            <a:ext cx="4015740" cy="1661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606"/>
                </a:moveTo>
                <a:lnTo>
                  <a:pt x="0" y="0"/>
                </a:lnTo>
                <a:lnTo>
                  <a:pt x="14728" y="0"/>
                </a:lnTo>
                <a:lnTo>
                  <a:pt x="14728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6" name="직선 화살표 연결선 45"/>
          <p:cNvSpPr/>
          <p:nvPr/>
        </p:nvSpPr>
        <p:spPr>
          <a:xfrm>
            <a:off x="8178801" y="8359336"/>
            <a:ext cx="2553990" cy="1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0000">
            <a:solidFill>
              <a:schemeClr val="accent1"/>
            </a:solidFill>
            <a:prstDash val="sysDash"/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3" name="TextBox 47"/>
          <p:cNvSpPr txBox="1"/>
          <p:nvPr/>
        </p:nvSpPr>
        <p:spPr>
          <a:xfrm>
            <a:off x="14064209" y="8712735"/>
            <a:ext cx="172819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200"/>
            </a:lvl1pPr>
          </a:lstStyle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4" name="TextBox 48"/>
          <p:cNvSpPr txBox="1"/>
          <p:nvPr/>
        </p:nvSpPr>
        <p:spPr>
          <a:xfrm>
            <a:off x="8447583" y="8705381"/>
            <a:ext cx="201622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200"/>
            </a:lvl1pPr>
          </a:lstStyle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인스턴스화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7" name="직사각형 2"/>
          <p:cNvGrpSpPr/>
          <p:nvPr/>
        </p:nvGrpSpPr>
        <p:grpSpPr>
          <a:xfrm>
            <a:off x="9311680" y="10170367"/>
            <a:ext cx="6912772" cy="2448279"/>
            <a:chOff x="0" y="-1"/>
            <a:chExt cx="3456384" cy="1224138"/>
          </a:xfrm>
        </p:grpSpPr>
        <p:sp>
          <p:nvSpPr>
            <p:cNvPr id="665" name="직사각형"/>
            <p:cNvSpPr/>
            <p:nvPr/>
          </p:nvSpPr>
          <p:spPr>
            <a:xfrm>
              <a:off x="0" y="-1"/>
              <a:ext cx="3456384" cy="1224138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>
                <a:defRPr sz="1000">
                  <a:solidFill>
                    <a:srgbClr val="FFFFFF"/>
                  </a:solidFill>
                </a:defRPr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class A(object):…"/>
            <p:cNvSpPr txBox="1"/>
            <p:nvPr/>
          </p:nvSpPr>
          <p:spPr>
            <a:xfrm>
              <a:off x="0" y="181181"/>
              <a:ext cx="3456384" cy="861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>
                <a:defRPr sz="1000">
                  <a:solidFill>
                    <a:srgbClr val="FFFFFF"/>
                  </a:solidFill>
                </a:defRPr>
              </a:pPr>
              <a:r>
                <a:rPr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A(object):</a:t>
              </a:r>
            </a:p>
            <a:p>
              <a:pPr>
                <a:defRPr sz="1000">
                  <a:solidFill>
                    <a:srgbClr val="FFFFFF"/>
                  </a:solidFill>
                </a:defRPr>
              </a:pPr>
              <a:r>
                <a:rPr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whoami</a:t>
              </a:r>
              <a:r>
                <a:rPr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(self):</a:t>
              </a:r>
            </a:p>
            <a:p>
              <a:pPr>
                <a:defRPr sz="1000">
                  <a:solidFill>
                    <a:srgbClr val="FFFFFF"/>
                  </a:solidFill>
                </a:defRPr>
              </a:pPr>
              <a:r>
                <a:rPr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return </a:t>
              </a:r>
              <a:r>
                <a:rPr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self.__class__.__name</a:t>
              </a:r>
              <a:r>
                <a:rPr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</a:p>
            <a:p>
              <a:pPr>
                <a:defRPr sz="1000">
                  <a:solidFill>
                    <a:srgbClr val="FFFFFF"/>
                  </a:solidFill>
                </a:defRPr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defRPr sz="1000">
                  <a:solidFill>
                    <a:srgbClr val="FFFFFF"/>
                  </a:solidFill>
                </a:defRPr>
              </a:pPr>
              <a:r>
                <a:rPr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 = A()</a:t>
              </a:r>
            </a:p>
          </p:txBody>
        </p:sp>
      </p:grpSp>
      <p:sp>
        <p:nvSpPr>
          <p:cNvPr id="668" name="직사각형 3"/>
          <p:cNvSpPr/>
          <p:nvPr/>
        </p:nvSpPr>
        <p:spPr>
          <a:xfrm>
            <a:off x="9455697" y="10458399"/>
            <a:ext cx="936106" cy="576066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9" name="직선 화살표 연결선 5"/>
          <p:cNvSpPr/>
          <p:nvPr/>
        </p:nvSpPr>
        <p:spPr>
          <a:xfrm flipV="1">
            <a:off x="9923747" y="9510683"/>
            <a:ext cx="2268254" cy="947718"/>
          </a:xfrm>
          <a:prstGeom prst="line">
            <a:avLst/>
          </a:prstGeom>
          <a:ln w="10000">
            <a:solidFill>
              <a:srgbClr val="FF0000"/>
            </a:solidFill>
            <a:tailEnd type="triangle"/>
          </a:ln>
        </p:spPr>
        <p:txBody>
          <a:bodyPr lIns="91438" rIns="91438"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0" name="직사각형 26"/>
          <p:cNvSpPr/>
          <p:nvPr/>
        </p:nvSpPr>
        <p:spPr>
          <a:xfrm>
            <a:off x="10463807" y="10461239"/>
            <a:ext cx="936106" cy="576066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7" name="직선 화살표 연결선 7"/>
          <p:cNvSpPr/>
          <p:nvPr/>
        </p:nvSpPr>
        <p:spPr>
          <a:xfrm>
            <a:off x="11418688" y="8862084"/>
            <a:ext cx="4786712" cy="1712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2" name="직사각형 38"/>
          <p:cNvSpPr/>
          <p:nvPr/>
        </p:nvSpPr>
        <p:spPr>
          <a:xfrm>
            <a:off x="9422837" y="11754543"/>
            <a:ext cx="1184990" cy="576066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3" name="직선 화살표 연결선 10"/>
          <p:cNvSpPr/>
          <p:nvPr/>
        </p:nvSpPr>
        <p:spPr>
          <a:xfrm flipH="1" flipV="1">
            <a:off x="6719392" y="9513616"/>
            <a:ext cx="2736304" cy="2528960"/>
          </a:xfrm>
          <a:prstGeom prst="line">
            <a:avLst/>
          </a:prstGeom>
          <a:ln w="10000">
            <a:solidFill>
              <a:srgbClr val="FF0000"/>
            </a:solidFill>
            <a:tailEnd type="triangle"/>
          </a:ln>
        </p:spPr>
        <p:txBody>
          <a:bodyPr lIns="91438" rIns="91438"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4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22</a:t>
            </a:fld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Instance </a:t>
            </a:r>
            <a:r>
              <a:rPr lang="ko-KR" altLang="en-US" dirty="0"/>
              <a:t>호출 및 실행</a:t>
            </a:r>
            <a:r>
              <a:rPr dirty="0"/>
              <a:t> </a:t>
            </a:r>
          </a:p>
        </p:txBody>
      </p:sp>
      <p:sp>
        <p:nvSpPr>
          <p:cNvPr id="680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273296" y="3200399"/>
            <a:ext cx="19120103" cy="2649490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0">
              <a:lnSpc>
                <a:spcPct val="150000"/>
              </a:lnSpc>
              <a:buSzTx/>
              <a:buNone/>
              <a:defRPr sz="2000"/>
            </a:pPr>
            <a:r>
              <a:rPr lang="ko-KR" altLang="en-US" sz="4000" dirty="0"/>
              <a:t>클래스 정의 시에 </a:t>
            </a:r>
            <a:r>
              <a:rPr lang="en-US" altLang="ko-KR" sz="4000" dirty="0"/>
              <a:t>__call__(self)</a:t>
            </a:r>
            <a:r>
              <a:rPr lang="ko-KR" altLang="en-US" sz="4000" dirty="0"/>
              <a:t>로 정의한 </a:t>
            </a:r>
            <a:r>
              <a:rPr lang="ko-KR" altLang="en-US" sz="4000" dirty="0" err="1"/>
              <a:t>메소드가</a:t>
            </a:r>
            <a:r>
              <a:rPr lang="ko-KR" altLang="en-US" sz="4000" dirty="0"/>
              <a:t> 존재하면 </a:t>
            </a:r>
            <a:r>
              <a:rPr lang="ko-KR" altLang="en-US" sz="4000" dirty="0" err="1"/>
              <a:t>인스턴스를</a:t>
            </a:r>
            <a:r>
              <a:rPr lang="ko-KR" altLang="en-US" sz="4000" dirty="0"/>
              <a:t> 생성한 후에 호출이 가능하다</a:t>
            </a:r>
            <a:r>
              <a:rPr lang="en-US" altLang="ko-KR" sz="4000" dirty="0"/>
              <a:t>. </a:t>
            </a:r>
            <a:r>
              <a:rPr lang="en-US" sz="4000" dirty="0"/>
              <a:t>__call__(self) </a:t>
            </a:r>
            <a:r>
              <a:rPr lang="ko-KR" altLang="en-US" sz="4000" dirty="0"/>
              <a:t>내부에 </a:t>
            </a:r>
            <a:r>
              <a:rPr lang="ko-KR" altLang="en-US" sz="4000" dirty="0" err="1"/>
              <a:t>인스턴스</a:t>
            </a:r>
            <a:r>
              <a:rPr lang="ko-KR" altLang="en-US" sz="4000" dirty="0"/>
              <a:t> </a:t>
            </a:r>
            <a:r>
              <a:rPr lang="ko-KR" altLang="en-US" sz="4000" dirty="0" err="1"/>
              <a:t>메소드를</a:t>
            </a:r>
            <a:r>
              <a:rPr lang="ko-KR" altLang="en-US" sz="4000" dirty="0"/>
              <a:t> 실행하고 결과를 </a:t>
            </a:r>
            <a:r>
              <a:rPr lang="ko-KR" altLang="en-US" sz="4000" dirty="0" err="1"/>
              <a:t>리턴하면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인스턴스</a:t>
            </a:r>
            <a:r>
              <a:rPr lang="ko-KR" altLang="en-US" sz="4000" dirty="0"/>
              <a:t> 실행한 결과는 </a:t>
            </a:r>
            <a:r>
              <a:rPr lang="ko-KR" altLang="en-US" sz="4000" dirty="0" err="1"/>
              <a:t>인스턴스</a:t>
            </a:r>
            <a:r>
              <a:rPr lang="ko-KR" altLang="en-US" sz="4000" dirty="0"/>
              <a:t> </a:t>
            </a:r>
            <a:r>
              <a:rPr lang="ko-KR" altLang="en-US" sz="4000" dirty="0" err="1"/>
              <a:t>메소드</a:t>
            </a:r>
            <a:r>
              <a:rPr lang="ko-KR" altLang="en-US" sz="4000" dirty="0"/>
              <a:t> 실행결과가 된다</a:t>
            </a:r>
            <a:r>
              <a:rPr lang="en-US" altLang="ko-KR" sz="4000" dirty="0"/>
              <a:t>.</a:t>
            </a:r>
            <a:endParaRPr sz="4000" dirty="0"/>
          </a:p>
        </p:txBody>
      </p:sp>
      <p:sp>
        <p:nvSpPr>
          <p:cNvPr id="68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23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5567264" y="7722098"/>
            <a:ext cx="4176464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인스턴스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903968" y="7722097"/>
            <a:ext cx="4608512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en-US" altLang="ko-KR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__call__(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self)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7" name="직선 화살표 연결선 6"/>
          <p:cNvCxnSpPr>
            <a:stCxn id="2" idx="3"/>
            <a:endCxn id="3" idx="1"/>
          </p:cNvCxnSpPr>
          <p:nvPr/>
        </p:nvCxnSpPr>
        <p:spPr>
          <a:xfrm flipV="1">
            <a:off x="9743728" y="8091427"/>
            <a:ext cx="2160240" cy="1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직사각형 7"/>
          <p:cNvSpPr/>
          <p:nvPr/>
        </p:nvSpPr>
        <p:spPr>
          <a:xfrm>
            <a:off x="13056096" y="10449112"/>
            <a:ext cx="4608512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인스턴스</a:t>
            </a:r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10" name="꺾인 연결선 9"/>
          <p:cNvCxnSpPr>
            <a:stCxn id="3" idx="2"/>
            <a:endCxn id="8" idx="0"/>
          </p:cNvCxnSpPr>
          <p:nvPr/>
        </p:nvCxnSpPr>
        <p:spPr>
          <a:xfrm rot="16200000" flipH="1">
            <a:off x="13790111" y="8878870"/>
            <a:ext cx="1988355" cy="1152128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698678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69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생성자</a:t>
            </a:r>
            <a:r>
              <a:rPr dirty="0"/>
              <a:t> </a:t>
            </a:r>
            <a:r>
              <a:rPr dirty="0" err="1"/>
              <a:t>알아보기</a:t>
            </a:r>
            <a:endParaRPr dirty="0"/>
          </a:p>
        </p:txBody>
      </p:sp>
      <p:sp>
        <p:nvSpPr>
          <p:cNvPr id="69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 </a:t>
            </a:r>
            <a:r>
              <a:rPr lang="ko-KR" altLang="en-US" dirty="0"/>
              <a:t>클래스 생성자가 하는 일</a:t>
            </a:r>
            <a:endParaRPr dirty="0"/>
          </a:p>
        </p:txBody>
      </p:sp>
      <p:sp>
        <p:nvSpPr>
          <p:cNvPr id="694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00401"/>
            <a:ext cx="16459200" cy="250547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800"/>
            </a:pPr>
            <a:r>
              <a:rPr lang="ko-KR" altLang="en-US" sz="4000" dirty="0"/>
              <a:t>클래스에서 생성자가 하는 일은 </a:t>
            </a:r>
            <a:r>
              <a:rPr lang="ko-KR" altLang="en-US" sz="4000" dirty="0" err="1"/>
              <a:t>인스턴스만</a:t>
            </a:r>
            <a:r>
              <a:rPr lang="ko-KR" altLang="en-US" sz="4000" dirty="0"/>
              <a:t> 생성한다</a:t>
            </a:r>
            <a:r>
              <a:rPr lang="en-US" altLang="ko-KR" sz="4000" dirty="0"/>
              <a:t>. </a:t>
            </a:r>
            <a:endParaRPr sz="4000" dirty="0"/>
          </a:p>
        </p:txBody>
      </p:sp>
      <p:sp>
        <p:nvSpPr>
          <p:cNvPr id="69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25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5350224" y="6425954"/>
            <a:ext cx="4608512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en-US" altLang="ko-KR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__new__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127088" y="6425954"/>
            <a:ext cx="3744416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인스턴스</a:t>
            </a:r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생성</a:t>
            </a:r>
          </a:p>
        </p:txBody>
      </p:sp>
      <p:cxnSp>
        <p:nvCxnSpPr>
          <p:cNvPr id="7" name="직선 화살표 연결선 6"/>
          <p:cNvCxnSpPr>
            <a:stCxn id="2" idx="3"/>
            <a:endCxn id="3" idx="1"/>
          </p:cNvCxnSpPr>
          <p:nvPr/>
        </p:nvCxnSpPr>
        <p:spPr>
          <a:xfrm>
            <a:off x="9958736" y="6795284"/>
            <a:ext cx="3168352" cy="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직사각형 11"/>
          <p:cNvSpPr/>
          <p:nvPr/>
        </p:nvSpPr>
        <p:spPr>
          <a:xfrm>
            <a:off x="5415538" y="10007774"/>
            <a:ext cx="4608512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en-US" altLang="ko-KR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__new__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192402" y="10007774"/>
            <a:ext cx="3744416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클래스만 전달</a:t>
            </a:r>
          </a:p>
        </p:txBody>
      </p:sp>
      <p:cxnSp>
        <p:nvCxnSpPr>
          <p:cNvPr id="14" name="직선 화살표 연결선 13"/>
          <p:cNvCxnSpPr>
            <a:stCxn id="12" idx="3"/>
            <a:endCxn id="13" idx="1"/>
          </p:cNvCxnSpPr>
          <p:nvPr/>
        </p:nvCxnSpPr>
        <p:spPr>
          <a:xfrm>
            <a:off x="10024050" y="10377104"/>
            <a:ext cx="3168352" cy="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8447615" y="8638250"/>
            <a:ext cx="6321222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생성자</a:t>
            </a:r>
            <a:r>
              <a:rPr lang="ko-KR" altLang="en-US" sz="28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lang="ko-KR" altLang="en-US" sz="28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반환값을</a:t>
            </a:r>
            <a:r>
              <a:rPr lang="ko-KR" altLang="en-US" sz="28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클래스만 할 경우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2950" y="5142591"/>
            <a:ext cx="7484168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생성자</a:t>
            </a:r>
            <a:r>
              <a:rPr lang="ko-KR" altLang="en-US" sz="28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lang="ko-KR" altLang="en-US" sz="28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반환값을</a:t>
            </a:r>
            <a:r>
              <a:rPr lang="ko-KR" altLang="en-US" sz="28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인스턴스를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생성할 경우</a:t>
            </a:r>
            <a:endParaRPr lang="ko-KR" altLang="en-US" sz="28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66978954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lang="ko-KR" altLang="en-US" dirty="0"/>
              <a:t>클래스 실행연산자 정의</a:t>
            </a:r>
            <a:endParaRPr dirty="0"/>
          </a:p>
        </p:txBody>
      </p:sp>
      <p:sp>
        <p:nvSpPr>
          <p:cNvPr id="694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00401"/>
            <a:ext cx="18859500" cy="250547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800"/>
            </a:pPr>
            <a:r>
              <a:rPr lang="ko-KR" altLang="en-US" sz="4000" dirty="0"/>
              <a:t>클래스에 </a:t>
            </a:r>
            <a:r>
              <a:rPr lang="en-US" altLang="ko-KR" sz="4000" dirty="0" err="1"/>
              <a:t>staticmethod</a:t>
            </a:r>
            <a:r>
              <a:rPr lang="ko-KR" altLang="en-US" sz="4000" dirty="0"/>
              <a:t>로 </a:t>
            </a:r>
            <a:r>
              <a:rPr lang="en-US" altLang="ko-KR" sz="4000" dirty="0"/>
              <a:t>__call__(</a:t>
            </a:r>
            <a:r>
              <a:rPr lang="en-US" altLang="ko-KR" sz="4000" dirty="0" err="1"/>
              <a:t>cls</a:t>
            </a:r>
            <a:r>
              <a:rPr lang="en-US" altLang="ko-KR" sz="4000" dirty="0"/>
              <a:t>)</a:t>
            </a:r>
            <a:r>
              <a:rPr lang="ko-KR" altLang="en-US" sz="4000" dirty="0"/>
              <a:t>를</a:t>
            </a:r>
            <a:r>
              <a:rPr lang="en-US" altLang="ko-KR" sz="4000" dirty="0"/>
              <a:t> </a:t>
            </a:r>
            <a:r>
              <a:rPr lang="ko-KR" altLang="en-US" sz="4000" dirty="0"/>
              <a:t>정의하고 </a:t>
            </a:r>
            <a:r>
              <a:rPr lang="ko-KR" altLang="en-US" sz="4000" dirty="0" err="1"/>
              <a:t>인스턴스</a:t>
            </a:r>
            <a:r>
              <a:rPr lang="ko-KR" altLang="en-US" sz="4000" dirty="0"/>
              <a:t> </a:t>
            </a:r>
            <a:r>
              <a:rPr lang="ko-KR" altLang="en-US" sz="4000" dirty="0" err="1"/>
              <a:t>메소드</a:t>
            </a:r>
            <a:r>
              <a:rPr lang="ko-KR" altLang="en-US" sz="4000" dirty="0"/>
              <a:t> 처리하기</a:t>
            </a:r>
            <a:endParaRPr sz="4000" dirty="0"/>
          </a:p>
        </p:txBody>
      </p:sp>
      <p:sp>
        <p:nvSpPr>
          <p:cNvPr id="69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26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0110462" y="6713986"/>
            <a:ext cx="3600400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en-US" altLang="ko-KR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__new__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79214" y="6713986"/>
            <a:ext cx="3744416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인스턴스</a:t>
            </a:r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생성</a:t>
            </a:r>
          </a:p>
        </p:txBody>
      </p:sp>
      <p:cxnSp>
        <p:nvCxnSpPr>
          <p:cNvPr id="7" name="직선 화살표 연결선 6"/>
          <p:cNvCxnSpPr>
            <a:stCxn id="2" idx="3"/>
            <a:endCxn id="3" idx="1"/>
          </p:cNvCxnSpPr>
          <p:nvPr/>
        </p:nvCxnSpPr>
        <p:spPr>
          <a:xfrm>
            <a:off x="13710862" y="7083316"/>
            <a:ext cx="3168352" cy="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직사각형 11"/>
          <p:cNvSpPr/>
          <p:nvPr/>
        </p:nvSpPr>
        <p:spPr>
          <a:xfrm>
            <a:off x="10175776" y="10295806"/>
            <a:ext cx="3600400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en-US" altLang="ko-KR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__new__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44528" y="10295806"/>
            <a:ext cx="3744416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클래스만 전달</a:t>
            </a:r>
          </a:p>
        </p:txBody>
      </p:sp>
      <p:cxnSp>
        <p:nvCxnSpPr>
          <p:cNvPr id="14" name="직선 화살표 연결선 13"/>
          <p:cNvCxnSpPr>
            <a:stCxn id="12" idx="3"/>
            <a:endCxn id="13" idx="1"/>
          </p:cNvCxnSpPr>
          <p:nvPr/>
        </p:nvCxnSpPr>
        <p:spPr>
          <a:xfrm>
            <a:off x="13776176" y="10665136"/>
            <a:ext cx="3168352" cy="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13169888" y="8797550"/>
            <a:ext cx="6222912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생성자</a:t>
            </a:r>
            <a:r>
              <a:rPr lang="ko-KR" altLang="en-US" sz="28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lang="ko-KR" altLang="en-US" sz="28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반환값을</a:t>
            </a:r>
            <a:r>
              <a:rPr lang="ko-KR" altLang="en-US" sz="28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클래스만 할 경우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169888" y="5417840"/>
            <a:ext cx="7519056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생성자</a:t>
            </a:r>
            <a:r>
              <a:rPr lang="ko-KR" altLang="en-US" sz="28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lang="ko-KR" altLang="en-US" sz="28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반환값을</a:t>
            </a:r>
            <a:r>
              <a:rPr lang="ko-KR" altLang="en-US" sz="28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인스턴스를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생성할 경우</a:t>
            </a:r>
            <a:endParaRPr lang="ko-KR" altLang="en-US" sz="28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39072" y="8313604"/>
            <a:ext cx="4608512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en-US" altLang="ko-KR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__call__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18" name="꺾인 연결선 17"/>
          <p:cNvCxnSpPr>
            <a:stCxn id="15" idx="3"/>
            <a:endCxn id="2" idx="1"/>
          </p:cNvCxnSpPr>
          <p:nvPr/>
        </p:nvCxnSpPr>
        <p:spPr>
          <a:xfrm flipV="1">
            <a:off x="8447584" y="7083316"/>
            <a:ext cx="1662878" cy="1599618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꺾인 연결선 19"/>
          <p:cNvCxnSpPr>
            <a:stCxn id="15" idx="3"/>
            <a:endCxn id="12" idx="1"/>
          </p:cNvCxnSpPr>
          <p:nvPr/>
        </p:nvCxnSpPr>
        <p:spPr>
          <a:xfrm>
            <a:off x="8447584" y="8682934"/>
            <a:ext cx="1728192" cy="1982202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/>
          <p:cNvSpPr txBox="1"/>
          <p:nvPr/>
        </p:nvSpPr>
        <p:spPr>
          <a:xfrm>
            <a:off x="4991200" y="9608908"/>
            <a:ext cx="3168352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호출하면 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두가지를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작동시킨다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70669564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1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초기화</a:t>
            </a:r>
            <a:r>
              <a:rPr dirty="0"/>
              <a:t> </a:t>
            </a:r>
            <a:r>
              <a:rPr dirty="0" err="1"/>
              <a:t>알아보기</a:t>
            </a:r>
            <a:endParaRPr dirty="0"/>
          </a:p>
        </p:txBody>
      </p:sp>
      <p:sp>
        <p:nvSpPr>
          <p:cNvPr id="71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27</a:t>
            </a:fld>
            <a:endParaRPr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 __</a:t>
            </a:r>
            <a:r>
              <a:rPr dirty="0" err="1"/>
              <a:t>init</a:t>
            </a:r>
            <a:r>
              <a:rPr dirty="0"/>
              <a:t>__ </a:t>
            </a:r>
            <a:r>
              <a:rPr dirty="0" err="1"/>
              <a:t>메소드</a:t>
            </a:r>
            <a:endParaRPr dirty="0"/>
          </a:p>
        </p:txBody>
      </p:sp>
      <p:sp>
        <p:nvSpPr>
          <p:cNvPr id="71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598"/>
            <a:ext cx="19507200" cy="3024340"/>
          </a:xfrm>
          <a:prstGeom prst="rect">
            <a:avLst/>
          </a:prstGeom>
        </p:spPr>
        <p:txBody>
          <a:bodyPr anchor="t" anchorCtr="0"/>
          <a:lstStyle/>
          <a:p>
            <a:pPr marL="0" indent="0">
              <a:buSzTx/>
              <a:buNone/>
            </a:pPr>
            <a:r>
              <a:rPr dirty="0"/>
              <a:t>  __</a:t>
            </a:r>
            <a:r>
              <a:rPr dirty="0" err="1"/>
              <a:t>init</a:t>
            </a:r>
            <a:r>
              <a:rPr dirty="0"/>
              <a:t>__ </a:t>
            </a:r>
            <a:r>
              <a:rPr dirty="0" err="1"/>
              <a:t>메소드는</a:t>
            </a:r>
            <a:r>
              <a:rPr dirty="0"/>
              <a:t> </a:t>
            </a:r>
            <a:r>
              <a:rPr dirty="0" err="1"/>
              <a:t>Class명으로</a:t>
            </a:r>
            <a:r>
              <a:rPr dirty="0"/>
              <a:t> </a:t>
            </a:r>
            <a:r>
              <a:rPr dirty="0" err="1"/>
              <a:t>호출할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인자를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인스턴스를</a:t>
            </a:r>
            <a:r>
              <a:rPr dirty="0"/>
              <a:t> </a:t>
            </a:r>
            <a:r>
              <a:rPr dirty="0" err="1"/>
              <a:t>초기화</a:t>
            </a:r>
            <a:endParaRPr dirty="0"/>
          </a:p>
        </p:txBody>
      </p:sp>
      <p:grpSp>
        <p:nvGrpSpPr>
          <p:cNvPr id="722" name="직사각형 2"/>
          <p:cNvGrpSpPr/>
          <p:nvPr/>
        </p:nvGrpSpPr>
        <p:grpSpPr>
          <a:xfrm>
            <a:off x="7727501" y="6857995"/>
            <a:ext cx="8208918" cy="2232256"/>
            <a:chOff x="-1" y="-1"/>
            <a:chExt cx="4104458" cy="1116126"/>
          </a:xfrm>
        </p:grpSpPr>
        <p:sp>
          <p:nvSpPr>
            <p:cNvPr id="720" name="직사각형"/>
            <p:cNvSpPr/>
            <p:nvPr/>
          </p:nvSpPr>
          <p:spPr>
            <a:xfrm>
              <a:off x="-1" y="-1"/>
              <a:ext cx="4104458" cy="1116126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obj = Class명(인자)"/>
            <p:cNvSpPr txBox="1"/>
            <p:nvPr/>
          </p:nvSpPr>
          <p:spPr>
            <a:xfrm>
              <a:off x="-1" y="404175"/>
              <a:ext cx="410445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Class명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인자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723" name="TextBox 3"/>
          <p:cNvSpPr txBox="1"/>
          <p:nvPr/>
        </p:nvSpPr>
        <p:spPr>
          <a:xfrm>
            <a:off x="7295454" y="10170368"/>
            <a:ext cx="9937108" cy="2185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6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Class명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Class명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</a:t>
            </a:r>
          </a:p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__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__(self,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인자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</a:t>
            </a:r>
          </a:p>
          <a:p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self.인자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인자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4" name="직사각형 4"/>
          <p:cNvSpPr/>
          <p:nvPr/>
        </p:nvSpPr>
        <p:spPr>
          <a:xfrm>
            <a:off x="7727503" y="10433427"/>
            <a:ext cx="8208916" cy="2185214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5" name="꺾인 연결선 6"/>
          <p:cNvSpPr/>
          <p:nvPr/>
        </p:nvSpPr>
        <p:spPr>
          <a:xfrm rot="5400000" flipH="1" flipV="1">
            <a:off x="10031759" y="9234265"/>
            <a:ext cx="2736306" cy="864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 lIns="91438" rIns="91438" anchor="ctr"/>
          <a:lstStyle/>
          <a:p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6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28</a:t>
            </a:fld>
            <a:endParaRPr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900" i="1"/>
            </a:lvl1pPr>
          </a:lstStyle>
          <a:p>
            <a:r>
              <a:rPr sz="9600" dirty="0"/>
              <a:t>Explicit is better than implicit</a:t>
            </a:r>
          </a:p>
        </p:txBody>
      </p:sp>
      <p:sp>
        <p:nvSpPr>
          <p:cNvPr id="72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598"/>
            <a:ext cx="16459200" cy="30243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rPr dirty="0"/>
              <a:t>  </a:t>
            </a:r>
            <a:r>
              <a:rPr lang="ko-KR" altLang="en-US" dirty="0"/>
              <a:t>클래스에서 </a:t>
            </a:r>
            <a:r>
              <a:rPr lang="ko-KR" altLang="en-US" dirty="0" err="1"/>
              <a:t>인스턴스</a:t>
            </a:r>
            <a:r>
              <a:rPr lang="ko-KR" altLang="en-US" dirty="0"/>
              <a:t> 생성할 때 초기화에 정의하나 런타임에 선언하나 동일한 결과가 나온다</a:t>
            </a:r>
            <a:r>
              <a:rPr lang="en-US" altLang="ko-KR" dirty="0"/>
              <a:t>. </a:t>
            </a:r>
            <a:r>
              <a:rPr lang="ko-KR" altLang="en-US" dirty="0" err="1"/>
              <a:t>파이썬은</a:t>
            </a:r>
            <a:r>
              <a:rPr lang="ko-KR" altLang="en-US" dirty="0"/>
              <a:t> 런타임 환경에서 만들어지면 모든 것을 동일하게 처리</a:t>
            </a:r>
            <a:endParaRPr dirty="0"/>
          </a:p>
        </p:txBody>
      </p:sp>
      <p:sp>
        <p:nvSpPr>
          <p:cNvPr id="734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29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4415136" y="7146034"/>
            <a:ext cx="6624736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초기화 없는 클래스 정의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518980" y="8298162"/>
            <a:ext cx="8064896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런타임에 </a:t>
            </a:r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인스턴스</a:t>
            </a:r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속성 추가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73554" y="10170370"/>
            <a:ext cx="6624736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초기화 있는 클래스 정의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615936" y="11015884"/>
            <a:ext cx="8033660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 </a:t>
            </a:r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생성자</a:t>
            </a:r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호출시</a:t>
            </a:r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인자로 전달</a:t>
            </a:r>
          </a:p>
        </p:txBody>
      </p:sp>
      <p:cxnSp>
        <p:nvCxnSpPr>
          <p:cNvPr id="4" name="꺾인 연결선 3"/>
          <p:cNvCxnSpPr>
            <a:stCxn id="2" idx="3"/>
            <a:endCxn id="10" idx="0"/>
          </p:cNvCxnSpPr>
          <p:nvPr/>
        </p:nvCxnSpPr>
        <p:spPr>
          <a:xfrm>
            <a:off x="11039872" y="7515364"/>
            <a:ext cx="4511556" cy="782798"/>
          </a:xfrm>
          <a:prstGeom prst="bentConnector2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꺾인 연결선 5"/>
          <p:cNvCxnSpPr>
            <a:stCxn id="11" idx="3"/>
            <a:endCxn id="12" idx="0"/>
          </p:cNvCxnSpPr>
          <p:nvPr/>
        </p:nvCxnSpPr>
        <p:spPr>
          <a:xfrm>
            <a:off x="11098290" y="10539700"/>
            <a:ext cx="4534476" cy="476184"/>
          </a:xfrm>
          <a:prstGeom prst="bentConnector2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Class란</a:t>
            </a:r>
            <a:endParaRPr dirty="0"/>
          </a:p>
        </p:txBody>
      </p:sp>
      <p:sp>
        <p:nvSpPr>
          <p:cNvPr id="141" name="TextBox 13"/>
          <p:cNvSpPr txBox="1"/>
          <p:nvPr/>
        </p:nvSpPr>
        <p:spPr>
          <a:xfrm>
            <a:off x="4271118" y="3183264"/>
            <a:ext cx="18962106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38" rIns="91438">
            <a:spAutoFit/>
          </a:bodyPr>
          <a:lstStyle/>
          <a:p>
            <a:pPr algn="l">
              <a:defRPr sz="2800"/>
            </a:pP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언어에서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객체를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만드는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타입을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생성해서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 sz="2800"/>
            </a:pP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Class는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객체를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만드는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하나의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틀로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 sz="2800"/>
            </a:pP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자바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언어와의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차이점은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Class도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인식</a:t>
            </a:r>
            <a:endParaRPr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8" name="그룹 2"/>
          <p:cNvGrpSpPr/>
          <p:nvPr/>
        </p:nvGrpSpPr>
        <p:grpSpPr>
          <a:xfrm>
            <a:off x="13632156" y="8001419"/>
            <a:ext cx="6671255" cy="3897148"/>
            <a:chOff x="-2" y="-40359"/>
            <a:chExt cx="2808315" cy="1948573"/>
          </a:xfrm>
        </p:grpSpPr>
        <p:grpSp>
          <p:nvGrpSpPr>
            <p:cNvPr id="144" name="직사각형 15"/>
            <p:cNvGrpSpPr/>
            <p:nvPr/>
          </p:nvGrpSpPr>
          <p:grpSpPr>
            <a:xfrm>
              <a:off x="-2" y="144016"/>
              <a:ext cx="780089" cy="1656186"/>
              <a:chOff x="-1" y="0"/>
              <a:chExt cx="780088" cy="1656184"/>
            </a:xfrm>
          </p:grpSpPr>
          <p:sp>
            <p:nvSpPr>
              <p:cNvPr id="142" name="직사각형"/>
              <p:cNvSpPr/>
              <p:nvPr/>
            </p:nvSpPr>
            <p:spPr>
              <a:xfrm>
                <a:off x="-1" y="0"/>
                <a:ext cx="780088" cy="1656184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3" name="Class"/>
              <p:cNvSpPr txBox="1"/>
              <p:nvPr/>
            </p:nvSpPr>
            <p:spPr>
              <a:xfrm>
                <a:off x="-1" y="658816"/>
                <a:ext cx="780088" cy="338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3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Class</a:t>
                </a:r>
              </a:p>
            </p:txBody>
          </p:sp>
        </p:grpSp>
        <p:grpSp>
          <p:nvGrpSpPr>
            <p:cNvPr id="147" name="직사각형 17"/>
            <p:cNvGrpSpPr/>
            <p:nvPr/>
          </p:nvGrpSpPr>
          <p:grpSpPr>
            <a:xfrm>
              <a:off x="1989220" y="-40359"/>
              <a:ext cx="819093" cy="584773"/>
              <a:chOff x="0" y="-40358"/>
              <a:chExt cx="819091" cy="584772"/>
            </a:xfrm>
          </p:grpSpPr>
          <p:sp>
            <p:nvSpPr>
              <p:cNvPr id="145" name="직사각형"/>
              <p:cNvSpPr/>
              <p:nvPr/>
            </p:nvSpPr>
            <p:spPr>
              <a:xfrm>
                <a:off x="0" y="-1"/>
                <a:ext cx="819091" cy="5040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6" name="Object 1"/>
              <p:cNvSpPr txBox="1"/>
              <p:nvPr/>
            </p:nvSpPr>
            <p:spPr>
              <a:xfrm>
                <a:off x="0" y="-40358"/>
                <a:ext cx="819091" cy="584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3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Object 1</a:t>
                </a:r>
              </a:p>
            </p:txBody>
          </p:sp>
        </p:grpSp>
        <p:grpSp>
          <p:nvGrpSpPr>
            <p:cNvPr id="150" name="직사각형 23"/>
            <p:cNvGrpSpPr/>
            <p:nvPr/>
          </p:nvGrpSpPr>
          <p:grpSpPr>
            <a:xfrm>
              <a:off x="1989220" y="665018"/>
              <a:ext cx="819093" cy="504060"/>
              <a:chOff x="0" y="-1"/>
              <a:chExt cx="819091" cy="504058"/>
            </a:xfrm>
          </p:grpSpPr>
          <p:sp>
            <p:nvSpPr>
              <p:cNvPr id="148" name="직사각형"/>
              <p:cNvSpPr/>
              <p:nvPr/>
            </p:nvSpPr>
            <p:spPr>
              <a:xfrm>
                <a:off x="0" y="-1"/>
                <a:ext cx="819091" cy="5040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9" name="Object 1"/>
              <p:cNvSpPr txBox="1"/>
              <p:nvPr/>
            </p:nvSpPr>
            <p:spPr>
              <a:xfrm>
                <a:off x="0" y="82753"/>
                <a:ext cx="819091" cy="338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3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Object </a:t>
                </a:r>
                <a:r>
                  <a:rPr lang="en-US" altLang="ko-KR" sz="3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sz="3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3" name="직사각형 25"/>
            <p:cNvGrpSpPr/>
            <p:nvPr/>
          </p:nvGrpSpPr>
          <p:grpSpPr>
            <a:xfrm>
              <a:off x="1989220" y="1404155"/>
              <a:ext cx="819093" cy="504059"/>
              <a:chOff x="0" y="-1"/>
              <a:chExt cx="819091" cy="504058"/>
            </a:xfrm>
          </p:grpSpPr>
          <p:sp>
            <p:nvSpPr>
              <p:cNvPr id="151" name="직사각형"/>
              <p:cNvSpPr/>
              <p:nvPr/>
            </p:nvSpPr>
            <p:spPr>
              <a:xfrm>
                <a:off x="0" y="-1"/>
                <a:ext cx="819091" cy="5040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Object 1"/>
              <p:cNvSpPr txBox="1"/>
              <p:nvPr/>
            </p:nvSpPr>
            <p:spPr>
              <a:xfrm>
                <a:off x="0" y="82752"/>
                <a:ext cx="819091" cy="338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3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Object </a:t>
                </a:r>
                <a:r>
                  <a:rPr lang="en-US" altLang="ko-KR" sz="3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sz="3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54" name="직선 화살표 연결선 20"/>
            <p:cNvSpPr/>
            <p:nvPr/>
          </p:nvSpPr>
          <p:spPr>
            <a:xfrm flipV="1">
              <a:off x="780086" y="252028"/>
              <a:ext cx="1209135" cy="720081"/>
            </a:xfrm>
            <a:prstGeom prst="line">
              <a:avLst/>
            </a:pr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직선 화살표 연결선 27"/>
            <p:cNvSpPr/>
            <p:nvPr/>
          </p:nvSpPr>
          <p:spPr>
            <a:xfrm flipV="1">
              <a:off x="780086" y="917048"/>
              <a:ext cx="1209135" cy="55061"/>
            </a:xfrm>
            <a:prstGeom prst="line">
              <a:avLst/>
            </a:pr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직선 화살표 연결선 29"/>
            <p:cNvSpPr/>
            <p:nvPr/>
          </p:nvSpPr>
          <p:spPr>
            <a:xfrm>
              <a:off x="780086" y="972107"/>
              <a:ext cx="1209135" cy="684077"/>
            </a:xfrm>
            <a:prstGeom prst="line">
              <a:avLst/>
            </a:pr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TextBox 30"/>
            <p:cNvSpPr txBox="1"/>
            <p:nvPr/>
          </p:nvSpPr>
          <p:spPr>
            <a:xfrm>
              <a:off x="814351" y="144015"/>
              <a:ext cx="975108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sz="3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instance</a:t>
              </a:r>
            </a:p>
          </p:txBody>
        </p:sp>
      </p:grpSp>
      <p:grpSp>
        <p:nvGrpSpPr>
          <p:cNvPr id="161" name="직사각형 3"/>
          <p:cNvGrpSpPr/>
          <p:nvPr/>
        </p:nvGrpSpPr>
        <p:grpSpPr>
          <a:xfrm>
            <a:off x="4080588" y="5561045"/>
            <a:ext cx="8183421" cy="7345629"/>
            <a:chOff x="0" y="110532"/>
            <a:chExt cx="3708413" cy="2808313"/>
          </a:xfrm>
        </p:grpSpPr>
        <p:sp>
          <p:nvSpPr>
            <p:cNvPr id="159" name="직사각형"/>
            <p:cNvSpPr/>
            <p:nvPr/>
          </p:nvSpPr>
          <p:spPr>
            <a:xfrm>
              <a:off x="0" y="110532"/>
              <a:ext cx="3708413" cy="280831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>
                <a:defRPr sz="1200">
                  <a:solidFill>
                    <a:srgbClr val="FFFFFF"/>
                  </a:solidFill>
                </a:defRPr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class 클래스이름[(상속 클래스명)]:…"/>
            <p:cNvSpPr txBox="1"/>
            <p:nvPr/>
          </p:nvSpPr>
          <p:spPr>
            <a:xfrm>
              <a:off x="0" y="490992"/>
              <a:ext cx="3708413" cy="2047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l">
                <a:defRPr sz="1200" b="1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클래스이름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[(</a:t>
              </a:r>
              <a:r>
                <a:rPr sz="2400"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클래스명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)]: </a:t>
              </a:r>
            </a:p>
            <a:p>
              <a:pPr algn="l"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&lt;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1&gt; </a:t>
              </a:r>
            </a:p>
            <a:p>
              <a:pPr algn="l"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&lt;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2&gt; </a:t>
              </a:r>
            </a:p>
            <a:p>
              <a:pPr algn="l"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... </a:t>
              </a:r>
            </a:p>
            <a:p>
              <a:pPr algn="l">
                <a:defRPr sz="1200" b="1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인스턴스함수1(self[, 인수1, 인수2,,,]): </a:t>
              </a:r>
            </a:p>
            <a:p>
              <a:pPr algn="l"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&lt;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문장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1&gt; </a:t>
              </a:r>
            </a:p>
            <a:p>
              <a:pPr algn="l"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&lt;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문장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2&gt;</a:t>
              </a:r>
            </a:p>
            <a:p>
              <a:pPr algn="l"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...</a:t>
              </a:r>
            </a:p>
            <a:p>
              <a:pPr algn="l"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classmethod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algn="l">
                <a:defRPr sz="1200" b="1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클래스함수2(</a:t>
              </a:r>
              <a:r>
                <a:rPr sz="2400"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cls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[, 인수1, 인수2,,,]):</a:t>
              </a:r>
            </a:p>
            <a:p>
              <a:pPr algn="l"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&lt;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문장1&gt; </a:t>
              </a:r>
            </a:p>
            <a:p>
              <a:pPr algn="l"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&lt;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문장2&gt; </a:t>
              </a:r>
            </a:p>
            <a:p>
              <a:pPr algn="l"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... </a:t>
              </a:r>
            </a:p>
            <a:p>
              <a:pPr algn="l"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...</a:t>
              </a:r>
            </a:p>
          </p:txBody>
        </p:sp>
      </p:grpSp>
      <p:sp>
        <p:nvSpPr>
          <p:cNvPr id="162" name="TextBox 4"/>
          <p:cNvSpPr txBox="1"/>
          <p:nvPr/>
        </p:nvSpPr>
        <p:spPr>
          <a:xfrm>
            <a:off x="13488145" y="12168007"/>
            <a:ext cx="576064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생성하기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3</a:t>
            </a:fld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상속해서 초기화 하기</a:t>
            </a:r>
            <a:endParaRPr dirty="0"/>
          </a:p>
        </p:txBody>
      </p:sp>
      <p:sp>
        <p:nvSpPr>
          <p:cNvPr id="73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00400"/>
            <a:ext cx="16459200" cy="32255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lang="ko-KR" altLang="en-US" dirty="0"/>
              <a:t>상속한 경우 부모클래스의 초기화를 이용해서 처리가 가능하다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7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30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6051442" y="6511895"/>
            <a:ext cx="5328592" cy="229496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 anchorCtr="0">
            <a:no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부모 클래스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51442" y="9892094"/>
            <a:ext cx="5328592" cy="252445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 anchorCtr="0">
            <a:noAutofit/>
          </a:bodyPr>
          <a:lstStyle/>
          <a:p>
            <a:pPr defTabSz="182880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</a:t>
            </a:r>
          </a:p>
        </p:txBody>
      </p:sp>
      <p:cxnSp>
        <p:nvCxnSpPr>
          <p:cNvPr id="4" name="직선 화살표 연결선 3"/>
          <p:cNvCxnSpPr>
            <a:stCxn id="7" idx="0"/>
            <a:endCxn id="2" idx="2"/>
          </p:cNvCxnSpPr>
          <p:nvPr/>
        </p:nvCxnSpPr>
        <p:spPr>
          <a:xfrm flipV="1">
            <a:off x="8715738" y="8806861"/>
            <a:ext cx="0" cy="1085234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직사각형 7"/>
          <p:cNvSpPr/>
          <p:nvPr/>
        </p:nvSpPr>
        <p:spPr>
          <a:xfrm>
            <a:off x="7059554" y="7726742"/>
            <a:ext cx="3456384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en-US" altLang="ko-KR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__</a:t>
            </a:r>
            <a:r>
              <a:rPr lang="en-US" altLang="ko-KR" sz="3600" b="0" dirty="0" err="1">
                <a:latin typeface="Lucida Sans Unicode"/>
                <a:ea typeface="Lucida Sans Unicode"/>
                <a:cs typeface="Lucida Sans Unicode"/>
                <a:sym typeface="Lucida Sans Unicode"/>
              </a:rPr>
              <a:t>init</a:t>
            </a:r>
            <a:r>
              <a:rPr lang="en-US" altLang="ko-KR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__</a:t>
            </a:r>
            <a:endParaRPr lang="ko-KR" altLang="en-US" sz="36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84288" y="10983945"/>
            <a:ext cx="4176464" cy="67710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dirty="0" err="1"/>
              <a:t>인스턴스</a:t>
            </a:r>
            <a:endParaRPr lang="ko-KR" altLang="en-US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1759952" y="10696837"/>
            <a:ext cx="2736304" cy="1467318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endParaRPr lang="ko-KR" altLang="en-US" sz="3600" b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59952" y="9349476"/>
            <a:ext cx="3024336" cy="1292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400" b="0" dirty="0" err="1">
                <a:latin typeface="+mn-ea"/>
                <a:ea typeface="+mn-ea"/>
                <a:cs typeface="Lucida Sans Unicode"/>
                <a:sym typeface="Lucida Sans Unicode"/>
              </a:rPr>
              <a:t>인스턴스</a:t>
            </a:r>
            <a:r>
              <a:rPr lang="ko-KR" altLang="en-US" sz="2400" b="0" dirty="0">
                <a:latin typeface="+mn-ea"/>
                <a:ea typeface="+mn-ea"/>
                <a:cs typeface="Lucida Sans Unicode"/>
                <a:sym typeface="Lucida Sans Unicode"/>
              </a:rPr>
              <a:t> 생성할 때 부모 클래스 </a:t>
            </a:r>
            <a:r>
              <a:rPr lang="en-US" altLang="ko-KR" sz="2400" b="0" dirty="0">
                <a:latin typeface="+mn-ea"/>
                <a:ea typeface="+mn-ea"/>
                <a:cs typeface="Lucida Sans Unicode"/>
                <a:sym typeface="Lucida Sans Unicode"/>
              </a:rPr>
              <a:t>__</a:t>
            </a:r>
            <a:r>
              <a:rPr lang="en-US" altLang="ko-KR" sz="2400" b="0" dirty="0" err="1">
                <a:latin typeface="+mn-ea"/>
                <a:ea typeface="+mn-ea"/>
                <a:cs typeface="Lucida Sans Unicode"/>
                <a:sym typeface="Lucida Sans Unicode"/>
              </a:rPr>
              <a:t>init</a:t>
            </a:r>
            <a:r>
              <a:rPr lang="en-US" altLang="ko-KR" sz="2400" b="0" dirty="0">
                <a:latin typeface="+mn-ea"/>
                <a:ea typeface="+mn-ea"/>
                <a:cs typeface="Lucida Sans Unicode"/>
                <a:sym typeface="Lucida Sans Unicode"/>
              </a:rPr>
              <a:t>__ </a:t>
            </a:r>
            <a:r>
              <a:rPr lang="ko-KR" altLang="en-US" sz="2400" b="0" dirty="0">
                <a:latin typeface="+mn-ea"/>
                <a:ea typeface="+mn-ea"/>
                <a:cs typeface="Lucida Sans Unicode"/>
                <a:sym typeface="Lucida Sans Unicode"/>
              </a:rPr>
              <a:t>실행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메소드로</a:t>
            </a:r>
            <a:r>
              <a:rPr lang="ko-KR" altLang="en-US" dirty="0"/>
              <a:t> 초기화</a:t>
            </a:r>
            <a:endParaRPr dirty="0"/>
          </a:p>
        </p:txBody>
      </p:sp>
      <p:sp>
        <p:nvSpPr>
          <p:cNvPr id="73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00400"/>
            <a:ext cx="16459200" cy="32255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lang="ko-KR" altLang="en-US" dirty="0"/>
              <a:t>초기화 </a:t>
            </a:r>
            <a:r>
              <a:rPr lang="ko-KR" altLang="en-US" dirty="0" err="1"/>
              <a:t>메소드가</a:t>
            </a:r>
            <a:r>
              <a:rPr lang="ko-KR" altLang="en-US" dirty="0"/>
              <a:t> 없어도 </a:t>
            </a:r>
            <a:r>
              <a:rPr lang="ko-KR" altLang="en-US" dirty="0" err="1"/>
              <a:t>초기화로직을</a:t>
            </a:r>
            <a:r>
              <a:rPr lang="ko-KR" altLang="en-US" dirty="0"/>
              <a:t> 가지는 </a:t>
            </a:r>
            <a:r>
              <a:rPr lang="ko-KR" altLang="en-US" dirty="0" err="1"/>
              <a:t>메소드가</a:t>
            </a:r>
            <a:r>
              <a:rPr lang="ko-KR" altLang="en-US" dirty="0"/>
              <a:t> 정의되면 </a:t>
            </a:r>
            <a:r>
              <a:rPr lang="ko-KR" altLang="en-US" dirty="0" err="1"/>
              <a:t>인스턴스를</a:t>
            </a:r>
            <a:r>
              <a:rPr lang="ko-KR" altLang="en-US" dirty="0"/>
              <a:t> 만들고 </a:t>
            </a:r>
            <a:r>
              <a:rPr lang="ko-KR" altLang="en-US" dirty="0" err="1"/>
              <a:t>메소드를</a:t>
            </a:r>
            <a:r>
              <a:rPr lang="ko-KR" altLang="en-US" dirty="0"/>
              <a:t> 실행하면 </a:t>
            </a:r>
            <a:r>
              <a:rPr lang="ko-KR" altLang="en-US" dirty="0" err="1"/>
              <a:t>인스턴스가</a:t>
            </a:r>
            <a:r>
              <a:rPr lang="ko-KR" altLang="en-US" dirty="0"/>
              <a:t> 초기화됨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7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31</a:t>
            </a:fld>
            <a:endParaRPr dirty="0"/>
          </a:p>
        </p:txBody>
      </p:sp>
      <p:sp>
        <p:nvSpPr>
          <p:cNvPr id="7" name="직사각형 6"/>
          <p:cNvSpPr/>
          <p:nvPr/>
        </p:nvSpPr>
        <p:spPr>
          <a:xfrm>
            <a:off x="6051442" y="7146033"/>
            <a:ext cx="5328592" cy="527051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 anchorCtr="0">
            <a:no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928304" y="10983945"/>
            <a:ext cx="4176464" cy="67710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dirty="0" err="1"/>
              <a:t>인스턴스</a:t>
            </a:r>
            <a:endParaRPr lang="ko-KR" altLang="en-US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1759952" y="10696837"/>
            <a:ext cx="2736304" cy="1467318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endParaRPr lang="ko-KR" altLang="en-US" sz="3600" b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15936" y="8804332"/>
            <a:ext cx="4900414" cy="19082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457200" indent="-457200" algn="l" defTabSz="1828800">
              <a:buFontTx/>
              <a:buAutoNum type="arabicPeriod"/>
            </a:pPr>
            <a:r>
              <a:rPr lang="ko-KR" altLang="en-US" sz="2800" b="0" dirty="0" err="1">
                <a:latin typeface="+mn-ea"/>
                <a:ea typeface="+mn-ea"/>
                <a:cs typeface="Lucida Sans Unicode"/>
                <a:sym typeface="Lucida Sans Unicode"/>
              </a:rPr>
              <a:t>인스턴스</a:t>
            </a:r>
            <a:r>
              <a:rPr lang="ko-KR" altLang="en-US" sz="2800" b="0" dirty="0">
                <a:latin typeface="+mn-ea"/>
                <a:ea typeface="+mn-ea"/>
                <a:cs typeface="Lucida Sans Unicode"/>
                <a:sym typeface="Lucida Sans Unicode"/>
              </a:rPr>
              <a:t> 생성할 때 </a:t>
            </a:r>
            <a:r>
              <a:rPr lang="en-US" altLang="ko-KR" sz="2800" b="0" dirty="0">
                <a:latin typeface="+mn-ea"/>
                <a:ea typeface="+mn-ea"/>
                <a:cs typeface="Lucida Sans Unicode"/>
                <a:sym typeface="Lucida Sans Unicode"/>
              </a:rPr>
              <a:t>object</a:t>
            </a:r>
            <a:r>
              <a:rPr lang="ko-KR" altLang="en-US" sz="2800" b="0" dirty="0">
                <a:latin typeface="+mn-ea"/>
                <a:ea typeface="+mn-ea"/>
                <a:cs typeface="Lucida Sans Unicode"/>
                <a:sym typeface="Lucida Sans Unicode"/>
              </a:rPr>
              <a:t> </a:t>
            </a:r>
            <a:r>
              <a:rPr lang="en-US" altLang="ko-KR" sz="2800" b="0" dirty="0">
                <a:latin typeface="+mn-ea"/>
                <a:ea typeface="+mn-ea"/>
                <a:cs typeface="Lucida Sans Unicode"/>
                <a:sym typeface="Lucida Sans Unicode"/>
              </a:rPr>
              <a:t>__</a:t>
            </a:r>
            <a:r>
              <a:rPr lang="en-US" altLang="ko-KR" sz="2800" b="0" dirty="0" err="1">
                <a:latin typeface="+mn-ea"/>
                <a:ea typeface="+mn-ea"/>
                <a:cs typeface="Lucida Sans Unicode"/>
                <a:sym typeface="Lucida Sans Unicode"/>
              </a:rPr>
              <a:t>init</a:t>
            </a:r>
            <a:r>
              <a:rPr lang="en-US" altLang="ko-KR" sz="2800" b="0" dirty="0">
                <a:latin typeface="+mn-ea"/>
                <a:ea typeface="+mn-ea"/>
                <a:cs typeface="Lucida Sans Unicode"/>
                <a:sym typeface="Lucida Sans Unicode"/>
              </a:rPr>
              <a:t>__ </a:t>
            </a:r>
            <a:r>
              <a:rPr lang="ko-KR" altLang="en-US" sz="2800" b="0" dirty="0">
                <a:latin typeface="+mn-ea"/>
                <a:ea typeface="+mn-ea"/>
                <a:cs typeface="Lucida Sans Unicode"/>
                <a:sym typeface="Lucida Sans Unicode"/>
              </a:rPr>
              <a:t>실행</a:t>
            </a:r>
            <a:endParaRPr lang="en-US" altLang="ko-KR" sz="2800" b="0" dirty="0">
              <a:latin typeface="+mn-ea"/>
              <a:ea typeface="+mn-ea"/>
              <a:cs typeface="Lucida Sans Unicode"/>
              <a:sym typeface="Lucida Sans Unicode"/>
            </a:endParaRPr>
          </a:p>
          <a:p>
            <a:pPr marL="457200" indent="-457200" algn="l" defTabSz="1828800">
              <a:buFontTx/>
              <a:buAutoNum type="arabicPeriod"/>
            </a:pPr>
            <a:r>
              <a:rPr lang="ko-KR" altLang="en-US" sz="2800" b="0" dirty="0" err="1">
                <a:latin typeface="+mn-ea"/>
                <a:ea typeface="+mn-ea"/>
              </a:rPr>
              <a:t>메소드</a:t>
            </a:r>
            <a:r>
              <a:rPr lang="en-US" altLang="ko-KR" sz="2800" b="0" dirty="0">
                <a:latin typeface="+mn-ea"/>
                <a:ea typeface="+mn-ea"/>
              </a:rPr>
              <a:t>(</a:t>
            </a:r>
            <a:r>
              <a:rPr lang="ko-KR" altLang="en-US" sz="2800" b="0" dirty="0">
                <a:latin typeface="+mn-ea"/>
                <a:ea typeface="+mn-ea"/>
              </a:rPr>
              <a:t>초기화 </a:t>
            </a:r>
            <a:r>
              <a:rPr lang="ko-KR" altLang="en-US" sz="2800" b="0" dirty="0" err="1">
                <a:latin typeface="+mn-ea"/>
                <a:ea typeface="+mn-ea"/>
              </a:rPr>
              <a:t>로직</a:t>
            </a:r>
            <a:r>
              <a:rPr lang="en-US" altLang="ko-KR" sz="2800" b="0" dirty="0">
                <a:latin typeface="+mn-ea"/>
                <a:ea typeface="+mn-ea"/>
              </a:rPr>
              <a:t>)</a:t>
            </a:r>
            <a:r>
              <a:rPr lang="ko-KR" altLang="en-US" sz="2800" b="0" dirty="0">
                <a:latin typeface="+mn-ea"/>
                <a:ea typeface="+mn-ea"/>
              </a:rPr>
              <a:t>을 실행</a:t>
            </a:r>
            <a:endParaRPr lang="ko-KR" altLang="en-US" sz="2800" b="0" dirty="0"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79231" y="8558116"/>
            <a:ext cx="4516626" cy="67710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dirty="0" err="1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초기화 </a:t>
            </a:r>
            <a:r>
              <a:rPr lang="ko-KR" altLang="en-US" dirty="0" err="1"/>
              <a:t>로직</a:t>
            </a:r>
            <a:r>
              <a:rPr lang="en-US" altLang="ko-KR" dirty="0"/>
              <a:t>)</a:t>
            </a:r>
            <a:endParaRPr lang="ko-KR" altLang="en-US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4076750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6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소멸자</a:t>
            </a:r>
            <a:r>
              <a:rPr dirty="0"/>
              <a:t> </a:t>
            </a:r>
            <a:r>
              <a:rPr dirty="0" err="1"/>
              <a:t>알아보기</a:t>
            </a:r>
            <a:endParaRPr dirty="0"/>
          </a:p>
        </p:txBody>
      </p:sp>
      <p:sp>
        <p:nvSpPr>
          <p:cNvPr id="76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5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32</a:t>
            </a:fld>
            <a:endParaRPr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__del__ </a:t>
            </a:r>
            <a:r>
              <a:rPr dirty="0" err="1"/>
              <a:t>소멸자</a:t>
            </a:r>
            <a:r>
              <a:rPr dirty="0"/>
              <a:t> </a:t>
            </a:r>
            <a:r>
              <a:rPr dirty="0" err="1"/>
              <a:t>처리</a:t>
            </a:r>
            <a:r>
              <a:rPr dirty="0"/>
              <a:t> </a:t>
            </a:r>
          </a:p>
        </p:txBody>
      </p:sp>
      <p:sp>
        <p:nvSpPr>
          <p:cNvPr id="770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83086" y="3159249"/>
            <a:ext cx="19029313" cy="3122690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/>
              <a:t> class </a:t>
            </a:r>
            <a:r>
              <a:rPr sz="4000" dirty="0" err="1"/>
              <a:t>정의해서</a:t>
            </a:r>
            <a:r>
              <a:rPr sz="4000" dirty="0"/>
              <a:t> </a:t>
            </a:r>
            <a:r>
              <a:rPr sz="4000" dirty="0" err="1"/>
              <a:t>인스턴스</a:t>
            </a:r>
            <a:r>
              <a:rPr sz="4000" dirty="0"/>
              <a:t> </a:t>
            </a:r>
            <a:r>
              <a:rPr sz="4000" dirty="0" err="1"/>
              <a:t>메소드로</a:t>
            </a:r>
            <a:r>
              <a:rPr sz="4000" dirty="0"/>
              <a:t> __</a:t>
            </a:r>
            <a:r>
              <a:rPr sz="4000" dirty="0" err="1"/>
              <a:t>del__를</a:t>
            </a:r>
            <a:r>
              <a:rPr sz="4000" dirty="0"/>
              <a:t> </a:t>
            </a:r>
            <a:r>
              <a:rPr sz="4000" dirty="0" err="1"/>
              <a:t>지정해서</a:t>
            </a:r>
            <a:r>
              <a:rPr sz="4000" dirty="0"/>
              <a:t> </a:t>
            </a:r>
            <a:r>
              <a:rPr sz="4000" dirty="0" err="1"/>
              <a:t>인스턴스를</a:t>
            </a:r>
            <a:r>
              <a:rPr sz="4000" dirty="0"/>
              <a:t> </a:t>
            </a:r>
            <a:r>
              <a:rPr sz="4000" dirty="0" err="1"/>
              <a:t>삭제함</a:t>
            </a:r>
            <a:r>
              <a:rPr sz="4000" dirty="0"/>
              <a:t> </a:t>
            </a:r>
          </a:p>
        </p:txBody>
      </p:sp>
      <p:sp>
        <p:nvSpPr>
          <p:cNvPr id="77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33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7871520" y="6425952"/>
            <a:ext cx="6912768" cy="489654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 anchorCtr="0">
            <a:noAutofit/>
          </a:bodyPr>
          <a:lstStyle/>
          <a:p>
            <a:pPr defTabSz="1828800"/>
            <a:r>
              <a:rPr lang="ko-KR" altLang="en-US" sz="3600" b="0">
                <a:latin typeface="+mn-ea"/>
                <a:ea typeface="+mn-ea"/>
                <a:cs typeface="Lucida Sans Unicode"/>
                <a:sym typeface="Lucida Sans Unicode"/>
              </a:rPr>
              <a:t>클래스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735616" y="9471777"/>
            <a:ext cx="4896544" cy="67710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ko-KR" altLang="en-US" b="0" dirty="0" err="1"/>
              <a:t>소멸자</a:t>
            </a:r>
            <a:r>
              <a:rPr lang="ko-KR" altLang="en-US" b="0" dirty="0"/>
              <a:t>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</a:t>
            </a:r>
            <a:r>
              <a:rPr lang="en-US" altLang="ko-KR" b="0" dirty="0"/>
              <a:t>__del__</a:t>
            </a:r>
            <a:endParaRPr lang="ko-KR" altLang="en-US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80432" y="8330205"/>
            <a:ext cx="4176464" cy="21544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en-US" altLang="ko-KR" b="0" dirty="0"/>
              <a:t> del </a:t>
            </a:r>
            <a:r>
              <a:rPr lang="ko-KR" altLang="en-US" b="0" dirty="0" err="1"/>
              <a:t>인스턴스명</a:t>
            </a:r>
            <a:r>
              <a:rPr lang="ko-KR" altLang="en-US" b="0" dirty="0"/>
              <a:t> 으로 호출하면 클래스 내부의 </a:t>
            </a:r>
            <a:r>
              <a:rPr lang="ko-KR" altLang="en-US" b="0" dirty="0" err="1"/>
              <a:t>소멸자를</a:t>
            </a:r>
            <a:r>
              <a:rPr lang="ko-KR" altLang="en-US" b="0" dirty="0"/>
              <a:t> 불러 삭제 처리</a:t>
            </a:r>
            <a:endParaRPr lang="ko-KR" altLang="en-US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cxnSp>
        <p:nvCxnSpPr>
          <p:cNvPr id="7" name="직선 화살표 연결선 6"/>
          <p:cNvCxnSpPr>
            <a:stCxn id="5" idx="1"/>
            <a:endCxn id="3" idx="3"/>
          </p:cNvCxnSpPr>
          <p:nvPr/>
        </p:nvCxnSpPr>
        <p:spPr>
          <a:xfrm flipH="1">
            <a:off x="13632160" y="9407421"/>
            <a:ext cx="2448272" cy="402908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7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__slots__ </a:t>
            </a:r>
            <a:r>
              <a:rPr dirty="0" err="1"/>
              <a:t>이해하기</a:t>
            </a:r>
            <a:endParaRPr dirty="0"/>
          </a:p>
        </p:txBody>
      </p:sp>
      <p:sp>
        <p:nvSpPr>
          <p:cNvPr id="77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34</a:t>
            </a:fld>
            <a:endParaRPr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135216" y="7146033"/>
            <a:ext cx="7488832" cy="447877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algn="l" defTabSz="1828800"/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779" name="제목 1"/>
          <p:cNvSpPr txBox="1">
            <a:spLocks noGrp="1"/>
          </p:cNvSpPr>
          <p:nvPr>
            <p:ph type="title"/>
          </p:nvPr>
        </p:nvSpPr>
        <p:spPr>
          <a:xfrm>
            <a:off x="3551038" y="549277"/>
            <a:ext cx="17569956" cy="2286002"/>
          </a:xfrm>
          <a:prstGeom prst="rect">
            <a:avLst/>
          </a:prstGeom>
        </p:spPr>
        <p:txBody>
          <a:bodyPr/>
          <a:lstStyle/>
          <a:p>
            <a:r>
              <a:rPr dirty="0"/>
              <a:t> __slots__ : </a:t>
            </a:r>
            <a:r>
              <a:rPr dirty="0" err="1"/>
              <a:t>사용하는</a:t>
            </a:r>
            <a:r>
              <a:rPr dirty="0"/>
              <a:t> </a:t>
            </a:r>
            <a:r>
              <a:rPr dirty="0" err="1"/>
              <a:t>이유</a:t>
            </a:r>
            <a:endParaRPr dirty="0"/>
          </a:p>
        </p:txBody>
      </p:sp>
      <p:sp>
        <p:nvSpPr>
          <p:cNvPr id="780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839073" y="3545632"/>
            <a:ext cx="16459202" cy="345638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731520">
              <a:lnSpc>
                <a:spcPct val="120000"/>
              </a:lnSpc>
              <a:spcBef>
                <a:spcPts val="400"/>
              </a:spcBef>
              <a:buSzTx/>
              <a:buNone/>
              <a:defRPr sz="1120"/>
            </a:pPr>
            <a:r>
              <a:rPr sz="4800" dirty="0"/>
              <a:t> __</a:t>
            </a:r>
            <a:r>
              <a:rPr sz="4800" dirty="0" err="1"/>
              <a:t>slots__을</a:t>
            </a:r>
            <a:r>
              <a:rPr sz="4800" dirty="0"/>
              <a:t> </a:t>
            </a:r>
            <a:r>
              <a:rPr sz="4800" dirty="0" err="1"/>
              <a:t>사용할</a:t>
            </a:r>
            <a:r>
              <a:rPr sz="4800" dirty="0"/>
              <a:t> </a:t>
            </a:r>
            <a:r>
              <a:rPr sz="4800" dirty="0" err="1"/>
              <a:t>경우</a:t>
            </a:r>
            <a:r>
              <a:rPr sz="4800" dirty="0"/>
              <a:t> __</a:t>
            </a:r>
            <a:r>
              <a:rPr sz="4800" dirty="0" err="1"/>
              <a:t>dict으로</a:t>
            </a:r>
            <a:r>
              <a:rPr sz="4800" dirty="0"/>
              <a:t> </a:t>
            </a:r>
            <a:r>
              <a:rPr sz="4800" dirty="0" err="1"/>
              <a:t>구성한</a:t>
            </a:r>
            <a:r>
              <a:rPr sz="4800" dirty="0"/>
              <a:t> </a:t>
            </a:r>
            <a:r>
              <a:rPr sz="4800" dirty="0" err="1"/>
              <a:t>경우보다</a:t>
            </a:r>
            <a:r>
              <a:rPr sz="4800" dirty="0"/>
              <a:t> </a:t>
            </a:r>
            <a:r>
              <a:rPr sz="4800" dirty="0" err="1"/>
              <a:t>실제</a:t>
            </a:r>
            <a:r>
              <a:rPr sz="4800" dirty="0"/>
              <a:t> </a:t>
            </a:r>
            <a:r>
              <a:rPr sz="4800" dirty="0" err="1"/>
              <a:t>객체들이</a:t>
            </a:r>
            <a:r>
              <a:rPr sz="4800" dirty="0"/>
              <a:t> </a:t>
            </a:r>
            <a:r>
              <a:rPr sz="4800" dirty="0" err="1"/>
              <a:t>적게</a:t>
            </a:r>
            <a:r>
              <a:rPr sz="4800" dirty="0"/>
              <a:t> </a:t>
            </a:r>
            <a:r>
              <a:rPr sz="4800" dirty="0" err="1"/>
              <a:t>발생함</a:t>
            </a:r>
            <a:r>
              <a:rPr sz="4800" dirty="0"/>
              <a:t>.</a:t>
            </a:r>
            <a:endParaRPr lang="en-US" sz="4800" dirty="0"/>
          </a:p>
          <a:p>
            <a:pPr marL="0" indent="0" defTabSz="731520">
              <a:lnSpc>
                <a:spcPct val="120000"/>
              </a:lnSpc>
              <a:spcBef>
                <a:spcPts val="400"/>
              </a:spcBef>
              <a:buSzTx/>
              <a:buNone/>
              <a:defRPr sz="1120"/>
            </a:pPr>
            <a:r>
              <a:rPr sz="4800" dirty="0"/>
              <a:t> </a:t>
            </a:r>
            <a:r>
              <a:rPr sz="4800" dirty="0" err="1"/>
              <a:t>대신에</a:t>
            </a:r>
            <a:r>
              <a:rPr sz="4800" dirty="0"/>
              <a:t> </a:t>
            </a:r>
            <a:r>
              <a:rPr sz="4800" dirty="0" err="1"/>
              <a:t>대량으로</a:t>
            </a:r>
            <a:r>
              <a:rPr sz="4800" dirty="0"/>
              <a:t> </a:t>
            </a:r>
            <a:r>
              <a:rPr sz="4800" dirty="0" err="1"/>
              <a:t>생성되는</a:t>
            </a:r>
            <a:r>
              <a:rPr sz="4800" dirty="0"/>
              <a:t> </a:t>
            </a:r>
            <a:r>
              <a:rPr sz="4800" dirty="0" err="1"/>
              <a:t>객체의</a:t>
            </a:r>
            <a:r>
              <a:rPr sz="4800" dirty="0"/>
              <a:t> </a:t>
            </a:r>
            <a:r>
              <a:rPr sz="4800" dirty="0" err="1"/>
              <a:t>메모리</a:t>
            </a:r>
            <a:r>
              <a:rPr sz="4800" dirty="0"/>
              <a:t> </a:t>
            </a:r>
            <a:r>
              <a:rPr sz="4800" dirty="0" err="1"/>
              <a:t>절약을</a:t>
            </a:r>
            <a:r>
              <a:rPr sz="4800" dirty="0"/>
              <a:t> </a:t>
            </a:r>
            <a:r>
              <a:rPr sz="4800" dirty="0" err="1"/>
              <a:t>위한</a:t>
            </a:r>
            <a:r>
              <a:rPr sz="4800" dirty="0"/>
              <a:t> </a:t>
            </a:r>
            <a:r>
              <a:rPr sz="4800" dirty="0" err="1"/>
              <a:t>경우에만</a:t>
            </a:r>
            <a:r>
              <a:rPr sz="4800" dirty="0"/>
              <a:t> </a:t>
            </a:r>
            <a:r>
              <a:rPr sz="4800" dirty="0" err="1"/>
              <a:t>사용하는</a:t>
            </a:r>
            <a:r>
              <a:rPr sz="4800" dirty="0"/>
              <a:t> </a:t>
            </a:r>
            <a:r>
              <a:rPr sz="4800" dirty="0" err="1"/>
              <a:t>것을</a:t>
            </a:r>
            <a:r>
              <a:rPr sz="4800" dirty="0"/>
              <a:t> </a:t>
            </a:r>
            <a:r>
              <a:rPr sz="4800" dirty="0" err="1"/>
              <a:t>권고함</a:t>
            </a:r>
            <a:endParaRPr sz="4800" dirty="0"/>
          </a:p>
          <a:p>
            <a:pPr marL="0" indent="0" defTabSz="731520">
              <a:lnSpc>
                <a:spcPct val="120000"/>
              </a:lnSpc>
              <a:spcBef>
                <a:spcPts val="400"/>
              </a:spcBef>
              <a:buSzTx/>
              <a:buNone/>
              <a:defRPr sz="1120"/>
            </a:pPr>
            <a:endParaRPr dirty="0"/>
          </a:p>
        </p:txBody>
      </p:sp>
      <p:sp>
        <p:nvSpPr>
          <p:cNvPr id="78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35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6143328" y="9287694"/>
            <a:ext cx="6048672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en-US" altLang="ko-KR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</a:t>
            </a:r>
            <a:r>
              <a:rPr lang="en-US" altLang="ko-KR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dict</a:t>
            </a:r>
            <a:r>
              <a:rPr lang="en-US" altLang="ko-KR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84288" y="9255124"/>
            <a:ext cx="6048672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en-US" altLang="ko-KR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__slots__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7264" y="7434064"/>
            <a:ext cx="2592288" cy="677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5" name="포인트가 7개인 별 4"/>
          <p:cNvSpPr/>
          <p:nvPr/>
        </p:nvSpPr>
        <p:spPr>
          <a:xfrm>
            <a:off x="10376903" y="8534076"/>
            <a:ext cx="2418658" cy="1324444"/>
          </a:xfrm>
          <a:prstGeom prst="star7">
            <a:avLst/>
          </a:prstGeom>
          <a:solidFill>
            <a:srgbClr val="FF0000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ko-KR" altLang="en-US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제거</a:t>
            </a:r>
          </a:p>
        </p:txBody>
      </p:sp>
      <p:sp>
        <p:nvSpPr>
          <p:cNvPr id="7" name="왼쪽 화살표 6"/>
          <p:cNvSpPr/>
          <p:nvPr/>
        </p:nvSpPr>
        <p:spPr>
          <a:xfrm>
            <a:off x="12450328" y="9124861"/>
            <a:ext cx="1956816" cy="1467318"/>
          </a:xfrm>
          <a:prstGeom prst="leftArrow">
            <a:avLst/>
          </a:prstGeom>
          <a:solidFill>
            <a:srgbClr val="00B050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95561" y="10592179"/>
            <a:ext cx="2488342" cy="677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대체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Class Notation</a:t>
            </a:r>
          </a:p>
        </p:txBody>
      </p:sp>
      <p:sp>
        <p:nvSpPr>
          <p:cNvPr id="166" name="TextBox 13"/>
          <p:cNvSpPr txBox="1"/>
          <p:nvPr/>
        </p:nvSpPr>
        <p:spPr>
          <a:xfrm>
            <a:off x="4271118" y="3183265"/>
            <a:ext cx="15985780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 algn="l"/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언어에서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객체를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만드는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타입을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Class를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정의하여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6" name="그룹 14"/>
          <p:cNvGrpSpPr/>
          <p:nvPr/>
        </p:nvGrpSpPr>
        <p:grpSpPr>
          <a:xfrm>
            <a:off x="13920193" y="7483411"/>
            <a:ext cx="5616630" cy="3665296"/>
            <a:chOff x="0" y="-1"/>
            <a:chExt cx="2808313" cy="1832646"/>
          </a:xfrm>
        </p:grpSpPr>
        <p:grpSp>
          <p:nvGrpSpPr>
            <p:cNvPr id="169" name="직사각형 16"/>
            <p:cNvGrpSpPr/>
            <p:nvPr/>
          </p:nvGrpSpPr>
          <p:grpSpPr>
            <a:xfrm>
              <a:off x="0" y="-1"/>
              <a:ext cx="2808313" cy="436345"/>
              <a:chOff x="0" y="0"/>
              <a:chExt cx="2808311" cy="436343"/>
            </a:xfrm>
          </p:grpSpPr>
          <p:sp>
            <p:nvSpPr>
              <p:cNvPr id="167" name="직사각형"/>
              <p:cNvSpPr/>
              <p:nvPr/>
            </p:nvSpPr>
            <p:spPr>
              <a:xfrm>
                <a:off x="0" y="0"/>
                <a:ext cx="2808311" cy="436343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클래스 명"/>
              <p:cNvSpPr txBox="1"/>
              <p:nvPr/>
            </p:nvSpPr>
            <p:spPr>
              <a:xfrm>
                <a:off x="0" y="64284"/>
                <a:ext cx="2808311" cy="307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클래스</a:t>
                </a:r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명</a:t>
                </a:r>
              </a:p>
            </p:txBody>
          </p:sp>
        </p:grpSp>
        <p:grpSp>
          <p:nvGrpSpPr>
            <p:cNvPr id="172" name="직사각형 18"/>
            <p:cNvGrpSpPr/>
            <p:nvPr/>
          </p:nvGrpSpPr>
          <p:grpSpPr>
            <a:xfrm>
              <a:off x="0" y="436342"/>
              <a:ext cx="2808313" cy="698153"/>
              <a:chOff x="0" y="-1"/>
              <a:chExt cx="2808311" cy="698152"/>
            </a:xfrm>
          </p:grpSpPr>
          <p:sp>
            <p:nvSpPr>
              <p:cNvPr id="170" name="직사각형"/>
              <p:cNvSpPr/>
              <p:nvPr/>
            </p:nvSpPr>
            <p:spPr>
              <a:xfrm>
                <a:off x="0" y="-1"/>
                <a:ext cx="2808311" cy="698152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1" name="변수"/>
              <p:cNvSpPr txBox="1"/>
              <p:nvPr/>
            </p:nvSpPr>
            <p:spPr>
              <a:xfrm>
                <a:off x="0" y="195190"/>
                <a:ext cx="2808311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변수</a:t>
                </a: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75" name="직사각형 19"/>
            <p:cNvGrpSpPr/>
            <p:nvPr/>
          </p:nvGrpSpPr>
          <p:grpSpPr>
            <a:xfrm>
              <a:off x="0" y="1134492"/>
              <a:ext cx="2808313" cy="698153"/>
              <a:chOff x="0" y="-1"/>
              <a:chExt cx="2808311" cy="698152"/>
            </a:xfrm>
          </p:grpSpPr>
          <p:sp>
            <p:nvSpPr>
              <p:cNvPr id="173" name="직사각형"/>
              <p:cNvSpPr/>
              <p:nvPr/>
            </p:nvSpPr>
            <p:spPr>
              <a:xfrm>
                <a:off x="0" y="-1"/>
                <a:ext cx="2808311" cy="698152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400"/>
                </a:pP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4" name="메소드"/>
              <p:cNvSpPr txBox="1"/>
              <p:nvPr/>
            </p:nvSpPr>
            <p:spPr>
              <a:xfrm>
                <a:off x="0" y="195190"/>
                <a:ext cx="2808311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메소드</a:t>
                </a: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79" name="직사각형 31"/>
          <p:cNvGrpSpPr/>
          <p:nvPr/>
        </p:nvGrpSpPr>
        <p:grpSpPr>
          <a:xfrm>
            <a:off x="4847182" y="5583919"/>
            <a:ext cx="7416828" cy="7466770"/>
            <a:chOff x="0" y="172561"/>
            <a:chExt cx="3708413" cy="3733384"/>
          </a:xfrm>
        </p:grpSpPr>
        <p:sp>
          <p:nvSpPr>
            <p:cNvPr id="177" name="직사각형"/>
            <p:cNvSpPr/>
            <p:nvPr/>
          </p:nvSpPr>
          <p:spPr>
            <a:xfrm>
              <a:off x="0" y="172561"/>
              <a:ext cx="3708413" cy="373338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</a:defRPr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class 클래스이름[(상속 클래스명)]:…"/>
            <p:cNvSpPr txBox="1"/>
            <p:nvPr/>
          </p:nvSpPr>
          <p:spPr>
            <a:xfrm>
              <a:off x="0" y="238762"/>
              <a:ext cx="3708413" cy="3600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>
                <a:defRPr sz="1200" b="1">
                  <a:solidFill>
                    <a:srgbClr val="FFFFFF"/>
                  </a:solidFill>
                </a:defRPr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defRPr sz="1200" b="1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클래스이름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[(</a:t>
              </a:r>
              <a:r>
                <a:rPr sz="2400"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클래스명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)]: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endParaRPr sz="24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defRPr sz="1200">
                  <a:solidFill>
                    <a:srgbClr val="FFFFFF"/>
                  </a:solidFill>
                </a:defRPr>
              </a:pPr>
              <a:endParaRPr sz="24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&lt;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1&gt;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&lt;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2&gt;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... </a:t>
              </a:r>
            </a:p>
            <a:p>
              <a:pPr>
                <a:defRPr sz="1200" b="1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sz="2400"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메소드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(self[, 인수1, 인수2,,,]):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&lt;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문장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1&gt;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&lt;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문장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2&gt;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... </a:t>
              </a:r>
            </a:p>
            <a:p>
              <a:pPr>
                <a:defRPr sz="1200" b="1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클래스메소드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sz="2400"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cls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[, 인수1, 인수2,,,]):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&lt;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문장1&gt;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&lt;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문장2&gt;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...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정적메소드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([, 인수1, 인수2,,,]):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&lt;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문장1&gt;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&lt;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문장2&gt;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...</a:t>
              </a:r>
            </a:p>
          </p:txBody>
        </p:sp>
      </p:grpSp>
      <p:sp>
        <p:nvSpPr>
          <p:cNvPr id="180" name="직사각형 5"/>
          <p:cNvSpPr/>
          <p:nvPr/>
        </p:nvSpPr>
        <p:spPr>
          <a:xfrm>
            <a:off x="5135214" y="7146033"/>
            <a:ext cx="5184580" cy="864098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직선 화살표 연결선 7"/>
          <p:cNvSpPr/>
          <p:nvPr/>
        </p:nvSpPr>
        <p:spPr>
          <a:xfrm>
            <a:off x="10065287" y="8029475"/>
            <a:ext cx="3835858" cy="740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직사각형 32"/>
          <p:cNvSpPr/>
          <p:nvPr/>
        </p:nvSpPr>
        <p:spPr>
          <a:xfrm>
            <a:off x="5088560" y="6137919"/>
            <a:ext cx="5184580" cy="705602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직선 화살표 연결선 10"/>
          <p:cNvSpPr/>
          <p:nvPr/>
        </p:nvSpPr>
        <p:spPr>
          <a:xfrm>
            <a:off x="8871775" y="6862613"/>
            <a:ext cx="5029370" cy="1570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직사각형 33"/>
          <p:cNvSpPr/>
          <p:nvPr/>
        </p:nvSpPr>
        <p:spPr>
          <a:xfrm>
            <a:off x="5164140" y="8532186"/>
            <a:ext cx="5184580" cy="4230468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직선 화살표 연결선 12"/>
          <p:cNvSpPr/>
          <p:nvPr/>
        </p:nvSpPr>
        <p:spPr>
          <a:xfrm>
            <a:off x="10367967" y="9735608"/>
            <a:ext cx="3533178" cy="524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4</a:t>
            </a:fld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class </a:t>
            </a:r>
            <a:r>
              <a:rPr dirty="0" err="1"/>
              <a:t>내부</a:t>
            </a:r>
            <a:r>
              <a:rPr dirty="0"/>
              <a:t> </a:t>
            </a:r>
            <a:r>
              <a:rPr dirty="0" err="1"/>
              <a:t>구조</a:t>
            </a:r>
            <a:endParaRPr dirty="0"/>
          </a:p>
        </p:txBody>
      </p:sp>
      <p:sp>
        <p:nvSpPr>
          <p:cNvPr id="19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599"/>
            <a:ext cx="16459200" cy="238004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 class/</a:t>
            </a:r>
            <a:r>
              <a:rPr dirty="0" err="1"/>
              <a:t>instance는</a:t>
            </a:r>
            <a:r>
              <a:rPr dirty="0"/>
              <a:t> </a:t>
            </a:r>
            <a:r>
              <a:rPr dirty="0" err="1"/>
              <a:t>내부</a:t>
            </a:r>
            <a:r>
              <a:rPr dirty="0"/>
              <a:t> </a:t>
            </a:r>
            <a:r>
              <a:rPr dirty="0" err="1"/>
              <a:t>관리용</a:t>
            </a:r>
            <a:r>
              <a:rPr dirty="0"/>
              <a:t> </a:t>
            </a:r>
            <a:r>
              <a:rPr dirty="0" err="1"/>
              <a:t>namespace를</a:t>
            </a:r>
            <a:r>
              <a:rPr dirty="0"/>
              <a:t> __</a:t>
            </a:r>
            <a:r>
              <a:rPr dirty="0" err="1"/>
              <a:t>dict</a:t>
            </a:r>
            <a:r>
              <a:rPr dirty="0"/>
              <a:t>__</a:t>
            </a:r>
            <a:r>
              <a:rPr dirty="0" err="1"/>
              <a:t>으로</a:t>
            </a:r>
            <a:r>
              <a:rPr dirty="0"/>
              <a:t> </a:t>
            </a:r>
            <a:r>
              <a:rPr dirty="0" err="1"/>
              <a:t>관리</a:t>
            </a:r>
            <a:endParaRPr dirty="0"/>
          </a:p>
        </p:txBody>
      </p:sp>
      <p:grpSp>
        <p:nvGrpSpPr>
          <p:cNvPr id="201" name="직사각형 2"/>
          <p:cNvGrpSpPr/>
          <p:nvPr/>
        </p:nvGrpSpPr>
        <p:grpSpPr>
          <a:xfrm>
            <a:off x="5279228" y="9018238"/>
            <a:ext cx="4896552" cy="1440165"/>
            <a:chOff x="-1" y="-1"/>
            <a:chExt cx="2448274" cy="720082"/>
          </a:xfrm>
        </p:grpSpPr>
        <p:sp>
          <p:nvSpPr>
            <p:cNvPr id="199" name="직사각형"/>
            <p:cNvSpPr/>
            <p:nvPr/>
          </p:nvSpPr>
          <p:spPr>
            <a:xfrm>
              <a:off x="-1" y="-1"/>
              <a:ext cx="2448274" cy="7200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0" name="class"/>
            <p:cNvSpPr txBox="1"/>
            <p:nvPr/>
          </p:nvSpPr>
          <p:spPr>
            <a:xfrm>
              <a:off x="-1" y="175374"/>
              <a:ext cx="244827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</a:p>
          </p:txBody>
        </p:sp>
      </p:grpSp>
      <p:grpSp>
        <p:nvGrpSpPr>
          <p:cNvPr id="204" name="직사각형 6"/>
          <p:cNvGrpSpPr/>
          <p:nvPr/>
        </p:nvGrpSpPr>
        <p:grpSpPr>
          <a:xfrm>
            <a:off x="12051229" y="9018239"/>
            <a:ext cx="4896550" cy="1440166"/>
            <a:chOff x="-1" y="-1"/>
            <a:chExt cx="2448274" cy="720082"/>
          </a:xfrm>
        </p:grpSpPr>
        <p:sp>
          <p:nvSpPr>
            <p:cNvPr id="202" name="직사각형"/>
            <p:cNvSpPr/>
            <p:nvPr/>
          </p:nvSpPr>
          <p:spPr>
            <a:xfrm>
              <a:off x="-1" y="-1"/>
              <a:ext cx="2448274" cy="7200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3" name="__dict__"/>
            <p:cNvSpPr txBox="1"/>
            <p:nvPr/>
          </p:nvSpPr>
          <p:spPr>
            <a:xfrm>
              <a:off x="-1" y="175375"/>
              <a:ext cx="244827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</a:p>
          </p:txBody>
        </p:sp>
      </p:grpSp>
      <p:grpSp>
        <p:nvGrpSpPr>
          <p:cNvPr id="207" name="직사각형 7"/>
          <p:cNvGrpSpPr/>
          <p:nvPr/>
        </p:nvGrpSpPr>
        <p:grpSpPr>
          <a:xfrm>
            <a:off x="5279228" y="11178477"/>
            <a:ext cx="4896552" cy="1440166"/>
            <a:chOff x="-1" y="-1"/>
            <a:chExt cx="2448274" cy="720082"/>
          </a:xfrm>
        </p:grpSpPr>
        <p:sp>
          <p:nvSpPr>
            <p:cNvPr id="205" name="직사각형"/>
            <p:cNvSpPr/>
            <p:nvPr/>
          </p:nvSpPr>
          <p:spPr>
            <a:xfrm>
              <a:off x="-1" y="-1"/>
              <a:ext cx="2448274" cy="7200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6" name="instance"/>
            <p:cNvSpPr txBox="1"/>
            <p:nvPr/>
          </p:nvSpPr>
          <p:spPr>
            <a:xfrm>
              <a:off x="-1" y="175375"/>
              <a:ext cx="244827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</a:p>
          </p:txBody>
        </p:sp>
      </p:grpSp>
      <p:grpSp>
        <p:nvGrpSpPr>
          <p:cNvPr id="210" name="직사각형 8"/>
          <p:cNvGrpSpPr/>
          <p:nvPr/>
        </p:nvGrpSpPr>
        <p:grpSpPr>
          <a:xfrm>
            <a:off x="12057312" y="11178477"/>
            <a:ext cx="4896552" cy="1440166"/>
            <a:chOff x="-1" y="-1"/>
            <a:chExt cx="2448274" cy="720082"/>
          </a:xfrm>
        </p:grpSpPr>
        <p:sp>
          <p:nvSpPr>
            <p:cNvPr id="208" name="직사각형"/>
            <p:cNvSpPr/>
            <p:nvPr/>
          </p:nvSpPr>
          <p:spPr>
            <a:xfrm>
              <a:off x="-1" y="-1"/>
              <a:ext cx="2448274" cy="7200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9" name="__dict__"/>
            <p:cNvSpPr txBox="1"/>
            <p:nvPr/>
          </p:nvSpPr>
          <p:spPr>
            <a:xfrm>
              <a:off x="-1" y="175375"/>
              <a:ext cx="244827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</a:p>
          </p:txBody>
        </p:sp>
      </p:grpSp>
      <p:grpSp>
        <p:nvGrpSpPr>
          <p:cNvPr id="213" name="직사각형 9"/>
          <p:cNvGrpSpPr/>
          <p:nvPr/>
        </p:nvGrpSpPr>
        <p:grpSpPr>
          <a:xfrm>
            <a:off x="5279228" y="6857997"/>
            <a:ext cx="4896552" cy="1440168"/>
            <a:chOff x="-1" y="-1"/>
            <a:chExt cx="2448274" cy="720082"/>
          </a:xfrm>
        </p:grpSpPr>
        <p:sp>
          <p:nvSpPr>
            <p:cNvPr id="211" name="직사각형"/>
            <p:cNvSpPr/>
            <p:nvPr/>
          </p:nvSpPr>
          <p:spPr>
            <a:xfrm>
              <a:off x="-1" y="-1"/>
              <a:ext cx="2448274" cy="7200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Base class"/>
            <p:cNvSpPr txBox="1"/>
            <p:nvPr/>
          </p:nvSpPr>
          <p:spPr>
            <a:xfrm>
              <a:off x="-1" y="175374"/>
              <a:ext cx="244827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Base class</a:t>
              </a:r>
            </a:p>
          </p:txBody>
        </p:sp>
      </p:grpSp>
      <p:grpSp>
        <p:nvGrpSpPr>
          <p:cNvPr id="216" name="직사각형 10"/>
          <p:cNvGrpSpPr/>
          <p:nvPr/>
        </p:nvGrpSpPr>
        <p:grpSpPr>
          <a:xfrm>
            <a:off x="12051229" y="6857997"/>
            <a:ext cx="4896550" cy="1440168"/>
            <a:chOff x="-1" y="-1"/>
            <a:chExt cx="2448274" cy="720082"/>
          </a:xfrm>
        </p:grpSpPr>
        <p:sp>
          <p:nvSpPr>
            <p:cNvPr id="214" name="직사각형"/>
            <p:cNvSpPr/>
            <p:nvPr/>
          </p:nvSpPr>
          <p:spPr>
            <a:xfrm>
              <a:off x="-1" y="-1"/>
              <a:ext cx="2448274" cy="7200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5" name="__dict__"/>
            <p:cNvSpPr txBox="1"/>
            <p:nvPr/>
          </p:nvSpPr>
          <p:spPr>
            <a:xfrm>
              <a:off x="-1" y="175374"/>
              <a:ext cx="244827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</a:p>
          </p:txBody>
        </p:sp>
      </p:grpSp>
      <p:sp>
        <p:nvSpPr>
          <p:cNvPr id="225" name="직선 화살표 연결선 4"/>
          <p:cNvSpPr/>
          <p:nvPr/>
        </p:nvSpPr>
        <p:spPr>
          <a:xfrm>
            <a:off x="10194925" y="7578079"/>
            <a:ext cx="1837258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10000">
            <a:solidFill>
              <a:schemeClr val="accent1"/>
            </a:solidFill>
            <a:prstDash val="sysDash"/>
            <a:tailEnd type="triangle"/>
          </a:ln>
        </p:spPr>
        <p:txBody>
          <a:bodyPr/>
          <a:lstStyle/>
          <a:p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" name="직선 화살표 연결선 11"/>
          <p:cNvSpPr/>
          <p:nvPr/>
        </p:nvSpPr>
        <p:spPr>
          <a:xfrm>
            <a:off x="10194925" y="9738321"/>
            <a:ext cx="1837258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0000">
            <a:solidFill>
              <a:schemeClr val="accent1"/>
            </a:solidFill>
            <a:prstDash val="sysDash"/>
            <a:tailEnd type="triangle"/>
          </a:ln>
        </p:spPr>
        <p:txBody>
          <a:bodyPr/>
          <a:lstStyle/>
          <a:p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7" name="직선 화살표 연결선 13"/>
          <p:cNvSpPr/>
          <p:nvPr/>
        </p:nvSpPr>
        <p:spPr>
          <a:xfrm>
            <a:off x="10194925" y="11898559"/>
            <a:ext cx="1843342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0000">
            <a:solidFill>
              <a:schemeClr val="accent1"/>
            </a:solidFill>
            <a:prstDash val="sysDash"/>
            <a:tailEnd type="triangle"/>
          </a:ln>
        </p:spPr>
        <p:txBody>
          <a:bodyPr/>
          <a:lstStyle/>
          <a:p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8" name="직선 화살표 연결선 15"/>
          <p:cNvSpPr/>
          <p:nvPr/>
        </p:nvSpPr>
        <p:spPr>
          <a:xfrm>
            <a:off x="7727505" y="8316912"/>
            <a:ext cx="2" cy="682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9" name="직선 화살표 연결선 17"/>
          <p:cNvSpPr/>
          <p:nvPr/>
        </p:nvSpPr>
        <p:spPr>
          <a:xfrm>
            <a:off x="7727505" y="10477153"/>
            <a:ext cx="2" cy="682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0" y="7200"/>
                  <a:pt x="0" y="14400"/>
                  <a:pt x="21600" y="21600"/>
                </a:cubicBezTo>
              </a:path>
            </a:pathLst>
          </a:custGeom>
          <a:ln w="10000">
            <a:solidFill>
              <a:schemeClr val="accent1"/>
            </a:solidFill>
            <a:prstDash val="sysDash"/>
            <a:tailEnd type="triangle"/>
          </a:ln>
        </p:spPr>
        <p:txBody>
          <a:bodyPr/>
          <a:lstStyle/>
          <a:p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2" name="오른쪽 화살표 18"/>
          <p:cNvSpPr/>
          <p:nvPr/>
        </p:nvSpPr>
        <p:spPr>
          <a:xfrm rot="16200000">
            <a:off x="15514649" y="9151977"/>
            <a:ext cx="5557218" cy="96926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0AF72"/>
          </a:solidFill>
          <a:ln w="12700">
            <a:miter lim="400000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3" name="TextBox 19"/>
          <p:cNvSpPr txBox="1"/>
          <p:nvPr/>
        </p:nvSpPr>
        <p:spPr>
          <a:xfrm>
            <a:off x="18777888" y="9376537"/>
            <a:ext cx="240260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38" rIns="91438">
            <a:spAutoFit/>
          </a:bodyPr>
          <a:lstStyle/>
          <a:p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참조기준</a:t>
            </a:r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5</a:t>
            </a:fld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Instance Notation</a:t>
            </a:r>
          </a:p>
        </p:txBody>
      </p:sp>
      <p:sp>
        <p:nvSpPr>
          <p:cNvPr id="367" name="TextBox 13"/>
          <p:cNvSpPr txBox="1"/>
          <p:nvPr/>
        </p:nvSpPr>
        <p:spPr>
          <a:xfrm>
            <a:off x="4271118" y="3183264"/>
            <a:ext cx="15985780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 algn="l"/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객체는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객체가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endParaRPr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변수와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런타임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즉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실행시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등록하여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사용할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endParaRPr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7" name="그룹 22"/>
          <p:cNvGrpSpPr/>
          <p:nvPr/>
        </p:nvGrpSpPr>
        <p:grpSpPr>
          <a:xfrm>
            <a:off x="13632161" y="7745218"/>
            <a:ext cx="5616630" cy="3665295"/>
            <a:chOff x="0" y="-1"/>
            <a:chExt cx="2808313" cy="1832646"/>
          </a:xfrm>
        </p:grpSpPr>
        <p:grpSp>
          <p:nvGrpSpPr>
            <p:cNvPr id="370" name="직사각형 24"/>
            <p:cNvGrpSpPr/>
            <p:nvPr/>
          </p:nvGrpSpPr>
          <p:grpSpPr>
            <a:xfrm>
              <a:off x="0" y="-1"/>
              <a:ext cx="2808313" cy="436345"/>
              <a:chOff x="0" y="0"/>
              <a:chExt cx="2808311" cy="436343"/>
            </a:xfrm>
          </p:grpSpPr>
          <p:sp>
            <p:nvSpPr>
              <p:cNvPr id="368" name="직사각형"/>
              <p:cNvSpPr/>
              <p:nvPr/>
            </p:nvSpPr>
            <p:spPr>
              <a:xfrm>
                <a:off x="0" y="0"/>
                <a:ext cx="2808311" cy="436343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400"/>
                </a:pP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9" name="인스턴스명 : 클래스명"/>
              <p:cNvSpPr txBox="1"/>
              <p:nvPr/>
            </p:nvSpPr>
            <p:spPr>
              <a:xfrm>
                <a:off x="0" y="64285"/>
                <a:ext cx="2808311" cy="307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/>
              <a:p>
                <a:pPr algn="ctr">
                  <a:defRPr sz="1400"/>
                </a:pPr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인스턴스명</a:t>
                </a:r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: </a:t>
                </a:r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클래스명</a:t>
                </a: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73" name="직사각형 26"/>
            <p:cNvGrpSpPr/>
            <p:nvPr/>
          </p:nvGrpSpPr>
          <p:grpSpPr>
            <a:xfrm>
              <a:off x="0" y="436342"/>
              <a:ext cx="2808313" cy="698153"/>
              <a:chOff x="0" y="-1"/>
              <a:chExt cx="2808311" cy="698152"/>
            </a:xfrm>
          </p:grpSpPr>
          <p:sp>
            <p:nvSpPr>
              <p:cNvPr id="371" name="직사각형"/>
              <p:cNvSpPr/>
              <p:nvPr/>
            </p:nvSpPr>
            <p:spPr>
              <a:xfrm>
                <a:off x="0" y="-1"/>
                <a:ext cx="2808311" cy="698152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2" name="인스턴스 변수"/>
              <p:cNvSpPr txBox="1"/>
              <p:nvPr/>
            </p:nvSpPr>
            <p:spPr>
              <a:xfrm>
                <a:off x="0" y="195189"/>
                <a:ext cx="2808311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인스턴스</a:t>
                </a:r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변수</a:t>
                </a: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76" name="직사각형 28"/>
            <p:cNvGrpSpPr/>
            <p:nvPr/>
          </p:nvGrpSpPr>
          <p:grpSpPr>
            <a:xfrm>
              <a:off x="0" y="1134492"/>
              <a:ext cx="2808313" cy="698153"/>
              <a:chOff x="0" y="-1"/>
              <a:chExt cx="2808311" cy="698152"/>
            </a:xfrm>
          </p:grpSpPr>
          <p:sp>
            <p:nvSpPr>
              <p:cNvPr id="374" name="직사각형"/>
              <p:cNvSpPr/>
              <p:nvPr/>
            </p:nvSpPr>
            <p:spPr>
              <a:xfrm>
                <a:off x="0" y="-1"/>
                <a:ext cx="2808311" cy="698152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400"/>
                </a:pP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5" name="인스턴스 메소드…"/>
              <p:cNvSpPr txBox="1"/>
              <p:nvPr/>
            </p:nvSpPr>
            <p:spPr>
              <a:xfrm>
                <a:off x="0" y="87467"/>
                <a:ext cx="2808311" cy="523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/>
              <a:p>
                <a:pPr algn="ctr">
                  <a:defRPr sz="1400"/>
                </a:pPr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인스턴스</a:t>
                </a:r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메소드</a:t>
                </a: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defRPr sz="1400"/>
                </a:pPr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인스턴스</a:t>
                </a:r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바인딩</a:t>
                </a:r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경우</a:t>
                </a:r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</p:grpSp>
      <p:grpSp>
        <p:nvGrpSpPr>
          <p:cNvPr id="380" name="직사각형 11"/>
          <p:cNvGrpSpPr/>
          <p:nvPr/>
        </p:nvGrpSpPr>
        <p:grpSpPr>
          <a:xfrm>
            <a:off x="4847181" y="6782556"/>
            <a:ext cx="7416830" cy="6124118"/>
            <a:chOff x="-1" y="-1"/>
            <a:chExt cx="3708414" cy="3062058"/>
          </a:xfrm>
        </p:grpSpPr>
        <p:sp>
          <p:nvSpPr>
            <p:cNvPr id="378" name="직사각형"/>
            <p:cNvSpPr/>
            <p:nvPr/>
          </p:nvSpPr>
          <p:spPr>
            <a:xfrm>
              <a:off x="-1" y="-1"/>
              <a:ext cx="3708414" cy="3062058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</a:defRPr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9" name="class 클래스이름[(상속 클래스명)]:…"/>
            <p:cNvSpPr txBox="1"/>
            <p:nvPr/>
          </p:nvSpPr>
          <p:spPr>
            <a:xfrm>
              <a:off x="-1" y="192202"/>
              <a:ext cx="3708414" cy="2677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>
                <a:defRPr sz="1200" b="1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클래스이름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[(</a:t>
              </a:r>
              <a:r>
                <a:rPr sz="2400"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클래스명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)]: </a:t>
              </a:r>
            </a:p>
            <a:p>
              <a:pPr>
                <a:defRPr sz="1200" b="1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__</a:t>
              </a:r>
              <a:r>
                <a:rPr sz="2400"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init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__(self[, 인수1, 인수2,,,]):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self.변수명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인수1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……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&lt;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문장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2&gt;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... </a:t>
              </a:r>
            </a:p>
            <a:p>
              <a:pPr>
                <a:defRPr sz="1200" b="1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sz="2400"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인스턴스메소드</a:t>
              </a:r>
              <a:r>
                <a:rPr sz="24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(self[, 인수1, 인수2,,,]):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&lt;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문장1&gt;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&lt;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문장2&gt;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...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...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defRPr sz="1200">
                  <a:solidFill>
                    <a:srgbClr val="FFFFFF"/>
                  </a:solidFill>
                </a:defRPr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Instance명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= 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클래스명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초기인자들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381" name="직사각형 2"/>
          <p:cNvSpPr/>
          <p:nvPr/>
        </p:nvSpPr>
        <p:spPr>
          <a:xfrm>
            <a:off x="4847182" y="11610527"/>
            <a:ext cx="6192692" cy="1008114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8" name="직선 화살표 연결선 4"/>
          <p:cNvSpPr/>
          <p:nvPr/>
        </p:nvSpPr>
        <p:spPr>
          <a:xfrm>
            <a:off x="9695712" y="10421958"/>
            <a:ext cx="3917400" cy="1169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3" name="직사각형 15"/>
          <p:cNvSpPr/>
          <p:nvPr/>
        </p:nvSpPr>
        <p:spPr>
          <a:xfrm>
            <a:off x="5151982" y="9450284"/>
            <a:ext cx="6192692" cy="1262072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" name="직선 화살표 연결선 6"/>
          <p:cNvSpPr/>
          <p:nvPr/>
        </p:nvSpPr>
        <p:spPr>
          <a:xfrm>
            <a:off x="11363871" y="9751623"/>
            <a:ext cx="2249242" cy="138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5" name="직사각형 20"/>
          <p:cNvSpPr/>
          <p:nvPr/>
        </p:nvSpPr>
        <p:spPr>
          <a:xfrm>
            <a:off x="5459250" y="8053988"/>
            <a:ext cx="6192692" cy="631036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0" name="직선 화살표 연결선 9"/>
          <p:cNvSpPr/>
          <p:nvPr/>
        </p:nvSpPr>
        <p:spPr>
          <a:xfrm>
            <a:off x="10738720" y="8704068"/>
            <a:ext cx="2874392" cy="440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52439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6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객체로</a:t>
            </a:r>
            <a:r>
              <a:rPr dirty="0"/>
              <a:t> </a:t>
            </a:r>
            <a:r>
              <a:rPr dirty="0" err="1"/>
              <a:t>관리하는</a:t>
            </a:r>
            <a:r>
              <a:rPr dirty="0"/>
              <a:t> </a:t>
            </a:r>
            <a:r>
              <a:rPr dirty="0" err="1"/>
              <a:t>이유</a:t>
            </a:r>
            <a:endParaRPr dirty="0"/>
          </a:p>
        </p:txBody>
      </p:sp>
      <p:sp>
        <p:nvSpPr>
          <p:cNvPr id="26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89200" y="5962651"/>
            <a:ext cx="301364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8800" dirty="0"/>
              <a:t>왜 </a:t>
            </a:r>
            <a:r>
              <a:rPr sz="8800" dirty="0" err="1"/>
              <a:t>모든</a:t>
            </a:r>
            <a:r>
              <a:rPr sz="8800" dirty="0"/>
              <a:t> </a:t>
            </a:r>
            <a:r>
              <a:rPr sz="8800" dirty="0" err="1"/>
              <a:t>것을</a:t>
            </a:r>
            <a:r>
              <a:rPr sz="8800" dirty="0"/>
              <a:t> </a:t>
            </a:r>
            <a:r>
              <a:rPr sz="8800" dirty="0" err="1"/>
              <a:t>객체로</a:t>
            </a:r>
            <a:r>
              <a:rPr sz="8800" dirty="0"/>
              <a:t> </a:t>
            </a:r>
            <a:r>
              <a:rPr sz="8800" dirty="0" err="1"/>
              <a:t>관리하나</a:t>
            </a:r>
            <a:r>
              <a:rPr sz="8800" dirty="0"/>
              <a:t>?</a:t>
            </a:r>
          </a:p>
        </p:txBody>
      </p:sp>
      <p:grpSp>
        <p:nvGrpSpPr>
          <p:cNvPr id="274" name="직사각형 3"/>
          <p:cNvGrpSpPr/>
          <p:nvPr/>
        </p:nvGrpSpPr>
        <p:grpSpPr>
          <a:xfrm>
            <a:off x="4591245" y="8653521"/>
            <a:ext cx="3600406" cy="794572"/>
            <a:chOff x="-1" y="-1"/>
            <a:chExt cx="1800202" cy="397285"/>
          </a:xfrm>
        </p:grpSpPr>
        <p:sp>
          <p:nvSpPr>
            <p:cNvPr id="272" name="직사각형"/>
            <p:cNvSpPr/>
            <p:nvPr/>
          </p:nvSpPr>
          <p:spPr>
            <a:xfrm>
              <a:off x="-1" y="-1"/>
              <a:ext cx="1800202" cy="397285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3" name="모든 것은 객체"/>
            <p:cNvSpPr txBox="1"/>
            <p:nvPr/>
          </p:nvSpPr>
          <p:spPr>
            <a:xfrm>
              <a:off x="-1" y="44753"/>
              <a:ext cx="1800202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모든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것은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7" name="직사각형 4"/>
          <p:cNvGrpSpPr/>
          <p:nvPr/>
        </p:nvGrpSpPr>
        <p:grpSpPr>
          <a:xfrm>
            <a:off x="10836384" y="5783431"/>
            <a:ext cx="4032452" cy="615548"/>
            <a:chOff x="0" y="-217"/>
            <a:chExt cx="2016225" cy="307773"/>
          </a:xfrm>
        </p:grpSpPr>
        <p:sp>
          <p:nvSpPr>
            <p:cNvPr id="275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6" name="값"/>
            <p:cNvSpPr txBox="1"/>
            <p:nvPr/>
          </p:nvSpPr>
          <p:spPr>
            <a:xfrm>
              <a:off x="0" y="-217"/>
              <a:ext cx="2016225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</a:t>
              </a:r>
            </a:p>
          </p:txBody>
        </p:sp>
      </p:grpSp>
      <p:grpSp>
        <p:nvGrpSpPr>
          <p:cNvPr id="280" name="직사각형 5"/>
          <p:cNvGrpSpPr/>
          <p:nvPr/>
        </p:nvGrpSpPr>
        <p:grpSpPr>
          <a:xfrm>
            <a:off x="16080432" y="5582027"/>
            <a:ext cx="4032452" cy="615548"/>
            <a:chOff x="0" y="-217"/>
            <a:chExt cx="2016225" cy="307773"/>
          </a:xfrm>
        </p:grpSpPr>
        <p:sp>
          <p:nvSpPr>
            <p:cNvPr id="278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9" name="문자열"/>
            <p:cNvSpPr txBox="1"/>
            <p:nvPr/>
          </p:nvSpPr>
          <p:spPr>
            <a:xfrm>
              <a:off x="0" y="-217"/>
              <a:ext cx="2016225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문자열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83" name="직사각형 6"/>
          <p:cNvGrpSpPr/>
          <p:nvPr/>
        </p:nvGrpSpPr>
        <p:grpSpPr>
          <a:xfrm>
            <a:off x="10836384" y="6802201"/>
            <a:ext cx="4032452" cy="615548"/>
            <a:chOff x="0" y="-217"/>
            <a:chExt cx="2016225" cy="307773"/>
          </a:xfrm>
        </p:grpSpPr>
        <p:sp>
          <p:nvSpPr>
            <p:cNvPr id="281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2" name="컨테이너"/>
            <p:cNvSpPr txBox="1"/>
            <p:nvPr/>
          </p:nvSpPr>
          <p:spPr>
            <a:xfrm>
              <a:off x="0" y="-217"/>
              <a:ext cx="2016225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컨테이너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86" name="직사각형 7"/>
          <p:cNvGrpSpPr/>
          <p:nvPr/>
        </p:nvGrpSpPr>
        <p:grpSpPr>
          <a:xfrm>
            <a:off x="10836384" y="7820971"/>
            <a:ext cx="4032452" cy="615548"/>
            <a:chOff x="0" y="-217"/>
            <a:chExt cx="2016225" cy="307773"/>
          </a:xfrm>
        </p:grpSpPr>
        <p:sp>
          <p:nvSpPr>
            <p:cNvPr id="284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5" name="함수"/>
            <p:cNvSpPr txBox="1"/>
            <p:nvPr/>
          </p:nvSpPr>
          <p:spPr>
            <a:xfrm>
              <a:off x="0" y="-217"/>
              <a:ext cx="2016225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89" name="직사각형 8"/>
          <p:cNvGrpSpPr/>
          <p:nvPr/>
        </p:nvGrpSpPr>
        <p:grpSpPr>
          <a:xfrm>
            <a:off x="10836384" y="8839741"/>
            <a:ext cx="4032452" cy="615548"/>
            <a:chOff x="0" y="-217"/>
            <a:chExt cx="2016225" cy="307773"/>
          </a:xfrm>
        </p:grpSpPr>
        <p:sp>
          <p:nvSpPr>
            <p:cNvPr id="287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8" name="클래스"/>
            <p:cNvSpPr txBox="1"/>
            <p:nvPr/>
          </p:nvSpPr>
          <p:spPr>
            <a:xfrm>
              <a:off x="0" y="-217"/>
              <a:ext cx="2016225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0" name="왼쪽 중괄호 9"/>
          <p:cNvSpPr/>
          <p:nvPr/>
        </p:nvSpPr>
        <p:spPr>
          <a:xfrm>
            <a:off x="8964177" y="5897780"/>
            <a:ext cx="1296146" cy="5856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19972"/>
                  <a:pt x="10800" y="17964"/>
                </a:cubicBezTo>
                <a:lnTo>
                  <a:pt x="10800" y="14436"/>
                </a:lnTo>
                <a:cubicBezTo>
                  <a:pt x="10800" y="12428"/>
                  <a:pt x="5965" y="10800"/>
                  <a:pt x="0" y="10800"/>
                </a:cubicBezTo>
                <a:cubicBezTo>
                  <a:pt x="5965" y="10800"/>
                  <a:pt x="10800" y="9172"/>
                  <a:pt x="10800" y="7164"/>
                </a:cubicBezTo>
                <a:lnTo>
                  <a:pt x="10800" y="3636"/>
                </a:lnTo>
                <a:cubicBezTo>
                  <a:pt x="10800" y="1628"/>
                  <a:pt x="15635" y="0"/>
                  <a:pt x="21600" y="0"/>
                </a:cubicBezTo>
              </a:path>
            </a:pathLst>
          </a:custGeom>
          <a:ln w="10000">
            <a:solidFill>
              <a:schemeClr val="accent1"/>
            </a:solidFill>
          </a:ln>
        </p:spPr>
        <p:txBody>
          <a:bodyPr lIns="91438" rIns="91438" anchor="ctr"/>
          <a:lstStyle/>
          <a:p>
            <a:pPr algn="ctr"/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3" name="직사각형 10"/>
          <p:cNvGrpSpPr/>
          <p:nvPr/>
        </p:nvGrpSpPr>
        <p:grpSpPr>
          <a:xfrm>
            <a:off x="16080432" y="6920433"/>
            <a:ext cx="4032452" cy="615548"/>
            <a:chOff x="0" y="-217"/>
            <a:chExt cx="2016225" cy="307773"/>
          </a:xfrm>
        </p:grpSpPr>
        <p:sp>
          <p:nvSpPr>
            <p:cNvPr id="291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2" name="튜플"/>
            <p:cNvSpPr txBox="1"/>
            <p:nvPr/>
          </p:nvSpPr>
          <p:spPr>
            <a:xfrm>
              <a:off x="0" y="-217"/>
              <a:ext cx="2016225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튜플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6" name="직사각형 11"/>
          <p:cNvGrpSpPr/>
          <p:nvPr/>
        </p:nvGrpSpPr>
        <p:grpSpPr>
          <a:xfrm>
            <a:off x="16080432" y="7589637"/>
            <a:ext cx="4032452" cy="615548"/>
            <a:chOff x="0" y="-217"/>
            <a:chExt cx="2016225" cy="307773"/>
          </a:xfrm>
        </p:grpSpPr>
        <p:sp>
          <p:nvSpPr>
            <p:cNvPr id="294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5" name="리스트"/>
            <p:cNvSpPr txBox="1"/>
            <p:nvPr/>
          </p:nvSpPr>
          <p:spPr>
            <a:xfrm>
              <a:off x="0" y="-217"/>
              <a:ext cx="2016225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리스트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9" name="직사각형 12"/>
          <p:cNvGrpSpPr/>
          <p:nvPr/>
        </p:nvGrpSpPr>
        <p:grpSpPr>
          <a:xfrm>
            <a:off x="16080432" y="8258839"/>
            <a:ext cx="4032452" cy="615548"/>
            <a:chOff x="0" y="-217"/>
            <a:chExt cx="2016225" cy="307773"/>
          </a:xfrm>
        </p:grpSpPr>
        <p:sp>
          <p:nvSpPr>
            <p:cNvPr id="297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8" name="딕션너리"/>
            <p:cNvSpPr txBox="1"/>
            <p:nvPr/>
          </p:nvSpPr>
          <p:spPr>
            <a:xfrm>
              <a:off x="0" y="-217"/>
              <a:ext cx="2016225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딕션너리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4" name="꺾인 연결선 14"/>
          <p:cNvSpPr/>
          <p:nvPr/>
        </p:nvSpPr>
        <p:spPr>
          <a:xfrm>
            <a:off x="14886941" y="7109461"/>
            <a:ext cx="1173482" cy="116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5" name="꺾인 연결선 16"/>
          <p:cNvSpPr/>
          <p:nvPr/>
        </p:nvSpPr>
        <p:spPr>
          <a:xfrm>
            <a:off x="14886941" y="7109461"/>
            <a:ext cx="1173482" cy="1455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6" name="꺾인 연결선 18"/>
          <p:cNvSpPr/>
          <p:nvPr/>
        </p:nvSpPr>
        <p:spPr>
          <a:xfrm>
            <a:off x="14886941" y="7109461"/>
            <a:ext cx="1173482" cy="787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5" name="직사각형 22"/>
          <p:cNvGrpSpPr/>
          <p:nvPr/>
        </p:nvGrpSpPr>
        <p:grpSpPr>
          <a:xfrm>
            <a:off x="16080432" y="6251231"/>
            <a:ext cx="4032452" cy="615548"/>
            <a:chOff x="0" y="-217"/>
            <a:chExt cx="2016225" cy="307773"/>
          </a:xfrm>
        </p:grpSpPr>
        <p:sp>
          <p:nvSpPr>
            <p:cNvPr id="303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4" name="집합"/>
            <p:cNvSpPr txBox="1"/>
            <p:nvPr/>
          </p:nvSpPr>
          <p:spPr>
            <a:xfrm>
              <a:off x="0" y="-217"/>
              <a:ext cx="2016225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집합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7" name="꺾인 연결선 24"/>
          <p:cNvSpPr/>
          <p:nvPr/>
        </p:nvSpPr>
        <p:spPr>
          <a:xfrm>
            <a:off x="14886941" y="5887720"/>
            <a:ext cx="1173482" cy="1221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800" y="21600"/>
                </a:lnTo>
                <a:lnTo>
                  <a:pt x="10800" y="0"/>
                </a:lnTo>
                <a:lnTo>
                  <a:pt x="21600" y="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8" name="꺾인 연결선 26"/>
          <p:cNvSpPr/>
          <p:nvPr/>
        </p:nvSpPr>
        <p:spPr>
          <a:xfrm>
            <a:off x="14886941" y="6558281"/>
            <a:ext cx="1173482" cy="551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800" y="21600"/>
                </a:lnTo>
                <a:lnTo>
                  <a:pt x="10800" y="0"/>
                </a:lnTo>
                <a:lnTo>
                  <a:pt x="21600" y="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" name="TextBox 13"/>
          <p:cNvSpPr txBox="1"/>
          <p:nvPr/>
        </p:nvSpPr>
        <p:spPr>
          <a:xfrm>
            <a:off x="4271118" y="3261081"/>
            <a:ext cx="15985780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 algn="l"/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파이썬은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것을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인식한다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l"/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구조가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객체이므로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가지고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참조를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가지고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endParaRPr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1" name="직사각형 20"/>
          <p:cNvGrpSpPr/>
          <p:nvPr/>
        </p:nvGrpSpPr>
        <p:grpSpPr>
          <a:xfrm>
            <a:off x="10852352" y="10853467"/>
            <a:ext cx="4032452" cy="615548"/>
            <a:chOff x="0" y="-217"/>
            <a:chExt cx="2016225" cy="307773"/>
          </a:xfrm>
        </p:grpSpPr>
        <p:sp>
          <p:nvSpPr>
            <p:cNvPr id="309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0" name="파일"/>
            <p:cNvSpPr txBox="1"/>
            <p:nvPr/>
          </p:nvSpPr>
          <p:spPr>
            <a:xfrm>
              <a:off x="0" y="-217"/>
              <a:ext cx="2016225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4" name="직사각형 21"/>
          <p:cNvGrpSpPr/>
          <p:nvPr/>
        </p:nvGrpSpPr>
        <p:grpSpPr>
          <a:xfrm>
            <a:off x="10818062" y="9858511"/>
            <a:ext cx="4032452" cy="615548"/>
            <a:chOff x="0" y="-217"/>
            <a:chExt cx="2016225" cy="307773"/>
          </a:xfrm>
        </p:grpSpPr>
        <p:sp>
          <p:nvSpPr>
            <p:cNvPr id="312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3" name="모듈"/>
            <p:cNvSpPr txBox="1"/>
            <p:nvPr/>
          </p:nvSpPr>
          <p:spPr>
            <a:xfrm>
              <a:off x="0" y="-217"/>
              <a:ext cx="2016225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모듈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7" name="직사각형 23"/>
          <p:cNvGrpSpPr/>
          <p:nvPr/>
        </p:nvGrpSpPr>
        <p:grpSpPr>
          <a:xfrm>
            <a:off x="16133006" y="10126095"/>
            <a:ext cx="4032452" cy="615548"/>
            <a:chOff x="0" y="-217"/>
            <a:chExt cx="2016225" cy="307773"/>
          </a:xfrm>
        </p:grpSpPr>
        <p:sp>
          <p:nvSpPr>
            <p:cNvPr id="315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6" name="패키지"/>
            <p:cNvSpPr txBox="1"/>
            <p:nvPr/>
          </p:nvSpPr>
          <p:spPr>
            <a:xfrm>
              <a:off x="0" y="-217"/>
              <a:ext cx="2016225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패키지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0" name="직사각형 25"/>
          <p:cNvGrpSpPr/>
          <p:nvPr/>
        </p:nvGrpSpPr>
        <p:grpSpPr>
          <a:xfrm>
            <a:off x="16133006" y="9447595"/>
            <a:ext cx="4032452" cy="615548"/>
            <a:chOff x="0" y="-217"/>
            <a:chExt cx="2016225" cy="307773"/>
          </a:xfrm>
        </p:grpSpPr>
        <p:sp>
          <p:nvSpPr>
            <p:cNvPr id="318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9" name="모듈"/>
            <p:cNvSpPr txBox="1"/>
            <p:nvPr/>
          </p:nvSpPr>
          <p:spPr>
            <a:xfrm>
              <a:off x="0" y="-217"/>
              <a:ext cx="2016225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모듈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9" name="꺾인 연결선 17"/>
          <p:cNvSpPr/>
          <p:nvPr/>
        </p:nvSpPr>
        <p:spPr>
          <a:xfrm>
            <a:off x="14869160" y="9753601"/>
            <a:ext cx="1244600" cy="411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800" y="21600"/>
                </a:lnTo>
                <a:lnTo>
                  <a:pt x="10800" y="0"/>
                </a:lnTo>
                <a:lnTo>
                  <a:pt x="21600" y="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0" name="꺾인 연결선 27"/>
          <p:cNvSpPr/>
          <p:nvPr/>
        </p:nvSpPr>
        <p:spPr>
          <a:xfrm>
            <a:off x="14869160" y="10165081"/>
            <a:ext cx="1244600" cy="266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3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8</a:t>
            </a:fld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객체로</a:t>
            </a:r>
            <a:r>
              <a:rPr dirty="0"/>
              <a:t>  </a:t>
            </a:r>
            <a:r>
              <a:rPr dirty="0" err="1"/>
              <a:t>구성했나</a:t>
            </a:r>
            <a:r>
              <a:rPr dirty="0"/>
              <a:t>?</a:t>
            </a:r>
          </a:p>
        </p:txBody>
      </p:sp>
      <p:sp>
        <p:nvSpPr>
          <p:cNvPr id="333" name="TextBox 13"/>
          <p:cNvSpPr txBox="1"/>
          <p:nvPr/>
        </p:nvSpPr>
        <p:spPr>
          <a:xfrm>
            <a:off x="4271118" y="3261081"/>
            <a:ext cx="15985780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>
              <a:defRPr sz="2800"/>
            </a:lvl1pPr>
          </a:lstStyle>
          <a:p>
            <a:pPr algn="l"/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오퍼레이터를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내부적으로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정의되어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있어서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처리로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인식되고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테이터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타입을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명확히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맞춰서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7" name="그룹 39"/>
          <p:cNvGrpSpPr/>
          <p:nvPr/>
        </p:nvGrpSpPr>
        <p:grpSpPr>
          <a:xfrm>
            <a:off x="11903967" y="6930002"/>
            <a:ext cx="7867902" cy="3600412"/>
            <a:chOff x="-1" y="-2"/>
            <a:chExt cx="3933950" cy="1800204"/>
          </a:xfrm>
        </p:grpSpPr>
        <p:grpSp>
          <p:nvGrpSpPr>
            <p:cNvPr id="336" name="직사각형 2"/>
            <p:cNvGrpSpPr/>
            <p:nvPr/>
          </p:nvGrpSpPr>
          <p:grpSpPr>
            <a:xfrm>
              <a:off x="-1" y="-1"/>
              <a:ext cx="1442159" cy="864098"/>
              <a:chOff x="-1" y="0"/>
              <a:chExt cx="1442158" cy="864096"/>
            </a:xfrm>
          </p:grpSpPr>
          <p:sp>
            <p:nvSpPr>
              <p:cNvPr id="334" name="직사각형"/>
              <p:cNvSpPr/>
              <p:nvPr/>
            </p:nvSpPr>
            <p:spPr>
              <a:xfrm>
                <a:off x="-1" y="0"/>
                <a:ext cx="1442158" cy="864096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5" name="(1).__add__(1)"/>
              <p:cNvSpPr txBox="1"/>
              <p:nvPr/>
            </p:nvSpPr>
            <p:spPr>
              <a:xfrm>
                <a:off x="-1" y="278161"/>
                <a:ext cx="1442158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(1).__add__(1)</a:t>
                </a:r>
              </a:p>
            </p:txBody>
          </p:sp>
        </p:grpSp>
        <p:grpSp>
          <p:nvGrpSpPr>
            <p:cNvPr id="339" name="직사각형 28"/>
            <p:cNvGrpSpPr/>
            <p:nvPr/>
          </p:nvGrpSpPr>
          <p:grpSpPr>
            <a:xfrm>
              <a:off x="1958485" y="-2"/>
              <a:ext cx="1061344" cy="720083"/>
              <a:chOff x="0" y="-1"/>
              <a:chExt cx="1061342" cy="720082"/>
            </a:xfrm>
          </p:grpSpPr>
          <p:sp>
            <p:nvSpPr>
              <p:cNvPr id="337" name="직사각형"/>
              <p:cNvSpPr/>
              <p:nvPr/>
            </p:nvSpPr>
            <p:spPr>
              <a:xfrm>
                <a:off x="0" y="-1"/>
                <a:ext cx="1061342" cy="720082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8" name="1(객체)"/>
              <p:cNvSpPr txBox="1"/>
              <p:nvPr/>
            </p:nvSpPr>
            <p:spPr>
              <a:xfrm>
                <a:off x="0" y="206153"/>
                <a:ext cx="1061342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1(</a:t>
                </a:r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객체</a:t>
                </a:r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  <p:grpSp>
          <p:nvGrpSpPr>
            <p:cNvPr id="342" name="직사각형 29"/>
            <p:cNvGrpSpPr/>
            <p:nvPr/>
          </p:nvGrpSpPr>
          <p:grpSpPr>
            <a:xfrm>
              <a:off x="1958485" y="1080118"/>
              <a:ext cx="1975464" cy="720084"/>
              <a:chOff x="0" y="-1"/>
              <a:chExt cx="1975462" cy="720082"/>
            </a:xfrm>
          </p:grpSpPr>
          <p:sp>
            <p:nvSpPr>
              <p:cNvPr id="340" name="직사각형"/>
              <p:cNvSpPr/>
              <p:nvPr/>
            </p:nvSpPr>
            <p:spPr>
              <a:xfrm>
                <a:off x="0" y="-1"/>
                <a:ext cx="1975462" cy="720082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1" name="__add__(객체)"/>
              <p:cNvSpPr txBox="1"/>
              <p:nvPr/>
            </p:nvSpPr>
            <p:spPr>
              <a:xfrm>
                <a:off x="0" y="206153"/>
                <a:ext cx="1975462" cy="307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__add__(</a:t>
                </a:r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객체</a:t>
                </a:r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  <p:sp>
          <p:nvSpPr>
            <p:cNvPr id="343" name="직사각형 15"/>
            <p:cNvSpPr/>
            <p:nvPr/>
          </p:nvSpPr>
          <p:spPr>
            <a:xfrm>
              <a:off x="3105882" y="1152127"/>
              <a:ext cx="458959" cy="576066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ysDash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4" name="꺾인 연결선 30"/>
            <p:cNvSpPr/>
            <p:nvPr/>
          </p:nvSpPr>
          <p:spPr>
            <a:xfrm rot="10800000" flipH="1">
              <a:off x="1442157" y="360039"/>
              <a:ext cx="516329" cy="7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5" name="꺾인 연결선 32"/>
            <p:cNvSpPr/>
            <p:nvPr/>
          </p:nvSpPr>
          <p:spPr>
            <a:xfrm>
              <a:off x="1442157" y="432047"/>
              <a:ext cx="516329" cy="1008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6" name="꺾인 연결선 34"/>
            <p:cNvSpPr/>
            <p:nvPr/>
          </p:nvSpPr>
          <p:spPr>
            <a:xfrm rot="5400000" flipH="1">
              <a:off x="2781551" y="598315"/>
              <a:ext cx="792089" cy="31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8" name="꺾인 연결선 44"/>
          <p:cNvSpPr/>
          <p:nvPr/>
        </p:nvSpPr>
        <p:spPr>
          <a:xfrm flipV="1">
            <a:off x="9887743" y="7794105"/>
            <a:ext cx="2016226" cy="1656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 lIns="91438" rIns="91438" anchor="ctr"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9</a:t>
            </a:fld>
            <a:endParaRPr dirty="0"/>
          </a:p>
        </p:txBody>
      </p:sp>
      <p:pic>
        <p:nvPicPr>
          <p:cNvPr id="35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5008" y="8154145"/>
            <a:ext cx="5772152" cy="3124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1247</Words>
  <Application>Microsoft Office PowerPoint</Application>
  <PresentationFormat>사용자 지정</PresentationFormat>
  <Paragraphs>310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Apple SD 산돌고딕 Neo 옅은체</vt:lpstr>
      <vt:lpstr>Helvetica Neue</vt:lpstr>
      <vt:lpstr>Helvetica Neue Light</vt:lpstr>
      <vt:lpstr>Helvetica Neue Medium</vt:lpstr>
      <vt:lpstr>맑은 고딕</vt:lpstr>
      <vt:lpstr>Helvetica</vt:lpstr>
      <vt:lpstr>Lucida Sans Unicode</vt:lpstr>
      <vt:lpstr>White</vt:lpstr>
      <vt:lpstr>파이썬 완전 정복 CAMP 01</vt:lpstr>
      <vt:lpstr>Class/인스턴스</vt:lpstr>
      <vt:lpstr>Class란</vt:lpstr>
      <vt:lpstr>Class Notation</vt:lpstr>
      <vt:lpstr> class 내부 구조</vt:lpstr>
      <vt:lpstr>Instance Notation</vt:lpstr>
      <vt:lpstr>객체로 관리하는 이유</vt:lpstr>
      <vt:lpstr>왜 모든 것을 객체로 관리하나?</vt:lpstr>
      <vt:lpstr>객체로  구성했나?</vt:lpstr>
      <vt:lpstr>Class 속성의 변수는 public</vt:lpstr>
      <vt:lpstr>실행시 네임스페이스 참조</vt:lpstr>
      <vt:lpstr>namespace 관리</vt:lpstr>
      <vt:lpstr>Object Namespace 흐름</vt:lpstr>
      <vt:lpstr>Class &amp; instance scope</vt:lpstr>
      <vt:lpstr>Class/Instance 관계 매핑</vt:lpstr>
      <vt:lpstr> 클래스, 인스턴스 속성 접근</vt:lpstr>
      <vt:lpstr>Method Bound/unbound</vt:lpstr>
      <vt:lpstr> class : global 변수 참조 </vt:lpstr>
      <vt:lpstr>인스턴스 생성 기초</vt:lpstr>
      <vt:lpstr>Instance 구조</vt:lpstr>
      <vt:lpstr>Instance 생성 방식</vt:lpstr>
      <vt:lpstr>Instance 생성 예시</vt:lpstr>
      <vt:lpstr>Instance 호출 및 실행 </vt:lpstr>
      <vt:lpstr>생성자 알아보기</vt:lpstr>
      <vt:lpstr> 클래스 생성자가 하는 일</vt:lpstr>
      <vt:lpstr> 클래스 실행연산자 정의</vt:lpstr>
      <vt:lpstr>초기화 알아보기</vt:lpstr>
      <vt:lpstr>  __init__ 메소드</vt:lpstr>
      <vt:lpstr>Explicit is better than implicit</vt:lpstr>
      <vt:lpstr>상속해서 초기화 하기</vt:lpstr>
      <vt:lpstr>다른 메소드로 초기화</vt:lpstr>
      <vt:lpstr>소멸자 알아보기</vt:lpstr>
      <vt:lpstr> __del__ 소멸자 처리 </vt:lpstr>
      <vt:lpstr>__slots__ 이해하기</vt:lpstr>
      <vt:lpstr> __slots__ : 사용하는 이유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완전 정복 CAMP 01</dc:title>
  <cp:lastModifiedBy>문 아아</cp:lastModifiedBy>
  <cp:revision>5</cp:revision>
  <dcterms:modified xsi:type="dcterms:W3CDTF">2018-09-20T12:43:15Z</dcterms:modified>
</cp:coreProperties>
</file>