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305" r:id="rId4"/>
    <p:sldId id="258" r:id="rId5"/>
    <p:sldId id="259" r:id="rId6"/>
    <p:sldId id="306" r:id="rId7"/>
    <p:sldId id="263" r:id="rId8"/>
    <p:sldId id="265" r:id="rId9"/>
    <p:sldId id="266" r:id="rId10"/>
    <p:sldId id="275" r:id="rId11"/>
    <p:sldId id="276" r:id="rId12"/>
    <p:sldId id="277" r:id="rId13"/>
    <p:sldId id="290" r:id="rId14"/>
    <p:sldId id="312" r:id="rId15"/>
    <p:sldId id="315" r:id="rId16"/>
    <p:sldId id="313" r:id="rId17"/>
    <p:sldId id="316" r:id="rId18"/>
    <p:sldId id="314" r:id="rId19"/>
    <p:sldId id="291" r:id="rId20"/>
    <p:sldId id="311" r:id="rId21"/>
    <p:sldId id="294" r:id="rId22"/>
    <p:sldId id="295" r:id="rId23"/>
    <p:sldId id="298" r:id="rId24"/>
    <p:sldId id="29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7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클래스 심화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변수와 속성 바인딩</a:t>
            </a:r>
            <a:endParaRPr dirty="0"/>
          </a:p>
        </p:txBody>
      </p:sp>
      <p:sp>
        <p:nvSpPr>
          <p:cNvPr id="27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/>
              <a:t>함수 정의에서 변수 바인딩</a:t>
            </a:r>
            <a:endParaRPr dirty="0"/>
          </a:p>
        </p:txBody>
      </p:sp>
      <p:sp>
        <p:nvSpPr>
          <p:cNvPr id="2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9488150" cy="273630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00782">
              <a:lnSpc>
                <a:spcPct val="96000"/>
              </a:lnSpc>
              <a:spcBef>
                <a:spcPts val="1200"/>
              </a:spcBef>
              <a:buSzTx/>
              <a:buNone/>
              <a:defRPr sz="2046"/>
            </a:pPr>
            <a:r>
              <a:rPr lang="ko-KR" altLang="en-US" sz="4000" dirty="0"/>
              <a:t>클래스 정의할 때 </a:t>
            </a:r>
            <a:r>
              <a:rPr lang="en-US" altLang="ko-KR" sz="4000" dirty="0" err="1"/>
              <a:t>def</a:t>
            </a:r>
            <a:r>
              <a:rPr lang="ko-KR" altLang="en-US" sz="4000" dirty="0"/>
              <a:t>는 함수이므로 실질적으로 글로벌</a:t>
            </a:r>
            <a:r>
              <a:rPr lang="en-US" altLang="ko-KR" sz="4000" dirty="0"/>
              <a:t>(</a:t>
            </a:r>
            <a:r>
              <a:rPr lang="ko-KR" altLang="en-US" sz="4000" dirty="0"/>
              <a:t>모듈</a:t>
            </a:r>
            <a:r>
              <a:rPr lang="en-US" altLang="ko-KR" sz="4000" dirty="0"/>
              <a:t>)</a:t>
            </a:r>
            <a:r>
              <a:rPr lang="ko-KR" altLang="en-US" sz="4000" dirty="0"/>
              <a:t> 변수를 참조하므로 클래스 속성과 이름이 같아서 접근이 되지 않는다</a:t>
            </a:r>
            <a:r>
              <a:rPr lang="en-US" altLang="ko-KR" sz="4000" dirty="0"/>
              <a:t>. </a:t>
            </a:r>
            <a:r>
              <a:rPr lang="ko-KR" altLang="en-US" sz="4000" dirty="0"/>
              <a:t> 클래스 속성을 참조하려면 한정자로 </a:t>
            </a:r>
            <a:r>
              <a:rPr lang="ko-KR" altLang="en-US" sz="4000" dirty="0" err="1"/>
              <a:t>클래스명을</a:t>
            </a:r>
            <a:r>
              <a:rPr lang="ko-KR" altLang="en-US" sz="4000" dirty="0"/>
              <a:t> 지정해야 함</a:t>
            </a:r>
            <a:endParaRPr sz="4000" dirty="0"/>
          </a:p>
        </p:txBody>
      </p:sp>
      <p:grpSp>
        <p:nvGrpSpPr>
          <p:cNvPr id="281" name="직사각형 2"/>
          <p:cNvGrpSpPr/>
          <p:nvPr/>
        </p:nvGrpSpPr>
        <p:grpSpPr>
          <a:xfrm>
            <a:off x="4687752" y="6137920"/>
            <a:ext cx="5760004" cy="4032450"/>
            <a:chOff x="0" y="0"/>
            <a:chExt cx="2880000" cy="1728192"/>
          </a:xfrm>
        </p:grpSpPr>
        <p:sp>
          <p:nvSpPr>
            <p:cNvPr id="279" name="직사각형"/>
            <p:cNvSpPr/>
            <p:nvPr/>
          </p:nvSpPr>
          <p:spPr>
            <a:xfrm>
              <a:off x="0" y="0"/>
              <a:ext cx="2880000" cy="172819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class B() :…"/>
            <p:cNvSpPr txBox="1"/>
            <p:nvPr/>
          </p:nvSpPr>
          <p:spPr>
            <a:xfrm>
              <a:off x="0" y="507956"/>
              <a:ext cx="2880000" cy="712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B()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name = "class variable "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self.name = name</a:t>
              </a:r>
            </a:p>
          </p:txBody>
        </p:sp>
      </p:grpSp>
      <p:sp>
        <p:nvSpPr>
          <p:cNvPr id="282" name="TextBox 3"/>
          <p:cNvSpPr txBox="1"/>
          <p:nvPr/>
        </p:nvSpPr>
        <p:spPr>
          <a:xfrm>
            <a:off x="4703168" y="10602415"/>
            <a:ext cx="547260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이름으로 호출하면 매개변수가 없는 경우 글로벌을 참조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5" name="직사각형 18"/>
          <p:cNvGrpSpPr/>
          <p:nvPr/>
        </p:nvGrpSpPr>
        <p:grpSpPr>
          <a:xfrm>
            <a:off x="13632160" y="6137920"/>
            <a:ext cx="5760004" cy="4032450"/>
            <a:chOff x="0" y="0"/>
            <a:chExt cx="2880000" cy="1728192"/>
          </a:xfrm>
        </p:grpSpPr>
        <p:sp>
          <p:nvSpPr>
            <p:cNvPr id="283" name="직사각형"/>
            <p:cNvSpPr/>
            <p:nvPr/>
          </p:nvSpPr>
          <p:spPr>
            <a:xfrm>
              <a:off x="0" y="0"/>
              <a:ext cx="2880000" cy="172819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4" name="class B() :…"/>
            <p:cNvSpPr txBox="1"/>
            <p:nvPr/>
          </p:nvSpPr>
          <p:spPr>
            <a:xfrm>
              <a:off x="0" y="270527"/>
              <a:ext cx="2880000" cy="11871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B()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name = "class variable "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 :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self.name =   B.name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= B()</a:t>
              </a:r>
            </a:p>
            <a:p>
              <a:pPr>
                <a:defRPr sz="1000" b="1">
                  <a:solidFill>
                    <a:srgbClr val="FFFFFF"/>
                  </a:solidFill>
                </a:defRPr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 b.name</a:t>
              </a:r>
            </a:p>
          </p:txBody>
        </p:sp>
      </p:grpSp>
      <p:sp>
        <p:nvSpPr>
          <p:cNvPr id="286" name="TextBox 20"/>
          <p:cNvSpPr txBox="1"/>
          <p:nvPr/>
        </p:nvSpPr>
        <p:spPr>
          <a:xfrm>
            <a:off x="13791593" y="10458398"/>
            <a:ext cx="547261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속성을 함수에서 접근하려면 한정자가 필요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9" name="오른쪽 화살표 4"/>
          <p:cNvGrpSpPr/>
          <p:nvPr/>
        </p:nvGrpSpPr>
        <p:grpSpPr>
          <a:xfrm>
            <a:off x="11039867" y="6486277"/>
            <a:ext cx="2160246" cy="2448276"/>
            <a:chOff x="-1" y="0"/>
            <a:chExt cx="936106" cy="1224137"/>
          </a:xfrm>
        </p:grpSpPr>
        <p:sp>
          <p:nvSpPr>
            <p:cNvPr id="287" name="화살표"/>
            <p:cNvSpPr/>
            <p:nvPr/>
          </p:nvSpPr>
          <p:spPr>
            <a:xfrm>
              <a:off x="0" y="0"/>
              <a:ext cx="936105" cy="1224137"/>
            </a:xfrm>
            <a:prstGeom prst="rightArrow">
              <a:avLst>
                <a:gd name="adj1" fmla="val 58566"/>
                <a:gd name="adj2" fmla="val 24847"/>
              </a:avLst>
            </a:prstGeom>
            <a:solidFill>
              <a:schemeClr val="accent2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한정자…"/>
            <p:cNvSpPr txBox="1"/>
            <p:nvPr/>
          </p:nvSpPr>
          <p:spPr>
            <a:xfrm>
              <a:off x="-1" y="350459"/>
              <a:ext cx="799885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한정자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0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메소드는</a:t>
            </a:r>
            <a:r>
              <a:rPr dirty="0"/>
              <a:t> </a:t>
            </a:r>
            <a:r>
              <a:rPr dirty="0" err="1"/>
              <a:t>오버로딩</a:t>
            </a:r>
            <a:r>
              <a:rPr dirty="0"/>
              <a:t> </a:t>
            </a:r>
            <a:r>
              <a:rPr dirty="0" err="1"/>
              <a:t>불가</a:t>
            </a:r>
            <a:endParaRPr dirty="0"/>
          </a:p>
        </p:txBody>
      </p:sp>
      <p:sp>
        <p:nvSpPr>
          <p:cNvPr id="294" name="TextBox 13"/>
          <p:cNvSpPr txBox="1"/>
          <p:nvPr/>
        </p:nvSpPr>
        <p:spPr>
          <a:xfrm>
            <a:off x="4271118" y="3183265"/>
            <a:ext cx="1598578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2800"/>
            </a:lvl1pPr>
          </a:lstStyle>
          <a:p>
            <a:pPr algn="l"/>
            <a:r>
              <a:rPr lang="ko-KR" altLang="en-US" sz="4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내부의 네임스페이스는 키 즉 이름으로 관리하므로 클래스 내부에 오버로딩이 원칙적으로 불가</a:t>
            </a:r>
            <a:endParaRPr sz="4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4000112" y="7207310"/>
            <a:ext cx="446449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 이름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86724" y="10746434"/>
            <a:ext cx="446449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동일 이름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03168" y="9120886"/>
            <a:ext cx="432048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168" y="7207309"/>
            <a:ext cx="31683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>
                <a:latin typeface="+mn-ea"/>
                <a:ea typeface="+mn-ea"/>
                <a:cs typeface="Lucida Sans Unicode"/>
                <a:sym typeface="Lucida Sans Unicode"/>
              </a:rPr>
              <a:t>네임스페이스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91200" y="8862870"/>
            <a:ext cx="158417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+mn-ea"/>
                <a:ea typeface="+mn-ea"/>
                <a:cs typeface="Lucida Sans Unicode"/>
                <a:sym typeface="Lucida Sans Unicode"/>
              </a:rPr>
              <a:t>이름</a:t>
            </a:r>
          </a:p>
        </p:txBody>
      </p:sp>
      <p:cxnSp>
        <p:nvCxnSpPr>
          <p:cNvPr id="9" name="꺾인 연결선 8"/>
          <p:cNvCxnSpPr>
            <a:stCxn id="2" idx="1"/>
            <a:endCxn id="13" idx="3"/>
          </p:cNvCxnSpPr>
          <p:nvPr/>
        </p:nvCxnSpPr>
        <p:spPr>
          <a:xfrm rot="10800000" flipV="1">
            <a:off x="8447584" y="7576639"/>
            <a:ext cx="5552528" cy="1655557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직사각형 12"/>
          <p:cNvSpPr/>
          <p:nvPr/>
        </p:nvSpPr>
        <p:spPr>
          <a:xfrm>
            <a:off x="6863408" y="8862867"/>
            <a:ext cx="1584176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dirty="0">
                <a:latin typeface="+mn-ea"/>
                <a:ea typeface="+mn-ea"/>
              </a:rPr>
              <a:t>값</a:t>
            </a:r>
            <a:endParaRPr lang="ko-KR" altLang="en-US" sz="36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88754" y="6857999"/>
            <a:ext cx="259228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첫번째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할당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3664" y="11485093"/>
            <a:ext cx="259228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 err="1">
                <a:latin typeface="+mn-ea"/>
                <a:ea typeface="+mn-ea"/>
              </a:rPr>
              <a:t>두</a:t>
            </a:r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번째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할당</a:t>
            </a:r>
          </a:p>
        </p:txBody>
      </p:sp>
      <p:cxnSp>
        <p:nvCxnSpPr>
          <p:cNvPr id="15" name="꺾인 연결선 14"/>
          <p:cNvCxnSpPr>
            <a:stCxn id="8" idx="1"/>
            <a:endCxn id="13" idx="3"/>
          </p:cNvCxnSpPr>
          <p:nvPr/>
        </p:nvCxnSpPr>
        <p:spPr>
          <a:xfrm rot="10800000">
            <a:off x="8447584" y="9232198"/>
            <a:ext cx="5539140" cy="1883567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포인트가 7개인 별 2"/>
          <p:cNvSpPr/>
          <p:nvPr/>
        </p:nvSpPr>
        <p:spPr>
          <a:xfrm>
            <a:off x="10298832" y="7576639"/>
            <a:ext cx="3243808" cy="2821714"/>
          </a:xfrm>
          <a:prstGeom prst="star7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 할 수 없다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4404" y="11361981"/>
            <a:ext cx="4054760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이름과 값이 한번 생성 이후에는 항상 값만 갱신됨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접근자</a:t>
            </a:r>
            <a:endParaRPr dirty="0"/>
          </a:p>
        </p:txBody>
      </p:sp>
      <p:sp>
        <p:nvSpPr>
          <p:cNvPr id="37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dirty="0"/>
              <a:t>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8935700" cy="308153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lang="ko-KR" altLang="en-US" sz="4000" dirty="0"/>
              <a:t>별도의 </a:t>
            </a:r>
            <a:r>
              <a:rPr lang="ko-KR" altLang="en-US" sz="4000" dirty="0" err="1"/>
              <a:t>장식자나</a:t>
            </a:r>
            <a:r>
              <a:rPr lang="ko-KR" altLang="en-US" sz="4000" dirty="0"/>
              <a:t> 클래스가 존재하지 않지만 엔진 내부적으로 런타임 시 </a:t>
            </a:r>
            <a:r>
              <a:rPr lang="ko-KR" altLang="en-US" sz="4000" dirty="0" err="1"/>
              <a:t>인스턴스가</a:t>
            </a:r>
            <a:r>
              <a:rPr lang="ko-KR" altLang="en-US" sz="4000" dirty="0"/>
              <a:t> 호출하면 </a:t>
            </a:r>
            <a:r>
              <a:rPr lang="ko-KR" altLang="en-US" sz="4000" dirty="0" err="1"/>
              <a:t>바인딩되는</a:t>
            </a:r>
            <a:r>
              <a:rPr lang="ko-KR" altLang="en-US" sz="4000" dirty="0"/>
              <a:t> 구조</a:t>
            </a:r>
            <a:endParaRPr sz="4000"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135216" y="9738320"/>
            <a:ext cx="3888432" cy="18002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5216" y="9018239"/>
            <a:ext cx="403244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엔진 내부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83888" y="7924800"/>
            <a:ext cx="5040560" cy="409575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62098" y="8225151"/>
            <a:ext cx="2736304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615936" y="10299870"/>
            <a:ext cx="3888432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920" y="9461323"/>
            <a:ext cx="446449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400" dirty="0">
                <a:latin typeface="+mn-ea"/>
                <a:ea typeface="+mn-ea"/>
              </a:rPr>
              <a:t>@</a:t>
            </a:r>
            <a:r>
              <a:rPr lang="ko-KR" altLang="en-US" sz="2400" dirty="0" err="1">
                <a:latin typeface="+mn-ea"/>
                <a:ea typeface="+mn-ea"/>
              </a:rPr>
              <a:t>인스턴스메소드</a:t>
            </a:r>
            <a:r>
              <a:rPr lang="ko-KR" altLang="en-US" sz="2400" dirty="0">
                <a:latin typeface="+mn-ea"/>
                <a:ea typeface="+mn-ea"/>
              </a:rPr>
              <a:t> 클래스</a:t>
            </a:r>
            <a:endParaRPr lang="ko-KR" altLang="en-US" sz="2400" b="0" dirty="0">
              <a:latin typeface="+mn-ea"/>
              <a:ea typeface="+mn-ea"/>
              <a:sym typeface="Lucida Sans Unicode"/>
            </a:endParaRPr>
          </a:p>
        </p:txBody>
      </p:sp>
      <p:cxnSp>
        <p:nvCxnSpPr>
          <p:cNvPr id="9" name="꺾인 연결선 8"/>
          <p:cNvCxnSpPr>
            <a:stCxn id="6" idx="1"/>
            <a:endCxn id="2" idx="3"/>
          </p:cNvCxnSpPr>
          <p:nvPr/>
        </p:nvCxnSpPr>
        <p:spPr>
          <a:xfrm rot="10800000" flipV="1">
            <a:off x="9023648" y="9738320"/>
            <a:ext cx="2448272" cy="90010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오른쪽 중괄호 9"/>
          <p:cNvSpPr/>
          <p:nvPr/>
        </p:nvSpPr>
        <p:spPr>
          <a:xfrm>
            <a:off x="16696134" y="9461323"/>
            <a:ext cx="720080" cy="1861174"/>
          </a:xfrm>
          <a:prstGeom prst="rightBrace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78" tIns="91438" rIns="182878" bIns="91438" numCol="1" spcCol="38100" rtlCol="0" anchor="t">
            <a:noAutofit/>
          </a:bodyPr>
          <a:lstStyle/>
          <a:p>
            <a:pPr algn="l" defTabSz="1828800" latinLnBrk="1"/>
            <a:endParaRPr lang="ko-KR" altLang="en-US" sz="3600" b="0"/>
          </a:p>
        </p:txBody>
      </p:sp>
      <p:sp>
        <p:nvSpPr>
          <p:cNvPr id="11" name="TextBox 10"/>
          <p:cNvSpPr txBox="1"/>
          <p:nvPr/>
        </p:nvSpPr>
        <p:spPr>
          <a:xfrm>
            <a:off x="17671776" y="10022871"/>
            <a:ext cx="5746304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인스턴스 메소드로 전환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1200" y="6650428"/>
            <a:ext cx="14689632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u="sng" dirty="0">
                <a:latin typeface="+mn-ea"/>
                <a:ea typeface="+mn-ea"/>
              </a:rPr>
              <a:t>인스턴스 메소드 </a:t>
            </a:r>
            <a:r>
              <a:rPr lang="ko-KR" altLang="en-US" u="sng" dirty="0" err="1">
                <a:latin typeface="+mn-ea"/>
                <a:ea typeface="+mn-ea"/>
              </a:rPr>
              <a:t>처럼</a:t>
            </a:r>
            <a:r>
              <a:rPr lang="ko-KR" altLang="en-US" u="sng" dirty="0">
                <a:latin typeface="+mn-ea"/>
                <a:ea typeface="+mn-ea"/>
              </a:rPr>
              <a:t> 사용 가능</a:t>
            </a:r>
            <a:endParaRPr lang="ko-KR" altLang="en-US" u="sng" dirty="0">
              <a:latin typeface="+mn-ea"/>
              <a:ea typeface="+mn-ea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537418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bound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30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8"/>
            <a:ext cx="19619863" cy="28131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758950" defTabSz="1517902">
              <a:lnSpc>
                <a:spcPct val="150000"/>
              </a:lnSpc>
              <a:spcBef>
                <a:spcPts val="800"/>
              </a:spcBef>
              <a:buSzTx/>
              <a:buNone/>
              <a:defRPr sz="2324"/>
            </a:pPr>
            <a:r>
              <a:rPr sz="4000" dirty="0" err="1"/>
              <a:t>인스턴스</a:t>
            </a:r>
            <a:r>
              <a:rPr sz="4000" dirty="0"/>
              <a:t> </a:t>
            </a:r>
            <a:r>
              <a:rPr sz="3200" dirty="0" err="1"/>
              <a:t>메소드와</a:t>
            </a:r>
            <a:r>
              <a:rPr sz="4000" dirty="0"/>
              <a:t> </a:t>
            </a:r>
            <a:r>
              <a:rPr sz="4000" dirty="0" err="1"/>
              <a:t>클래스</a:t>
            </a:r>
            <a:r>
              <a:rPr sz="4000" dirty="0"/>
              <a:t> </a:t>
            </a:r>
            <a:r>
              <a:rPr sz="4000" dirty="0" err="1"/>
              <a:t>메소드에는</a:t>
            </a:r>
            <a:r>
              <a:rPr sz="4000" dirty="0"/>
              <a:t> __self__</a:t>
            </a:r>
            <a:r>
              <a:rPr sz="4000" dirty="0" err="1"/>
              <a:t>속성이</a:t>
            </a:r>
            <a:r>
              <a:rPr sz="4000" dirty="0"/>
              <a:t> </a:t>
            </a:r>
            <a:r>
              <a:rPr sz="4000" dirty="0" err="1"/>
              <a:t>있어</a:t>
            </a:r>
            <a:r>
              <a:rPr sz="4000" dirty="0"/>
              <a:t> </a:t>
            </a:r>
            <a:r>
              <a:rPr sz="4000" dirty="0" err="1"/>
              <a:t>bound시에</a:t>
            </a:r>
            <a:r>
              <a:rPr sz="4000" dirty="0"/>
              <a:t> __self__</a:t>
            </a:r>
            <a:r>
              <a:rPr sz="4000" dirty="0" err="1"/>
              <a:t>속성에</a:t>
            </a:r>
            <a:r>
              <a:rPr sz="4000" dirty="0"/>
              <a:t> </a:t>
            </a:r>
            <a:r>
              <a:rPr sz="4000" dirty="0" err="1"/>
              <a:t>bound되어</a:t>
            </a:r>
            <a:r>
              <a:rPr sz="4000" dirty="0"/>
              <a:t> </a:t>
            </a:r>
            <a:r>
              <a:rPr sz="4000" dirty="0" err="1"/>
              <a:t>처리</a:t>
            </a:r>
            <a:endParaRPr sz="4000" dirty="0"/>
          </a:p>
        </p:txBody>
      </p:sp>
      <p:grpSp>
        <p:nvGrpSpPr>
          <p:cNvPr id="306" name="직사각형 3"/>
          <p:cNvGrpSpPr/>
          <p:nvPr/>
        </p:nvGrpSpPr>
        <p:grpSpPr>
          <a:xfrm>
            <a:off x="4847180" y="8262462"/>
            <a:ext cx="5328600" cy="2160246"/>
            <a:chOff x="-1" y="-1"/>
            <a:chExt cx="2664298" cy="1080122"/>
          </a:xfrm>
        </p:grpSpPr>
        <p:sp>
          <p:nvSpPr>
            <p:cNvPr id="304" name="직사각형"/>
            <p:cNvSpPr/>
            <p:nvPr/>
          </p:nvSpPr>
          <p:spPr>
            <a:xfrm>
              <a:off x="-1" y="-1"/>
              <a:ext cx="2664298" cy="1080122"/>
            </a:xfrm>
            <a:prstGeom prst="rect">
              <a:avLst/>
            </a:prstGeom>
            <a:solidFill>
              <a:srgbClr val="EAF0F6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__self__"/>
            <p:cNvSpPr txBox="1"/>
            <p:nvPr/>
          </p:nvSpPr>
          <p:spPr>
            <a:xfrm>
              <a:off x="-1" y="370783"/>
              <a:ext cx="266429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__self__</a:t>
              </a:r>
            </a:p>
          </p:txBody>
        </p:sp>
      </p:grpSp>
      <p:grpSp>
        <p:nvGrpSpPr>
          <p:cNvPr id="309" name="직사각형 4"/>
          <p:cNvGrpSpPr/>
          <p:nvPr/>
        </p:nvGrpSpPr>
        <p:grpSpPr>
          <a:xfrm>
            <a:off x="13056096" y="6713982"/>
            <a:ext cx="7056788" cy="1584180"/>
            <a:chOff x="0" y="0"/>
            <a:chExt cx="3528392" cy="792088"/>
          </a:xfrm>
        </p:grpSpPr>
        <p:sp>
          <p:nvSpPr>
            <p:cNvPr id="307" name="직사각형"/>
            <p:cNvSpPr/>
            <p:nvPr/>
          </p:nvSpPr>
          <p:spPr>
            <a:xfrm>
              <a:off x="0" y="0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8" name="Class method(cls, …)"/>
            <p:cNvSpPr txBox="1"/>
            <p:nvPr/>
          </p:nvSpPr>
          <p:spPr>
            <a:xfrm>
              <a:off x="0" y="226767"/>
              <a:ext cx="352839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method(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…)</a:t>
              </a:r>
            </a:p>
          </p:txBody>
        </p:sp>
      </p:grpSp>
      <p:grpSp>
        <p:nvGrpSpPr>
          <p:cNvPr id="312" name="직사각형 6"/>
          <p:cNvGrpSpPr/>
          <p:nvPr/>
        </p:nvGrpSpPr>
        <p:grpSpPr>
          <a:xfrm>
            <a:off x="13056096" y="9660228"/>
            <a:ext cx="7056788" cy="1584180"/>
            <a:chOff x="0" y="0"/>
            <a:chExt cx="3528392" cy="792088"/>
          </a:xfrm>
        </p:grpSpPr>
        <p:sp>
          <p:nvSpPr>
            <p:cNvPr id="310" name="직사각형"/>
            <p:cNvSpPr/>
            <p:nvPr/>
          </p:nvSpPr>
          <p:spPr>
            <a:xfrm>
              <a:off x="0" y="0"/>
              <a:ext cx="3528392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1" name="instance method(self, …)"/>
            <p:cNvSpPr txBox="1"/>
            <p:nvPr/>
          </p:nvSpPr>
          <p:spPr>
            <a:xfrm>
              <a:off x="0" y="226767"/>
              <a:ext cx="352839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method(self, …)</a:t>
              </a:r>
            </a:p>
          </p:txBody>
        </p:sp>
      </p:grpSp>
      <p:sp>
        <p:nvSpPr>
          <p:cNvPr id="317" name="직선 화살표 연결선 7"/>
          <p:cNvSpPr/>
          <p:nvPr/>
        </p:nvSpPr>
        <p:spPr>
          <a:xfrm>
            <a:off x="10194676" y="8224127"/>
            <a:ext cx="2842372" cy="575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8" name="직선 화살표 연결선 9"/>
          <p:cNvSpPr/>
          <p:nvPr/>
        </p:nvSpPr>
        <p:spPr>
          <a:xfrm>
            <a:off x="10194676" y="9670768"/>
            <a:ext cx="2842372" cy="347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" name="TextBox 10"/>
          <p:cNvSpPr txBox="1"/>
          <p:nvPr/>
        </p:nvSpPr>
        <p:spPr>
          <a:xfrm>
            <a:off x="8303566" y="11466510"/>
            <a:ext cx="102320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400"/>
            </a:pP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속성인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self__에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5275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Binding instance</a:t>
            </a:r>
          </a:p>
        </p:txBody>
      </p:sp>
      <p:sp>
        <p:nvSpPr>
          <p:cNvPr id="8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6459200" cy="2736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rPr lang="ko-KR" altLang="en-US" dirty="0" err="1"/>
              <a:t>인스턴스</a:t>
            </a:r>
            <a:r>
              <a:rPr lang="ko-KR" altLang="en-US" dirty="0"/>
              <a:t> 가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호출해서 </a:t>
            </a:r>
            <a:r>
              <a:rPr dirty="0"/>
              <a:t>binding </a:t>
            </a:r>
            <a:r>
              <a:rPr lang="ko-KR" altLang="en-US" dirty="0"/>
              <a:t>될 때 엔진 내부적으로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생기면서  </a:t>
            </a:r>
            <a:r>
              <a:rPr lang="en-US" altLang="ko-KR" dirty="0"/>
              <a:t>__self__, __</a:t>
            </a:r>
            <a:r>
              <a:rPr lang="en-US" altLang="ko-KR" dirty="0" err="1"/>
              <a:t>func</a:t>
            </a:r>
            <a:r>
              <a:rPr lang="en-US" altLang="ko-KR" dirty="0"/>
              <a:t>__</a:t>
            </a:r>
            <a:r>
              <a:rPr lang="ko-KR" altLang="en-US" dirty="0"/>
              <a:t>가 만들어짐</a:t>
            </a:r>
            <a:endParaRPr dirty="0"/>
          </a:p>
        </p:txBody>
      </p:sp>
      <p:sp>
        <p:nvSpPr>
          <p:cNvPr id="830" name="직사각형"/>
          <p:cNvSpPr/>
          <p:nvPr/>
        </p:nvSpPr>
        <p:spPr>
          <a:xfrm>
            <a:off x="4703164" y="7290046"/>
            <a:ext cx="5328600" cy="3744416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91438" tIns="91438" rIns="91438" bIns="91438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279232" y="8504898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9232" y="7434065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79232" y="9508196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496256" y="7434066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10607824" y="7223423"/>
            <a:ext cx="3108944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63808" y="6281937"/>
            <a:ext cx="331236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984088" y="9877526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메소드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호출 </a:t>
            </a:r>
          </a:p>
        </p:txBody>
      </p:sp>
      <p:cxnSp>
        <p:nvCxnSpPr>
          <p:cNvPr id="8" name="꺾인 연결선 7"/>
          <p:cNvCxnSpPr>
            <a:stCxn id="4" idx="2"/>
            <a:endCxn id="25" idx="0"/>
          </p:cNvCxnSpPr>
          <p:nvPr/>
        </p:nvCxnSpPr>
        <p:spPr>
          <a:xfrm rot="5400000">
            <a:off x="14903996" y="8269042"/>
            <a:ext cx="1704800" cy="151216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25" idx="1"/>
            <a:endCxn id="2" idx="3"/>
          </p:cNvCxnSpPr>
          <p:nvPr/>
        </p:nvCxnSpPr>
        <p:spPr>
          <a:xfrm rot="10800000">
            <a:off x="9455696" y="8874228"/>
            <a:ext cx="3528392" cy="137262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0175776" y="10670810"/>
            <a:ext cx="3744416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sym typeface="Lucida Sans Unicode"/>
              </a:rPr>
              <a:t>함수 바인딩</a:t>
            </a:r>
            <a:endParaRPr lang="en-US" altLang="ko-KR" sz="2800" b="0" dirty="0">
              <a:latin typeface="+mn-ea"/>
              <a:ea typeface="+mn-ea"/>
              <a:sym typeface="Lucida Sans Unicode"/>
            </a:endParaRPr>
          </a:p>
          <a:p>
            <a:pPr algn="l" defTabSz="1828800"/>
            <a:r>
              <a:rPr lang="en-US" altLang="ko-KR" sz="2800" dirty="0">
                <a:latin typeface="+mn-ea"/>
                <a:ea typeface="+mn-ea"/>
              </a:rPr>
              <a:t> __</a:t>
            </a:r>
            <a:r>
              <a:rPr lang="en-US" altLang="ko-KR" sz="2800" dirty="0" err="1">
                <a:latin typeface="+mn-ea"/>
                <a:ea typeface="+mn-ea"/>
              </a:rPr>
              <a:t>func</a:t>
            </a:r>
            <a:r>
              <a:rPr lang="en-US" altLang="ko-KR" sz="2800" dirty="0">
                <a:latin typeface="+mn-ea"/>
                <a:ea typeface="+mn-ea"/>
              </a:rPr>
              <a:t>__ </a:t>
            </a:r>
            <a:r>
              <a:rPr lang="ko-KR" altLang="en-US" sz="2800" dirty="0">
                <a:latin typeface="+mn-ea"/>
                <a:ea typeface="+mn-ea"/>
              </a:rPr>
              <a:t>저장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16536" y="8515924"/>
            <a:ext cx="6567364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 err="1">
                <a:latin typeface="+mn-ea"/>
                <a:ea typeface="+mn-ea"/>
              </a:rPr>
              <a:t>메소드</a:t>
            </a:r>
            <a:r>
              <a:rPr lang="ko-KR" altLang="en-US" sz="2800" b="0" dirty="0">
                <a:latin typeface="+mn-ea"/>
                <a:ea typeface="+mn-ea"/>
                <a:sym typeface="Lucida Sans Unicode"/>
              </a:rPr>
              <a:t> 바인딩</a:t>
            </a:r>
            <a:endParaRPr lang="en-US" altLang="ko-KR" sz="2800" b="0" dirty="0">
              <a:latin typeface="+mn-ea"/>
              <a:ea typeface="+mn-ea"/>
              <a:sym typeface="Lucida Sans Unicode"/>
            </a:endParaRPr>
          </a:p>
          <a:p>
            <a:pPr algn="l" defTabSz="1828800"/>
            <a:r>
              <a:rPr lang="en-US" altLang="ko-KR" sz="2800" dirty="0">
                <a:latin typeface="+mn-ea"/>
                <a:ea typeface="+mn-ea"/>
              </a:rPr>
              <a:t> __self__ </a:t>
            </a:r>
            <a:r>
              <a:rPr lang="ko-KR" altLang="en-US" sz="2800" dirty="0">
                <a:latin typeface="+mn-ea"/>
                <a:ea typeface="+mn-ea"/>
              </a:rPr>
              <a:t>에 </a:t>
            </a:r>
            <a:r>
              <a:rPr lang="ko-KR" altLang="en-US" sz="2800" dirty="0" err="1">
                <a:latin typeface="+mn-ea"/>
                <a:ea typeface="+mn-ea"/>
              </a:rPr>
              <a:t>인스턴스</a:t>
            </a:r>
            <a:r>
              <a:rPr lang="ko-KR" altLang="en-US" sz="2800" dirty="0">
                <a:latin typeface="+mn-ea"/>
                <a:ea typeface="+mn-ea"/>
              </a:rPr>
              <a:t> 저장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78021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</a:t>
            </a:r>
            <a:r>
              <a:rPr dirty="0"/>
              <a:t>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9164300" cy="769004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클래스</a:t>
            </a:r>
            <a:r>
              <a:rPr sz="4000" dirty="0"/>
              <a:t> </a:t>
            </a:r>
            <a:r>
              <a:rPr sz="4000" dirty="0" err="1"/>
              <a:t>객체로</a:t>
            </a:r>
            <a:r>
              <a:rPr sz="4000" dirty="0"/>
              <a:t> </a:t>
            </a:r>
            <a:r>
              <a:rPr sz="4000" dirty="0" err="1"/>
              <a:t>생성된</a:t>
            </a:r>
            <a:r>
              <a:rPr sz="4000" dirty="0"/>
              <a:t> </a:t>
            </a:r>
            <a:r>
              <a:rPr sz="4000" dirty="0" err="1"/>
              <a:t>모든</a:t>
            </a: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공유하여</a:t>
            </a:r>
            <a:r>
              <a:rPr sz="4000" dirty="0"/>
              <a:t> </a:t>
            </a:r>
            <a:r>
              <a:rPr sz="4000" dirty="0" err="1"/>
              <a:t>사용할</a:t>
            </a:r>
            <a:r>
              <a:rPr sz="4000" dirty="0"/>
              <a:t> 수 </a:t>
            </a:r>
            <a:r>
              <a:rPr sz="4000" dirty="0" err="1"/>
              <a:t>있다</a:t>
            </a:r>
            <a:r>
              <a:rPr sz="4000" dirty="0"/>
              <a:t>.</a:t>
            </a:r>
            <a:endParaRPr sz="287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장식자</a:t>
            </a:r>
            <a:r>
              <a:rPr sz="4000" dirty="0"/>
              <a:t> @</a:t>
            </a:r>
            <a:r>
              <a:rPr lang="en-US" sz="4000" dirty="0" err="1"/>
              <a:t>class</a:t>
            </a:r>
            <a:r>
              <a:rPr sz="4000" dirty="0" err="1"/>
              <a:t>method</a:t>
            </a:r>
            <a:r>
              <a:rPr sz="4000" dirty="0"/>
              <a:t> : </a:t>
            </a:r>
            <a:r>
              <a:rPr sz="4000" dirty="0" err="1"/>
              <a:t>정적함수</a:t>
            </a:r>
            <a:r>
              <a:rPr sz="4000" dirty="0"/>
              <a:t> </a:t>
            </a:r>
            <a:r>
              <a:rPr sz="4000" dirty="0" err="1"/>
              <a:t>위에</a:t>
            </a:r>
            <a:r>
              <a:rPr sz="4000" dirty="0"/>
              <a:t> </a:t>
            </a:r>
            <a:r>
              <a:rPr sz="4000" dirty="0" err="1"/>
              <a:t>표시</a:t>
            </a:r>
            <a:r>
              <a:rPr sz="4000" dirty="0"/>
              <a:t> </a:t>
            </a:r>
            <a:endParaRPr lang="en-US" sz="40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함수</a:t>
            </a:r>
            <a:r>
              <a:rPr sz="4000" dirty="0"/>
              <a:t> </a:t>
            </a:r>
            <a:r>
              <a:rPr lang="en-US" sz="4000" dirty="0" err="1"/>
              <a:t>class</a:t>
            </a:r>
            <a:r>
              <a:rPr sz="4000" dirty="0" err="1"/>
              <a:t>method</a:t>
            </a:r>
            <a:r>
              <a:rPr sz="4000" dirty="0"/>
              <a:t>()는 </a:t>
            </a:r>
            <a:r>
              <a:rPr sz="4000" dirty="0" err="1"/>
              <a:t>별도의</a:t>
            </a:r>
            <a:r>
              <a:rPr sz="4000" dirty="0"/>
              <a:t> </a:t>
            </a:r>
            <a:r>
              <a:rPr sz="4000" dirty="0" err="1"/>
              <a:t>문장으로</a:t>
            </a:r>
            <a:r>
              <a:rPr sz="4000" dirty="0"/>
              <a:t> </a:t>
            </a:r>
            <a:r>
              <a:rPr sz="4000" dirty="0" err="1"/>
              <a:t>표시</a:t>
            </a:r>
            <a:r>
              <a:rPr sz="4000" dirty="0"/>
              <a:t> </a:t>
            </a:r>
            <a:endParaRPr sz="287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lang="ko-KR" altLang="en-US" sz="4000" dirty="0"/>
              <a:t>클래스</a:t>
            </a:r>
            <a:r>
              <a:rPr sz="4000" dirty="0" err="1"/>
              <a:t>메소드는</a:t>
            </a:r>
            <a:r>
              <a:rPr sz="4000" dirty="0"/>
              <a:t> </a:t>
            </a:r>
            <a:r>
              <a:rPr sz="4000" dirty="0" err="1"/>
              <a:t>파라미터에</a:t>
            </a:r>
            <a:r>
              <a:rPr sz="4000" dirty="0"/>
              <a:t> </a:t>
            </a:r>
            <a:r>
              <a:rPr sz="4000" dirty="0" err="1"/>
              <a:t>별도의</a:t>
            </a:r>
            <a:r>
              <a:rPr sz="4000" dirty="0"/>
              <a:t> </a:t>
            </a:r>
            <a:r>
              <a:rPr sz="4000" dirty="0" err="1"/>
              <a:t>cls</a:t>
            </a:r>
            <a:r>
              <a:rPr lang="en-US" sz="4000" dirty="0"/>
              <a:t> </a:t>
            </a:r>
            <a:r>
              <a:rPr lang="ko-KR" altLang="en-US" sz="4000" dirty="0"/>
              <a:t>을 전달해야 함</a:t>
            </a:r>
            <a:r>
              <a:rPr sz="4000" dirty="0"/>
              <a:t> </a:t>
            </a:r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6208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Binding </a:t>
            </a:r>
            <a:r>
              <a:rPr lang="en-US" dirty="0" err="1"/>
              <a:t>classmethod</a:t>
            </a:r>
            <a:r>
              <a:rPr lang="en-US" dirty="0"/>
              <a:t> : loading</a:t>
            </a:r>
            <a:endParaRPr dirty="0"/>
          </a:p>
        </p:txBody>
      </p:sp>
      <p:sp>
        <p:nvSpPr>
          <p:cNvPr id="8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6459200" cy="2736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rPr lang="ko-KR" altLang="en-US" dirty="0" err="1"/>
              <a:t>클래스메소드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ko-KR" altLang="en-US" dirty="0" err="1"/>
              <a:t>작동시</a:t>
            </a:r>
            <a:r>
              <a:rPr lang="ko-KR" altLang="en-US" dirty="0"/>
              <a:t> 클래스 내부에 </a:t>
            </a:r>
            <a:r>
              <a:rPr lang="ko-KR" altLang="en-US" dirty="0" err="1"/>
              <a:t>클래스메소드의</a:t>
            </a:r>
            <a:r>
              <a:rPr lang="ko-KR" altLang="en-US" dirty="0"/>
              <a:t>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</a:t>
            </a:r>
            <a:endParaRPr dirty="0"/>
          </a:p>
        </p:txBody>
      </p:sp>
      <p:sp>
        <p:nvSpPr>
          <p:cNvPr id="86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3" name="직사각형"/>
          <p:cNvSpPr/>
          <p:nvPr/>
        </p:nvSpPr>
        <p:spPr>
          <a:xfrm>
            <a:off x="4703164" y="6589710"/>
            <a:ext cx="5328600" cy="4444752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91438" tIns="91438" rIns="91438" bIns="91438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9232" y="8504898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9232" y="7064735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79232" y="10007774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496256" y="7434066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607824" y="7223423"/>
            <a:ext cx="3108944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7824" y="6145130"/>
            <a:ext cx="3312368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 err="1">
                <a:latin typeface="+mn-ea"/>
                <a:ea typeface="+mn-ea"/>
              </a:rPr>
              <a:t>클래스메소드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984088" y="9877526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메소드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호출 </a:t>
            </a:r>
          </a:p>
        </p:txBody>
      </p:sp>
      <p:cxnSp>
        <p:nvCxnSpPr>
          <p:cNvPr id="31" name="꺾인 연결선 30"/>
          <p:cNvCxnSpPr>
            <a:stCxn id="27" idx="2"/>
            <a:endCxn id="30" idx="0"/>
          </p:cNvCxnSpPr>
          <p:nvPr/>
        </p:nvCxnSpPr>
        <p:spPr>
          <a:xfrm rot="5400000">
            <a:off x="14903996" y="8269042"/>
            <a:ext cx="1704800" cy="151216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꺾인 연결선 31"/>
          <p:cNvCxnSpPr>
            <a:stCxn id="30" idx="1"/>
            <a:endCxn id="24" idx="3"/>
          </p:cNvCxnSpPr>
          <p:nvPr/>
        </p:nvCxnSpPr>
        <p:spPr>
          <a:xfrm rot="10800000">
            <a:off x="9455696" y="8874228"/>
            <a:ext cx="3528392" cy="1372628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0175776" y="10670810"/>
            <a:ext cx="3744416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sym typeface="Lucida Sans Unicode"/>
              </a:rPr>
              <a:t>함수 바인딩</a:t>
            </a:r>
            <a:endParaRPr lang="en-US" altLang="ko-KR" sz="2800" b="0" dirty="0">
              <a:latin typeface="+mn-ea"/>
              <a:ea typeface="+mn-ea"/>
              <a:sym typeface="Lucida Sans Unicode"/>
            </a:endParaRPr>
          </a:p>
          <a:p>
            <a:pPr algn="l" defTabSz="1828800"/>
            <a:r>
              <a:rPr lang="en-US" altLang="ko-KR" sz="2800" dirty="0">
                <a:latin typeface="+mn-ea"/>
                <a:ea typeface="+mn-ea"/>
              </a:rPr>
              <a:t> __</a:t>
            </a:r>
            <a:r>
              <a:rPr lang="en-US" altLang="ko-KR" sz="2800" dirty="0" err="1">
                <a:latin typeface="+mn-ea"/>
                <a:ea typeface="+mn-ea"/>
              </a:rPr>
              <a:t>func</a:t>
            </a:r>
            <a:r>
              <a:rPr lang="en-US" altLang="ko-KR" sz="2800" dirty="0">
                <a:latin typeface="+mn-ea"/>
                <a:ea typeface="+mn-ea"/>
              </a:rPr>
              <a:t>__ </a:t>
            </a:r>
            <a:r>
              <a:rPr lang="ko-KR" altLang="en-US" sz="2800" dirty="0">
                <a:latin typeface="+mn-ea"/>
                <a:ea typeface="+mn-ea"/>
              </a:rPr>
              <a:t>저장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16536" y="8515924"/>
            <a:ext cx="6700714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 err="1">
                <a:latin typeface="+mn-ea"/>
                <a:ea typeface="+mn-ea"/>
              </a:rPr>
              <a:t>메소드</a:t>
            </a:r>
            <a:r>
              <a:rPr lang="ko-KR" altLang="en-US" sz="2800" b="0" dirty="0">
                <a:latin typeface="+mn-ea"/>
                <a:ea typeface="+mn-ea"/>
                <a:sym typeface="Lucida Sans Unicode"/>
              </a:rPr>
              <a:t> 바인딩</a:t>
            </a:r>
            <a:endParaRPr lang="en-US" altLang="ko-KR" sz="2800" b="0" dirty="0">
              <a:latin typeface="+mn-ea"/>
              <a:ea typeface="+mn-ea"/>
              <a:sym typeface="Lucida Sans Unicode"/>
            </a:endParaRPr>
          </a:p>
          <a:p>
            <a:pPr algn="l" defTabSz="1828800"/>
            <a:r>
              <a:rPr lang="en-US" altLang="ko-KR" sz="2800" dirty="0">
                <a:latin typeface="+mn-ea"/>
                <a:ea typeface="+mn-ea"/>
              </a:rPr>
              <a:t> __self__ </a:t>
            </a:r>
            <a:r>
              <a:rPr lang="ko-KR" altLang="en-US" sz="2800" dirty="0">
                <a:latin typeface="+mn-ea"/>
                <a:ea typeface="+mn-ea"/>
              </a:rPr>
              <a:t>에 </a:t>
            </a:r>
            <a:r>
              <a:rPr lang="ko-KR" altLang="en-US" sz="2800" dirty="0" err="1">
                <a:latin typeface="+mn-ea"/>
                <a:ea typeface="+mn-ea"/>
              </a:rPr>
              <a:t>인스턴스</a:t>
            </a:r>
            <a:r>
              <a:rPr lang="ko-KR" altLang="en-US" sz="2800" dirty="0">
                <a:latin typeface="+mn-ea"/>
                <a:ea typeface="+mn-ea"/>
              </a:rPr>
              <a:t> 저장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9232" y="7866113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lang="en-US" altLang="ko-KR" sz="3600" b="0" dirty="0" err="1">
                <a:latin typeface="+mn-ea"/>
                <a:ea typeface="+mn-ea"/>
                <a:cs typeface="Lucida Sans Unicode"/>
                <a:sym typeface="Lucida Sans Unicode"/>
              </a:rPr>
              <a:t>classmethod</a:t>
            </a:r>
            <a:endParaRPr lang="ko-KR" altLang="en-US" sz="36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9232" y="9254589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lang="en-US" altLang="ko-KR" sz="3600" b="0" dirty="0" err="1">
                <a:latin typeface="+mn-ea"/>
                <a:ea typeface="+mn-ea"/>
                <a:cs typeface="Lucida Sans Unicode"/>
                <a:sym typeface="Lucida Sans Unicode"/>
              </a:rPr>
              <a:t>classmethod</a:t>
            </a:r>
            <a:endParaRPr lang="ko-KR" altLang="en-US" sz="36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64308" y="6237463"/>
            <a:ext cx="4104456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클래스 내부에 속성 생성</a:t>
            </a:r>
          </a:p>
        </p:txBody>
      </p:sp>
    </p:spTree>
    <p:extLst>
      <p:ext uri="{BB962C8B-B14F-4D97-AF65-F5344CB8AC3E}">
        <p14:creationId xmlns:p14="http://schemas.microsoft.com/office/powerpoint/2010/main" val="4225221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Static </a:t>
            </a:r>
            <a:r>
              <a:rPr dirty="0" err="1"/>
              <a:t>Method란</a:t>
            </a:r>
            <a:endParaRPr dirty="0"/>
          </a:p>
        </p:txBody>
      </p:sp>
      <p:sp>
        <p:nvSpPr>
          <p:cNvPr id="378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9126200" cy="769004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클래스</a:t>
            </a:r>
            <a:r>
              <a:rPr sz="4000" dirty="0"/>
              <a:t> </a:t>
            </a:r>
            <a:r>
              <a:rPr sz="4000" dirty="0" err="1"/>
              <a:t>객체로</a:t>
            </a:r>
            <a:r>
              <a:rPr sz="4000" dirty="0"/>
              <a:t> </a:t>
            </a:r>
            <a:r>
              <a:rPr sz="4000" dirty="0" err="1"/>
              <a:t>생성된</a:t>
            </a:r>
            <a:r>
              <a:rPr sz="4000" dirty="0"/>
              <a:t> </a:t>
            </a:r>
            <a:r>
              <a:rPr sz="4000" dirty="0" err="1"/>
              <a:t>모든</a:t>
            </a:r>
            <a:r>
              <a:rPr sz="4000" dirty="0"/>
              <a:t> </a:t>
            </a:r>
            <a:r>
              <a:rPr sz="4000" dirty="0" err="1"/>
              <a:t>인스턴스</a:t>
            </a:r>
            <a:r>
              <a:rPr sz="4000" dirty="0"/>
              <a:t> </a:t>
            </a: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공유하여</a:t>
            </a:r>
            <a:r>
              <a:rPr sz="4000" dirty="0"/>
              <a:t> </a:t>
            </a:r>
            <a:r>
              <a:rPr sz="4000" dirty="0" err="1"/>
              <a:t>사용할</a:t>
            </a:r>
            <a:r>
              <a:rPr sz="4000" dirty="0"/>
              <a:t> 수 </a:t>
            </a:r>
            <a:r>
              <a:rPr sz="4000" dirty="0" err="1"/>
              <a:t>있다</a:t>
            </a:r>
            <a:r>
              <a:rPr sz="4000" dirty="0"/>
              <a:t>.</a:t>
            </a:r>
            <a:endParaRPr sz="66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장식자</a:t>
            </a:r>
            <a:r>
              <a:rPr sz="4000" dirty="0"/>
              <a:t> @</a:t>
            </a:r>
            <a:r>
              <a:rPr sz="4000" dirty="0" err="1"/>
              <a:t>staticmethod</a:t>
            </a:r>
            <a:r>
              <a:rPr sz="4000" dirty="0"/>
              <a:t> : </a:t>
            </a:r>
            <a:r>
              <a:rPr sz="4000" dirty="0" err="1"/>
              <a:t>정적함수</a:t>
            </a:r>
            <a:r>
              <a:rPr sz="4000" dirty="0"/>
              <a:t> </a:t>
            </a:r>
            <a:r>
              <a:rPr sz="4000" dirty="0" err="1"/>
              <a:t>위에</a:t>
            </a:r>
            <a:r>
              <a:rPr sz="4000" dirty="0"/>
              <a:t> </a:t>
            </a:r>
            <a:r>
              <a:rPr sz="4000" dirty="0" err="1"/>
              <a:t>표시</a:t>
            </a:r>
            <a:r>
              <a:rPr sz="4000" dirty="0"/>
              <a:t> – Python 2.x</a:t>
            </a:r>
            <a:endParaRPr sz="66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함수</a:t>
            </a:r>
            <a:r>
              <a:rPr sz="4000" dirty="0"/>
              <a:t> </a:t>
            </a:r>
            <a:r>
              <a:rPr sz="4000" dirty="0" err="1"/>
              <a:t>staticmethod</a:t>
            </a:r>
            <a:r>
              <a:rPr sz="4000" dirty="0"/>
              <a:t>()는 </a:t>
            </a:r>
            <a:r>
              <a:rPr sz="4000" dirty="0" err="1"/>
              <a:t>별도의</a:t>
            </a:r>
            <a:r>
              <a:rPr sz="4000" dirty="0"/>
              <a:t> </a:t>
            </a:r>
            <a:r>
              <a:rPr sz="4000" dirty="0" err="1"/>
              <a:t>문장으로</a:t>
            </a:r>
            <a:r>
              <a:rPr sz="4000" dirty="0"/>
              <a:t> </a:t>
            </a:r>
            <a:r>
              <a:rPr sz="4000" dirty="0" err="1"/>
              <a:t>표시</a:t>
            </a:r>
            <a:r>
              <a:rPr sz="4000" dirty="0"/>
              <a:t> –Python 3.x</a:t>
            </a:r>
            <a:endParaRPr sz="6600" dirty="0"/>
          </a:p>
          <a:p>
            <a:pPr marL="0" lvl="1" indent="786384" defTabSz="1572768">
              <a:lnSpc>
                <a:spcPct val="150000"/>
              </a:lnSpc>
              <a:spcBef>
                <a:spcPts val="800"/>
              </a:spcBef>
              <a:buSzTx/>
              <a:buNone/>
              <a:defRPr sz="2408"/>
            </a:pPr>
            <a:r>
              <a:rPr sz="4000" dirty="0" err="1"/>
              <a:t>정적메소드는</a:t>
            </a:r>
            <a:r>
              <a:rPr sz="4000" dirty="0"/>
              <a:t> </a:t>
            </a:r>
            <a:r>
              <a:rPr sz="4000" dirty="0" err="1"/>
              <a:t>파라미터에</a:t>
            </a:r>
            <a:r>
              <a:rPr sz="4000" dirty="0"/>
              <a:t> </a:t>
            </a:r>
            <a:r>
              <a:rPr sz="4000" dirty="0" err="1"/>
              <a:t>별도의</a:t>
            </a:r>
            <a:r>
              <a:rPr sz="4000" dirty="0"/>
              <a:t> self, </a:t>
            </a:r>
            <a:r>
              <a:rPr sz="4000" dirty="0" err="1"/>
              <a:t>cls</a:t>
            </a:r>
            <a:r>
              <a:rPr sz="4000" dirty="0"/>
              <a:t>, 등 </a:t>
            </a:r>
            <a:r>
              <a:rPr sz="4000" dirty="0" err="1"/>
              <a:t>객체에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참조값을</a:t>
            </a:r>
            <a:r>
              <a:rPr sz="4000" dirty="0"/>
              <a:t> </a:t>
            </a:r>
            <a:r>
              <a:rPr sz="4000" dirty="0" err="1"/>
              <a:t>전달하지</a:t>
            </a:r>
            <a:r>
              <a:rPr sz="4000" dirty="0"/>
              <a:t> </a:t>
            </a:r>
            <a:r>
              <a:rPr sz="4000" dirty="0" err="1"/>
              <a:t>않아도</a:t>
            </a:r>
            <a:r>
              <a:rPr sz="4000" dirty="0"/>
              <a:t> 됨 </a:t>
            </a:r>
            <a:endParaRPr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</a:t>
            </a:r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53624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Binding </a:t>
            </a:r>
            <a:r>
              <a:rPr lang="en-US" dirty="0" err="1"/>
              <a:t>staticmethod</a:t>
            </a:r>
            <a:r>
              <a:rPr lang="en-US" dirty="0"/>
              <a:t> : loading</a:t>
            </a:r>
            <a:endParaRPr dirty="0"/>
          </a:p>
        </p:txBody>
      </p:sp>
      <p:sp>
        <p:nvSpPr>
          <p:cNvPr id="8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600"/>
            <a:ext cx="16459200" cy="2736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rPr lang="ko-KR" altLang="en-US" dirty="0" err="1"/>
              <a:t>정적메소드는</a:t>
            </a:r>
            <a:r>
              <a:rPr lang="ko-KR" altLang="en-US" dirty="0"/>
              <a:t> 실제 클래스 내부에서 사용되는 함수로 연결되어 처리됨</a:t>
            </a:r>
            <a:endParaRPr dirty="0"/>
          </a:p>
        </p:txBody>
      </p:sp>
      <p:sp>
        <p:nvSpPr>
          <p:cNvPr id="86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  <p:sp>
        <p:nvSpPr>
          <p:cNvPr id="23" name="직사각형"/>
          <p:cNvSpPr/>
          <p:nvPr/>
        </p:nvSpPr>
        <p:spPr>
          <a:xfrm>
            <a:off x="4703164" y="6589710"/>
            <a:ext cx="5328600" cy="4444752"/>
          </a:xfrm>
          <a:prstGeom prst="rect">
            <a:avLst/>
          </a:prstGeom>
          <a:solidFill>
            <a:schemeClr val="accent1"/>
          </a:solidFill>
          <a:ln w="19050" cap="flat">
            <a:solidFill>
              <a:srgbClr val="6C8599"/>
            </a:solidFill>
            <a:prstDash val="solid"/>
            <a:round/>
          </a:ln>
          <a:effectLst/>
        </p:spPr>
        <p:txBody>
          <a:bodyPr wrap="square" lIns="91438" tIns="91438" rIns="91438" bIns="91438" numCol="1" anchor="ctr">
            <a:no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9232" y="8504898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9232" y="7064735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클래스 정의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79232" y="10007774"/>
            <a:ext cx="41764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함수정의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496256" y="7434066"/>
            <a:ext cx="403244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인스턴스</a:t>
            </a:r>
            <a:r>
              <a:rPr lang="ko-KR" altLang="en-US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607824" y="7223423"/>
            <a:ext cx="3108944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7824" y="6145130"/>
            <a:ext cx="3312368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 err="1">
                <a:latin typeface="+mn-ea"/>
                <a:ea typeface="+mn-ea"/>
              </a:rPr>
              <a:t>정적메소드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생성</a:t>
            </a:r>
          </a:p>
        </p:txBody>
      </p:sp>
      <p:cxnSp>
        <p:nvCxnSpPr>
          <p:cNvPr id="31" name="꺾인 연결선 30"/>
          <p:cNvCxnSpPr>
            <a:stCxn id="27" idx="2"/>
            <a:endCxn id="24" idx="3"/>
          </p:cNvCxnSpPr>
          <p:nvPr/>
        </p:nvCxnSpPr>
        <p:spPr>
          <a:xfrm rot="5400000">
            <a:off x="12633337" y="4995085"/>
            <a:ext cx="701502" cy="7056784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/>
          <p:cNvSpPr txBox="1"/>
          <p:nvPr/>
        </p:nvSpPr>
        <p:spPr>
          <a:xfrm>
            <a:off x="13272120" y="9282827"/>
            <a:ext cx="3744416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sym typeface="Lucida Sans Unicode"/>
              </a:rPr>
              <a:t>함수를 그대로 바인딩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9232" y="7866113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lang="en-US" altLang="ko-KR" sz="3600" b="0" dirty="0" err="1">
                <a:latin typeface="+mn-ea"/>
                <a:ea typeface="+mn-ea"/>
                <a:cs typeface="Lucida Sans Unicode"/>
                <a:sym typeface="Lucida Sans Unicode"/>
              </a:rPr>
              <a:t>staticmethod</a:t>
            </a:r>
            <a:endParaRPr lang="ko-KR" altLang="en-US" sz="36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9232" y="9254589"/>
            <a:ext cx="3888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+mn-ea"/>
                <a:ea typeface="+mn-ea"/>
                <a:cs typeface="Lucida Sans Unicode"/>
                <a:sym typeface="Lucida Sans Unicode"/>
              </a:rPr>
              <a:t>@</a:t>
            </a:r>
            <a:r>
              <a:rPr lang="en-US" altLang="ko-KR" sz="3600" dirty="0" err="1">
                <a:latin typeface="+mn-ea"/>
                <a:ea typeface="+mn-ea"/>
              </a:rPr>
              <a:t>static</a:t>
            </a:r>
            <a:r>
              <a:rPr lang="en-US" altLang="ko-KR" sz="3600" b="0" dirty="0" err="1">
                <a:latin typeface="+mn-ea"/>
                <a:ea typeface="+mn-ea"/>
                <a:cs typeface="Lucida Sans Unicode"/>
                <a:sym typeface="Lucida Sans Unicode"/>
              </a:rPr>
              <a:t>method</a:t>
            </a:r>
            <a:endParaRPr lang="ko-KR" altLang="en-US" sz="36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08224" y="6561969"/>
            <a:ext cx="4860540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클래스 내부에 속성 생성</a:t>
            </a:r>
          </a:p>
        </p:txBody>
      </p:sp>
    </p:spTree>
    <p:extLst>
      <p:ext uri="{BB962C8B-B14F-4D97-AF65-F5344CB8AC3E}">
        <p14:creationId xmlns:p14="http://schemas.microsoft.com/office/powerpoint/2010/main" val="20209072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Method Chain</a:t>
            </a:r>
          </a:p>
        </p:txBody>
      </p:sp>
      <p:sp>
        <p:nvSpPr>
          <p:cNvPr id="39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Self Method Chain</a:t>
            </a:r>
          </a:p>
        </p:txBody>
      </p:sp>
      <p:sp>
        <p:nvSpPr>
          <p:cNvPr id="39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273296" y="3200398"/>
            <a:ext cx="19310603" cy="20734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defTabSz="905255">
              <a:lnSpc>
                <a:spcPct val="120000"/>
              </a:lnSpc>
              <a:spcBef>
                <a:spcPts val="600"/>
              </a:spcBef>
              <a:buSzTx/>
              <a:buFont typeface="Wingdings"/>
              <a:buNone/>
              <a:defRPr sz="2772"/>
            </a:lvl1pPr>
          </a:lstStyle>
          <a:p>
            <a:r>
              <a:rPr sz="4000" dirty="0" err="1"/>
              <a:t>객체</a:t>
            </a:r>
            <a:r>
              <a:rPr sz="4000" dirty="0"/>
              <a:t> </a:t>
            </a:r>
            <a:r>
              <a:rPr sz="4000" dirty="0" err="1"/>
              <a:t>내의</a:t>
            </a:r>
            <a:r>
              <a:rPr sz="4000" dirty="0"/>
              <a:t> </a:t>
            </a:r>
            <a:r>
              <a:rPr sz="4000" dirty="0" err="1"/>
              <a:t>메소드의</a:t>
            </a:r>
            <a:r>
              <a:rPr sz="4000" dirty="0"/>
              <a:t> </a:t>
            </a:r>
            <a:r>
              <a:rPr sz="4000" dirty="0" err="1"/>
              <a:t>결과를</a:t>
            </a:r>
            <a:r>
              <a:rPr sz="4000" dirty="0"/>
              <a:t> </a:t>
            </a:r>
            <a:r>
              <a:rPr sz="4000" dirty="0" err="1"/>
              <a:t>자기자신으로</a:t>
            </a:r>
            <a:r>
              <a:rPr sz="4000" dirty="0"/>
              <a:t> </a:t>
            </a:r>
            <a:r>
              <a:rPr sz="4000" dirty="0" err="1"/>
              <a:t>리턴하여</a:t>
            </a:r>
            <a:r>
              <a:rPr sz="4000" dirty="0"/>
              <a:t>  </a:t>
            </a:r>
            <a:r>
              <a:rPr sz="4000" dirty="0" err="1"/>
              <a:t>메소드를</a:t>
            </a:r>
            <a:r>
              <a:rPr sz="4000" dirty="0"/>
              <a:t>  </a:t>
            </a:r>
            <a:r>
              <a:rPr sz="4000" dirty="0" err="1"/>
              <a:t>연속해</a:t>
            </a:r>
            <a:r>
              <a:rPr sz="4000" dirty="0"/>
              <a:t> </a:t>
            </a:r>
            <a:r>
              <a:rPr sz="4000" dirty="0" err="1"/>
              <a:t>호출하여</a:t>
            </a:r>
            <a:r>
              <a:rPr sz="4000" dirty="0"/>
              <a:t> </a:t>
            </a:r>
            <a:r>
              <a:rPr sz="4000" dirty="0" err="1"/>
              <a:t>처리</a:t>
            </a:r>
            <a:r>
              <a:rPr sz="4000" dirty="0"/>
              <a:t> </a:t>
            </a:r>
          </a:p>
        </p:txBody>
      </p:sp>
      <p:sp>
        <p:nvSpPr>
          <p:cNvPr id="39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135216" y="8370748"/>
            <a:ext cx="4320480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75776" y="8370748"/>
            <a:ext cx="4320480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60352" y="8370748"/>
            <a:ext cx="4320480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44952" y="9487625"/>
            <a:ext cx="13249472" cy="146731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 cap="flat">
            <a:noFill/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7584" y="11178481"/>
            <a:ext cx="849694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메소드가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연속적으로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47584" y="7793175"/>
            <a:ext cx="2448272" cy="55399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24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400" b="0" dirty="0">
                <a:latin typeface="+mn-ea"/>
                <a:ea typeface="+mn-ea"/>
                <a:cs typeface="Lucida Sans Unicode"/>
                <a:sym typeface="Lucida Sans Unicode"/>
              </a:rPr>
              <a:t>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488144" y="7773517"/>
            <a:ext cx="2448272" cy="55399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2400" b="0" dirty="0" err="1"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lang="ko-KR" altLang="en-US" sz="2400" b="0" dirty="0">
                <a:latin typeface="+mn-ea"/>
                <a:ea typeface="+mn-ea"/>
                <a:cs typeface="Lucida Sans Unicode"/>
                <a:sym typeface="Lucida Sans Unicode"/>
              </a:rPr>
              <a:t> 반환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연산자</a:t>
            </a:r>
            <a:r>
              <a:rPr dirty="0"/>
              <a:t> </a:t>
            </a:r>
            <a:r>
              <a:rPr lang="ko-KR" altLang="en-US" dirty="0"/>
              <a:t>오버로딩</a:t>
            </a:r>
            <a:endParaRPr dirty="0"/>
          </a:p>
        </p:txBody>
      </p:sp>
      <p:sp>
        <p:nvSpPr>
          <p:cNvPr id="41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90059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스페셜메소드</a:t>
            </a:r>
            <a:r>
              <a:rPr lang="en-US" altLang="ko-KR" dirty="0"/>
              <a:t>==</a:t>
            </a:r>
            <a:r>
              <a:rPr dirty="0"/>
              <a:t> </a:t>
            </a:r>
            <a:r>
              <a:rPr dirty="0" err="1"/>
              <a:t>연산자를</a:t>
            </a:r>
            <a:r>
              <a:rPr dirty="0"/>
              <a:t> </a:t>
            </a:r>
            <a:r>
              <a:rPr dirty="0" err="1"/>
              <a:t>대치</a:t>
            </a:r>
            <a:endParaRPr dirty="0"/>
          </a:p>
        </p:txBody>
      </p:sp>
      <p:sp>
        <p:nvSpPr>
          <p:cNvPr id="41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00401"/>
            <a:ext cx="19621500" cy="250547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새로운</a:t>
            </a:r>
            <a:r>
              <a:rPr sz="4000" dirty="0"/>
              <a:t> class </a:t>
            </a:r>
            <a:r>
              <a:rPr sz="4000" dirty="0" err="1"/>
              <a:t>object를</a:t>
            </a:r>
            <a:r>
              <a:rPr sz="4000" dirty="0"/>
              <a:t> </a:t>
            </a:r>
            <a:r>
              <a:rPr sz="4000" dirty="0" err="1"/>
              <a:t>만들고</a:t>
            </a:r>
            <a:r>
              <a:rPr sz="4000" dirty="0"/>
              <a:t> </a:t>
            </a:r>
            <a:r>
              <a:rPr sz="4000" dirty="0" err="1"/>
              <a:t>스페셜</a:t>
            </a:r>
            <a:r>
              <a:rPr sz="4000" dirty="0"/>
              <a:t> </a:t>
            </a:r>
            <a:r>
              <a:rPr sz="4000" dirty="0" err="1"/>
              <a:t>메소드를</a:t>
            </a:r>
            <a:r>
              <a:rPr sz="4000" dirty="0"/>
              <a:t> </a:t>
            </a:r>
            <a:r>
              <a:rPr sz="4000" dirty="0" err="1"/>
              <a:t>override하면</a:t>
            </a:r>
            <a:r>
              <a:rPr sz="4000" dirty="0"/>
              <a:t> </a:t>
            </a:r>
            <a:r>
              <a:rPr sz="4000" dirty="0" err="1"/>
              <a:t>연산자가</a:t>
            </a:r>
            <a:r>
              <a:rPr sz="4000" dirty="0"/>
              <a:t> </a:t>
            </a:r>
            <a:r>
              <a:rPr sz="4000" dirty="0" err="1"/>
              <a:t>스페셜메소드로</a:t>
            </a:r>
            <a:r>
              <a:rPr sz="4000" dirty="0"/>
              <a:t> </a:t>
            </a:r>
            <a:r>
              <a:rPr sz="4000" dirty="0" err="1"/>
              <a:t>대치됨</a:t>
            </a:r>
            <a:endParaRPr sz="4000" dirty="0"/>
          </a:p>
        </p:txBody>
      </p:sp>
      <p:sp>
        <p:nvSpPr>
          <p:cNvPr id="41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567264" y="8288872"/>
            <a:ext cx="576064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83488" y="8407917"/>
            <a:ext cx="3168352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7264" y="6858001"/>
            <a:ext cx="30243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1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68064" y="8288872"/>
            <a:ext cx="576064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84288" y="8407917"/>
            <a:ext cx="3168352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68064" y="6858001"/>
            <a:ext cx="30243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2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5536" y="11466512"/>
            <a:ext cx="11015414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연산자를 사용하면 클래스의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스페셜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28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메소드를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호출해서 처리</a:t>
            </a:r>
          </a:p>
        </p:txBody>
      </p:sp>
      <p:sp>
        <p:nvSpPr>
          <p:cNvPr id="6" name="오른쪽 화살표 5"/>
          <p:cNvSpPr/>
          <p:nvPr/>
        </p:nvSpPr>
        <p:spPr>
          <a:xfrm rot="18502091">
            <a:off x="13497016" y="10034843"/>
            <a:ext cx="1956816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4" name="오른쪽 화살표 13"/>
          <p:cNvSpPr/>
          <p:nvPr/>
        </p:nvSpPr>
        <p:spPr>
          <a:xfrm rot="13494842">
            <a:off x="9183030" y="10068771"/>
            <a:ext cx="1956816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클래스</a:t>
            </a:r>
            <a:r>
              <a:rPr lang="ko-KR" altLang="en-US" dirty="0"/>
              <a:t>와 </a:t>
            </a:r>
            <a:r>
              <a:rPr lang="ko-KR" altLang="en-US" dirty="0" err="1"/>
              <a:t>인스턴스만</a:t>
            </a:r>
            <a:r>
              <a:rPr lang="ko-KR" altLang="en-US" dirty="0"/>
              <a:t> 존재</a:t>
            </a:r>
            <a:r>
              <a:rPr dirty="0"/>
              <a:t> 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17281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lang="ko-KR" altLang="en-US" dirty="0" err="1"/>
              <a:t>파이썬은</a:t>
            </a:r>
            <a:r>
              <a:rPr lang="ko-KR" altLang="en-US" dirty="0"/>
              <a:t> 클래스와 </a:t>
            </a:r>
            <a:r>
              <a:rPr lang="ko-KR" altLang="en-US" dirty="0" err="1"/>
              <a:t>인스턴스만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2" y="2537588"/>
            <a:ext cx="286936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grpSp>
        <p:nvGrpSpPr>
          <p:cNvPr id="144" name="직사각형 2"/>
          <p:cNvGrpSpPr/>
          <p:nvPr/>
        </p:nvGrpSpPr>
        <p:grpSpPr>
          <a:xfrm>
            <a:off x="4559152" y="5993904"/>
            <a:ext cx="4432952" cy="2016230"/>
            <a:chOff x="-1" y="-1"/>
            <a:chExt cx="2520282" cy="100811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lass"/>
            <p:cNvSpPr txBox="1"/>
            <p:nvPr/>
          </p:nvSpPr>
          <p:spPr>
            <a:xfrm>
              <a:off x="-1" y="350168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47" name="직사각형 4"/>
          <p:cNvGrpSpPr/>
          <p:nvPr/>
        </p:nvGrpSpPr>
        <p:grpSpPr>
          <a:xfrm>
            <a:off x="4559155" y="10026352"/>
            <a:ext cx="4432950" cy="2016230"/>
            <a:chOff x="-1" y="-1"/>
            <a:chExt cx="2520282" cy="100811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__dict__"/>
            <p:cNvSpPr txBox="1"/>
            <p:nvPr/>
          </p:nvSpPr>
          <p:spPr>
            <a:xfrm>
              <a:off x="-1" y="35016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ko-KR" altLang="en-US" sz="2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" name="직선 화살표 연결선 2"/>
          <p:cNvCxnSpPr>
            <a:stCxn id="142" idx="2"/>
            <a:endCxn id="145" idx="0"/>
          </p:cNvCxnSpPr>
          <p:nvPr/>
        </p:nvCxnSpPr>
        <p:spPr>
          <a:xfrm>
            <a:off x="6775628" y="8010135"/>
            <a:ext cx="0" cy="201621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직사각형 3"/>
          <p:cNvSpPr/>
          <p:nvPr/>
        </p:nvSpPr>
        <p:spPr>
          <a:xfrm>
            <a:off x="9823281" y="5993905"/>
            <a:ext cx="4155890" cy="187221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Function class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23281" y="10012287"/>
            <a:ext cx="4155890" cy="187221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/>
              <a:t> </a:t>
            </a:r>
            <a:r>
              <a:rPr lang="en-US" altLang="ko-KR" sz="2800" dirty="0" err="1"/>
              <a:t>def</a:t>
            </a:r>
            <a:r>
              <a:rPr lang="en-US" altLang="ko-KR" sz="2800" dirty="0"/>
              <a:t> </a:t>
            </a:r>
            <a:r>
              <a:rPr lang="ko-KR" altLang="en-US" sz="2800" dirty="0"/>
              <a:t>함수정의</a:t>
            </a:r>
            <a:endParaRPr lang="en-US" altLang="ko-KR" sz="2800" dirty="0"/>
          </a:p>
          <a:p>
            <a:pPr defTabSz="1828800"/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(</a:t>
            </a:r>
            <a:r>
              <a: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 </a:t>
            </a:r>
            <a:r>
              <a:rPr lang="ko-KR" altLang="en-US" sz="2800" dirty="0" err="1"/>
              <a:t>인스턴스</a:t>
            </a:r>
            <a:r>
              <a:rPr lang="en-US" altLang="ko-KR" sz="2800" dirty="0"/>
              <a:t>)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901224" y="7866118"/>
            <a:ext cx="0" cy="214616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직사각형 19"/>
          <p:cNvSpPr/>
          <p:nvPr/>
        </p:nvSpPr>
        <p:spPr>
          <a:xfrm>
            <a:off x="16101007" y="5925751"/>
            <a:ext cx="4155890" cy="187221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/>
              <a:t>Method </a:t>
            </a:r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class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01007" y="9944133"/>
            <a:ext cx="4155890" cy="187221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/>
              <a:t> 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인스턴스</a:t>
            </a:r>
            <a:endParaRPr lang="en-US" altLang="ko-KR" sz="2800" dirty="0"/>
          </a:p>
          <a:p>
            <a:pPr defTabSz="1828800"/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(</a:t>
            </a:r>
            <a:r>
              <a: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 </a:t>
            </a:r>
            <a:r>
              <a:rPr lang="ko-KR" altLang="en-US" sz="2800" dirty="0" err="1"/>
              <a:t>인스턴스</a:t>
            </a:r>
            <a:r>
              <a:rPr lang="en-US" altLang="ko-KR" sz="2800" dirty="0"/>
              <a:t>)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8178950" y="7797964"/>
            <a:ext cx="0" cy="2146168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오른쪽 화살표 8"/>
          <p:cNvSpPr/>
          <p:nvPr/>
        </p:nvSpPr>
        <p:spPr>
          <a:xfrm rot="7981207">
            <a:off x="13260106" y="8208770"/>
            <a:ext cx="2956244" cy="1222764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28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2320" y="8477539"/>
            <a:ext cx="2448272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함수를 </a:t>
            </a:r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메소드로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전환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280" y="12330609"/>
            <a:ext cx="4032448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800" dirty="0"/>
              <a:t> </a:t>
            </a:r>
            <a:r>
              <a:rPr lang="ko-KR" altLang="en-US" sz="2800" dirty="0">
                <a:latin typeface="+mn-ea"/>
                <a:ea typeface="+mn-ea"/>
              </a:rPr>
              <a:t>함수가 정의되면 로딩할 때 </a:t>
            </a:r>
            <a:r>
              <a:rPr lang="ko-KR" altLang="en-US" sz="2800" dirty="0" err="1">
                <a:latin typeface="+mn-ea"/>
                <a:ea typeface="+mn-ea"/>
              </a:rPr>
              <a:t>인스턴스로</a:t>
            </a:r>
            <a:r>
              <a:rPr lang="ko-KR" altLang="en-US" sz="2800" dirty="0">
                <a:latin typeface="+mn-ea"/>
                <a:ea typeface="+mn-ea"/>
              </a:rPr>
              <a:t> 전환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9155" y="5129809"/>
            <a:ext cx="4320478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 err="1">
                <a:latin typeface="+mn-ea"/>
                <a:ea typeface="+mn-ea"/>
                <a:cs typeface="Lucida Sans Unicode"/>
                <a:sym typeface="Lucida Sans Unicode"/>
              </a:rPr>
              <a:t>파이썬의</a:t>
            </a:r>
            <a:r>
              <a:rPr lang="ko-KR" altLang="en-US" sz="3600" b="0" dirty="0">
                <a:latin typeface="+mn-ea"/>
                <a:ea typeface="+mn-ea"/>
                <a:cs typeface="Lucida Sans Unicode"/>
                <a:sym typeface="Lucida Sans Unicode"/>
              </a:rPr>
              <a:t> 기본 구조</a:t>
            </a:r>
          </a:p>
        </p:txBody>
      </p:sp>
    </p:spTree>
    <p:extLst>
      <p:ext uri="{BB962C8B-B14F-4D97-AF65-F5344CB8AC3E}">
        <p14:creationId xmlns:p14="http://schemas.microsoft.com/office/powerpoint/2010/main" val="10940239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class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클래스</a:t>
            </a:r>
            <a:r>
              <a:rPr dirty="0"/>
              <a:t> namespace 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33123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namespace가</a:t>
            </a:r>
            <a:r>
              <a:rPr dirty="0"/>
              <a:t> </a:t>
            </a:r>
            <a:r>
              <a:rPr dirty="0" err="1"/>
              <a:t>생성</a:t>
            </a:r>
            <a:r>
              <a:rPr lang="ko-KR" altLang="en-US" dirty="0"/>
              <a:t>하고 이름과 값으로 관리</a:t>
            </a:r>
            <a:endParaRPr dirty="0"/>
          </a:p>
        </p:txBody>
      </p:sp>
      <p:grpSp>
        <p:nvGrpSpPr>
          <p:cNvPr id="144" name="직사각형 2"/>
          <p:cNvGrpSpPr/>
          <p:nvPr/>
        </p:nvGrpSpPr>
        <p:grpSpPr>
          <a:xfrm>
            <a:off x="5298700" y="6281928"/>
            <a:ext cx="5040568" cy="2016230"/>
            <a:chOff x="-1" y="-1"/>
            <a:chExt cx="2520282" cy="100811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lass"/>
            <p:cNvSpPr txBox="1"/>
            <p:nvPr/>
          </p:nvSpPr>
          <p:spPr>
            <a:xfrm>
              <a:off x="-1" y="365557"/>
              <a:ext cx="252028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47" name="직사각형 4"/>
          <p:cNvGrpSpPr/>
          <p:nvPr/>
        </p:nvGrpSpPr>
        <p:grpSpPr>
          <a:xfrm>
            <a:off x="14083679" y="6281928"/>
            <a:ext cx="5040566" cy="2016230"/>
            <a:chOff x="-1" y="-1"/>
            <a:chExt cx="2520282" cy="100811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__dict__"/>
            <p:cNvSpPr txBox="1"/>
            <p:nvPr/>
          </p:nvSpPr>
          <p:spPr>
            <a:xfrm>
              <a:off x="-1" y="365558"/>
              <a:ext cx="252028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51" name="직선 화살표 연결선 5"/>
          <p:cNvSpPr/>
          <p:nvPr/>
        </p:nvSpPr>
        <p:spPr>
          <a:xfrm>
            <a:off x="10358067" y="7290043"/>
            <a:ext cx="3706566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6"/>
          <p:cNvSpPr txBox="1"/>
          <p:nvPr/>
        </p:nvSpPr>
        <p:spPr>
          <a:xfrm>
            <a:off x="10771311" y="7722091"/>
            <a:ext cx="28803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1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2" y="2537588"/>
            <a:ext cx="286936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3920192" y="916225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 err="1"/>
              <a:t>름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74370" y="916225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 err="1"/>
              <a:t>름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828548" y="916225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 err="1"/>
              <a:t>름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282726" y="916225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이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 err="1"/>
              <a:t>름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20192" y="1132249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374370" y="1132249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/>
              <a:t>체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828548" y="1132249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/>
              <a:t>체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282726" y="11322496"/>
            <a:ext cx="1152128" cy="158417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객</a:t>
            </a:r>
            <a:endParaRPr lang="en-US" altLang="ko-KR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defTabSz="1828800"/>
            <a:r>
              <a:rPr lang="ko-KR" altLang="en-US" sz="2400" dirty="0"/>
              <a:t>체</a:t>
            </a:r>
            <a:endParaRPr lang="ko-KR" altLang="en-US" sz="24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5" name="직선 화살표 연결선 4"/>
          <p:cNvCxnSpPr>
            <a:stCxn id="18" idx="0"/>
            <a:endCxn id="2" idx="2"/>
          </p:cNvCxnSpPr>
          <p:nvPr/>
        </p:nvCxnSpPr>
        <p:spPr>
          <a:xfrm flipV="1">
            <a:off x="14496256" y="10746432"/>
            <a:ext cx="0" cy="5760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/>
          <p:cNvCxnSpPr>
            <a:stCxn id="19" idx="0"/>
            <a:endCxn id="14" idx="2"/>
          </p:cNvCxnSpPr>
          <p:nvPr/>
        </p:nvCxnSpPr>
        <p:spPr>
          <a:xfrm flipV="1">
            <a:off x="15950434" y="10746432"/>
            <a:ext cx="0" cy="5760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직선 화살표 연결선 8"/>
          <p:cNvCxnSpPr>
            <a:stCxn id="20" idx="0"/>
            <a:endCxn id="15" idx="2"/>
          </p:cNvCxnSpPr>
          <p:nvPr/>
        </p:nvCxnSpPr>
        <p:spPr>
          <a:xfrm flipV="1">
            <a:off x="17404612" y="10746432"/>
            <a:ext cx="0" cy="5760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21" idx="0"/>
            <a:endCxn id="16" idx="2"/>
          </p:cNvCxnSpPr>
          <p:nvPr/>
        </p:nvCxnSpPr>
        <p:spPr>
          <a:xfrm flipV="1">
            <a:off x="18858790" y="10746432"/>
            <a:ext cx="0" cy="57606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꺾인 연결선 12"/>
          <p:cNvCxnSpPr>
            <a:stCxn id="2" idx="0"/>
            <a:endCxn id="145" idx="2"/>
          </p:cNvCxnSpPr>
          <p:nvPr/>
        </p:nvCxnSpPr>
        <p:spPr>
          <a:xfrm rot="5400000" flipH="1" flipV="1">
            <a:off x="15118061" y="7676357"/>
            <a:ext cx="864098" cy="2107706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꺾인 연결선 21"/>
          <p:cNvCxnSpPr>
            <a:stCxn id="16" idx="0"/>
            <a:endCxn id="145" idx="2"/>
          </p:cNvCxnSpPr>
          <p:nvPr/>
        </p:nvCxnSpPr>
        <p:spPr>
          <a:xfrm rot="16200000" flipV="1">
            <a:off x="17299329" y="7602794"/>
            <a:ext cx="864098" cy="225482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꺾인 연결선 23"/>
          <p:cNvCxnSpPr>
            <a:stCxn id="14" idx="0"/>
            <a:endCxn id="145" idx="2"/>
          </p:cNvCxnSpPr>
          <p:nvPr/>
        </p:nvCxnSpPr>
        <p:spPr>
          <a:xfrm rot="5400000" flipH="1" flipV="1">
            <a:off x="15845151" y="8403444"/>
            <a:ext cx="864098" cy="65352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꺾인 연결선 25"/>
          <p:cNvCxnSpPr>
            <a:stCxn id="15" idx="0"/>
            <a:endCxn id="145" idx="2"/>
          </p:cNvCxnSpPr>
          <p:nvPr/>
        </p:nvCxnSpPr>
        <p:spPr>
          <a:xfrm rot="16200000" flipV="1">
            <a:off x="16572241" y="8329883"/>
            <a:ext cx="864098" cy="800650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namespace </a:t>
            </a:r>
          </a:p>
        </p:txBody>
      </p:sp>
      <p:sp>
        <p:nvSpPr>
          <p:cNvPr id="15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33123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속성이</a:t>
            </a:r>
            <a:r>
              <a:rPr dirty="0"/>
              <a:t> </a:t>
            </a:r>
            <a:r>
              <a:rPr dirty="0" err="1"/>
              <a:t>생성되고</a:t>
            </a:r>
            <a:r>
              <a:rPr dirty="0"/>
              <a:t> </a:t>
            </a:r>
            <a:r>
              <a:rPr dirty="0" err="1"/>
              <a:t>instance를</a:t>
            </a:r>
            <a:r>
              <a:rPr dirty="0"/>
              <a:t> </a:t>
            </a:r>
            <a:r>
              <a:rPr dirty="0" err="1"/>
              <a:t>생성시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</a:t>
            </a:r>
            <a:r>
              <a:rPr dirty="0" err="1"/>
              <a:t>메소드에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속성들을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</a:p>
        </p:txBody>
      </p:sp>
      <p:grpSp>
        <p:nvGrpSpPr>
          <p:cNvPr id="162" name="직사각형 2"/>
          <p:cNvGrpSpPr/>
          <p:nvPr/>
        </p:nvGrpSpPr>
        <p:grpSpPr>
          <a:xfrm>
            <a:off x="5711276" y="6425949"/>
            <a:ext cx="5040568" cy="2016230"/>
            <a:chOff x="-1" y="-1"/>
            <a:chExt cx="2520282" cy="1008114"/>
          </a:xfrm>
        </p:grpSpPr>
        <p:sp>
          <p:nvSpPr>
            <p:cNvPr id="16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t" anchorCtr="0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class"/>
            <p:cNvSpPr txBox="1"/>
            <p:nvPr/>
          </p:nvSpPr>
          <p:spPr>
            <a:xfrm>
              <a:off x="-1" y="72009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 anchorCtr="0">
              <a:no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65" name="직사각형 4"/>
          <p:cNvGrpSpPr/>
          <p:nvPr/>
        </p:nvGrpSpPr>
        <p:grpSpPr>
          <a:xfrm>
            <a:off x="14640271" y="6425948"/>
            <a:ext cx="5040566" cy="2016230"/>
            <a:chOff x="-1" y="-1"/>
            <a:chExt cx="2520282" cy="1008114"/>
          </a:xfrm>
        </p:grpSpPr>
        <p:sp>
          <p:nvSpPr>
            <p:cNvPr id="163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__dict__"/>
            <p:cNvSpPr txBox="1"/>
            <p:nvPr/>
          </p:nvSpPr>
          <p:spPr>
            <a:xfrm>
              <a:off x="-1" y="35016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81" name="직선 화살표 연결선 5"/>
          <p:cNvSpPr/>
          <p:nvPr/>
        </p:nvSpPr>
        <p:spPr>
          <a:xfrm>
            <a:off x="10770643" y="7434063"/>
            <a:ext cx="3850582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6"/>
          <p:cNvSpPr txBox="1"/>
          <p:nvPr/>
        </p:nvSpPr>
        <p:spPr>
          <a:xfrm>
            <a:off x="11183887" y="7578081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170" name="직사각형 7"/>
          <p:cNvGrpSpPr/>
          <p:nvPr/>
        </p:nvGrpSpPr>
        <p:grpSpPr>
          <a:xfrm>
            <a:off x="5855295" y="10170367"/>
            <a:ext cx="5040566" cy="2016230"/>
            <a:chOff x="-1" y="-1"/>
            <a:chExt cx="2520282" cy="1008114"/>
          </a:xfrm>
        </p:grpSpPr>
        <p:sp>
          <p:nvSpPr>
            <p:cNvPr id="168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t" anchorCtr="0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instance"/>
            <p:cNvSpPr txBox="1"/>
            <p:nvPr/>
          </p:nvSpPr>
          <p:spPr>
            <a:xfrm>
              <a:off x="-1" y="72008"/>
              <a:ext cx="25202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 anchorCtr="0">
              <a:no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173" name="직사각형 8"/>
          <p:cNvGrpSpPr/>
          <p:nvPr/>
        </p:nvGrpSpPr>
        <p:grpSpPr>
          <a:xfrm>
            <a:off x="14640271" y="10170366"/>
            <a:ext cx="5040566" cy="2016230"/>
            <a:chOff x="-1" y="-1"/>
            <a:chExt cx="2520282" cy="1008114"/>
          </a:xfrm>
        </p:grpSpPr>
        <p:sp>
          <p:nvSpPr>
            <p:cNvPr id="171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__dict__"/>
            <p:cNvSpPr txBox="1"/>
            <p:nvPr/>
          </p:nvSpPr>
          <p:spPr>
            <a:xfrm>
              <a:off x="-1" y="35016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182" name="직선 화살표 연결선 9"/>
          <p:cNvSpPr/>
          <p:nvPr/>
        </p:nvSpPr>
        <p:spPr>
          <a:xfrm>
            <a:off x="10914659" y="11178481"/>
            <a:ext cx="3706566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-10800"/>
                  <a:pt x="14400" y="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0"/>
          <p:cNvSpPr txBox="1"/>
          <p:nvPr/>
        </p:nvSpPr>
        <p:spPr>
          <a:xfrm>
            <a:off x="11327903" y="11322497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176" name="아래쪽 화살표 3"/>
          <p:cNvSpPr/>
          <p:nvPr/>
        </p:nvSpPr>
        <p:spPr>
          <a:xfrm>
            <a:off x="7567007" y="8657921"/>
            <a:ext cx="969266" cy="1224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51"/>
                </a:moveTo>
                <a:lnTo>
                  <a:pt x="5400" y="13051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51"/>
                </a:lnTo>
                <a:lnTo>
                  <a:pt x="21600" y="1305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1"/>
          <p:cNvSpPr txBox="1"/>
          <p:nvPr/>
        </p:nvSpPr>
        <p:spPr>
          <a:xfrm>
            <a:off x="4703166" y="8989043"/>
            <a:ext cx="30243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선 화살표 연결선 13"/>
          <p:cNvSpPr/>
          <p:nvPr/>
        </p:nvSpPr>
        <p:spPr>
          <a:xfrm>
            <a:off x="17160553" y="8461127"/>
            <a:ext cx="2" cy="1690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4"/>
          <p:cNvSpPr txBox="1"/>
          <p:nvPr/>
        </p:nvSpPr>
        <p:spPr>
          <a:xfrm>
            <a:off x="17664609" y="8989043"/>
            <a:ext cx="316835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Scope(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0" name="슬라이드 번호 개체 틀 12"/>
          <p:cNvSpPr txBox="1">
            <a:spLocks noGrp="1"/>
          </p:cNvSpPr>
          <p:nvPr>
            <p:ph type="sldNum" sz="quarter" idx="2"/>
          </p:nvPr>
        </p:nvSpPr>
        <p:spPr>
          <a:xfrm>
            <a:off x="3437931" y="2537588"/>
            <a:ext cx="286937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863408" y="7445685"/>
            <a:ext cx="3024336" cy="6155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2800" b="0" dirty="0"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lang="en-US" altLang="ko-KR" sz="2800" b="0" dirty="0" err="1"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lang="en-US" altLang="ko-KR" sz="2800" b="0" dirty="0"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endParaRPr lang="ko-KR" altLang="en-US" sz="2800" b="0" dirty="0"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아래쪽 화살표 2"/>
          <p:cNvSpPr/>
          <p:nvPr/>
        </p:nvSpPr>
        <p:spPr>
          <a:xfrm rot="18131846">
            <a:off x="11990518" y="7075301"/>
            <a:ext cx="761956" cy="4369334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28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5617" y="9358373"/>
            <a:ext cx="3600406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800" b="0" dirty="0">
                <a:latin typeface="+mn-ea"/>
                <a:ea typeface="+mn-ea"/>
                <a:sym typeface="Lucida Sans Unicode"/>
              </a:rPr>
              <a:t>__</a:t>
            </a:r>
            <a:r>
              <a:rPr lang="en-US" altLang="ko-KR" sz="2800" dirty="0" err="1">
                <a:latin typeface="+mn-ea"/>
                <a:ea typeface="+mn-ea"/>
              </a:rPr>
              <a:t>init</a:t>
            </a:r>
            <a:r>
              <a:rPr lang="en-US" altLang="ko-KR" sz="2800" dirty="0">
                <a:latin typeface="+mn-ea"/>
                <a:ea typeface="+mn-ea"/>
              </a:rPr>
              <a:t>__ </a:t>
            </a:r>
            <a:r>
              <a:rPr lang="ko-KR" altLang="en-US" sz="2800" dirty="0">
                <a:latin typeface="+mn-ea"/>
                <a:ea typeface="+mn-ea"/>
              </a:rPr>
              <a:t>내부 값 저장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namespace </a:t>
            </a:r>
          </a:p>
        </p:txBody>
      </p:sp>
      <p:sp>
        <p:nvSpPr>
          <p:cNvPr id="19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33123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class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속성이</a:t>
            </a:r>
            <a:r>
              <a:rPr dirty="0"/>
              <a:t> </a:t>
            </a:r>
            <a:r>
              <a:rPr dirty="0" err="1"/>
              <a:t>생성되고</a:t>
            </a:r>
            <a:r>
              <a:rPr dirty="0"/>
              <a:t> </a:t>
            </a:r>
            <a:r>
              <a:rPr dirty="0" err="1"/>
              <a:t>instance를</a:t>
            </a:r>
            <a:r>
              <a:rPr dirty="0"/>
              <a:t> </a:t>
            </a:r>
            <a:r>
              <a:rPr dirty="0" err="1"/>
              <a:t>생성시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</a:t>
            </a:r>
            <a:r>
              <a:rPr dirty="0" err="1"/>
              <a:t>메소드에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속성들을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</a:p>
        </p:txBody>
      </p:sp>
      <p:grpSp>
        <p:nvGrpSpPr>
          <p:cNvPr id="194" name="직사각형 2"/>
          <p:cNvGrpSpPr/>
          <p:nvPr/>
        </p:nvGrpSpPr>
        <p:grpSpPr>
          <a:xfrm>
            <a:off x="5693427" y="6425949"/>
            <a:ext cx="5058418" cy="2818023"/>
            <a:chOff x="-8926" y="-1"/>
            <a:chExt cx="2529207" cy="1008114"/>
          </a:xfrm>
        </p:grpSpPr>
        <p:sp>
          <p:nvSpPr>
            <p:cNvPr id="192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class"/>
            <p:cNvSpPr txBox="1"/>
            <p:nvPr/>
          </p:nvSpPr>
          <p:spPr>
            <a:xfrm>
              <a:off x="-8926" y="118413"/>
              <a:ext cx="2520282" cy="220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197" name="직사각형 4"/>
          <p:cNvGrpSpPr/>
          <p:nvPr/>
        </p:nvGrpSpPr>
        <p:grpSpPr>
          <a:xfrm>
            <a:off x="14640271" y="6425948"/>
            <a:ext cx="5040566" cy="2016230"/>
            <a:chOff x="-1" y="-1"/>
            <a:chExt cx="2520282" cy="1008114"/>
          </a:xfrm>
        </p:grpSpPr>
        <p:sp>
          <p:nvSpPr>
            <p:cNvPr id="195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__dict__"/>
            <p:cNvSpPr txBox="1"/>
            <p:nvPr/>
          </p:nvSpPr>
          <p:spPr>
            <a:xfrm>
              <a:off x="-1" y="35016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13" name="직선 화살표 연결선 5"/>
          <p:cNvSpPr/>
          <p:nvPr/>
        </p:nvSpPr>
        <p:spPr>
          <a:xfrm>
            <a:off x="10770643" y="7434063"/>
            <a:ext cx="3850582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6"/>
          <p:cNvSpPr txBox="1"/>
          <p:nvPr/>
        </p:nvSpPr>
        <p:spPr>
          <a:xfrm>
            <a:off x="11165225" y="7675929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202" name="직사각형 7"/>
          <p:cNvGrpSpPr/>
          <p:nvPr/>
        </p:nvGrpSpPr>
        <p:grpSpPr>
          <a:xfrm>
            <a:off x="5693426" y="10170366"/>
            <a:ext cx="5202436" cy="2016230"/>
            <a:chOff x="-1" y="-1"/>
            <a:chExt cx="2520282" cy="1008114"/>
          </a:xfrm>
        </p:grpSpPr>
        <p:sp>
          <p:nvSpPr>
            <p:cNvPr id="20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메소드"/>
            <p:cNvSpPr txBox="1"/>
            <p:nvPr/>
          </p:nvSpPr>
          <p:spPr>
            <a:xfrm>
              <a:off x="-1" y="350168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" name="직사각형 8"/>
          <p:cNvGrpSpPr/>
          <p:nvPr/>
        </p:nvGrpSpPr>
        <p:grpSpPr>
          <a:xfrm>
            <a:off x="14640271" y="10170366"/>
            <a:ext cx="5040566" cy="2016230"/>
            <a:chOff x="-1" y="-1"/>
            <a:chExt cx="2520282" cy="1008114"/>
          </a:xfrm>
        </p:grpSpPr>
        <p:sp>
          <p:nvSpPr>
            <p:cNvPr id="203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locals()…"/>
            <p:cNvSpPr txBox="1"/>
            <p:nvPr/>
          </p:nvSpPr>
          <p:spPr>
            <a:xfrm>
              <a:off x="-1" y="242448"/>
              <a:ext cx="2520282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locals()</a:t>
              </a:r>
              <a:endParaRPr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14" name="직선 화살표 연결선 9"/>
          <p:cNvSpPr/>
          <p:nvPr/>
        </p:nvSpPr>
        <p:spPr>
          <a:xfrm>
            <a:off x="10914659" y="11178481"/>
            <a:ext cx="3706566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-10800"/>
                  <a:pt x="14400" y="0"/>
                  <a:pt x="21600" y="1080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TextBox 10"/>
          <p:cNvSpPr txBox="1"/>
          <p:nvPr/>
        </p:nvSpPr>
        <p:spPr>
          <a:xfrm>
            <a:off x="11271919" y="11376533"/>
            <a:ext cx="28803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sp>
        <p:nvSpPr>
          <p:cNvPr id="215" name="직선 화살표 연결선 13"/>
          <p:cNvSpPr/>
          <p:nvPr/>
        </p:nvSpPr>
        <p:spPr>
          <a:xfrm>
            <a:off x="17160553" y="8461127"/>
            <a:ext cx="2" cy="1690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4400"/>
                  <a:pt x="0" y="7200"/>
                  <a:pt x="21600" y="0"/>
                </a:cubicBezTo>
              </a:path>
            </a:pathLst>
          </a:custGeom>
          <a:ln w="28575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TextBox 14"/>
          <p:cNvSpPr txBox="1"/>
          <p:nvPr/>
        </p:nvSpPr>
        <p:spPr>
          <a:xfrm>
            <a:off x="17520593" y="8597644"/>
            <a:ext cx="316835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>
              <a:defRPr sz="12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Scope(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시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아래쪽 화살표 12"/>
          <p:cNvSpPr/>
          <p:nvPr/>
        </p:nvSpPr>
        <p:spPr>
          <a:xfrm rot="13748506">
            <a:off x="12392661" y="7671987"/>
            <a:ext cx="969266" cy="314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57"/>
                </a:moveTo>
                <a:lnTo>
                  <a:pt x="5400" y="13457"/>
                </a:lnTo>
                <a:lnTo>
                  <a:pt x="5400" y="0"/>
                </a:lnTo>
                <a:lnTo>
                  <a:pt x="16200" y="0"/>
                </a:lnTo>
                <a:lnTo>
                  <a:pt x="16200" y="13457"/>
                </a:lnTo>
                <a:lnTo>
                  <a:pt x="21600" y="1345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15"/>
          <p:cNvSpPr txBox="1"/>
          <p:nvPr/>
        </p:nvSpPr>
        <p:spPr>
          <a:xfrm>
            <a:off x="12336017" y="9781989"/>
            <a:ext cx="158417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1" y="2537588"/>
            <a:ext cx="286937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500728" y="7834960"/>
            <a:ext cx="3600400" cy="57963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함수</a:t>
            </a:r>
          </a:p>
        </p:txBody>
      </p:sp>
      <p:cxnSp>
        <p:nvCxnSpPr>
          <p:cNvPr id="4" name="꺾인 연결선 3"/>
          <p:cNvCxnSpPr>
            <a:stCxn id="2" idx="2"/>
            <a:endCxn id="200" idx="0"/>
          </p:cNvCxnSpPr>
          <p:nvPr/>
        </p:nvCxnSpPr>
        <p:spPr>
          <a:xfrm rot="5400000">
            <a:off x="7419901" y="9289336"/>
            <a:ext cx="1755774" cy="628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5135216" y="9271335"/>
            <a:ext cx="2592288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b="0" dirty="0" err="1">
                <a:latin typeface="+mn-ea"/>
                <a:ea typeface="+mn-ea"/>
                <a:cs typeface="Lucida Sans Unicode"/>
                <a:sym typeface="Lucida Sans Unicode"/>
              </a:rPr>
              <a:t>메소드</a:t>
            </a:r>
            <a:r>
              <a:rPr lang="ko-KR" altLang="en-US" sz="2800" b="0" dirty="0">
                <a:latin typeface="+mn-ea"/>
                <a:ea typeface="+mn-ea"/>
                <a:cs typeface="Lucida Sans Unicode"/>
                <a:sym typeface="Lucida Sans Unicode"/>
              </a:rPr>
              <a:t> 변환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/>
              <a:t>보호되는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속성</a:t>
            </a:r>
            <a:r>
              <a:rPr lang="en-US" dirty="0"/>
              <a:t> </a:t>
            </a:r>
            <a:r>
              <a:rPr lang="ko-KR" altLang="en-US" dirty="0"/>
              <a:t>이름 관리</a:t>
            </a:r>
            <a:endParaRPr dirty="0"/>
          </a:p>
        </p:txBody>
      </p:sp>
      <p:sp>
        <p:nvSpPr>
          <p:cNvPr id="2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57600"/>
            <a:ext cx="16459200" cy="33123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속성을</a:t>
            </a:r>
            <a:r>
              <a:rPr dirty="0"/>
              <a:t> </a:t>
            </a:r>
            <a:r>
              <a:rPr dirty="0" err="1"/>
              <a:t>관행상으로</a:t>
            </a:r>
            <a:r>
              <a:rPr dirty="0"/>
              <a:t> _</a:t>
            </a:r>
            <a:r>
              <a:rPr dirty="0" err="1"/>
              <a:t>속성명을</a:t>
            </a:r>
            <a:r>
              <a:rPr dirty="0"/>
              <a:t> </a:t>
            </a:r>
            <a:r>
              <a:rPr dirty="0" err="1"/>
              <a:t>사용하면</a:t>
            </a:r>
            <a:r>
              <a:rPr dirty="0"/>
              <a:t> </a:t>
            </a:r>
            <a:r>
              <a:rPr dirty="0" err="1"/>
              <a:t>보호된</a:t>
            </a:r>
            <a:r>
              <a:rPr dirty="0"/>
              <a:t> </a:t>
            </a:r>
            <a:r>
              <a:rPr dirty="0" err="1"/>
              <a:t>속성으로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처리</a:t>
            </a:r>
            <a:r>
              <a:rPr lang="ko-KR" altLang="en-US" dirty="0"/>
              <a:t>하고 </a:t>
            </a:r>
            <a:r>
              <a:rPr lang="ko-KR" altLang="en-US" dirty="0" err="1"/>
              <a:t>맹글링은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 err="1"/>
              <a:t>속성명을</a:t>
            </a:r>
            <a:r>
              <a:rPr lang="ko-KR" altLang="en-US" dirty="0"/>
              <a:t> 이용해서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처리했다</a:t>
            </a:r>
            <a:r>
              <a:rPr lang="en-US" altLang="ko-KR" dirty="0"/>
              <a:t>. </a:t>
            </a:r>
            <a:r>
              <a:rPr lang="ko-KR" altLang="en-US" dirty="0"/>
              <a:t>실행해도 특별한 예외가 없다</a:t>
            </a:r>
            <a:r>
              <a:rPr lang="en-US" altLang="ko-KR" dirty="0"/>
              <a:t>.</a:t>
            </a:r>
          </a:p>
          <a:p>
            <a:pPr marL="0" indent="0">
              <a:buSzTx/>
              <a:buNone/>
            </a:pPr>
            <a:endParaRPr dirty="0"/>
          </a:p>
        </p:txBody>
      </p:sp>
      <p:sp>
        <p:nvSpPr>
          <p:cNvPr id="228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7831763" y="8307715"/>
            <a:ext cx="6636502" cy="2836174"/>
            <a:chOff x="2843808" y="4071609"/>
            <a:chExt cx="3318251" cy="1147888"/>
          </a:xfrm>
        </p:grpSpPr>
        <p:sp>
          <p:nvSpPr>
            <p:cNvPr id="2" name="직사각형 1"/>
            <p:cNvSpPr/>
            <p:nvPr/>
          </p:nvSpPr>
          <p:spPr>
            <a:xfrm>
              <a:off x="2843808" y="4071609"/>
              <a:ext cx="3312368" cy="29895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en-US" altLang="ko-KR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_</a:t>
              </a:r>
              <a:r>
                <a:rPr lang="ko-KR" altLang="en-US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이름 </a:t>
              </a:r>
              <a:r>
                <a:rPr lang="en-US" altLang="ko-KR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: </a:t>
              </a:r>
              <a:r>
                <a:rPr lang="ko-KR" altLang="en-US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보호속성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49691" y="4920538"/>
              <a:ext cx="3312368" cy="29895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en-US" altLang="ko-KR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__</a:t>
              </a:r>
              <a:r>
                <a:rPr lang="ko-KR" altLang="en-US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이름 </a:t>
              </a:r>
              <a:r>
                <a:rPr lang="en-US" altLang="ko-KR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:  </a:t>
              </a:r>
              <a:r>
                <a:rPr lang="ko-KR" altLang="en-US" sz="3600" b="0" dirty="0" err="1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맹글링</a:t>
              </a:r>
              <a:r>
                <a:rPr lang="ko-KR" altLang="en-US" sz="36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Lucida Sans Unicode"/>
                </a:rPr>
                <a:t> 보호속성</a:t>
              </a:r>
            </a:p>
          </p:txBody>
        </p:sp>
      </p:grpSp>
      <p:grpSp>
        <p:nvGrpSpPr>
          <p:cNvPr id="9" name="직사각형 7"/>
          <p:cNvGrpSpPr/>
          <p:nvPr/>
        </p:nvGrpSpPr>
        <p:grpSpPr>
          <a:xfrm>
            <a:off x="4127104" y="8129109"/>
            <a:ext cx="3456384" cy="3193387"/>
            <a:chOff x="-1" y="-1"/>
            <a:chExt cx="2520282" cy="1008114"/>
          </a:xfrm>
        </p:grpSpPr>
        <p:sp>
          <p:nvSpPr>
            <p:cNvPr id="10" name="직사각형"/>
            <p:cNvSpPr/>
            <p:nvPr/>
          </p:nvSpPr>
          <p:spPr>
            <a:xfrm>
              <a:off x="-1" y="-1"/>
              <a:ext cx="252028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메소드"/>
            <p:cNvSpPr txBox="1"/>
            <p:nvPr/>
          </p:nvSpPr>
          <p:spPr>
            <a:xfrm>
              <a:off x="-1" y="387463"/>
              <a:ext cx="2520282" cy="233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ko-KR" altLang="en-US"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72320" y="8336113"/>
            <a:ext cx="4320480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>
                <a:latin typeface="+mn-ea"/>
                <a:ea typeface="+mn-ea"/>
              </a:rPr>
              <a:t>직접 접근 가능</a:t>
            </a:r>
            <a:endParaRPr lang="ko-KR" altLang="en-US" sz="2800" b="0" dirty="0">
              <a:latin typeface="+mn-ea"/>
              <a:ea typeface="+mn-ea"/>
              <a:sym typeface="Lucida Sans Unicod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5789" y="10405228"/>
            <a:ext cx="6827844" cy="1046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>
                <a:latin typeface="+mn-ea"/>
                <a:ea typeface="+mn-ea"/>
              </a:rPr>
              <a:t>외부 접근 </a:t>
            </a:r>
            <a:r>
              <a:rPr lang="en-US" altLang="ko-KR" sz="2800" dirty="0">
                <a:latin typeface="+mn-ea"/>
                <a:ea typeface="+mn-ea"/>
              </a:rPr>
              <a:t>: _class</a:t>
            </a:r>
            <a:r>
              <a:rPr lang="ko-KR" altLang="en-US" sz="2800" dirty="0">
                <a:latin typeface="+mn-ea"/>
                <a:ea typeface="+mn-ea"/>
              </a:rPr>
              <a:t>명</a:t>
            </a:r>
            <a:r>
              <a:rPr lang="en-US" altLang="ko-KR" sz="2800" dirty="0">
                <a:latin typeface="+mn-ea"/>
                <a:ea typeface="+mn-ea"/>
              </a:rPr>
              <a:t>__</a:t>
            </a:r>
            <a:r>
              <a:rPr lang="ko-KR" altLang="en-US" sz="2800" dirty="0">
                <a:latin typeface="+mn-ea"/>
                <a:ea typeface="+mn-ea"/>
              </a:rPr>
              <a:t>이름 으로 접근  </a:t>
            </a:r>
            <a:endParaRPr lang="en-US" altLang="ko-KR" sz="2800" dirty="0">
              <a:latin typeface="+mn-ea"/>
              <a:ea typeface="+mn-ea"/>
            </a:endParaRPr>
          </a:p>
          <a:p>
            <a:pPr algn="l" defTabSz="1828800"/>
            <a:r>
              <a:rPr lang="ko-KR" altLang="en-US" sz="2800" dirty="0">
                <a:latin typeface="+mn-ea"/>
                <a:ea typeface="+mn-ea"/>
                <a:sym typeface="Lucida Sans Unicode"/>
              </a:rPr>
              <a:t>내부 접근 </a:t>
            </a:r>
            <a:r>
              <a:rPr lang="en-US" altLang="ko-KR" sz="2800" dirty="0">
                <a:latin typeface="+mn-ea"/>
                <a:ea typeface="+mn-ea"/>
                <a:sym typeface="Lucida Sans Unicode"/>
              </a:rPr>
              <a:t>: </a:t>
            </a:r>
            <a:r>
              <a:rPr lang="en-US" altLang="ko-KR" sz="2800" dirty="0">
                <a:latin typeface="+mn-ea"/>
                <a:ea typeface="+mn-ea"/>
              </a:rPr>
              <a:t> __</a:t>
            </a:r>
            <a:r>
              <a:rPr lang="ko-KR" altLang="en-US" sz="2800" dirty="0">
                <a:latin typeface="+mn-ea"/>
                <a:ea typeface="+mn-ea"/>
              </a:rPr>
              <a:t>이름으로 접근</a:t>
            </a:r>
            <a:endParaRPr lang="ko-KR" altLang="en-US" sz="2800" dirty="0">
              <a:latin typeface="+mn-ea"/>
              <a:ea typeface="+mn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787</Words>
  <Application>Microsoft Office PowerPoint</Application>
  <PresentationFormat>사용자 지정</PresentationFormat>
  <Paragraphs>204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Wingdings</vt:lpstr>
      <vt:lpstr>White</vt:lpstr>
      <vt:lpstr>파이썬 완전 정복 CAMP 05</vt:lpstr>
      <vt:lpstr> 클래스와 인스턴스</vt:lpstr>
      <vt:lpstr>클래스와 인스턴스만 존재 </vt:lpstr>
      <vt:lpstr> class 속성 관리</vt:lpstr>
      <vt:lpstr>클래스 namespace </vt:lpstr>
      <vt:lpstr>instance namespace </vt:lpstr>
      <vt:lpstr>method namespace </vt:lpstr>
      <vt:lpstr> 보호되는 속성 관리</vt:lpstr>
      <vt:lpstr>속성 이름 관리</vt:lpstr>
      <vt:lpstr>변수와 속성 바인딩</vt:lpstr>
      <vt:lpstr>함수 정의에서 변수 바인딩</vt:lpstr>
      <vt:lpstr>메소드는 오버로딩 불가</vt:lpstr>
      <vt:lpstr>메소드 접근자</vt:lpstr>
      <vt:lpstr>인스턴스 Method란</vt:lpstr>
      <vt:lpstr>Method bound 방식</vt:lpstr>
      <vt:lpstr>Binding instance</vt:lpstr>
      <vt:lpstr>Class Method란</vt:lpstr>
      <vt:lpstr>Binding classmethod : loading</vt:lpstr>
      <vt:lpstr>Static Method란</vt:lpstr>
      <vt:lpstr>Binding staticmethod : loading</vt:lpstr>
      <vt:lpstr>Method Chain</vt:lpstr>
      <vt:lpstr>Self Method Chain</vt:lpstr>
      <vt:lpstr>연산자 오버로딩</vt:lpstr>
      <vt:lpstr>스페셜메소드== 연산자를 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5</cp:revision>
  <dcterms:modified xsi:type="dcterms:W3CDTF">2018-09-20T12:54:04Z</dcterms:modified>
</cp:coreProperties>
</file>