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7" r:id="rId6"/>
    <p:sldId id="269" r:id="rId7"/>
    <p:sldId id="317" r:id="rId8"/>
    <p:sldId id="272" r:id="rId9"/>
    <p:sldId id="275" r:id="rId10"/>
    <p:sldId id="278" r:id="rId11"/>
    <p:sldId id="280" r:id="rId12"/>
    <p:sldId id="286" r:id="rId13"/>
    <p:sldId id="289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5" r:id="rId27"/>
    <p:sldId id="306" r:id="rId28"/>
    <p:sldId id="307" r:id="rId29"/>
    <p:sldId id="310" r:id="rId30"/>
    <p:sldId id="313" r:id="rId31"/>
    <p:sldId id="314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6421" y="427508"/>
            <a:ext cx="1609457" cy="50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2018 FAST CAMPUS…"/>
          <p:cNvSpPr txBox="1"/>
          <p:nvPr/>
        </p:nvSpPr>
        <p:spPr>
          <a:xfrm>
            <a:off x="3637295" y="292860"/>
            <a:ext cx="3790403" cy="775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0458" tIns="100458" rIns="100458" bIns="100458" anchor="ctr">
            <a:spAutoFit/>
          </a:bodyPr>
          <a:lstStyle/>
          <a:p>
            <a:pPr algn="l" defTabSz="1155278"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</a:p>
          <a:p>
            <a:pPr algn="l" defTabSz="1155278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파이썬 &amp; 장고 부트 캠프</a:t>
            </a:r>
          </a:p>
        </p:txBody>
      </p:sp>
      <p:sp>
        <p:nvSpPr>
          <p:cNvPr id="112" name="선"/>
          <p:cNvSpPr/>
          <p:nvPr/>
        </p:nvSpPr>
        <p:spPr>
          <a:xfrm>
            <a:off x="3690873" y="1115094"/>
            <a:ext cx="276376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100458" tIns="100458" rIns="100458" bIns="100458" anchor="ctr"/>
          <a:lstStyle/>
          <a:p>
            <a:pPr defTabSz="1155278">
              <a:defRPr sz="4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FAST CAMPUS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2018</a:t>
            </a:r>
            <a:br/>
            <a:r>
              <a:t>Copyright FAST CAMPUS Corp. All Rights Reserved</a:t>
            </a:r>
          </a:p>
        </p:txBody>
      </p:sp>
      <p:sp>
        <p:nvSpPr>
          <p:cNvPr id="129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0" name="2018 FAST CAMPUS 파이썬 완전 정복 CAMP"/>
          <p:cNvSpPr txBox="1"/>
          <p:nvPr/>
        </p:nvSpPr>
        <p:spPr>
          <a:xfrm>
            <a:off x="1333454" y="701958"/>
            <a:ext cx="2514925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완전 정복 CAMP</a:t>
            </a:r>
          </a:p>
        </p:txBody>
      </p:sp>
      <p:sp>
        <p:nvSpPr>
          <p:cNvPr id="131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ST CAMPUS SCHOOL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SCHOOL 2018</a:t>
            </a:r>
            <a:br/>
            <a:r>
              <a:t>Copyright FAST CAMPUS Corp. All Rights Reserved</a:t>
            </a:r>
          </a:p>
        </p:txBody>
      </p:sp>
      <p:sp>
        <p:nvSpPr>
          <p:cNvPr id="141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2" name="2018 FAST CAMPUS 파이썬 &amp; 장고 웹 프로그래밍 BOOT CAMP"/>
          <p:cNvSpPr txBox="1"/>
          <p:nvPr/>
        </p:nvSpPr>
        <p:spPr>
          <a:xfrm>
            <a:off x="1333454" y="701958"/>
            <a:ext cx="4391372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&amp; 장고 웹 프로그래밍 BOOT CAMP</a:t>
            </a:r>
          </a:p>
        </p:txBody>
      </p:sp>
      <p:sp>
        <p:nvSpPr>
          <p:cNvPr id="143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파이썬 완전 정복 CAMP 06"/>
          <p:cNvSpPr txBox="1">
            <a:spLocks noGrp="1"/>
          </p:cNvSpPr>
          <p:nvPr>
            <p:ph type="title" idx="4294967295"/>
          </p:nvPr>
        </p:nvSpPr>
        <p:spPr>
          <a:xfrm>
            <a:off x="2471737" y="4244000"/>
            <a:ext cx="14357252" cy="2728697"/>
          </a:xfrm>
          <a:prstGeom prst="rect">
            <a:avLst/>
          </a:prstGeom>
        </p:spPr>
        <p:txBody>
          <a:bodyPr anchor="b"/>
          <a:lstStyle>
            <a:lvl1pPr algn="l"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완전</a:t>
            </a:r>
            <a:r>
              <a:rPr dirty="0"/>
              <a:t> </a:t>
            </a:r>
            <a:r>
              <a:rPr dirty="0" err="1"/>
              <a:t>정복</a:t>
            </a:r>
            <a:r>
              <a:rPr dirty="0"/>
              <a:t> CAMP 0</a:t>
            </a:r>
            <a:r>
              <a:rPr lang="en-US" dirty="0"/>
              <a:t>7</a:t>
            </a:r>
            <a:endParaRPr dirty="0"/>
          </a:p>
        </p:txBody>
      </p:sp>
      <p:sp>
        <p:nvSpPr>
          <p:cNvPr id="154" name="디스크립터1"/>
          <p:cNvSpPr txBox="1">
            <a:spLocks noGrp="1"/>
          </p:cNvSpPr>
          <p:nvPr>
            <p:ph type="body" sz="half" idx="4294967295"/>
          </p:nvPr>
        </p:nvSpPr>
        <p:spPr>
          <a:xfrm>
            <a:off x="2471737" y="7072312"/>
            <a:ext cx="17672484" cy="490497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클래스 </a:t>
            </a:r>
            <a:r>
              <a:rPr lang="ko-KR" altLang="en-US" dirty="0" err="1"/>
              <a:t>다형성</a:t>
            </a:r>
            <a:r>
              <a:rPr lang="ko-KR" altLang="en-US" dirty="0"/>
              <a:t> 및 상속 알아보기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4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7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520047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dirty="0" err="1"/>
              <a:t>부모</a:t>
            </a:r>
            <a:r>
              <a:rPr lang="en-US" dirty="0"/>
              <a:t>/</a:t>
            </a:r>
            <a:r>
              <a:rPr lang="ko-KR" altLang="en-US" dirty="0"/>
              <a:t>자식</a:t>
            </a:r>
            <a:r>
              <a:rPr dirty="0"/>
              <a:t> class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</p:txBody>
      </p:sp>
      <p:sp>
        <p:nvSpPr>
          <p:cNvPr id="27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8643997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 </a:t>
            </a:r>
            <a:r>
              <a:rPr lang="ko-KR" altLang="en-US" dirty="0"/>
              <a:t>부모 클래스와</a:t>
            </a:r>
            <a:r>
              <a:rPr lang="en-US" altLang="ko-KR" dirty="0"/>
              <a:t> super </a:t>
            </a:r>
            <a:r>
              <a:rPr lang="ko-KR" altLang="en-US" dirty="0"/>
              <a:t>접근 차이 </a:t>
            </a:r>
            <a:endParaRPr dirty="0"/>
          </a:p>
        </p:txBody>
      </p:sp>
      <p:sp>
        <p:nvSpPr>
          <p:cNvPr id="28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6459200" cy="279350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700782">
              <a:lnSpc>
                <a:spcPct val="90000"/>
              </a:lnSpc>
              <a:spcBef>
                <a:spcPts val="1200"/>
              </a:spcBef>
              <a:buSzTx/>
              <a:buNone/>
              <a:defRPr sz="2697"/>
            </a:pPr>
            <a:r>
              <a:rPr sz="4000" dirty="0" err="1"/>
              <a:t>클래스명.메소드로</a:t>
            </a:r>
            <a:r>
              <a:rPr sz="4000" dirty="0"/>
              <a:t> </a:t>
            </a:r>
            <a:r>
              <a:rPr sz="4000" dirty="0" err="1"/>
              <a:t>호출시</a:t>
            </a:r>
            <a:r>
              <a:rPr sz="4000" dirty="0"/>
              <a:t> self/</a:t>
            </a:r>
            <a:r>
              <a:rPr sz="4000" dirty="0" err="1"/>
              <a:t>cls</a:t>
            </a:r>
            <a:r>
              <a:rPr sz="4000" dirty="0"/>
              <a:t> 즉 </a:t>
            </a:r>
            <a:r>
              <a:rPr sz="4000" dirty="0" err="1"/>
              <a:t>첫번째</a:t>
            </a:r>
            <a:r>
              <a:rPr sz="4000" dirty="0"/>
              <a:t> </a:t>
            </a:r>
            <a:r>
              <a:rPr sz="4000" dirty="0" err="1"/>
              <a:t>인자에</a:t>
            </a:r>
            <a:r>
              <a:rPr sz="4000" dirty="0"/>
              <a:t> </a:t>
            </a:r>
            <a:r>
              <a:rPr sz="4000" dirty="0" err="1"/>
              <a:t>직접</a:t>
            </a:r>
            <a:r>
              <a:rPr sz="4000" dirty="0"/>
              <a:t> </a:t>
            </a:r>
            <a:r>
              <a:rPr sz="4000" dirty="0" err="1"/>
              <a:t>제공해야</a:t>
            </a:r>
            <a:r>
              <a:rPr sz="4000" dirty="0"/>
              <a:t> </a:t>
            </a:r>
            <a:r>
              <a:rPr lang="ko-KR" altLang="en-US" sz="4000" dirty="0"/>
              <a:t>함</a:t>
            </a:r>
            <a:endParaRPr lang="en-US" altLang="ko-KR" sz="4000" dirty="0"/>
          </a:p>
          <a:p>
            <a:pPr marL="0" indent="0" defTabSz="1700782">
              <a:lnSpc>
                <a:spcPct val="90000"/>
              </a:lnSpc>
              <a:spcBef>
                <a:spcPts val="1200"/>
              </a:spcBef>
              <a:buSzTx/>
              <a:buNone/>
              <a:defRPr sz="2697"/>
            </a:pPr>
            <a:endParaRPr dirty="0"/>
          </a:p>
        </p:txBody>
      </p:sp>
      <p:grpSp>
        <p:nvGrpSpPr>
          <p:cNvPr id="289" name="직사각형 3"/>
          <p:cNvGrpSpPr/>
          <p:nvPr/>
        </p:nvGrpSpPr>
        <p:grpSpPr>
          <a:xfrm>
            <a:off x="10319789" y="7146030"/>
            <a:ext cx="9361046" cy="2016230"/>
            <a:chOff x="-1" y="-1"/>
            <a:chExt cx="4680522" cy="1008114"/>
          </a:xfrm>
        </p:grpSpPr>
        <p:sp>
          <p:nvSpPr>
            <p:cNvPr id="287" name="직사각형"/>
            <p:cNvSpPr/>
            <p:nvPr/>
          </p:nvSpPr>
          <p:spPr>
            <a:xfrm>
              <a:off x="-1" y="-1"/>
              <a:ext cx="468052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8" name="클래스명.메소드(객체,…)"/>
            <p:cNvSpPr txBox="1"/>
            <p:nvPr/>
          </p:nvSpPr>
          <p:spPr>
            <a:xfrm>
              <a:off x="-1" y="304002"/>
              <a:ext cx="4680522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4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클래스명.메소드</a:t>
              </a:r>
              <a:r>
                <a:rPr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sz="4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,…)</a:t>
              </a:r>
            </a:p>
          </p:txBody>
        </p:sp>
      </p:grpSp>
      <p:grpSp>
        <p:nvGrpSpPr>
          <p:cNvPr id="292" name="직사각형 5"/>
          <p:cNvGrpSpPr/>
          <p:nvPr/>
        </p:nvGrpSpPr>
        <p:grpSpPr>
          <a:xfrm>
            <a:off x="10319789" y="10170366"/>
            <a:ext cx="9361046" cy="2016230"/>
            <a:chOff x="-1" y="-1"/>
            <a:chExt cx="4680522" cy="1008114"/>
          </a:xfrm>
        </p:grpSpPr>
        <p:sp>
          <p:nvSpPr>
            <p:cNvPr id="290" name="직사각형"/>
            <p:cNvSpPr/>
            <p:nvPr/>
          </p:nvSpPr>
          <p:spPr>
            <a:xfrm>
              <a:off x="-1" y="-1"/>
              <a:ext cx="468052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1" name="인스턴스명.메소드(…)"/>
            <p:cNvSpPr txBox="1"/>
            <p:nvPr/>
          </p:nvSpPr>
          <p:spPr>
            <a:xfrm>
              <a:off x="-1" y="304003"/>
              <a:ext cx="4680522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lang="en-US"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Super()</a:t>
              </a:r>
              <a:r>
                <a:rPr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sz="4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</a:t>
              </a:r>
              <a:r>
                <a:rPr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(…)</a:t>
              </a:r>
            </a:p>
          </p:txBody>
        </p:sp>
      </p:grpSp>
      <p:sp>
        <p:nvSpPr>
          <p:cNvPr id="293" name="TextBox 6"/>
          <p:cNvSpPr txBox="1"/>
          <p:nvPr/>
        </p:nvSpPr>
        <p:spPr>
          <a:xfrm>
            <a:off x="5279233" y="7722096"/>
            <a:ext cx="403245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unbound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TextBox 8"/>
          <p:cNvSpPr txBox="1"/>
          <p:nvPr/>
        </p:nvSpPr>
        <p:spPr>
          <a:xfrm>
            <a:off x="5299111" y="10890447"/>
            <a:ext cx="403245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bound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Overriding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32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9316700" cy="238004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lnSpc>
                <a:spcPct val="150000"/>
              </a:lnSpc>
              <a:buSzTx/>
              <a:buNone/>
              <a:defRPr sz="2600"/>
            </a:pPr>
            <a:r>
              <a:rPr dirty="0"/>
              <a:t> </a:t>
            </a:r>
            <a:r>
              <a:rPr sz="4000" dirty="0" err="1"/>
              <a:t>동일한</a:t>
            </a:r>
            <a:r>
              <a:rPr sz="4000" dirty="0"/>
              <a:t> </a:t>
            </a:r>
            <a:r>
              <a:rPr sz="4000" dirty="0" err="1"/>
              <a:t>메소드를</a:t>
            </a:r>
            <a:r>
              <a:rPr sz="4000" dirty="0"/>
              <a:t> instance/Class/Super </a:t>
            </a:r>
            <a:r>
              <a:rPr sz="4000" dirty="0" err="1"/>
              <a:t>Class에</a:t>
            </a:r>
            <a:r>
              <a:rPr sz="4000" dirty="0"/>
              <a:t> 다 </a:t>
            </a:r>
            <a:r>
              <a:rPr sz="4000" dirty="0" err="1"/>
              <a:t>정의할</a:t>
            </a:r>
            <a:r>
              <a:rPr sz="4000" dirty="0"/>
              <a:t> </a:t>
            </a:r>
            <a:r>
              <a:rPr sz="4000" dirty="0" err="1"/>
              <a:t>경우</a:t>
            </a:r>
            <a:r>
              <a:rPr sz="4000" dirty="0"/>
              <a:t> </a:t>
            </a:r>
            <a:r>
              <a:rPr sz="4000" dirty="0" err="1"/>
              <a:t>실행시</a:t>
            </a:r>
            <a:r>
              <a:rPr sz="4000" dirty="0"/>
              <a:t> </a:t>
            </a:r>
            <a:r>
              <a:rPr sz="4000" dirty="0" err="1"/>
              <a:t>instance부터</a:t>
            </a:r>
            <a:r>
              <a:rPr sz="4000" dirty="0"/>
              <a:t> </a:t>
            </a:r>
            <a:r>
              <a:rPr sz="4000" dirty="0" err="1"/>
              <a:t>호출이</a:t>
            </a:r>
            <a:r>
              <a:rPr sz="4000" dirty="0"/>
              <a:t> </a:t>
            </a:r>
            <a:r>
              <a:rPr sz="4000" dirty="0" err="1"/>
              <a:t>되는</a:t>
            </a:r>
            <a:r>
              <a:rPr sz="4000" dirty="0"/>
              <a:t> </a:t>
            </a:r>
            <a:r>
              <a:rPr sz="4000" dirty="0" err="1"/>
              <a:t>구조</a:t>
            </a:r>
            <a:endParaRPr dirty="0"/>
          </a:p>
        </p:txBody>
      </p:sp>
      <p:grpSp>
        <p:nvGrpSpPr>
          <p:cNvPr id="325" name="그룹 12"/>
          <p:cNvGrpSpPr/>
          <p:nvPr/>
        </p:nvGrpSpPr>
        <p:grpSpPr>
          <a:xfrm>
            <a:off x="10751839" y="8626894"/>
            <a:ext cx="2880322" cy="2304256"/>
            <a:chOff x="0" y="0"/>
            <a:chExt cx="1440160" cy="1152127"/>
          </a:xfrm>
        </p:grpSpPr>
        <p:sp>
          <p:nvSpPr>
            <p:cNvPr id="322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3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4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9" name="그룹 32"/>
          <p:cNvGrpSpPr/>
          <p:nvPr/>
        </p:nvGrpSpPr>
        <p:grpSpPr>
          <a:xfrm>
            <a:off x="5279231" y="8629828"/>
            <a:ext cx="2880322" cy="2304256"/>
            <a:chOff x="0" y="0"/>
            <a:chExt cx="1440160" cy="1152127"/>
          </a:xfrm>
        </p:grpSpPr>
        <p:sp>
          <p:nvSpPr>
            <p:cNvPr id="326" name="직사각형 33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7" name="직사각형 34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8" name="직사각형 35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3" name="그룹 36"/>
          <p:cNvGrpSpPr/>
          <p:nvPr/>
        </p:nvGrpSpPr>
        <p:grpSpPr>
          <a:xfrm>
            <a:off x="16224449" y="8608231"/>
            <a:ext cx="2880322" cy="2304258"/>
            <a:chOff x="0" y="0"/>
            <a:chExt cx="1440160" cy="1152127"/>
          </a:xfrm>
        </p:grpSpPr>
        <p:sp>
          <p:nvSpPr>
            <p:cNvPr id="330" name="직사각형 37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1" name="직사각형 3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직사각형 4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4" name="TextBox 15"/>
          <p:cNvSpPr txBox="1"/>
          <p:nvPr/>
        </p:nvSpPr>
        <p:spPr>
          <a:xfrm>
            <a:off x="16224449" y="7684927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</a:p>
        </p:txBody>
      </p:sp>
      <p:sp>
        <p:nvSpPr>
          <p:cNvPr id="335" name="TextBox 42"/>
          <p:cNvSpPr txBox="1"/>
          <p:nvPr/>
        </p:nvSpPr>
        <p:spPr>
          <a:xfrm>
            <a:off x="10751839" y="7742670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336" name="TextBox 43"/>
          <p:cNvSpPr txBox="1"/>
          <p:nvPr/>
        </p:nvSpPr>
        <p:spPr>
          <a:xfrm>
            <a:off x="5279230" y="7742671"/>
            <a:ext cx="288032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</a:p>
        </p:txBody>
      </p:sp>
      <p:sp>
        <p:nvSpPr>
          <p:cNvPr id="349" name="꺾인 연결선 27"/>
          <p:cNvSpPr/>
          <p:nvPr/>
        </p:nvSpPr>
        <p:spPr>
          <a:xfrm>
            <a:off x="12189460" y="8097519"/>
            <a:ext cx="4015740" cy="1661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06"/>
                </a:moveTo>
                <a:lnTo>
                  <a:pt x="0" y="0"/>
                </a:lnTo>
                <a:lnTo>
                  <a:pt x="14728" y="0"/>
                </a:lnTo>
                <a:lnTo>
                  <a:pt x="14728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0" name="직선 화살표 연결선 45"/>
          <p:cNvSpPr/>
          <p:nvPr/>
        </p:nvSpPr>
        <p:spPr>
          <a:xfrm>
            <a:off x="8178801" y="9779802"/>
            <a:ext cx="2553990" cy="1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" name="TextBox 47"/>
          <p:cNvSpPr txBox="1"/>
          <p:nvPr/>
        </p:nvSpPr>
        <p:spPr>
          <a:xfrm>
            <a:off x="14064209" y="10133201"/>
            <a:ext cx="17281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" name="TextBox 48"/>
          <p:cNvSpPr txBox="1"/>
          <p:nvPr/>
        </p:nvSpPr>
        <p:spPr>
          <a:xfrm>
            <a:off x="8447583" y="10125847"/>
            <a:ext cx="201622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" name="TextBox 2"/>
          <p:cNvSpPr txBox="1"/>
          <p:nvPr/>
        </p:nvSpPr>
        <p:spPr>
          <a:xfrm>
            <a:off x="16224449" y="11285329"/>
            <a:ext cx="3744418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" name="TextBox 24"/>
          <p:cNvSpPr txBox="1"/>
          <p:nvPr/>
        </p:nvSpPr>
        <p:spPr>
          <a:xfrm>
            <a:off x="10463807" y="11285329"/>
            <a:ext cx="3744418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슈퍼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재정의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" name="TextBox 25"/>
          <p:cNvSpPr txBox="1"/>
          <p:nvPr/>
        </p:nvSpPr>
        <p:spPr>
          <a:xfrm>
            <a:off x="4991198" y="11285328"/>
            <a:ext cx="374442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Runtime 시 </a:t>
            </a:r>
          </a:p>
          <a:p>
            <a:pPr>
              <a:defRPr sz="1400"/>
            </a:pP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슈퍼클래스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왼쪽 중괄호 3"/>
          <p:cNvSpPr/>
          <p:nvPr/>
        </p:nvSpPr>
        <p:spPr>
          <a:xfrm rot="5400000">
            <a:off x="9013359" y="4794323"/>
            <a:ext cx="740658" cy="5040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446"/>
                  <a:pt x="10800" y="19022"/>
                </a:cubicBezTo>
                <a:lnTo>
                  <a:pt x="10800" y="13138"/>
                </a:lnTo>
                <a:cubicBezTo>
                  <a:pt x="10800" y="11714"/>
                  <a:pt x="5965" y="10560"/>
                  <a:pt x="0" y="10560"/>
                </a:cubicBezTo>
                <a:cubicBezTo>
                  <a:pt x="5965" y="10560"/>
                  <a:pt x="10800" y="9406"/>
                  <a:pt x="10800" y="7982"/>
                </a:cubicBezTo>
                <a:lnTo>
                  <a:pt x="10800" y="2578"/>
                </a:lnTo>
                <a:cubicBezTo>
                  <a:pt x="10800" y="1154"/>
                  <a:pt x="15635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91438" rIns="91438" anchor="ctr"/>
          <a:lstStyle/>
          <a:p>
            <a:pPr algn="ctr"/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" name="TextBox 4"/>
          <p:cNvSpPr txBox="1"/>
          <p:nvPr/>
        </p:nvSpPr>
        <p:spPr>
          <a:xfrm>
            <a:off x="7727503" y="6425950"/>
            <a:ext cx="403245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6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Overriding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" name="왼쪽 중괄호 28"/>
          <p:cNvSpPr/>
          <p:nvPr/>
        </p:nvSpPr>
        <p:spPr>
          <a:xfrm rot="5400000">
            <a:off x="14341951" y="4794323"/>
            <a:ext cx="740658" cy="5040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446"/>
                  <a:pt x="10800" y="19022"/>
                </a:cubicBezTo>
                <a:lnTo>
                  <a:pt x="10800" y="13138"/>
                </a:lnTo>
                <a:cubicBezTo>
                  <a:pt x="10800" y="11714"/>
                  <a:pt x="5965" y="10560"/>
                  <a:pt x="0" y="10560"/>
                </a:cubicBezTo>
                <a:cubicBezTo>
                  <a:pt x="5965" y="10560"/>
                  <a:pt x="10800" y="9406"/>
                  <a:pt x="10800" y="7982"/>
                </a:cubicBezTo>
                <a:lnTo>
                  <a:pt x="10800" y="2578"/>
                </a:lnTo>
                <a:cubicBezTo>
                  <a:pt x="10800" y="1154"/>
                  <a:pt x="15635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91438" rIns="91438" anchor="ctr"/>
          <a:lstStyle/>
          <a:p>
            <a:pPr algn="ctr"/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7" name="TextBox 30"/>
          <p:cNvSpPr txBox="1"/>
          <p:nvPr/>
        </p:nvSpPr>
        <p:spPr>
          <a:xfrm>
            <a:off x="13056097" y="6425950"/>
            <a:ext cx="403245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6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Overriding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6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lang="ko-KR" altLang="en-US" dirty="0"/>
              <a:t>단일 클래스 </a:t>
            </a:r>
            <a:r>
              <a:rPr dirty="0" err="1"/>
              <a:t>오버로딩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36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오버로딩</a:t>
            </a:r>
            <a:endParaRPr dirty="0"/>
          </a:p>
        </p:txBody>
      </p:sp>
      <p:sp>
        <p:nvSpPr>
          <p:cNvPr id="367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  <p:sp>
        <p:nvSpPr>
          <p:cNvPr id="36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6459200" cy="293752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오버로딩은</a:t>
            </a:r>
            <a:r>
              <a:rPr dirty="0"/>
              <a:t> </a:t>
            </a:r>
            <a:r>
              <a:rPr dirty="0" err="1"/>
              <a:t>불가하지만</a:t>
            </a:r>
            <a:r>
              <a:rPr dirty="0"/>
              <a:t> </a:t>
            </a:r>
            <a:r>
              <a:rPr dirty="0" err="1"/>
              <a:t>오버로딩</a:t>
            </a:r>
            <a:r>
              <a:rPr dirty="0"/>
              <a:t> </a:t>
            </a:r>
            <a:r>
              <a:rPr dirty="0" err="1"/>
              <a:t>모듈을</a:t>
            </a:r>
            <a:r>
              <a:rPr dirty="0"/>
              <a:t> </a:t>
            </a:r>
            <a:r>
              <a:rPr dirty="0" err="1"/>
              <a:t>이용해서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오버로딩이</a:t>
            </a:r>
            <a:r>
              <a:rPr dirty="0"/>
              <a:t> </a:t>
            </a:r>
            <a:r>
              <a:rPr dirty="0" err="1"/>
              <a:t>가능하다</a:t>
            </a:r>
            <a:r>
              <a:rPr dirty="0"/>
              <a:t>. </a:t>
            </a:r>
          </a:p>
        </p:txBody>
      </p:sp>
      <p:grpSp>
        <p:nvGrpSpPr>
          <p:cNvPr id="6" name="그룹 12"/>
          <p:cNvGrpSpPr/>
          <p:nvPr/>
        </p:nvGrpSpPr>
        <p:grpSpPr>
          <a:xfrm>
            <a:off x="10751839" y="8626894"/>
            <a:ext cx="2880322" cy="2304256"/>
            <a:chOff x="0" y="0"/>
            <a:chExt cx="1440160" cy="1152127"/>
          </a:xfrm>
        </p:grpSpPr>
        <p:sp>
          <p:nvSpPr>
            <p:cNvPr id="7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42"/>
          <p:cNvSpPr txBox="1"/>
          <p:nvPr/>
        </p:nvSpPr>
        <p:spPr>
          <a:xfrm>
            <a:off x="10751839" y="7742670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9455695" y="11285329"/>
            <a:ext cx="475253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400"/>
            </a:pP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재정의 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왼쪽 중괄호 3"/>
          <p:cNvSpPr/>
          <p:nvPr/>
        </p:nvSpPr>
        <p:spPr>
          <a:xfrm rot="5400000">
            <a:off x="11605647" y="4794323"/>
            <a:ext cx="740658" cy="5040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446"/>
                  <a:pt x="10800" y="19022"/>
                </a:cubicBezTo>
                <a:lnTo>
                  <a:pt x="10800" y="13138"/>
                </a:lnTo>
                <a:cubicBezTo>
                  <a:pt x="10800" y="11714"/>
                  <a:pt x="5965" y="10560"/>
                  <a:pt x="0" y="10560"/>
                </a:cubicBezTo>
                <a:cubicBezTo>
                  <a:pt x="5965" y="10560"/>
                  <a:pt x="10800" y="9406"/>
                  <a:pt x="10800" y="7982"/>
                </a:cubicBezTo>
                <a:lnTo>
                  <a:pt x="10800" y="2578"/>
                </a:lnTo>
                <a:cubicBezTo>
                  <a:pt x="10800" y="1154"/>
                  <a:pt x="15635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91438" rIns="91438" anchor="ctr"/>
          <a:lstStyle/>
          <a:p>
            <a:pPr algn="ctr"/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0319791" y="6425950"/>
            <a:ext cx="403245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6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</a:t>
            </a:r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loadi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ng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Association </a:t>
            </a:r>
            <a:r>
              <a:rPr dirty="0" err="1"/>
              <a:t>이해</a:t>
            </a:r>
            <a:endParaRPr dirty="0"/>
          </a:p>
        </p:txBody>
      </p:sp>
      <p:sp>
        <p:nvSpPr>
          <p:cNvPr id="37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Association</a:t>
            </a:r>
          </a:p>
        </p:txBody>
      </p:sp>
      <p:sp>
        <p:nvSpPr>
          <p:cNvPr id="38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273296" y="3200398"/>
            <a:ext cx="18739103" cy="192941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buSzTx/>
              <a:buNone/>
              <a:defRPr sz="2200"/>
            </a:pPr>
            <a:r>
              <a:rPr sz="4000" dirty="0" err="1"/>
              <a:t>객체간에</a:t>
            </a:r>
            <a:r>
              <a:rPr sz="4000" dirty="0"/>
              <a:t> </a:t>
            </a:r>
            <a:r>
              <a:rPr sz="4000" dirty="0" err="1"/>
              <a:t>관계를</a:t>
            </a:r>
            <a:r>
              <a:rPr sz="4000" dirty="0"/>
              <a:t> </a:t>
            </a:r>
            <a:r>
              <a:rPr sz="4000" dirty="0" err="1"/>
              <a:t>구성하여</a:t>
            </a:r>
            <a:r>
              <a:rPr sz="4000" dirty="0"/>
              <a:t> </a:t>
            </a:r>
            <a:r>
              <a:rPr sz="4000" dirty="0" err="1"/>
              <a:t>처리</a:t>
            </a:r>
            <a:endParaRPr sz="4000" dirty="0"/>
          </a:p>
          <a:p>
            <a:pPr marL="0" indent="0">
              <a:buSzTx/>
              <a:buNone/>
              <a:defRPr sz="2200"/>
            </a:pPr>
            <a:r>
              <a:rPr sz="4000" dirty="0" err="1"/>
              <a:t>객체내부에</a:t>
            </a:r>
            <a:r>
              <a:rPr sz="4000" dirty="0"/>
              <a:t> </a:t>
            </a:r>
            <a:r>
              <a:rPr sz="4000" dirty="0" err="1"/>
              <a:t>관계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생성하여</a:t>
            </a:r>
            <a:r>
              <a:rPr sz="4000" dirty="0"/>
              <a:t> </a:t>
            </a:r>
            <a:r>
              <a:rPr sz="4000" dirty="0" err="1"/>
              <a:t>해당</a:t>
            </a:r>
            <a:r>
              <a:rPr sz="4000" dirty="0"/>
              <a:t> </a:t>
            </a:r>
            <a:r>
              <a:rPr sz="4000" dirty="0" err="1"/>
              <a:t>객체의</a:t>
            </a:r>
            <a:r>
              <a:rPr sz="4000" dirty="0"/>
              <a:t> </a:t>
            </a:r>
            <a:r>
              <a:rPr sz="4000" dirty="0" err="1"/>
              <a:t>기능을</a:t>
            </a:r>
            <a:r>
              <a:rPr sz="4000" dirty="0"/>
              <a:t> </a:t>
            </a:r>
            <a:r>
              <a:rPr sz="4000" dirty="0" err="1"/>
              <a:t>처리</a:t>
            </a:r>
            <a:endParaRPr sz="4000" dirty="0"/>
          </a:p>
        </p:txBody>
      </p:sp>
      <p:grpSp>
        <p:nvGrpSpPr>
          <p:cNvPr id="387" name="그룹 5"/>
          <p:cNvGrpSpPr/>
          <p:nvPr/>
        </p:nvGrpSpPr>
        <p:grpSpPr>
          <a:xfrm>
            <a:off x="7151434" y="7220304"/>
            <a:ext cx="2880328" cy="3094082"/>
            <a:chOff x="-2" y="-2"/>
            <a:chExt cx="1440163" cy="1547039"/>
          </a:xfrm>
        </p:grpSpPr>
        <p:grpSp>
          <p:nvGrpSpPr>
            <p:cNvPr id="384" name="직사각형 6"/>
            <p:cNvGrpSpPr/>
            <p:nvPr/>
          </p:nvGrpSpPr>
          <p:grpSpPr>
            <a:xfrm>
              <a:off x="-2" y="-2"/>
              <a:ext cx="1440163" cy="368345"/>
              <a:chOff x="-1" y="-1"/>
              <a:chExt cx="1440162" cy="368344"/>
            </a:xfrm>
          </p:grpSpPr>
          <p:sp>
            <p:nvSpPr>
              <p:cNvPr id="382" name="직사각형"/>
              <p:cNvSpPr/>
              <p:nvPr/>
            </p:nvSpPr>
            <p:spPr>
              <a:xfrm>
                <a:off x="-1" y="-1"/>
                <a:ext cx="1440162" cy="368344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3" name="A"/>
              <p:cNvSpPr txBox="1"/>
              <p:nvPr/>
            </p:nvSpPr>
            <p:spPr>
              <a:xfrm>
                <a:off x="-1" y="61062"/>
                <a:ext cx="1440162" cy="246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</p:grpSp>
        <p:sp>
          <p:nvSpPr>
            <p:cNvPr id="385" name="직사각형 7"/>
            <p:cNvSpPr/>
            <p:nvPr/>
          </p:nvSpPr>
          <p:spPr>
            <a:xfrm>
              <a:off x="-1" y="368342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6" name="직사각형 8"/>
            <p:cNvSpPr/>
            <p:nvPr/>
          </p:nvSpPr>
          <p:spPr>
            <a:xfrm>
              <a:off x="-1" y="957689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3" name="그룹 9"/>
          <p:cNvGrpSpPr/>
          <p:nvPr/>
        </p:nvGrpSpPr>
        <p:grpSpPr>
          <a:xfrm>
            <a:off x="13200107" y="7564700"/>
            <a:ext cx="2880330" cy="2304258"/>
            <a:chOff x="-2" y="0"/>
            <a:chExt cx="1440163" cy="1152128"/>
          </a:xfrm>
        </p:grpSpPr>
        <p:grpSp>
          <p:nvGrpSpPr>
            <p:cNvPr id="390" name="직사각형 10"/>
            <p:cNvGrpSpPr/>
            <p:nvPr/>
          </p:nvGrpSpPr>
          <p:grpSpPr>
            <a:xfrm>
              <a:off x="-2" y="0"/>
              <a:ext cx="1440163" cy="274318"/>
              <a:chOff x="-1" y="0"/>
              <a:chExt cx="1440162" cy="274316"/>
            </a:xfrm>
          </p:grpSpPr>
          <p:sp>
            <p:nvSpPr>
              <p:cNvPr id="388" name="직사각형"/>
              <p:cNvSpPr/>
              <p:nvPr/>
            </p:nvSpPr>
            <p:spPr>
              <a:xfrm>
                <a:off x="-1" y="0"/>
                <a:ext cx="1440162" cy="274316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9" name="B"/>
              <p:cNvSpPr txBox="1"/>
              <p:nvPr/>
            </p:nvSpPr>
            <p:spPr>
              <a:xfrm>
                <a:off x="-1" y="14049"/>
                <a:ext cx="1440162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391" name="직사각형 11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2" name="직사각형 12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6" name="직선 연결선 13"/>
          <p:cNvSpPr/>
          <p:nvPr/>
        </p:nvSpPr>
        <p:spPr>
          <a:xfrm>
            <a:off x="10051008" y="8729014"/>
            <a:ext cx="3130056" cy="26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5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Association Notation</a:t>
            </a:r>
          </a:p>
        </p:txBody>
      </p:sp>
      <p:sp>
        <p:nvSpPr>
          <p:cNvPr id="39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273297" y="3200398"/>
            <a:ext cx="16306802" cy="192941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lnSpc>
                <a:spcPct val="108000"/>
              </a:lnSpc>
              <a:buSzTx/>
              <a:buNone/>
              <a:defRPr sz="2200"/>
            </a:pPr>
            <a:r>
              <a:rPr sz="4000" dirty="0" err="1"/>
              <a:t>객체간에</a:t>
            </a:r>
            <a:r>
              <a:rPr sz="4000" dirty="0"/>
              <a:t> </a:t>
            </a:r>
            <a:r>
              <a:rPr sz="4000" dirty="0" err="1"/>
              <a:t>관계를</a:t>
            </a:r>
            <a:r>
              <a:rPr sz="4000" dirty="0"/>
              <a:t> </a:t>
            </a:r>
            <a:r>
              <a:rPr sz="4000" dirty="0" err="1"/>
              <a:t>구성하여</a:t>
            </a:r>
            <a:r>
              <a:rPr sz="4000" dirty="0"/>
              <a:t> </a:t>
            </a:r>
            <a:r>
              <a:rPr sz="4000" dirty="0" err="1"/>
              <a:t>처리</a:t>
            </a:r>
            <a:endParaRPr sz="4000" dirty="0"/>
          </a:p>
          <a:p>
            <a:pPr marL="0" indent="0">
              <a:lnSpc>
                <a:spcPct val="108000"/>
              </a:lnSpc>
              <a:buSzTx/>
              <a:buNone/>
              <a:defRPr sz="2200"/>
            </a:pPr>
            <a:r>
              <a:rPr sz="4000" dirty="0" err="1"/>
              <a:t>객체내부에</a:t>
            </a:r>
            <a:r>
              <a:rPr sz="4000" dirty="0"/>
              <a:t> </a:t>
            </a:r>
            <a:r>
              <a:rPr sz="4000" dirty="0" err="1"/>
              <a:t>관계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생성하여</a:t>
            </a:r>
            <a:r>
              <a:rPr sz="4000" dirty="0"/>
              <a:t> </a:t>
            </a:r>
            <a:r>
              <a:rPr sz="4000" dirty="0" err="1"/>
              <a:t>해당</a:t>
            </a:r>
            <a:r>
              <a:rPr sz="4000" dirty="0"/>
              <a:t> </a:t>
            </a:r>
            <a:r>
              <a:rPr sz="4000" dirty="0" err="1"/>
              <a:t>객체의</a:t>
            </a:r>
            <a:r>
              <a:rPr sz="4000" dirty="0"/>
              <a:t> </a:t>
            </a:r>
            <a:r>
              <a:rPr sz="4000" dirty="0" err="1"/>
              <a:t>기능을</a:t>
            </a:r>
            <a:r>
              <a:rPr sz="4000" dirty="0"/>
              <a:t> </a:t>
            </a:r>
            <a:r>
              <a:rPr sz="4000" dirty="0" err="1"/>
              <a:t>처리</a:t>
            </a:r>
            <a:endParaRPr sz="4000" dirty="0"/>
          </a:p>
        </p:txBody>
      </p:sp>
      <p:pic>
        <p:nvPicPr>
          <p:cNvPr id="40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3406" y="7002017"/>
            <a:ext cx="9793092" cy="4724402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Association</a:t>
            </a:r>
          </a:p>
        </p:txBody>
      </p:sp>
      <p:sp>
        <p:nvSpPr>
          <p:cNvPr id="40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273297" y="3200398"/>
            <a:ext cx="16306802" cy="29375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buSzTx/>
              <a:buFont typeface="Wingdings"/>
              <a:buNone/>
              <a:defRPr sz="2800"/>
            </a:lvl1pPr>
          </a:lstStyle>
          <a:p>
            <a:r>
              <a:rPr sz="4000" dirty="0" err="1"/>
              <a:t>객체간에</a:t>
            </a:r>
            <a:r>
              <a:rPr sz="4000" dirty="0"/>
              <a:t> </a:t>
            </a:r>
            <a:r>
              <a:rPr sz="4000" dirty="0" err="1"/>
              <a:t>관계를</a:t>
            </a:r>
            <a:r>
              <a:rPr sz="4000" dirty="0"/>
              <a:t> </a:t>
            </a:r>
            <a:r>
              <a:rPr sz="4000" dirty="0" err="1"/>
              <a:t>구성하여</a:t>
            </a:r>
            <a:r>
              <a:rPr sz="4000" dirty="0"/>
              <a:t> </a:t>
            </a:r>
            <a:r>
              <a:rPr sz="4000" dirty="0" err="1"/>
              <a:t>처리하기</a:t>
            </a:r>
            <a:r>
              <a:rPr sz="4000" dirty="0"/>
              <a:t> </a:t>
            </a:r>
            <a:r>
              <a:rPr sz="4000" dirty="0" err="1"/>
              <a:t>위해</a:t>
            </a:r>
            <a:r>
              <a:rPr sz="4000" dirty="0"/>
              <a:t> </a:t>
            </a:r>
            <a:r>
              <a:rPr sz="4000" dirty="0" err="1"/>
              <a:t>객체내부에</a:t>
            </a:r>
            <a:r>
              <a:rPr sz="4000" dirty="0"/>
              <a:t> </a:t>
            </a:r>
            <a:r>
              <a:rPr sz="4000" dirty="0" err="1"/>
              <a:t>관계를</a:t>
            </a:r>
            <a:r>
              <a:rPr sz="4000" dirty="0"/>
              <a:t> </a:t>
            </a:r>
            <a:r>
              <a:rPr sz="4000" dirty="0" err="1"/>
              <a:t>생성</a:t>
            </a:r>
            <a:endParaRPr sz="4000" dirty="0"/>
          </a:p>
        </p:txBody>
      </p:sp>
      <p:sp>
        <p:nvSpPr>
          <p:cNvPr id="405" name="TextBox 2"/>
          <p:cNvSpPr txBox="1"/>
          <p:nvPr/>
        </p:nvSpPr>
        <p:spPr>
          <a:xfrm>
            <a:off x="4703166" y="6137919"/>
            <a:ext cx="18347334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pPr marL="571500" indent="-571500" algn="l">
              <a:buSzPct val="100000"/>
              <a:buChar char="▪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Composition is an Association</a:t>
            </a:r>
          </a:p>
          <a:p>
            <a:pPr marL="571500" indent="-571500" algn="l">
              <a:buSzPct val="100000"/>
              <a:buChar char="▪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 algn="l">
              <a:buSzPct val="100000"/>
              <a:buChar char="▪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Aggregation is an Association</a:t>
            </a:r>
          </a:p>
          <a:p>
            <a:pPr marL="571500" indent="-571500" algn="l">
              <a:buSzPct val="100000"/>
              <a:buChar char="▪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 algn="l">
              <a:buSzPct val="100000"/>
              <a:buChar char="▪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Composition is a strong Association (If the life of contained object totally depends on the container object, it is called strong association)</a:t>
            </a:r>
          </a:p>
          <a:p>
            <a:pPr marL="571500" indent="-571500" algn="l">
              <a:buSzPct val="100000"/>
              <a:buChar char="▪"/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 algn="l">
              <a:buSzPct val="100000"/>
              <a:buChar char="▪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Aggregation is a weak Association (If the life of contained object doesn't depends on the container object, it is called weak association) </a:t>
            </a:r>
          </a:p>
        </p:txBody>
      </p:sp>
      <p:sp>
        <p:nvSpPr>
          <p:cNvPr id="40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18</a:t>
            </a:fld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0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Association </a:t>
            </a:r>
            <a:r>
              <a:rPr dirty="0" err="1"/>
              <a:t>이해</a:t>
            </a:r>
            <a:endParaRPr dirty="0"/>
          </a:p>
        </p:txBody>
      </p:sp>
      <p:sp>
        <p:nvSpPr>
          <p:cNvPr id="41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5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Class Inheritance</a:t>
            </a:r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구성관계</a:t>
            </a:r>
            <a:r>
              <a:rPr dirty="0"/>
              <a:t> : composition</a:t>
            </a:r>
          </a:p>
        </p:txBody>
      </p:sp>
      <p:sp>
        <p:nvSpPr>
          <p:cNvPr id="413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273296" y="3200400"/>
            <a:ext cx="19234403" cy="336956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lnSpc>
                <a:spcPct val="150000"/>
              </a:lnSpc>
              <a:buSzTx/>
              <a:buNone/>
              <a:defRPr sz="2800"/>
            </a:pPr>
            <a:r>
              <a:rPr sz="4000" dirty="0" err="1"/>
              <a:t>구성관계는</a:t>
            </a:r>
            <a:r>
              <a:rPr sz="4000" dirty="0"/>
              <a:t> </a:t>
            </a:r>
            <a:r>
              <a:rPr sz="4000" dirty="0" err="1"/>
              <a:t>초기화</a:t>
            </a:r>
            <a:r>
              <a:rPr sz="4000" dirty="0"/>
              <a:t> </a:t>
            </a:r>
            <a:r>
              <a:rPr sz="4000" dirty="0" err="1"/>
              <a:t>모듈에</a:t>
            </a:r>
            <a:r>
              <a:rPr sz="4000" dirty="0"/>
              <a:t> </a:t>
            </a:r>
            <a:r>
              <a:rPr sz="4000" dirty="0" err="1"/>
              <a:t>속성에</a:t>
            </a:r>
            <a:r>
              <a:rPr sz="4000" dirty="0"/>
              <a:t> 타 </a:t>
            </a:r>
            <a:r>
              <a:rPr sz="4000" dirty="0" err="1"/>
              <a:t>클래스를</a:t>
            </a:r>
            <a:r>
              <a:rPr sz="4000" dirty="0"/>
              <a:t> </a:t>
            </a:r>
            <a:r>
              <a:rPr sz="4000" dirty="0" err="1"/>
              <a:t>생성자를</a:t>
            </a:r>
            <a:r>
              <a:rPr sz="4000" dirty="0"/>
              <a:t> </a:t>
            </a:r>
            <a:r>
              <a:rPr sz="4000" dirty="0" err="1"/>
              <a:t>이용해서</a:t>
            </a:r>
            <a:r>
              <a:rPr sz="4000" dirty="0"/>
              <a:t> </a:t>
            </a:r>
            <a:r>
              <a:rPr sz="4000" dirty="0" err="1"/>
              <a:t>인스턴스를</a:t>
            </a:r>
            <a:r>
              <a:rPr sz="4000" dirty="0"/>
              <a:t> </a:t>
            </a:r>
            <a:r>
              <a:rPr sz="4000" dirty="0" err="1"/>
              <a:t>정의하면</a:t>
            </a:r>
            <a:r>
              <a:rPr sz="4000" dirty="0"/>
              <a:t> </a:t>
            </a:r>
            <a:r>
              <a:rPr sz="4000" dirty="0" err="1"/>
              <a:t>실제</a:t>
            </a:r>
            <a:r>
              <a:rPr sz="4000" dirty="0"/>
              <a:t> </a:t>
            </a:r>
            <a:r>
              <a:rPr sz="4000" dirty="0" err="1"/>
              <a:t>메인클래스가</a:t>
            </a:r>
            <a:r>
              <a:rPr sz="4000" dirty="0"/>
              <a:t> </a:t>
            </a:r>
            <a:r>
              <a:rPr sz="4000" dirty="0" err="1"/>
              <a:t>사라지면</a:t>
            </a:r>
            <a:r>
              <a:rPr sz="4000" dirty="0"/>
              <a:t> </a:t>
            </a:r>
            <a:r>
              <a:rPr sz="4000" dirty="0" err="1"/>
              <a:t>구성관계도</a:t>
            </a:r>
            <a:r>
              <a:rPr sz="4000" dirty="0"/>
              <a:t> </a:t>
            </a:r>
            <a:r>
              <a:rPr sz="4000" dirty="0" err="1"/>
              <a:t>같이</a:t>
            </a:r>
            <a:r>
              <a:rPr sz="4000" dirty="0"/>
              <a:t> </a:t>
            </a:r>
            <a:r>
              <a:rPr sz="4000" dirty="0" err="1"/>
              <a:t>사라진다</a:t>
            </a:r>
            <a:r>
              <a:rPr sz="4000" dirty="0"/>
              <a:t>.</a:t>
            </a:r>
          </a:p>
        </p:txBody>
      </p:sp>
      <p:sp>
        <p:nvSpPr>
          <p:cNvPr id="41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20</a:t>
            </a:fld>
            <a:endParaRPr dirty="0"/>
          </a:p>
        </p:txBody>
      </p:sp>
      <p:grpSp>
        <p:nvGrpSpPr>
          <p:cNvPr id="20" name="그룹 19"/>
          <p:cNvGrpSpPr/>
          <p:nvPr/>
        </p:nvGrpSpPr>
        <p:grpSpPr>
          <a:xfrm>
            <a:off x="7151434" y="6932272"/>
            <a:ext cx="2880328" cy="3094082"/>
            <a:chOff x="-2" y="-2"/>
            <a:chExt cx="1440163" cy="1547039"/>
          </a:xfrm>
        </p:grpSpPr>
        <p:grpSp>
          <p:nvGrpSpPr>
            <p:cNvPr id="21" name="직사각형 6"/>
            <p:cNvGrpSpPr/>
            <p:nvPr/>
          </p:nvGrpSpPr>
          <p:grpSpPr>
            <a:xfrm>
              <a:off x="-2" y="-2"/>
              <a:ext cx="1440163" cy="368345"/>
              <a:chOff x="-1" y="-1"/>
              <a:chExt cx="1440162" cy="368344"/>
            </a:xfrm>
          </p:grpSpPr>
          <p:sp>
            <p:nvSpPr>
              <p:cNvPr id="24" name="직사각형"/>
              <p:cNvSpPr/>
              <p:nvPr/>
            </p:nvSpPr>
            <p:spPr>
              <a:xfrm>
                <a:off x="-1" y="-1"/>
                <a:ext cx="1440162" cy="368344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A"/>
              <p:cNvSpPr txBox="1"/>
              <p:nvPr/>
            </p:nvSpPr>
            <p:spPr>
              <a:xfrm>
                <a:off x="-1" y="61062"/>
                <a:ext cx="1440162" cy="246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-1" y="368342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1" y="957689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9"/>
          <p:cNvGrpSpPr/>
          <p:nvPr/>
        </p:nvGrpSpPr>
        <p:grpSpPr>
          <a:xfrm>
            <a:off x="13200107" y="7276668"/>
            <a:ext cx="2880330" cy="2304258"/>
            <a:chOff x="-2" y="0"/>
            <a:chExt cx="1440163" cy="1152128"/>
          </a:xfrm>
        </p:grpSpPr>
        <p:grpSp>
          <p:nvGrpSpPr>
            <p:cNvPr id="27" name="직사각형 10"/>
            <p:cNvGrpSpPr/>
            <p:nvPr/>
          </p:nvGrpSpPr>
          <p:grpSpPr>
            <a:xfrm>
              <a:off x="-2" y="0"/>
              <a:ext cx="1440163" cy="274318"/>
              <a:chOff x="-1" y="0"/>
              <a:chExt cx="1440162" cy="274316"/>
            </a:xfrm>
          </p:grpSpPr>
          <p:sp>
            <p:nvSpPr>
              <p:cNvPr id="30" name="직사각형"/>
              <p:cNvSpPr/>
              <p:nvPr/>
            </p:nvSpPr>
            <p:spPr>
              <a:xfrm>
                <a:off x="-1" y="0"/>
                <a:ext cx="1440162" cy="274316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B"/>
              <p:cNvSpPr txBox="1"/>
              <p:nvPr/>
            </p:nvSpPr>
            <p:spPr>
              <a:xfrm>
                <a:off x="-1" y="14049"/>
                <a:ext cx="1440162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28" name="직사각형 11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12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직선 연결선 13"/>
          <p:cNvSpPr/>
          <p:nvPr/>
        </p:nvSpPr>
        <p:spPr>
          <a:xfrm>
            <a:off x="10051008" y="8440982"/>
            <a:ext cx="3130056" cy="26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prstDash val="solid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다이아몬드 32"/>
          <p:cNvSpPr/>
          <p:nvPr/>
        </p:nvSpPr>
        <p:spPr>
          <a:xfrm rot="5400000">
            <a:off x="10175760" y="7720397"/>
            <a:ext cx="1080000" cy="1467318"/>
          </a:xfrm>
          <a:prstGeom prst="diamond">
            <a:avLst/>
          </a:prstGeom>
          <a:solidFill>
            <a:schemeClr val="tx1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집합관계</a:t>
            </a:r>
            <a:r>
              <a:rPr dirty="0"/>
              <a:t> : </a:t>
            </a:r>
            <a:r>
              <a:rPr b="1" dirty="0"/>
              <a:t>Aggregation</a:t>
            </a:r>
          </a:p>
        </p:txBody>
      </p:sp>
      <p:sp>
        <p:nvSpPr>
          <p:cNvPr id="41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273297" y="3200398"/>
            <a:ext cx="16306802" cy="22174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생성할</a:t>
            </a:r>
            <a:r>
              <a:rPr dirty="0"/>
              <a:t> 때 </a:t>
            </a:r>
            <a:r>
              <a:rPr dirty="0" err="1"/>
              <a:t>인자로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처리하므로</a:t>
            </a:r>
            <a:r>
              <a:rPr dirty="0"/>
              <a:t> </a:t>
            </a:r>
            <a:r>
              <a:rPr dirty="0" err="1"/>
              <a:t>집합관계는</a:t>
            </a:r>
            <a:r>
              <a:rPr dirty="0"/>
              <a:t> </a:t>
            </a:r>
            <a:r>
              <a:rPr dirty="0" err="1"/>
              <a:t>삭제되어도</a:t>
            </a:r>
            <a:r>
              <a:rPr dirty="0"/>
              <a:t> 모 </a:t>
            </a:r>
            <a:r>
              <a:rPr dirty="0" err="1"/>
              <a:t>클래스는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1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21</a:t>
            </a:fld>
            <a:endParaRPr dirty="0"/>
          </a:p>
        </p:txBody>
      </p:sp>
      <p:grpSp>
        <p:nvGrpSpPr>
          <p:cNvPr id="33" name="그룹 32"/>
          <p:cNvGrpSpPr/>
          <p:nvPr/>
        </p:nvGrpSpPr>
        <p:grpSpPr>
          <a:xfrm>
            <a:off x="7475482" y="7578076"/>
            <a:ext cx="2880328" cy="3094082"/>
            <a:chOff x="-2" y="-2"/>
            <a:chExt cx="1440163" cy="1547039"/>
          </a:xfrm>
        </p:grpSpPr>
        <p:grpSp>
          <p:nvGrpSpPr>
            <p:cNvPr id="34" name="직사각형 6"/>
            <p:cNvGrpSpPr/>
            <p:nvPr/>
          </p:nvGrpSpPr>
          <p:grpSpPr>
            <a:xfrm>
              <a:off x="-2" y="-2"/>
              <a:ext cx="1440163" cy="368345"/>
              <a:chOff x="-1" y="-1"/>
              <a:chExt cx="1440162" cy="368344"/>
            </a:xfrm>
          </p:grpSpPr>
          <p:sp>
            <p:nvSpPr>
              <p:cNvPr id="37" name="직사각형"/>
              <p:cNvSpPr/>
              <p:nvPr/>
            </p:nvSpPr>
            <p:spPr>
              <a:xfrm>
                <a:off x="-1" y="-1"/>
                <a:ext cx="1440162" cy="368344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A"/>
              <p:cNvSpPr txBox="1"/>
              <p:nvPr/>
            </p:nvSpPr>
            <p:spPr>
              <a:xfrm>
                <a:off x="-1" y="61062"/>
                <a:ext cx="1440162" cy="246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-1" y="368342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-1" y="957689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9"/>
          <p:cNvGrpSpPr/>
          <p:nvPr/>
        </p:nvGrpSpPr>
        <p:grpSpPr>
          <a:xfrm>
            <a:off x="13524155" y="7922472"/>
            <a:ext cx="2880330" cy="2304258"/>
            <a:chOff x="-2" y="0"/>
            <a:chExt cx="1440163" cy="1152128"/>
          </a:xfrm>
        </p:grpSpPr>
        <p:grpSp>
          <p:nvGrpSpPr>
            <p:cNvPr id="40" name="직사각형 10"/>
            <p:cNvGrpSpPr/>
            <p:nvPr/>
          </p:nvGrpSpPr>
          <p:grpSpPr>
            <a:xfrm>
              <a:off x="-2" y="0"/>
              <a:ext cx="1440163" cy="274318"/>
              <a:chOff x="-1" y="0"/>
              <a:chExt cx="1440162" cy="274316"/>
            </a:xfrm>
          </p:grpSpPr>
          <p:sp>
            <p:nvSpPr>
              <p:cNvPr id="43" name="직사각형"/>
              <p:cNvSpPr/>
              <p:nvPr/>
            </p:nvSpPr>
            <p:spPr>
              <a:xfrm>
                <a:off x="-1" y="0"/>
                <a:ext cx="1440162" cy="274316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B"/>
              <p:cNvSpPr txBox="1"/>
              <p:nvPr/>
            </p:nvSpPr>
            <p:spPr>
              <a:xfrm>
                <a:off x="-1" y="14049"/>
                <a:ext cx="1440162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41" name="직사각형 11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12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직선 연결선 13"/>
          <p:cNvSpPr/>
          <p:nvPr/>
        </p:nvSpPr>
        <p:spPr>
          <a:xfrm>
            <a:off x="10375056" y="9086786"/>
            <a:ext cx="3130056" cy="26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prstDash val="solid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다이아몬드 45"/>
          <p:cNvSpPr/>
          <p:nvPr/>
        </p:nvSpPr>
        <p:spPr>
          <a:xfrm rot="5400000">
            <a:off x="10499808" y="8366201"/>
            <a:ext cx="1080000" cy="1467318"/>
          </a:xfrm>
          <a:prstGeom prst="diamond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Dependency</a:t>
            </a:r>
          </a:p>
        </p:txBody>
      </p:sp>
      <p:sp>
        <p:nvSpPr>
          <p:cNvPr id="4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Dependency</a:t>
            </a:r>
          </a:p>
        </p:txBody>
      </p:sp>
      <p:sp>
        <p:nvSpPr>
          <p:cNvPr id="4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273296" y="3200400"/>
            <a:ext cx="19196303" cy="33695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96000"/>
              </a:lnSpc>
              <a:buSzTx/>
              <a:buFont typeface="Wingdings"/>
              <a:buNone/>
              <a:defRPr sz="3300"/>
            </a:lvl1pPr>
          </a:lstStyle>
          <a:p>
            <a:pPr>
              <a:lnSpc>
                <a:spcPct val="150000"/>
              </a:lnSpc>
            </a:pPr>
            <a:r>
              <a:rPr sz="4000" dirty="0" err="1"/>
              <a:t>객체내부에</a:t>
            </a:r>
            <a:r>
              <a:rPr sz="4000" dirty="0"/>
              <a:t> </a:t>
            </a:r>
            <a:r>
              <a:rPr sz="4000" dirty="0" err="1"/>
              <a:t>관계</a:t>
            </a:r>
            <a:r>
              <a:rPr sz="4000" dirty="0"/>
              <a:t> </a:t>
            </a:r>
            <a:r>
              <a:rPr sz="4000" dirty="0" err="1"/>
              <a:t>객체로써</a:t>
            </a:r>
            <a:r>
              <a:rPr sz="4000" dirty="0"/>
              <a:t> </a:t>
            </a:r>
            <a:r>
              <a:rPr sz="4000" dirty="0" err="1"/>
              <a:t>메소드</a:t>
            </a:r>
            <a:r>
              <a:rPr sz="4000" dirty="0"/>
              <a:t> </a:t>
            </a:r>
            <a:r>
              <a:rPr sz="4000" dirty="0" err="1"/>
              <a:t>등에서</a:t>
            </a:r>
            <a:r>
              <a:rPr sz="4000" dirty="0"/>
              <a:t> </a:t>
            </a:r>
            <a:r>
              <a:rPr sz="4000" dirty="0" err="1"/>
              <a:t>일회성</a:t>
            </a:r>
            <a:r>
              <a:rPr sz="4000" dirty="0"/>
              <a:t> 등 </a:t>
            </a:r>
            <a:r>
              <a:rPr sz="4000" dirty="0" err="1"/>
              <a:t>필요</a:t>
            </a:r>
            <a:r>
              <a:rPr sz="4000" dirty="0"/>
              <a:t> 할 </a:t>
            </a:r>
            <a:r>
              <a:rPr sz="4000" dirty="0" err="1"/>
              <a:t>경우</a:t>
            </a:r>
            <a:r>
              <a:rPr sz="4000" dirty="0"/>
              <a:t> </a:t>
            </a:r>
            <a:r>
              <a:rPr sz="4000" dirty="0" err="1"/>
              <a:t>해당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생성해</a:t>
            </a:r>
            <a:r>
              <a:rPr sz="4000" dirty="0"/>
              <a:t> </a:t>
            </a:r>
            <a:r>
              <a:rPr sz="4000" dirty="0" err="1"/>
              <a:t>기능을</a:t>
            </a:r>
            <a:r>
              <a:rPr sz="4000" dirty="0"/>
              <a:t> </a:t>
            </a:r>
            <a:r>
              <a:rPr sz="4000" dirty="0" err="1"/>
              <a:t>처리</a:t>
            </a:r>
            <a:r>
              <a:rPr sz="4000" dirty="0"/>
              <a:t> </a:t>
            </a:r>
          </a:p>
        </p:txBody>
      </p:sp>
      <p:grpSp>
        <p:nvGrpSpPr>
          <p:cNvPr id="433" name="그룹 5"/>
          <p:cNvGrpSpPr/>
          <p:nvPr/>
        </p:nvGrpSpPr>
        <p:grpSpPr>
          <a:xfrm>
            <a:off x="7151434" y="6932272"/>
            <a:ext cx="2880328" cy="3094082"/>
            <a:chOff x="-2" y="-2"/>
            <a:chExt cx="1440163" cy="1547039"/>
          </a:xfrm>
        </p:grpSpPr>
        <p:grpSp>
          <p:nvGrpSpPr>
            <p:cNvPr id="430" name="직사각형 6"/>
            <p:cNvGrpSpPr/>
            <p:nvPr/>
          </p:nvGrpSpPr>
          <p:grpSpPr>
            <a:xfrm>
              <a:off x="-2" y="-2"/>
              <a:ext cx="1440163" cy="368345"/>
              <a:chOff x="-1" y="-1"/>
              <a:chExt cx="1440162" cy="368344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1" y="-1"/>
                <a:ext cx="1440162" cy="368344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9" name="A"/>
              <p:cNvSpPr txBox="1"/>
              <p:nvPr/>
            </p:nvSpPr>
            <p:spPr>
              <a:xfrm>
                <a:off x="-1" y="61062"/>
                <a:ext cx="1440162" cy="246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</p:grpSp>
        <p:sp>
          <p:nvSpPr>
            <p:cNvPr id="431" name="직사각형 7"/>
            <p:cNvSpPr/>
            <p:nvPr/>
          </p:nvSpPr>
          <p:spPr>
            <a:xfrm>
              <a:off x="-1" y="368342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2" name="직사각형 8"/>
            <p:cNvSpPr/>
            <p:nvPr/>
          </p:nvSpPr>
          <p:spPr>
            <a:xfrm>
              <a:off x="-1" y="957689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9" name="그룹 9"/>
          <p:cNvGrpSpPr/>
          <p:nvPr/>
        </p:nvGrpSpPr>
        <p:grpSpPr>
          <a:xfrm>
            <a:off x="13200107" y="7276668"/>
            <a:ext cx="2880330" cy="2304258"/>
            <a:chOff x="-2" y="0"/>
            <a:chExt cx="1440163" cy="1152128"/>
          </a:xfrm>
        </p:grpSpPr>
        <p:grpSp>
          <p:nvGrpSpPr>
            <p:cNvPr id="436" name="직사각형 10"/>
            <p:cNvGrpSpPr/>
            <p:nvPr/>
          </p:nvGrpSpPr>
          <p:grpSpPr>
            <a:xfrm>
              <a:off x="-2" y="0"/>
              <a:ext cx="1440163" cy="274318"/>
              <a:chOff x="-1" y="0"/>
              <a:chExt cx="1440162" cy="274316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1" y="0"/>
                <a:ext cx="1440162" cy="274316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5" name="B"/>
              <p:cNvSpPr txBox="1"/>
              <p:nvPr/>
            </p:nvSpPr>
            <p:spPr>
              <a:xfrm>
                <a:off x="-1" y="14049"/>
                <a:ext cx="1440162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437" name="직사각형 11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8" name="직사각형 12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2" name="직선 연결선 13"/>
          <p:cNvSpPr/>
          <p:nvPr/>
        </p:nvSpPr>
        <p:spPr>
          <a:xfrm>
            <a:off x="10051008" y="8440982"/>
            <a:ext cx="3130056" cy="26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prstDash val="sysDash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23</a:t>
            </a:fld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5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위임처리</a:t>
            </a:r>
            <a:endParaRPr dirty="0"/>
          </a:p>
        </p:txBody>
      </p:sp>
      <p:sp>
        <p:nvSpPr>
          <p:cNvPr id="45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위임</a:t>
            </a:r>
            <a:r>
              <a:rPr dirty="0"/>
              <a:t> </a:t>
            </a:r>
            <a:r>
              <a:rPr dirty="0" err="1"/>
              <a:t>관계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45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273296" y="3200397"/>
            <a:ext cx="19424903" cy="236145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755646">
              <a:lnSpc>
                <a:spcPct val="150000"/>
              </a:lnSpc>
              <a:spcBef>
                <a:spcPts val="1200"/>
              </a:spcBef>
              <a:buSzTx/>
              <a:buNone/>
              <a:defRPr sz="2784"/>
            </a:pPr>
            <a:r>
              <a:rPr sz="4000" dirty="0"/>
              <a:t>두 </a:t>
            </a:r>
            <a:r>
              <a:rPr sz="4000" dirty="0" err="1"/>
              <a:t>개의</a:t>
            </a:r>
            <a:r>
              <a:rPr sz="4000" dirty="0"/>
              <a:t> </a:t>
            </a:r>
            <a:r>
              <a:rPr sz="4000" dirty="0" err="1"/>
              <a:t>클래스가</a:t>
            </a:r>
            <a:r>
              <a:rPr sz="4000" dirty="0"/>
              <a:t> </a:t>
            </a:r>
            <a:r>
              <a:rPr sz="4000" dirty="0" err="1"/>
              <a:t>상속관계는</a:t>
            </a:r>
            <a:r>
              <a:rPr sz="4000" dirty="0"/>
              <a:t> </a:t>
            </a:r>
            <a:r>
              <a:rPr sz="4000" dirty="0" err="1"/>
              <a:t>아닌</a:t>
            </a:r>
            <a:r>
              <a:rPr sz="4000" dirty="0"/>
              <a:t> </a:t>
            </a:r>
            <a:r>
              <a:rPr sz="4000" dirty="0" err="1"/>
              <a:t>사용관계를</a:t>
            </a:r>
            <a:r>
              <a:rPr sz="4000" dirty="0"/>
              <a:t> </a:t>
            </a:r>
            <a:r>
              <a:rPr sz="4000" dirty="0" err="1"/>
              <a:t>유지</a:t>
            </a:r>
            <a:r>
              <a:rPr lang="ko-KR" altLang="en-US" sz="4000" dirty="0"/>
              <a:t>하면서 기능을 타 클래스의 </a:t>
            </a:r>
            <a:r>
              <a:rPr lang="ko-KR" altLang="en-US" sz="4000" dirty="0" err="1"/>
              <a:t>인스턴스에</a:t>
            </a:r>
            <a:r>
              <a:rPr lang="ko-KR" altLang="en-US" sz="4000" dirty="0"/>
              <a:t> 넘겨서 처리를 하도록 구성</a:t>
            </a:r>
            <a:endParaRPr sz="4000" dirty="0"/>
          </a:p>
        </p:txBody>
      </p:sp>
      <p:sp>
        <p:nvSpPr>
          <p:cNvPr id="455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25</a:t>
            </a:fld>
            <a:endParaRPr dirty="0"/>
          </a:p>
        </p:txBody>
      </p:sp>
      <p:grpSp>
        <p:nvGrpSpPr>
          <p:cNvPr id="6" name="그룹 5"/>
          <p:cNvGrpSpPr/>
          <p:nvPr/>
        </p:nvGrpSpPr>
        <p:grpSpPr>
          <a:xfrm>
            <a:off x="7151430" y="6047940"/>
            <a:ext cx="2880328" cy="3094082"/>
            <a:chOff x="-2" y="-2"/>
            <a:chExt cx="1440163" cy="1547039"/>
          </a:xfrm>
        </p:grpSpPr>
        <p:grpSp>
          <p:nvGrpSpPr>
            <p:cNvPr id="7" name="직사각형 6"/>
            <p:cNvGrpSpPr/>
            <p:nvPr/>
          </p:nvGrpSpPr>
          <p:grpSpPr>
            <a:xfrm>
              <a:off x="-2" y="-2"/>
              <a:ext cx="1440163" cy="368345"/>
              <a:chOff x="-1" y="-1"/>
              <a:chExt cx="1440162" cy="368344"/>
            </a:xfrm>
          </p:grpSpPr>
          <p:sp>
            <p:nvSpPr>
              <p:cNvPr id="10" name="직사각형"/>
              <p:cNvSpPr/>
              <p:nvPr/>
            </p:nvSpPr>
            <p:spPr>
              <a:xfrm>
                <a:off x="-1" y="-1"/>
                <a:ext cx="1440162" cy="368344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A"/>
              <p:cNvSpPr txBox="1"/>
              <p:nvPr/>
            </p:nvSpPr>
            <p:spPr>
              <a:xfrm>
                <a:off x="-1" y="61062"/>
                <a:ext cx="1440162" cy="246218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-1" y="368342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" y="957689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9"/>
          <p:cNvGrpSpPr/>
          <p:nvPr/>
        </p:nvGrpSpPr>
        <p:grpSpPr>
          <a:xfrm>
            <a:off x="13200103" y="6392336"/>
            <a:ext cx="2880330" cy="2304258"/>
            <a:chOff x="-2" y="0"/>
            <a:chExt cx="1440163" cy="1152128"/>
          </a:xfrm>
        </p:grpSpPr>
        <p:grpSp>
          <p:nvGrpSpPr>
            <p:cNvPr id="13" name="직사각형 10"/>
            <p:cNvGrpSpPr/>
            <p:nvPr/>
          </p:nvGrpSpPr>
          <p:grpSpPr>
            <a:xfrm>
              <a:off x="-2" y="0"/>
              <a:ext cx="1440163" cy="274318"/>
              <a:chOff x="-1" y="0"/>
              <a:chExt cx="1440162" cy="274316"/>
            </a:xfrm>
          </p:grpSpPr>
          <p:sp>
            <p:nvSpPr>
              <p:cNvPr id="16" name="직사각형"/>
              <p:cNvSpPr/>
              <p:nvPr/>
            </p:nvSpPr>
            <p:spPr>
              <a:xfrm>
                <a:off x="-1" y="0"/>
                <a:ext cx="1440162" cy="274316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B"/>
              <p:cNvSpPr txBox="1"/>
              <p:nvPr/>
            </p:nvSpPr>
            <p:spPr>
              <a:xfrm>
                <a:off x="-1" y="14049"/>
                <a:ext cx="1440162" cy="246217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14" name="직사각형 11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2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선 연결선 13"/>
          <p:cNvSpPr/>
          <p:nvPr/>
        </p:nvSpPr>
        <p:spPr>
          <a:xfrm>
            <a:off x="10051004" y="7556650"/>
            <a:ext cx="3130056" cy="26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prstDash val="solid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8526" y="9658836"/>
            <a:ext cx="316835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A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488144" y="9594306"/>
            <a:ext cx="316835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B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18947" y="11047581"/>
            <a:ext cx="5407128" cy="1046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처리되는 역할을 분할되어 특정 기능을 다른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인스턴스에서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ko-KR" altLang="en-US" sz="28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5" name="꺾인 연결선 4"/>
          <p:cNvCxnSpPr>
            <a:stCxn id="2" idx="3"/>
            <a:endCxn id="20" idx="1"/>
          </p:cNvCxnSpPr>
          <p:nvPr/>
        </p:nvCxnSpPr>
        <p:spPr>
          <a:xfrm flipV="1">
            <a:off x="10356878" y="9963636"/>
            <a:ext cx="3131266" cy="64530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Duck typing</a:t>
            </a:r>
          </a:p>
        </p:txBody>
      </p:sp>
      <p:sp>
        <p:nvSpPr>
          <p:cNvPr id="46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Duck </a:t>
            </a:r>
            <a:r>
              <a:rPr dirty="0" err="1"/>
              <a:t>typeing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</p:txBody>
      </p:sp>
      <p:sp>
        <p:nvSpPr>
          <p:cNvPr id="46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6459200" cy="26494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pPr>
              <a:lnSpc>
                <a:spcPct val="150000"/>
              </a:lnSpc>
            </a:pP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클래스가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처리할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인터페이스를</a:t>
            </a:r>
            <a:r>
              <a:rPr dirty="0"/>
              <a:t> </a:t>
            </a:r>
            <a:r>
              <a:rPr dirty="0" err="1"/>
              <a:t>갖도록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법</a:t>
            </a:r>
          </a:p>
        </p:txBody>
      </p:sp>
      <p:grpSp>
        <p:nvGrpSpPr>
          <p:cNvPr id="471" name="직사각형 4"/>
          <p:cNvGrpSpPr/>
          <p:nvPr/>
        </p:nvGrpSpPr>
        <p:grpSpPr>
          <a:xfrm>
            <a:off x="5855295" y="6425949"/>
            <a:ext cx="4176470" cy="1296150"/>
            <a:chOff x="-1" y="-1"/>
            <a:chExt cx="2088234" cy="648074"/>
          </a:xfrm>
        </p:grpSpPr>
        <p:sp>
          <p:nvSpPr>
            <p:cNvPr id="469" name="직사각형"/>
            <p:cNvSpPr/>
            <p:nvPr/>
          </p:nvSpPr>
          <p:spPr>
            <a:xfrm>
              <a:off x="-1" y="-1"/>
              <a:ext cx="2088234" cy="6480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0" name="함수"/>
            <p:cNvSpPr txBox="1"/>
            <p:nvPr/>
          </p:nvSpPr>
          <p:spPr>
            <a:xfrm>
              <a:off x="-1" y="31650"/>
              <a:ext cx="2088234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4" name="직사각형 25"/>
          <p:cNvGrpSpPr/>
          <p:nvPr/>
        </p:nvGrpSpPr>
        <p:grpSpPr>
          <a:xfrm>
            <a:off x="5855295" y="9738319"/>
            <a:ext cx="4176470" cy="1296150"/>
            <a:chOff x="-1" y="-1"/>
            <a:chExt cx="2088234" cy="648074"/>
          </a:xfrm>
        </p:grpSpPr>
        <p:sp>
          <p:nvSpPr>
            <p:cNvPr id="472" name="직사각형"/>
            <p:cNvSpPr/>
            <p:nvPr/>
          </p:nvSpPr>
          <p:spPr>
            <a:xfrm>
              <a:off x="-1" y="-1"/>
              <a:ext cx="2088234" cy="6480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클래스"/>
            <p:cNvSpPr txBox="1"/>
            <p:nvPr/>
          </p:nvSpPr>
          <p:spPr>
            <a:xfrm>
              <a:off x="-1" y="31650"/>
              <a:ext cx="2088234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TextBox 6"/>
          <p:cNvSpPr txBox="1"/>
          <p:nvPr/>
        </p:nvSpPr>
        <p:spPr>
          <a:xfrm>
            <a:off x="11327903" y="6747519"/>
            <a:ext cx="8208914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Duck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typing에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인스턴스들의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6" name="TextBox 31"/>
          <p:cNvSpPr txBox="1"/>
          <p:nvPr/>
        </p:nvSpPr>
        <p:spPr>
          <a:xfrm>
            <a:off x="11327903" y="10059889"/>
            <a:ext cx="8208914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Duck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typing에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인스턴스들의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27</a:t>
            </a:fld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Duck </a:t>
            </a:r>
            <a:r>
              <a:rPr dirty="0" err="1"/>
              <a:t>typeing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: </a:t>
            </a:r>
            <a:r>
              <a:rPr dirty="0" err="1"/>
              <a:t>함수</a:t>
            </a:r>
            <a:endParaRPr dirty="0"/>
          </a:p>
        </p:txBody>
      </p:sp>
      <p:sp>
        <p:nvSpPr>
          <p:cNvPr id="48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9564350" cy="26494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SzTx/>
              <a:buFont typeface="Wingdings"/>
              <a:buNone/>
            </a:lvl1pPr>
          </a:lstStyle>
          <a:p>
            <a:pPr>
              <a:lnSpc>
                <a:spcPct val="150000"/>
              </a:lnSpc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클래스들의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처리할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인터페이스를</a:t>
            </a:r>
            <a:r>
              <a:rPr dirty="0"/>
              <a:t> </a:t>
            </a:r>
            <a:r>
              <a:rPr dirty="0" err="1"/>
              <a:t>통합</a:t>
            </a:r>
            <a:endParaRPr dirty="0"/>
          </a:p>
        </p:txBody>
      </p:sp>
      <p:grpSp>
        <p:nvGrpSpPr>
          <p:cNvPr id="486" name="그룹 11"/>
          <p:cNvGrpSpPr/>
          <p:nvPr/>
        </p:nvGrpSpPr>
        <p:grpSpPr>
          <a:xfrm>
            <a:off x="5711281" y="10744089"/>
            <a:ext cx="1984226" cy="1610622"/>
            <a:chOff x="0" y="2556"/>
            <a:chExt cx="992111" cy="805310"/>
          </a:xfrm>
        </p:grpSpPr>
        <p:grpSp>
          <p:nvGrpSpPr>
            <p:cNvPr id="483" name="직사각형 12"/>
            <p:cNvGrpSpPr/>
            <p:nvPr/>
          </p:nvGrpSpPr>
          <p:grpSpPr>
            <a:xfrm>
              <a:off x="0" y="2556"/>
              <a:ext cx="992111" cy="246219"/>
              <a:chOff x="0" y="2557"/>
              <a:chExt cx="992110" cy="246217"/>
            </a:xfrm>
          </p:grpSpPr>
          <p:sp>
            <p:nvSpPr>
              <p:cNvPr id="481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2" name="Number"/>
              <p:cNvSpPr txBox="1"/>
              <p:nvPr/>
            </p:nvSpPr>
            <p:spPr>
              <a:xfrm>
                <a:off x="0" y="2557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Number</a:t>
                </a:r>
              </a:p>
            </p:txBody>
          </p:sp>
        </p:grpSp>
        <p:sp>
          <p:nvSpPr>
            <p:cNvPr id="484" name="직사각형 13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5" name="직사각형 14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2" name="그룹 15"/>
          <p:cNvGrpSpPr/>
          <p:nvPr/>
        </p:nvGrpSpPr>
        <p:grpSpPr>
          <a:xfrm>
            <a:off x="5711281" y="7551797"/>
            <a:ext cx="1984226" cy="1610620"/>
            <a:chOff x="0" y="2557"/>
            <a:chExt cx="992111" cy="805309"/>
          </a:xfrm>
        </p:grpSpPr>
        <p:grpSp>
          <p:nvGrpSpPr>
            <p:cNvPr id="489" name="직사각형 16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487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8" name="String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</a:t>
                </a:r>
              </a:p>
            </p:txBody>
          </p:sp>
        </p:grpSp>
        <p:sp>
          <p:nvSpPr>
            <p:cNvPr id="490" name="직사각형 17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1" name="직사각형 18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8" name="그룹 21"/>
          <p:cNvGrpSpPr/>
          <p:nvPr/>
        </p:nvGrpSpPr>
        <p:grpSpPr>
          <a:xfrm>
            <a:off x="9771719" y="10697200"/>
            <a:ext cx="1984226" cy="1610619"/>
            <a:chOff x="0" y="2557"/>
            <a:chExt cx="992111" cy="805309"/>
          </a:xfrm>
        </p:grpSpPr>
        <p:grpSp>
          <p:nvGrpSpPr>
            <p:cNvPr id="495" name="직사각형 22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493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4" name="n1: Number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n1: Number</a:t>
                </a:r>
              </a:p>
            </p:txBody>
          </p:sp>
        </p:grpSp>
        <p:sp>
          <p:nvSpPr>
            <p:cNvPr id="496" name="직사각형 23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7" name="직사각형 24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4" name="그룹 26"/>
          <p:cNvGrpSpPr/>
          <p:nvPr/>
        </p:nvGrpSpPr>
        <p:grpSpPr>
          <a:xfrm>
            <a:off x="9743727" y="7538028"/>
            <a:ext cx="1984226" cy="1610619"/>
            <a:chOff x="0" y="2557"/>
            <a:chExt cx="992111" cy="805309"/>
          </a:xfrm>
        </p:grpSpPr>
        <p:grpSp>
          <p:nvGrpSpPr>
            <p:cNvPr id="501" name="직사각형 27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499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0" name="s1:String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s1:String</a:t>
                </a:r>
              </a:p>
            </p:txBody>
          </p:sp>
        </p:grpSp>
        <p:sp>
          <p:nvSpPr>
            <p:cNvPr id="502" name="직사각형 28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3" name="직사각형 29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5" name="직선 화살표 연결선 30"/>
          <p:cNvSpPr/>
          <p:nvPr/>
        </p:nvSpPr>
        <p:spPr>
          <a:xfrm>
            <a:off x="7714705" y="11511627"/>
            <a:ext cx="2037966" cy="23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" name="직선 화살표 연결선 32"/>
          <p:cNvSpPr/>
          <p:nvPr/>
        </p:nvSpPr>
        <p:spPr>
          <a:xfrm>
            <a:off x="7714705" y="8344231"/>
            <a:ext cx="2009974" cy="6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9" name="직사각형 3"/>
          <p:cNvGrpSpPr/>
          <p:nvPr/>
        </p:nvGrpSpPr>
        <p:grpSpPr>
          <a:xfrm>
            <a:off x="14208224" y="8827048"/>
            <a:ext cx="2736308" cy="1439262"/>
            <a:chOff x="0" y="0"/>
            <a:chExt cx="1368152" cy="719629"/>
          </a:xfrm>
        </p:grpSpPr>
        <p:sp>
          <p:nvSpPr>
            <p:cNvPr id="507" name="직사각형"/>
            <p:cNvSpPr/>
            <p:nvPr/>
          </p:nvSpPr>
          <p:spPr>
            <a:xfrm>
              <a:off x="0" y="0"/>
              <a:ext cx="1368152" cy="71962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8" name="함수 정의"/>
            <p:cNvSpPr txBox="1"/>
            <p:nvPr/>
          </p:nvSpPr>
          <p:spPr>
            <a:xfrm>
              <a:off x="0" y="175150"/>
              <a:ext cx="136815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0" name="TextBox 38"/>
          <p:cNvSpPr txBox="1"/>
          <p:nvPr/>
        </p:nvSpPr>
        <p:spPr>
          <a:xfrm>
            <a:off x="15072321" y="10613081"/>
            <a:ext cx="5616626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로직에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호출을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직선 화살표 연결선 46"/>
          <p:cNvSpPr/>
          <p:nvPr/>
        </p:nvSpPr>
        <p:spPr>
          <a:xfrm>
            <a:off x="11747152" y="8592723"/>
            <a:ext cx="2442024" cy="60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8" name="직선 화살표 연결선 48"/>
          <p:cNvSpPr/>
          <p:nvPr/>
        </p:nvSpPr>
        <p:spPr>
          <a:xfrm>
            <a:off x="11775144" y="10109703"/>
            <a:ext cx="2414032" cy="97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3" name="TextBox 51"/>
          <p:cNvSpPr txBox="1"/>
          <p:nvPr/>
        </p:nvSpPr>
        <p:spPr>
          <a:xfrm>
            <a:off x="12358778" y="7216299"/>
            <a:ext cx="458575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인자로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28</a:t>
            </a:fld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Duck </a:t>
            </a:r>
            <a:r>
              <a:rPr dirty="0" err="1"/>
              <a:t>typeing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: </a:t>
            </a:r>
            <a:r>
              <a:rPr dirty="0" err="1"/>
              <a:t>클래스</a:t>
            </a:r>
            <a:endParaRPr dirty="0"/>
          </a:p>
        </p:txBody>
      </p:sp>
      <p:sp>
        <p:nvSpPr>
          <p:cNvPr id="53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9183350" cy="26494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SzTx/>
              <a:buFont typeface="Wingdings"/>
              <a:buNone/>
            </a:lvl1pPr>
          </a:lstStyle>
          <a:p>
            <a:pPr>
              <a:lnSpc>
                <a:spcPct val="150000"/>
              </a:lnSpc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클래스들의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처리할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인터페이스를</a:t>
            </a:r>
            <a:r>
              <a:rPr dirty="0"/>
              <a:t> </a:t>
            </a:r>
            <a:r>
              <a:rPr dirty="0" err="1"/>
              <a:t>통합</a:t>
            </a:r>
            <a:endParaRPr dirty="0"/>
          </a:p>
        </p:txBody>
      </p:sp>
      <p:grpSp>
        <p:nvGrpSpPr>
          <p:cNvPr id="537" name="그룹 7"/>
          <p:cNvGrpSpPr/>
          <p:nvPr/>
        </p:nvGrpSpPr>
        <p:grpSpPr>
          <a:xfrm>
            <a:off x="14106983" y="8843313"/>
            <a:ext cx="1984226" cy="1610620"/>
            <a:chOff x="0" y="2557"/>
            <a:chExt cx="992111" cy="805309"/>
          </a:xfrm>
        </p:grpSpPr>
        <p:grpSp>
          <p:nvGrpSpPr>
            <p:cNvPr id="534" name="직사각형 8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532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3" name="Mixin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Mixin</a:t>
                </a: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35" name="직사각형 9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6" name="직사각형 10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3" name="그룹 11"/>
          <p:cNvGrpSpPr/>
          <p:nvPr/>
        </p:nvGrpSpPr>
        <p:grpSpPr>
          <a:xfrm>
            <a:off x="5711281" y="10744089"/>
            <a:ext cx="1984226" cy="1610622"/>
            <a:chOff x="0" y="2556"/>
            <a:chExt cx="992111" cy="805310"/>
          </a:xfrm>
        </p:grpSpPr>
        <p:grpSp>
          <p:nvGrpSpPr>
            <p:cNvPr id="540" name="직사각형 12"/>
            <p:cNvGrpSpPr/>
            <p:nvPr/>
          </p:nvGrpSpPr>
          <p:grpSpPr>
            <a:xfrm>
              <a:off x="0" y="2556"/>
              <a:ext cx="992111" cy="246219"/>
              <a:chOff x="0" y="2557"/>
              <a:chExt cx="992110" cy="246217"/>
            </a:xfrm>
          </p:grpSpPr>
          <p:sp>
            <p:nvSpPr>
              <p:cNvPr id="538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9" name="Number"/>
              <p:cNvSpPr txBox="1"/>
              <p:nvPr/>
            </p:nvSpPr>
            <p:spPr>
              <a:xfrm>
                <a:off x="0" y="2557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Number</a:t>
                </a:r>
              </a:p>
            </p:txBody>
          </p:sp>
        </p:grpSp>
        <p:sp>
          <p:nvSpPr>
            <p:cNvPr id="541" name="직사각형 13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직사각형 14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9" name="그룹 15"/>
          <p:cNvGrpSpPr/>
          <p:nvPr/>
        </p:nvGrpSpPr>
        <p:grpSpPr>
          <a:xfrm>
            <a:off x="5711281" y="7551797"/>
            <a:ext cx="1984226" cy="1610620"/>
            <a:chOff x="0" y="2557"/>
            <a:chExt cx="992111" cy="805309"/>
          </a:xfrm>
        </p:grpSpPr>
        <p:grpSp>
          <p:nvGrpSpPr>
            <p:cNvPr id="546" name="직사각형 16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544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5" name="String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</a:t>
                </a:r>
              </a:p>
            </p:txBody>
          </p:sp>
        </p:grpSp>
        <p:sp>
          <p:nvSpPr>
            <p:cNvPr id="547" name="직사각형 17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직사각형 18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5" name="그룹 21"/>
          <p:cNvGrpSpPr/>
          <p:nvPr/>
        </p:nvGrpSpPr>
        <p:grpSpPr>
          <a:xfrm>
            <a:off x="9771719" y="10697200"/>
            <a:ext cx="1984226" cy="1610619"/>
            <a:chOff x="0" y="2557"/>
            <a:chExt cx="992111" cy="805309"/>
          </a:xfrm>
        </p:grpSpPr>
        <p:grpSp>
          <p:nvGrpSpPr>
            <p:cNvPr id="552" name="직사각형 22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550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1" name="n1: Number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n1: Number</a:t>
                </a:r>
              </a:p>
            </p:txBody>
          </p:sp>
        </p:grpSp>
        <p:sp>
          <p:nvSpPr>
            <p:cNvPr id="553" name="직사각형 23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직사각형 24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1" name="그룹 26"/>
          <p:cNvGrpSpPr/>
          <p:nvPr/>
        </p:nvGrpSpPr>
        <p:grpSpPr>
          <a:xfrm>
            <a:off x="9743727" y="7538028"/>
            <a:ext cx="1984226" cy="1610619"/>
            <a:chOff x="0" y="2557"/>
            <a:chExt cx="992111" cy="805309"/>
          </a:xfrm>
        </p:grpSpPr>
        <p:grpSp>
          <p:nvGrpSpPr>
            <p:cNvPr id="558" name="직사각형 27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556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7" name="s1:String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s1:String</a:t>
                </a:r>
              </a:p>
            </p:txBody>
          </p:sp>
        </p:grpSp>
        <p:sp>
          <p:nvSpPr>
            <p:cNvPr id="559" name="직사각형 28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직사각형 29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9" name="직선 화살표 연결선 30"/>
          <p:cNvSpPr/>
          <p:nvPr/>
        </p:nvSpPr>
        <p:spPr>
          <a:xfrm>
            <a:off x="7714705" y="11511627"/>
            <a:ext cx="2037966" cy="23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0" name="직선 화살표 연결선 32"/>
          <p:cNvSpPr/>
          <p:nvPr/>
        </p:nvSpPr>
        <p:spPr>
          <a:xfrm>
            <a:off x="7714705" y="8344231"/>
            <a:ext cx="2009974" cy="6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4" name="TextBox 38"/>
          <p:cNvSpPr txBox="1"/>
          <p:nvPr/>
        </p:nvSpPr>
        <p:spPr>
          <a:xfrm>
            <a:off x="15072321" y="10690656"/>
            <a:ext cx="561662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로직에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호출을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5" name="직선 화살표 연결선 46"/>
          <p:cNvSpPr/>
          <p:nvPr/>
        </p:nvSpPr>
        <p:spPr>
          <a:xfrm>
            <a:off x="11727947" y="8263628"/>
            <a:ext cx="2480278" cy="1283052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6" name="직선 화살표 연결선 48"/>
          <p:cNvSpPr/>
          <p:nvPr/>
        </p:nvSpPr>
        <p:spPr>
          <a:xfrm flipV="1">
            <a:off x="11755939" y="9546679"/>
            <a:ext cx="2452286" cy="1876122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7" name="TextBox 51"/>
          <p:cNvSpPr txBox="1"/>
          <p:nvPr/>
        </p:nvSpPr>
        <p:spPr>
          <a:xfrm>
            <a:off x="12358778" y="6950825"/>
            <a:ext cx="472907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정적메소드의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인자로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29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파이썬</a:t>
            </a:r>
            <a:r>
              <a:rPr dirty="0"/>
              <a:t>: </a:t>
            </a:r>
            <a:r>
              <a:rPr dirty="0" err="1"/>
              <a:t>인터프리터</a:t>
            </a:r>
            <a:r>
              <a:rPr dirty="0"/>
              <a:t> </a:t>
            </a:r>
            <a:r>
              <a:rPr dirty="0" err="1"/>
              <a:t>언어</a:t>
            </a:r>
            <a:endParaRPr dirty="0"/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9107150" cy="324413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lnSpc>
                <a:spcPct val="150000"/>
              </a:lnSpc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파이썬</a:t>
            </a:r>
            <a:r>
              <a:rPr sz="4000" dirty="0"/>
              <a:t> </a:t>
            </a:r>
            <a:r>
              <a:rPr sz="4000" dirty="0" err="1"/>
              <a:t>인터프리터</a:t>
            </a:r>
            <a:r>
              <a:rPr sz="4000" dirty="0"/>
              <a:t> </a:t>
            </a:r>
            <a:r>
              <a:rPr sz="4000" dirty="0" err="1"/>
              <a:t>언어이므로</a:t>
            </a:r>
            <a:r>
              <a:rPr sz="4000" dirty="0"/>
              <a:t> </a:t>
            </a:r>
            <a:r>
              <a:rPr sz="4000" dirty="0" err="1"/>
              <a:t>동적으로</a:t>
            </a:r>
            <a:r>
              <a:rPr sz="4000" dirty="0"/>
              <a:t> </a:t>
            </a:r>
            <a:r>
              <a:rPr sz="4000" dirty="0" err="1"/>
              <a:t>관계를</a:t>
            </a:r>
            <a:r>
              <a:rPr sz="4000" dirty="0"/>
              <a:t> </a:t>
            </a:r>
            <a:r>
              <a:rPr sz="4000" dirty="0" err="1"/>
              <a:t>맺는다</a:t>
            </a:r>
            <a:r>
              <a:rPr sz="4000" dirty="0"/>
              <a:t>.</a:t>
            </a:r>
          </a:p>
          <a:p>
            <a:pPr marL="0" lvl="1" indent="914400">
              <a:lnSpc>
                <a:spcPct val="150000"/>
              </a:lnSpc>
              <a:spcBef>
                <a:spcPts val="1000"/>
              </a:spcBef>
              <a:buSzTx/>
              <a:buNone/>
              <a:defRPr sz="2600"/>
            </a:pPr>
            <a:r>
              <a:rPr sz="4000" dirty="0"/>
              <a:t> class </a:t>
            </a:r>
            <a:r>
              <a:rPr sz="4000" dirty="0" err="1"/>
              <a:t>object는</a:t>
            </a:r>
            <a:r>
              <a:rPr sz="4000" dirty="0"/>
              <a:t> type </a:t>
            </a:r>
            <a:r>
              <a:rPr sz="4000" dirty="0" err="1"/>
              <a:t>object의이므로</a:t>
            </a:r>
            <a:r>
              <a:rPr sz="4000" dirty="0"/>
              <a:t>  </a:t>
            </a:r>
            <a:r>
              <a:rPr sz="4000" dirty="0" err="1"/>
              <a:t>인스턴스인</a:t>
            </a:r>
            <a:r>
              <a:rPr sz="4000" dirty="0"/>
              <a:t> </a:t>
            </a:r>
            <a:r>
              <a:rPr sz="4000" dirty="0" err="1"/>
              <a:t>관계를</a:t>
            </a:r>
            <a:r>
              <a:rPr sz="4000" dirty="0"/>
              <a:t> </a:t>
            </a:r>
            <a:r>
              <a:rPr sz="4000" dirty="0" err="1"/>
              <a:t>유지하므로</a:t>
            </a:r>
            <a:r>
              <a:rPr sz="4000" dirty="0"/>
              <a:t> </a:t>
            </a:r>
            <a:r>
              <a:rPr sz="4000" dirty="0" err="1"/>
              <a:t>위임</a:t>
            </a:r>
            <a:r>
              <a:rPr sz="4000" dirty="0"/>
              <a:t> </a:t>
            </a:r>
            <a:r>
              <a:rPr sz="4000" dirty="0" err="1"/>
              <a:t>처럼</a:t>
            </a:r>
            <a:r>
              <a:rPr sz="4000" dirty="0"/>
              <a:t> </a:t>
            </a:r>
            <a:r>
              <a:rPr sz="4000" dirty="0" err="1"/>
              <a:t>처리</a:t>
            </a:r>
            <a:endParaRPr sz="4000" dirty="0"/>
          </a:p>
        </p:txBody>
      </p:sp>
      <p:graphicFrame>
        <p:nvGraphicFramePr>
          <p:cNvPr id="142" name="표 5"/>
          <p:cNvGraphicFramePr/>
          <p:nvPr/>
        </p:nvGraphicFramePr>
        <p:xfrm>
          <a:off x="4559152" y="7434065"/>
          <a:ext cx="15265700" cy="490162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6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상속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(inheritance)</a:t>
                      </a:r>
                    </a:p>
                  </a:txBody>
                  <a:tcPr marT="91440" marB="914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위임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(Delegation)﻿</a:t>
                      </a:r>
                    </a:p>
                  </a:txBody>
                  <a:tcPr marT="91440" marB="914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79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a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1440" marB="914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 a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1440" marB="914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12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정적인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1440" marB="914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동적인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T="91440" marB="914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79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간의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1440" marB="914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인스턴스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간의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1440" marB="914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79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컴파일시점에서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T="91440" marB="914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런타임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시점에서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</a:t>
                      </a:r>
                      <a:endParaRPr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1440" marB="914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Mixin</a:t>
            </a:r>
            <a:r>
              <a:rPr dirty="0"/>
              <a:t> </a:t>
            </a:r>
            <a:r>
              <a:rPr dirty="0" err="1"/>
              <a:t>이해하기</a:t>
            </a:r>
            <a:endParaRPr dirty="0"/>
          </a:p>
        </p:txBody>
      </p:sp>
      <p:sp>
        <p:nvSpPr>
          <p:cNvPr id="58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Mixin</a:t>
            </a:r>
            <a:endParaRPr dirty="0"/>
          </a:p>
        </p:txBody>
      </p:sp>
      <p:sp>
        <p:nvSpPr>
          <p:cNvPr id="58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9"/>
            <a:ext cx="19145250" cy="23614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SzTx/>
              <a:buFont typeface="Wingdings"/>
              <a:buNone/>
            </a:lvl1pPr>
          </a:lstStyle>
          <a:p>
            <a:pPr>
              <a:lnSpc>
                <a:spcPct val="150000"/>
              </a:lnSpc>
            </a:pP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기반으로</a:t>
            </a:r>
            <a:r>
              <a:rPr dirty="0"/>
              <a:t> </a:t>
            </a:r>
            <a:r>
              <a:rPr dirty="0" err="1"/>
              <a:t>상위</a:t>
            </a:r>
            <a:r>
              <a:rPr dirty="0"/>
              <a:t> </a:t>
            </a:r>
            <a:r>
              <a:rPr dirty="0" err="1"/>
              <a:t>클래스를</a:t>
            </a:r>
            <a:r>
              <a:rPr dirty="0"/>
              <a:t> </a:t>
            </a:r>
            <a:r>
              <a:rPr dirty="0" err="1"/>
              <a:t>정의하고</a:t>
            </a:r>
            <a:r>
              <a:rPr dirty="0"/>
              <a:t> </a:t>
            </a:r>
            <a:r>
              <a:rPr dirty="0" err="1"/>
              <a:t>하위</a:t>
            </a:r>
            <a:r>
              <a:rPr dirty="0"/>
              <a:t> </a:t>
            </a:r>
            <a:r>
              <a:rPr dirty="0" err="1"/>
              <a:t>클래스에서는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활용해서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grpSp>
        <p:nvGrpSpPr>
          <p:cNvPr id="593" name="그룹 7"/>
          <p:cNvGrpSpPr/>
          <p:nvPr/>
        </p:nvGrpSpPr>
        <p:grpSpPr>
          <a:xfrm>
            <a:off x="9455697" y="6264705"/>
            <a:ext cx="1984226" cy="1610620"/>
            <a:chOff x="0" y="2557"/>
            <a:chExt cx="992111" cy="805309"/>
          </a:xfrm>
        </p:grpSpPr>
        <p:grpSp>
          <p:nvGrpSpPr>
            <p:cNvPr id="590" name="직사각형 8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588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9" name="Mixin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Mixin</a:t>
                </a: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91" name="직사각형 9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직사각형 10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9" name="그룹 11"/>
          <p:cNvGrpSpPr/>
          <p:nvPr/>
        </p:nvGrpSpPr>
        <p:grpSpPr>
          <a:xfrm>
            <a:off x="8165951" y="8478347"/>
            <a:ext cx="1984226" cy="1610622"/>
            <a:chOff x="0" y="2556"/>
            <a:chExt cx="992111" cy="805310"/>
          </a:xfrm>
        </p:grpSpPr>
        <p:grpSp>
          <p:nvGrpSpPr>
            <p:cNvPr id="596" name="직사각형 12"/>
            <p:cNvGrpSpPr/>
            <p:nvPr/>
          </p:nvGrpSpPr>
          <p:grpSpPr>
            <a:xfrm>
              <a:off x="0" y="2556"/>
              <a:ext cx="992111" cy="246219"/>
              <a:chOff x="0" y="2557"/>
              <a:chExt cx="992110" cy="246217"/>
            </a:xfrm>
          </p:grpSpPr>
          <p:sp>
            <p:nvSpPr>
              <p:cNvPr id="594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5" name="Number"/>
              <p:cNvSpPr txBox="1"/>
              <p:nvPr/>
            </p:nvSpPr>
            <p:spPr>
              <a:xfrm>
                <a:off x="0" y="2557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Number</a:t>
                </a:r>
              </a:p>
            </p:txBody>
          </p:sp>
        </p:grpSp>
        <p:sp>
          <p:nvSpPr>
            <p:cNvPr id="597" name="직사각형 13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직사각형 14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5" name="그룹 15"/>
          <p:cNvGrpSpPr/>
          <p:nvPr/>
        </p:nvGrpSpPr>
        <p:grpSpPr>
          <a:xfrm>
            <a:off x="10646227" y="8478349"/>
            <a:ext cx="1984226" cy="1610620"/>
            <a:chOff x="0" y="2557"/>
            <a:chExt cx="992111" cy="805309"/>
          </a:xfrm>
        </p:grpSpPr>
        <p:grpSp>
          <p:nvGrpSpPr>
            <p:cNvPr id="602" name="직사각형 16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600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1" name="String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</a:t>
                </a:r>
              </a:p>
            </p:txBody>
          </p:sp>
        </p:grpSp>
        <p:sp>
          <p:nvSpPr>
            <p:cNvPr id="603" name="직사각형 17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직사각형 18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9" name="꺾인 연결선 19"/>
          <p:cNvSpPr/>
          <p:nvPr/>
        </p:nvSpPr>
        <p:spPr>
          <a:xfrm>
            <a:off x="9156699" y="7891780"/>
            <a:ext cx="1290322" cy="579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2653"/>
                </a:lnTo>
                <a:lnTo>
                  <a:pt x="10800" y="2653"/>
                </a:lnTo>
                <a:lnTo>
                  <a:pt x="10800" y="18947"/>
                </a:lnTo>
                <a:lnTo>
                  <a:pt x="21600" y="18947"/>
                </a:ln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0" name="꺾인 연결선 21"/>
          <p:cNvSpPr/>
          <p:nvPr/>
        </p:nvSpPr>
        <p:spPr>
          <a:xfrm>
            <a:off x="10447019" y="7891780"/>
            <a:ext cx="1191262" cy="579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2653"/>
                </a:lnTo>
                <a:lnTo>
                  <a:pt x="10777" y="2653"/>
                </a:lnTo>
                <a:lnTo>
                  <a:pt x="10777" y="18947"/>
                </a:lnTo>
                <a:lnTo>
                  <a:pt x="0" y="18947"/>
                </a:ln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3" name="그룹 24"/>
          <p:cNvGrpSpPr/>
          <p:nvPr/>
        </p:nvGrpSpPr>
        <p:grpSpPr>
          <a:xfrm>
            <a:off x="8165951" y="11006012"/>
            <a:ext cx="1984226" cy="1610619"/>
            <a:chOff x="0" y="2557"/>
            <a:chExt cx="992111" cy="805309"/>
          </a:xfrm>
        </p:grpSpPr>
        <p:grpSp>
          <p:nvGrpSpPr>
            <p:cNvPr id="610" name="직사각형 25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608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9" name="n1: Number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n1: Number</a:t>
                </a:r>
              </a:p>
            </p:txBody>
          </p:sp>
        </p:grpSp>
        <p:sp>
          <p:nvSpPr>
            <p:cNvPr id="611" name="직사각형 26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직사각형 27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9" name="그룹 28"/>
          <p:cNvGrpSpPr/>
          <p:nvPr/>
        </p:nvGrpSpPr>
        <p:grpSpPr>
          <a:xfrm>
            <a:off x="10646227" y="11006012"/>
            <a:ext cx="1984226" cy="1610619"/>
            <a:chOff x="0" y="2557"/>
            <a:chExt cx="992111" cy="805309"/>
          </a:xfrm>
        </p:grpSpPr>
        <p:grpSp>
          <p:nvGrpSpPr>
            <p:cNvPr id="616" name="직사각형 29"/>
            <p:cNvGrpSpPr/>
            <p:nvPr/>
          </p:nvGrpSpPr>
          <p:grpSpPr>
            <a:xfrm>
              <a:off x="0" y="2557"/>
              <a:ext cx="992111" cy="246219"/>
              <a:chOff x="0" y="2558"/>
              <a:chExt cx="992110" cy="246217"/>
            </a:xfrm>
          </p:grpSpPr>
          <p:sp>
            <p:nvSpPr>
              <p:cNvPr id="614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000"/>
                </a:pPr>
                <a:endParaRPr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5" name="s1:String"/>
              <p:cNvSpPr txBox="1"/>
              <p:nvPr/>
            </p:nvSpPr>
            <p:spPr>
              <a:xfrm>
                <a:off x="0" y="2558"/>
                <a:ext cx="992110" cy="246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s1:String</a:t>
                </a:r>
              </a:p>
            </p:txBody>
          </p:sp>
        </p:grpSp>
        <p:sp>
          <p:nvSpPr>
            <p:cNvPr id="617" name="직사각형 30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직사각형 31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1" name="직선 화살표 연결선 32"/>
          <p:cNvSpPr/>
          <p:nvPr/>
        </p:nvSpPr>
        <p:spPr>
          <a:xfrm>
            <a:off x="9158061" y="10107566"/>
            <a:ext cx="2" cy="893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2" name="직선 화살표 연결선 34"/>
          <p:cNvSpPr/>
          <p:nvPr/>
        </p:nvSpPr>
        <p:spPr>
          <a:xfrm>
            <a:off x="11638337" y="10107566"/>
            <a:ext cx="2" cy="893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2" name="TextBox 3"/>
          <p:cNvSpPr txBox="1"/>
          <p:nvPr/>
        </p:nvSpPr>
        <p:spPr>
          <a:xfrm>
            <a:off x="14208225" y="6345595"/>
            <a:ext cx="4464498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상위클래스에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3" name="직선 화살표 연결선 5"/>
          <p:cNvSpPr/>
          <p:nvPr/>
        </p:nvSpPr>
        <p:spPr>
          <a:xfrm>
            <a:off x="11459121" y="7024587"/>
            <a:ext cx="2749106" cy="31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4" name="TextBox 33"/>
          <p:cNvSpPr txBox="1"/>
          <p:nvPr/>
        </p:nvSpPr>
        <p:spPr>
          <a:xfrm>
            <a:off x="14485843" y="8724565"/>
            <a:ext cx="4464498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하위클래스에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정의하지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않음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4" name="직선 화살표 연결선 22"/>
          <p:cNvSpPr/>
          <p:nvPr/>
        </p:nvSpPr>
        <p:spPr>
          <a:xfrm>
            <a:off x="12649652" y="9306129"/>
            <a:ext cx="1836192" cy="45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6" name="TextBox 35"/>
          <p:cNvSpPr txBox="1"/>
          <p:nvPr/>
        </p:nvSpPr>
        <p:spPr>
          <a:xfrm>
            <a:off x="14485843" y="11102507"/>
            <a:ext cx="4464498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인스턴스에서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" name="직선 화살표 연결선 36"/>
          <p:cNvSpPr/>
          <p:nvPr/>
        </p:nvSpPr>
        <p:spPr>
          <a:xfrm>
            <a:off x="12649652" y="11811678"/>
            <a:ext cx="1836192" cy="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31</a:t>
            </a:fld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</a:t>
            </a:r>
            <a:r>
              <a:rPr dirty="0" err="1"/>
              <a:t>상속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14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sz="4800" dirty="0"/>
              <a:t> </a:t>
            </a:r>
            <a:r>
              <a:rPr sz="4800" dirty="0" err="1"/>
              <a:t>클래스는</a:t>
            </a:r>
            <a:r>
              <a:rPr sz="4800" dirty="0"/>
              <a:t> </a:t>
            </a:r>
            <a:r>
              <a:rPr sz="4800" dirty="0" err="1"/>
              <a:t>슈퍼클래스를</a:t>
            </a:r>
            <a:r>
              <a:rPr sz="4800" dirty="0"/>
              <a:t> </a:t>
            </a:r>
            <a:r>
              <a:rPr sz="4800" dirty="0" err="1"/>
              <a:t>상속</a:t>
            </a:r>
            <a:r>
              <a:rPr lang="ko-KR" altLang="en-US" sz="4800" dirty="0"/>
              <a:t>할 수 있다</a:t>
            </a:r>
            <a:r>
              <a:rPr lang="en-US" altLang="ko-KR" sz="4800" dirty="0"/>
              <a:t>. </a:t>
            </a:r>
            <a:r>
              <a:rPr lang="ko-KR" altLang="en-US" sz="4800" dirty="0"/>
              <a:t>실질적으로는 네임스페이스를 공유해서 하나처럼 사용하는 구조를 만든다</a:t>
            </a:r>
            <a:r>
              <a:rPr lang="en-US" altLang="ko-KR" sz="4800" dirty="0"/>
              <a:t>.</a:t>
            </a:r>
            <a:endParaRPr sz="4800" dirty="0"/>
          </a:p>
        </p:txBody>
      </p:sp>
      <p:grpSp>
        <p:nvGrpSpPr>
          <p:cNvPr id="150" name="그룹 12"/>
          <p:cNvGrpSpPr/>
          <p:nvPr/>
        </p:nvGrpSpPr>
        <p:grpSpPr>
          <a:xfrm>
            <a:off x="7523851" y="10125393"/>
            <a:ext cx="2880322" cy="2304258"/>
            <a:chOff x="0" y="0"/>
            <a:chExt cx="1440160" cy="1152127"/>
          </a:xfrm>
        </p:grpSpPr>
        <p:sp>
          <p:nvSpPr>
            <p:cNvPr id="147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4" name="그룹 36"/>
          <p:cNvGrpSpPr/>
          <p:nvPr/>
        </p:nvGrpSpPr>
        <p:grpSpPr>
          <a:xfrm>
            <a:off x="7505998" y="6607651"/>
            <a:ext cx="2880324" cy="2304258"/>
            <a:chOff x="0" y="0"/>
            <a:chExt cx="1440160" cy="1152127"/>
          </a:xfrm>
        </p:grpSpPr>
        <p:sp>
          <p:nvSpPr>
            <p:cNvPr id="151" name="직사각형 37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3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직사각형 4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5" name="TextBox 15"/>
          <p:cNvSpPr txBox="1"/>
          <p:nvPr/>
        </p:nvSpPr>
        <p:spPr>
          <a:xfrm>
            <a:off x="4643527" y="7113051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</a:p>
        </p:txBody>
      </p:sp>
      <p:sp>
        <p:nvSpPr>
          <p:cNvPr id="156" name="TextBox 42"/>
          <p:cNvSpPr txBox="1"/>
          <p:nvPr/>
        </p:nvSpPr>
        <p:spPr>
          <a:xfrm>
            <a:off x="4692613" y="10805152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158" name="TextBox 47"/>
          <p:cNvSpPr txBox="1"/>
          <p:nvPr/>
        </p:nvSpPr>
        <p:spPr>
          <a:xfrm>
            <a:off x="9350215" y="9292193"/>
            <a:ext cx="17281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  <p:cxnSp>
        <p:nvCxnSpPr>
          <p:cNvPr id="3" name="직선 화살표 연결선 2"/>
          <p:cNvCxnSpPr>
            <a:stCxn id="147" idx="0"/>
          </p:cNvCxnSpPr>
          <p:nvPr/>
        </p:nvCxnSpPr>
        <p:spPr>
          <a:xfrm flipV="1">
            <a:off x="8964010" y="9117280"/>
            <a:ext cx="0" cy="100811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직사각형 3"/>
          <p:cNvSpPr/>
          <p:nvPr/>
        </p:nvSpPr>
        <p:spPr>
          <a:xfrm>
            <a:off x="12192000" y="7227500"/>
            <a:ext cx="288032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en-US" altLang="ko-KR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namespace</a:t>
            </a:r>
            <a:endParaRPr lang="ko-KR" altLang="en-US" sz="36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344118" y="10724938"/>
            <a:ext cx="288032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en-US" altLang="ko-KR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namespace</a:t>
            </a:r>
            <a:endParaRPr lang="ko-KR" altLang="en-US" sz="36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6" name="직선 화살표 연결선 5"/>
          <p:cNvCxnSpPr>
            <a:stCxn id="152" idx="3"/>
            <a:endCxn id="4" idx="1"/>
          </p:cNvCxnSpPr>
          <p:nvPr/>
        </p:nvCxnSpPr>
        <p:spPr>
          <a:xfrm>
            <a:off x="10386322" y="7595191"/>
            <a:ext cx="1805678" cy="1639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/>
          <p:cNvCxnSpPr>
            <a:stCxn id="148" idx="3"/>
            <a:endCxn id="27" idx="1"/>
          </p:cNvCxnSpPr>
          <p:nvPr/>
        </p:nvCxnSpPr>
        <p:spPr>
          <a:xfrm flipV="1">
            <a:off x="10404173" y="11094268"/>
            <a:ext cx="1939945" cy="1866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오른쪽 화살표 8"/>
          <p:cNvSpPr/>
          <p:nvPr/>
        </p:nvSpPr>
        <p:spPr>
          <a:xfrm rot="16200000">
            <a:off x="12662896" y="8498773"/>
            <a:ext cx="1956816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84288" y="8911911"/>
            <a:ext cx="4032448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dirty="0">
                <a:latin typeface="+mj-ea"/>
                <a:ea typeface="+mj-ea"/>
              </a:rPr>
              <a:t>네임스페이스 공유</a:t>
            </a:r>
            <a:endParaRPr lang="ko-KR" altLang="en-US" sz="2800" b="0" dirty="0">
              <a:latin typeface="+mj-ea"/>
              <a:ea typeface="+mj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00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310497" cy="30360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dirty="0" err="1"/>
              <a:t>상속간의</a:t>
            </a:r>
            <a:r>
              <a:rPr dirty="0"/>
              <a:t> </a:t>
            </a:r>
            <a:r>
              <a:rPr dirty="0" err="1"/>
              <a:t>네임스페이스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20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Inheritance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230" name="그룹 3"/>
          <p:cNvGrpSpPr/>
          <p:nvPr/>
        </p:nvGrpSpPr>
        <p:grpSpPr>
          <a:xfrm>
            <a:off x="5135214" y="5961293"/>
            <a:ext cx="4998384" cy="6919394"/>
            <a:chOff x="0" y="2556"/>
            <a:chExt cx="2499190" cy="3459696"/>
          </a:xfrm>
        </p:grpSpPr>
        <p:grpSp>
          <p:nvGrpSpPr>
            <p:cNvPr id="213" name="그룹 8"/>
            <p:cNvGrpSpPr/>
            <p:nvPr/>
          </p:nvGrpSpPr>
          <p:grpSpPr>
            <a:xfrm>
              <a:off x="1059026" y="2556"/>
              <a:ext cx="1440164" cy="964212"/>
              <a:chOff x="0" y="2557"/>
              <a:chExt cx="1440162" cy="964210"/>
            </a:xfrm>
          </p:grpSpPr>
          <p:grpSp>
            <p:nvGrpSpPr>
              <p:cNvPr id="210" name="직사각형 9"/>
              <p:cNvGrpSpPr/>
              <p:nvPr/>
            </p:nvGrpSpPr>
            <p:grpSpPr>
              <a:xfrm>
                <a:off x="0" y="2557"/>
                <a:ext cx="1440162" cy="246219"/>
                <a:chOff x="0" y="2558"/>
                <a:chExt cx="1440161" cy="246217"/>
              </a:xfrm>
            </p:grpSpPr>
            <p:sp>
              <p:nvSpPr>
                <p:cNvPr id="208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/>
                  </a:pPr>
                  <a:endPara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9" name="Parent"/>
                <p:cNvSpPr txBox="1"/>
                <p:nvPr/>
              </p:nvSpPr>
              <p:spPr>
                <a:xfrm>
                  <a:off x="0" y="2558"/>
                  <a:ext cx="1440161" cy="2462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Parent</a:t>
                  </a:r>
                </a:p>
              </p:txBody>
            </p:sp>
          </p:grpSp>
          <p:sp>
            <p:nvSpPr>
              <p:cNvPr id="211" name="직사각형 10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2" name="직사각형 12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9" name="그룹 13"/>
            <p:cNvGrpSpPr/>
            <p:nvPr/>
          </p:nvGrpSpPr>
          <p:grpSpPr>
            <a:xfrm>
              <a:off x="1059026" y="1209539"/>
              <a:ext cx="1440164" cy="964211"/>
              <a:chOff x="0" y="2557"/>
              <a:chExt cx="1440162" cy="964210"/>
            </a:xfrm>
          </p:grpSpPr>
          <p:grpSp>
            <p:nvGrpSpPr>
              <p:cNvPr id="216" name="직사각형 14"/>
              <p:cNvGrpSpPr/>
              <p:nvPr/>
            </p:nvGrpSpPr>
            <p:grpSpPr>
              <a:xfrm>
                <a:off x="0" y="2557"/>
                <a:ext cx="1440162" cy="246219"/>
                <a:chOff x="0" y="2558"/>
                <a:chExt cx="1440161" cy="246217"/>
              </a:xfrm>
            </p:grpSpPr>
            <p:sp>
              <p:nvSpPr>
                <p:cNvPr id="214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/>
                  </a:pPr>
                  <a:endPara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5" name="Child"/>
                <p:cNvSpPr txBox="1"/>
                <p:nvPr/>
              </p:nvSpPr>
              <p:spPr>
                <a:xfrm>
                  <a:off x="0" y="2558"/>
                  <a:ext cx="1440161" cy="2462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Child</a:t>
                  </a:r>
                </a:p>
              </p:txBody>
            </p:sp>
          </p:grpSp>
          <p:sp>
            <p:nvSpPr>
              <p:cNvPr id="217" name="직사각형 15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8" name="직사각형 16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0" name="직선 화살표 연결선 4"/>
            <p:cNvSpPr/>
            <p:nvPr/>
          </p:nvSpPr>
          <p:spPr>
            <a:xfrm flipV="1">
              <a:off x="1779107" y="966766"/>
              <a:ext cx="1" cy="2522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6" name="그룹 17"/>
            <p:cNvGrpSpPr/>
            <p:nvPr/>
          </p:nvGrpSpPr>
          <p:grpSpPr>
            <a:xfrm>
              <a:off x="1059026" y="2498041"/>
              <a:ext cx="1440164" cy="964211"/>
              <a:chOff x="0" y="2557"/>
              <a:chExt cx="1440162" cy="964210"/>
            </a:xfrm>
          </p:grpSpPr>
          <p:grpSp>
            <p:nvGrpSpPr>
              <p:cNvPr id="223" name="직사각형 18"/>
              <p:cNvGrpSpPr/>
              <p:nvPr/>
            </p:nvGrpSpPr>
            <p:grpSpPr>
              <a:xfrm>
                <a:off x="0" y="2557"/>
                <a:ext cx="1440162" cy="246219"/>
                <a:chOff x="0" y="2558"/>
                <a:chExt cx="1440161" cy="246217"/>
              </a:xfrm>
            </p:grpSpPr>
            <p:sp>
              <p:nvSpPr>
                <p:cNvPr id="221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/>
                  </a:pPr>
                  <a:endPara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2" name="c: Child"/>
                <p:cNvSpPr txBox="1"/>
                <p:nvPr/>
              </p:nvSpPr>
              <p:spPr>
                <a:xfrm>
                  <a:off x="0" y="2558"/>
                  <a:ext cx="1440161" cy="2462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c: Child</a:t>
                  </a:r>
                </a:p>
              </p:txBody>
            </p:sp>
          </p:grpSp>
          <p:sp>
            <p:nvSpPr>
              <p:cNvPr id="224" name="직사각형 19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5" name="직사각형 20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7" name="직선 화살표 연결선 21"/>
            <p:cNvSpPr/>
            <p:nvPr/>
          </p:nvSpPr>
          <p:spPr>
            <a:xfrm>
              <a:off x="1779107" y="2173748"/>
              <a:ext cx="1" cy="3337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ysDash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아래쪽 화살표 22"/>
            <p:cNvSpPr/>
            <p:nvPr/>
          </p:nvSpPr>
          <p:spPr>
            <a:xfrm rot="10800000">
              <a:off x="482962" y="603045"/>
              <a:ext cx="397990" cy="276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847"/>
                  </a:moveTo>
                  <a:lnTo>
                    <a:pt x="7479" y="18847"/>
                  </a:lnTo>
                  <a:lnTo>
                    <a:pt x="7479" y="0"/>
                  </a:lnTo>
                  <a:lnTo>
                    <a:pt x="14121" y="0"/>
                  </a:lnTo>
                  <a:lnTo>
                    <a:pt x="14121" y="18847"/>
                  </a:lnTo>
                  <a:lnTo>
                    <a:pt x="21600" y="1884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3"/>
            <p:cNvSpPr txBox="1"/>
            <p:nvPr/>
          </p:nvSpPr>
          <p:spPr>
            <a:xfrm>
              <a:off x="0" y="1281063"/>
              <a:ext cx="504057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멤</a:t>
              </a:r>
            </a:p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</a:t>
              </a:r>
            </a:p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</a:t>
              </a:r>
            </a:p>
          </p:txBody>
        </p:sp>
      </p:grpSp>
      <p:sp>
        <p:nvSpPr>
          <p:cNvPr id="23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23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6459200" cy="175796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lnSpc>
                <a:spcPct val="90000"/>
              </a:lnSpc>
              <a:buSzTx/>
              <a:buNone/>
              <a:defRPr sz="2600"/>
            </a:pPr>
            <a:r>
              <a:rPr lang="ko-KR" altLang="en-US" sz="4000" dirty="0"/>
              <a:t>클래스와 </a:t>
            </a:r>
            <a:r>
              <a:rPr lang="ko-KR" altLang="en-US" sz="4000" dirty="0" err="1"/>
              <a:t>인스턴스의</a:t>
            </a:r>
            <a:r>
              <a:rPr lang="ko-KR" altLang="en-US" sz="4000" dirty="0"/>
              <a:t> </a:t>
            </a:r>
            <a:r>
              <a:rPr sz="4000" dirty="0" err="1"/>
              <a:t>네임스페이스</a:t>
            </a:r>
            <a:r>
              <a:rPr lang="ko-KR" altLang="en-US" sz="4000" dirty="0"/>
              <a:t>는 </a:t>
            </a:r>
            <a:r>
              <a:rPr sz="4000" dirty="0" err="1"/>
              <a:t>상속관계에</a:t>
            </a:r>
            <a:r>
              <a:rPr sz="4000" dirty="0"/>
              <a:t> </a:t>
            </a:r>
            <a:r>
              <a:rPr lang="ko-KR" altLang="en-US" sz="4000" dirty="0"/>
              <a:t>따라 접근이 가능하다</a:t>
            </a:r>
            <a:r>
              <a:rPr lang="en-US" altLang="ko-KR" sz="4000" dirty="0"/>
              <a:t>. </a:t>
            </a:r>
            <a:endParaRPr sz="4000" dirty="0"/>
          </a:p>
        </p:txBody>
      </p:sp>
      <p:sp>
        <p:nvSpPr>
          <p:cNvPr id="29" name="직사각형 28"/>
          <p:cNvSpPr/>
          <p:nvPr/>
        </p:nvSpPr>
        <p:spPr>
          <a:xfrm>
            <a:off x="11471920" y="6713986"/>
            <a:ext cx="288032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en-US" altLang="ko-KR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namespace</a:t>
            </a:r>
            <a:endParaRPr lang="ko-KR" altLang="en-US" sz="36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71920" y="9287694"/>
            <a:ext cx="288032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en-US" altLang="ko-KR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namespace</a:t>
            </a:r>
            <a:endParaRPr lang="ko-KR" altLang="en-US" sz="36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1" name="오른쪽 화살표 30"/>
          <p:cNvSpPr/>
          <p:nvPr/>
        </p:nvSpPr>
        <p:spPr>
          <a:xfrm rot="16200000">
            <a:off x="12272684" y="7730818"/>
            <a:ext cx="1274736" cy="969264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71920" y="11735966"/>
            <a:ext cx="288032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en-US" altLang="ko-KR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namespace</a:t>
            </a:r>
            <a:endParaRPr lang="ko-KR" altLang="en-US" sz="36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12327296" y="10323106"/>
            <a:ext cx="1274736" cy="969264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4" name="폭발 1 33"/>
          <p:cNvSpPr/>
          <p:nvPr/>
        </p:nvSpPr>
        <p:spPr>
          <a:xfrm>
            <a:off x="15072320" y="7143600"/>
            <a:ext cx="4896544" cy="4667715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하위 네임스페이스에서 검색되면 상위로 검색하지 않음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dirty="0"/>
          </a:p>
        </p:txBody>
      </p:sp>
      <p:grpSp>
        <p:nvGrpSpPr>
          <p:cNvPr id="230" name="그룹 3"/>
          <p:cNvGrpSpPr/>
          <p:nvPr/>
        </p:nvGrpSpPr>
        <p:grpSpPr>
          <a:xfrm>
            <a:off x="5135214" y="5961293"/>
            <a:ext cx="4998384" cy="6919394"/>
            <a:chOff x="0" y="2556"/>
            <a:chExt cx="2499190" cy="3459696"/>
          </a:xfrm>
        </p:grpSpPr>
        <p:grpSp>
          <p:nvGrpSpPr>
            <p:cNvPr id="213" name="그룹 8"/>
            <p:cNvGrpSpPr/>
            <p:nvPr/>
          </p:nvGrpSpPr>
          <p:grpSpPr>
            <a:xfrm>
              <a:off x="1059026" y="2556"/>
              <a:ext cx="1440164" cy="964212"/>
              <a:chOff x="0" y="2557"/>
              <a:chExt cx="1440162" cy="964210"/>
            </a:xfrm>
          </p:grpSpPr>
          <p:grpSp>
            <p:nvGrpSpPr>
              <p:cNvPr id="210" name="직사각형 9"/>
              <p:cNvGrpSpPr/>
              <p:nvPr/>
            </p:nvGrpSpPr>
            <p:grpSpPr>
              <a:xfrm>
                <a:off x="0" y="2557"/>
                <a:ext cx="1440162" cy="246219"/>
                <a:chOff x="0" y="2558"/>
                <a:chExt cx="1440161" cy="246217"/>
              </a:xfrm>
            </p:grpSpPr>
            <p:sp>
              <p:nvSpPr>
                <p:cNvPr id="208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/>
                  </a:pPr>
                  <a:endPara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9" name="Parent"/>
                <p:cNvSpPr txBox="1"/>
                <p:nvPr/>
              </p:nvSpPr>
              <p:spPr>
                <a:xfrm>
                  <a:off x="0" y="2558"/>
                  <a:ext cx="1440161" cy="2462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Parent</a:t>
                  </a:r>
                </a:p>
              </p:txBody>
            </p:sp>
          </p:grpSp>
          <p:sp>
            <p:nvSpPr>
              <p:cNvPr id="211" name="직사각형 10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2" name="직사각형 12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9" name="그룹 13"/>
            <p:cNvGrpSpPr/>
            <p:nvPr/>
          </p:nvGrpSpPr>
          <p:grpSpPr>
            <a:xfrm>
              <a:off x="1059026" y="1209539"/>
              <a:ext cx="1440164" cy="964211"/>
              <a:chOff x="0" y="2557"/>
              <a:chExt cx="1440162" cy="964210"/>
            </a:xfrm>
          </p:grpSpPr>
          <p:grpSp>
            <p:nvGrpSpPr>
              <p:cNvPr id="216" name="직사각형 14"/>
              <p:cNvGrpSpPr/>
              <p:nvPr/>
            </p:nvGrpSpPr>
            <p:grpSpPr>
              <a:xfrm>
                <a:off x="0" y="2557"/>
                <a:ext cx="1440162" cy="246219"/>
                <a:chOff x="0" y="2558"/>
                <a:chExt cx="1440161" cy="246217"/>
              </a:xfrm>
            </p:grpSpPr>
            <p:sp>
              <p:nvSpPr>
                <p:cNvPr id="214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/>
                  </a:pPr>
                  <a:endPara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5" name="Child"/>
                <p:cNvSpPr txBox="1"/>
                <p:nvPr/>
              </p:nvSpPr>
              <p:spPr>
                <a:xfrm>
                  <a:off x="0" y="2558"/>
                  <a:ext cx="1440161" cy="2462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Child</a:t>
                  </a:r>
                </a:p>
              </p:txBody>
            </p:sp>
          </p:grpSp>
          <p:sp>
            <p:nvSpPr>
              <p:cNvPr id="217" name="직사각형 15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8" name="직사각형 16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0" name="직선 화살표 연결선 4"/>
            <p:cNvSpPr/>
            <p:nvPr/>
          </p:nvSpPr>
          <p:spPr>
            <a:xfrm flipV="1">
              <a:off x="1779107" y="966766"/>
              <a:ext cx="1" cy="2522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6" name="그룹 17"/>
            <p:cNvGrpSpPr/>
            <p:nvPr/>
          </p:nvGrpSpPr>
          <p:grpSpPr>
            <a:xfrm>
              <a:off x="1059026" y="2498041"/>
              <a:ext cx="1440164" cy="964211"/>
              <a:chOff x="0" y="2557"/>
              <a:chExt cx="1440162" cy="964210"/>
            </a:xfrm>
          </p:grpSpPr>
          <p:grpSp>
            <p:nvGrpSpPr>
              <p:cNvPr id="223" name="직사각형 18"/>
              <p:cNvGrpSpPr/>
              <p:nvPr/>
            </p:nvGrpSpPr>
            <p:grpSpPr>
              <a:xfrm>
                <a:off x="0" y="2557"/>
                <a:ext cx="1440162" cy="246219"/>
                <a:chOff x="0" y="2558"/>
                <a:chExt cx="1440161" cy="246217"/>
              </a:xfrm>
            </p:grpSpPr>
            <p:sp>
              <p:nvSpPr>
                <p:cNvPr id="221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/>
                  </a:pPr>
                  <a:endParaRPr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2" name="c: Child"/>
                <p:cNvSpPr txBox="1"/>
                <p:nvPr/>
              </p:nvSpPr>
              <p:spPr>
                <a:xfrm>
                  <a:off x="0" y="2558"/>
                  <a:ext cx="1440161" cy="2462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c: Child</a:t>
                  </a:r>
                </a:p>
              </p:txBody>
            </p:sp>
          </p:grpSp>
          <p:sp>
            <p:nvSpPr>
              <p:cNvPr id="224" name="직사각형 19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5" name="직사각형 20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7" name="직선 화살표 연결선 21"/>
            <p:cNvSpPr/>
            <p:nvPr/>
          </p:nvSpPr>
          <p:spPr>
            <a:xfrm>
              <a:off x="1779107" y="2173748"/>
              <a:ext cx="1" cy="3337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ysDash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아래쪽 화살표 22"/>
            <p:cNvSpPr/>
            <p:nvPr/>
          </p:nvSpPr>
          <p:spPr>
            <a:xfrm rot="10800000">
              <a:off x="482962" y="603045"/>
              <a:ext cx="397990" cy="276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847"/>
                  </a:moveTo>
                  <a:lnTo>
                    <a:pt x="7479" y="18847"/>
                  </a:lnTo>
                  <a:lnTo>
                    <a:pt x="7479" y="0"/>
                  </a:lnTo>
                  <a:lnTo>
                    <a:pt x="14121" y="0"/>
                  </a:lnTo>
                  <a:lnTo>
                    <a:pt x="14121" y="18847"/>
                  </a:lnTo>
                  <a:lnTo>
                    <a:pt x="21600" y="1884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3"/>
            <p:cNvSpPr txBox="1"/>
            <p:nvPr/>
          </p:nvSpPr>
          <p:spPr>
            <a:xfrm>
              <a:off x="0" y="1281063"/>
              <a:ext cx="504057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멤</a:t>
              </a:r>
            </a:p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</a:t>
              </a:r>
            </a:p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</a:t>
              </a:r>
            </a:p>
          </p:txBody>
        </p:sp>
      </p:grpSp>
      <p:sp>
        <p:nvSpPr>
          <p:cNvPr id="23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23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6459200" cy="2361456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lnSpc>
                <a:spcPct val="90000"/>
              </a:lnSpc>
              <a:buSzTx/>
              <a:buNone/>
              <a:defRPr sz="2600"/>
            </a:pPr>
            <a:r>
              <a:rPr lang="ko-KR" altLang="en-US" sz="4000" dirty="0"/>
              <a:t>상속을 했지만 하위 클래스에서 새로운 기능이 필요한 경우 하위 클래스에서 재정의하고 내부에서 상위 클래스의 기능을 참조해서 추가할 수 있다</a:t>
            </a:r>
            <a:r>
              <a:rPr lang="en-US" altLang="ko-KR" sz="4000" dirty="0"/>
              <a:t>.  </a:t>
            </a:r>
            <a:endParaRPr sz="4000" dirty="0"/>
          </a:p>
        </p:txBody>
      </p:sp>
      <p:sp>
        <p:nvSpPr>
          <p:cNvPr id="2" name="직사각형 1"/>
          <p:cNvSpPr/>
          <p:nvPr/>
        </p:nvSpPr>
        <p:spPr>
          <a:xfrm>
            <a:off x="11615936" y="8904620"/>
            <a:ext cx="532859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이름의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615936" y="6429224"/>
            <a:ext cx="532859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이름의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폭발 1 2"/>
          <p:cNvSpPr/>
          <p:nvPr/>
        </p:nvSpPr>
        <p:spPr>
          <a:xfrm>
            <a:off x="16656496" y="6207511"/>
            <a:ext cx="3600400" cy="3630442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24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동일한 이름이 </a:t>
            </a:r>
            <a:endParaRPr lang="en-US" altLang="ko-KR" sz="24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  <a:p>
            <a:pPr defTabSz="1828800"/>
            <a:r>
              <a:rPr lang="ko-KR" altLang="en-US" sz="24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존재</a:t>
            </a:r>
          </a:p>
        </p:txBody>
      </p:sp>
    </p:spTree>
    <p:extLst>
      <p:ext uri="{BB962C8B-B14F-4D97-AF65-F5344CB8AC3E}">
        <p14:creationId xmlns:p14="http://schemas.microsoft.com/office/powerpoint/2010/main" val="25339475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329547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상속시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 순서</a:t>
            </a:r>
            <a:endParaRPr dirty="0"/>
          </a:p>
        </p:txBody>
      </p:sp>
      <p:sp>
        <p:nvSpPr>
          <p:cNvPr id="24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732082" y="3344416"/>
            <a:ext cx="16689518" cy="192940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627632">
              <a:lnSpc>
                <a:spcPct val="90000"/>
              </a:lnSpc>
              <a:spcBef>
                <a:spcPts val="1200"/>
              </a:spcBef>
              <a:buSzTx/>
              <a:buNone/>
              <a:defRPr sz="2581"/>
            </a:pPr>
            <a:r>
              <a:rPr lang="ko-KR" altLang="en-US" sz="4000" dirty="0"/>
              <a:t>다중상속일 경우는 상속한 순서</a:t>
            </a:r>
            <a:r>
              <a:rPr lang="en-US" altLang="ko-KR" sz="4000" dirty="0"/>
              <a:t>(MRO)</a:t>
            </a:r>
            <a:r>
              <a:rPr lang="ko-KR" altLang="en-US" sz="4000" dirty="0"/>
              <a:t>에 따라 검색해서 호출한다</a:t>
            </a:r>
            <a:r>
              <a:rPr lang="en-US" altLang="ko-KR" sz="4000" dirty="0"/>
              <a:t>. </a:t>
            </a:r>
            <a:endParaRPr sz="4000" dirty="0"/>
          </a:p>
        </p:txBody>
      </p:sp>
      <p:sp>
        <p:nvSpPr>
          <p:cNvPr id="24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7007424" y="6642369"/>
            <a:ext cx="3744416" cy="116954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40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부모 클래스 </a:t>
            </a:r>
            <a:r>
              <a:rPr lang="en-US" altLang="ko-KR" sz="40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1</a:t>
            </a:r>
            <a:endParaRPr lang="ko-KR" altLang="en-US" sz="40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36016" y="6648262"/>
            <a:ext cx="3744416" cy="116954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40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부모 클래스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99712" y="9889856"/>
            <a:ext cx="374441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자식클래스</a:t>
            </a:r>
          </a:p>
        </p:txBody>
      </p:sp>
      <p:cxnSp>
        <p:nvCxnSpPr>
          <p:cNvPr id="4" name="꺾인 연결선 3"/>
          <p:cNvCxnSpPr>
            <a:cxnSpLocks/>
            <a:stCxn id="8" idx="0"/>
            <a:endCxn id="2" idx="2"/>
          </p:cNvCxnSpPr>
          <p:nvPr/>
        </p:nvCxnSpPr>
        <p:spPr>
          <a:xfrm rot="16200000" flipV="1">
            <a:off x="9136806" y="7554742"/>
            <a:ext cx="2077940" cy="2592288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꺾인 연결선 5"/>
          <p:cNvCxnSpPr>
            <a:stCxn id="8" idx="0"/>
            <a:endCxn id="7" idx="2"/>
          </p:cNvCxnSpPr>
          <p:nvPr/>
        </p:nvCxnSpPr>
        <p:spPr>
          <a:xfrm rot="5400000" flipH="1" flipV="1">
            <a:off x="11804049" y="7485681"/>
            <a:ext cx="2072047" cy="273630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2"/>
          <p:cNvSpPr txBox="1"/>
          <p:nvPr/>
        </p:nvSpPr>
        <p:spPr>
          <a:xfrm>
            <a:off x="6324600" y="11219132"/>
            <a:ext cx="5039308" cy="11695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6400" dirty="0"/>
              <a:t> </a:t>
            </a:r>
            <a:r>
              <a:rPr lang="en-US" altLang="ko-KR" sz="6400" dirty="0" err="1"/>
              <a:t>mro</a:t>
            </a:r>
            <a:r>
              <a:rPr lang="en-US" altLang="ko-KR" sz="6400" dirty="0"/>
              <a:t> </a:t>
            </a:r>
            <a:r>
              <a:rPr lang="ko-KR" altLang="en-US" sz="6400" dirty="0"/>
              <a:t>제공</a:t>
            </a:r>
            <a:endParaRPr lang="ko-KR" altLang="en-US" sz="36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0578" y="10699912"/>
            <a:ext cx="6048672" cy="1846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 super </a:t>
            </a:r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클래스를 통해 접근할 때도 </a:t>
            </a:r>
            <a:r>
              <a:rPr lang="en-US" altLang="ko-KR" sz="3600" b="0" dirty="0" err="1">
                <a:latin typeface="Lucida Sans Unicode"/>
                <a:ea typeface="Lucida Sans Unicode"/>
                <a:cs typeface="Lucida Sans Unicode"/>
                <a:sym typeface="Lucida Sans Unicode"/>
              </a:rPr>
              <a:t>mro</a:t>
            </a:r>
            <a:r>
              <a:rPr lang="en-US" altLang="ko-KR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 </a:t>
            </a:r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기준으로 처리</a:t>
            </a:r>
          </a:p>
        </p:txBody>
      </p:sp>
      <p:sp>
        <p:nvSpPr>
          <p:cNvPr id="9" name="오른쪽 화살표 8"/>
          <p:cNvSpPr/>
          <p:nvPr/>
        </p:nvSpPr>
        <p:spPr>
          <a:xfrm rot="10800000">
            <a:off x="10385500" y="10970107"/>
            <a:ext cx="2958628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Super()</a:t>
            </a:r>
          </a:p>
        </p:txBody>
      </p:sp>
      <p:sp>
        <p:nvSpPr>
          <p:cNvPr id="26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9831050" cy="27935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ko-KR" altLang="en-US" dirty="0"/>
              <a:t>클래스의 이름으로 지정해서 가져올 수 있지만 </a:t>
            </a:r>
            <a:r>
              <a:rPr lang="en-US" altLang="ko-KR" dirty="0"/>
              <a:t>super </a:t>
            </a:r>
            <a:r>
              <a:rPr lang="ko-KR" altLang="en-US" dirty="0"/>
              <a:t>클래스를 이용해서 </a:t>
            </a:r>
            <a:r>
              <a:rPr lang="ko-KR" altLang="en-US" dirty="0" err="1"/>
              <a:t>메소드</a:t>
            </a:r>
            <a:r>
              <a:rPr lang="ko-KR" altLang="en-US" dirty="0"/>
              <a:t> 호출도 가능</a:t>
            </a:r>
            <a:endParaRPr dirty="0"/>
          </a:p>
        </p:txBody>
      </p:sp>
      <p:sp>
        <p:nvSpPr>
          <p:cNvPr id="2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6" name="직사각형 5"/>
          <p:cNvSpPr/>
          <p:nvPr/>
        </p:nvSpPr>
        <p:spPr>
          <a:xfrm>
            <a:off x="6719392" y="6565396"/>
            <a:ext cx="374441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부모 클래스 </a:t>
            </a:r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1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47984" y="6349952"/>
            <a:ext cx="3744416" cy="116954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부모 클래스 </a:t>
            </a:r>
            <a:r>
              <a:rPr lang="en-US" altLang="ko-KR"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11680" y="9591546"/>
            <a:ext cx="374441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자식클래스</a:t>
            </a:r>
          </a:p>
        </p:txBody>
      </p:sp>
      <p:cxnSp>
        <p:nvCxnSpPr>
          <p:cNvPr id="9" name="꺾인 연결선 8"/>
          <p:cNvCxnSpPr>
            <a:stCxn id="8" idx="0"/>
            <a:endCxn id="6" idx="2"/>
          </p:cNvCxnSpPr>
          <p:nvPr/>
        </p:nvCxnSpPr>
        <p:spPr>
          <a:xfrm rot="16200000" flipV="1">
            <a:off x="8743999" y="7151657"/>
            <a:ext cx="2287490" cy="2592288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꺾인 연결선 9"/>
          <p:cNvCxnSpPr>
            <a:stCxn id="8" idx="0"/>
            <a:endCxn id="7" idx="2"/>
          </p:cNvCxnSpPr>
          <p:nvPr/>
        </p:nvCxnSpPr>
        <p:spPr>
          <a:xfrm rot="5400000" flipH="1" flipV="1">
            <a:off x="11516017" y="7187371"/>
            <a:ext cx="2072047" cy="273630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>
            <a:off x="8015536" y="10762417"/>
            <a:ext cx="676875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super().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08224" y="11131746"/>
            <a:ext cx="5328592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Super 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클래스에 클래스 이름을 주면 그 다음 순서의 클래스로 접근한다</a:t>
            </a: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.</a:t>
            </a:r>
            <a:endParaRPr lang="ko-KR" altLang="en-US" sz="28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732</Words>
  <Application>Microsoft Office PowerPoint</Application>
  <PresentationFormat>사용자 지정</PresentationFormat>
  <Paragraphs>200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Apple SD 산돌고딕 Neo 옅은체</vt:lpstr>
      <vt:lpstr>Helvetica Neue</vt:lpstr>
      <vt:lpstr>Helvetica Neue Light</vt:lpstr>
      <vt:lpstr>Helvetica Neue Medium</vt:lpstr>
      <vt:lpstr>맑은 고딕</vt:lpstr>
      <vt:lpstr>Helvetica</vt:lpstr>
      <vt:lpstr>Lucida Sans Unicode</vt:lpstr>
      <vt:lpstr>Wingdings</vt:lpstr>
      <vt:lpstr>White</vt:lpstr>
      <vt:lpstr>파이썬 완전 정복 CAMP 07</vt:lpstr>
      <vt:lpstr>Class Inheritance</vt:lpstr>
      <vt:lpstr>파이썬: 인터프리터 언어</vt:lpstr>
      <vt:lpstr>Class 상속 구조</vt:lpstr>
      <vt:lpstr>상속간의 네임스페이스 처리</vt:lpstr>
      <vt:lpstr>Inheritance </vt:lpstr>
      <vt:lpstr>메소드 오버라이딩</vt:lpstr>
      <vt:lpstr>다중 상속시 메소드 호출 순서</vt:lpstr>
      <vt:lpstr>Super()</vt:lpstr>
      <vt:lpstr>부모/자식 class 메소드 사용</vt:lpstr>
      <vt:lpstr> 부모 클래스와 super 접근 차이 </vt:lpstr>
      <vt:lpstr>Overriding 구조</vt:lpstr>
      <vt:lpstr>단일 클래스 오버로딩 처리</vt:lpstr>
      <vt:lpstr>오버로딩</vt:lpstr>
      <vt:lpstr>Association 이해</vt:lpstr>
      <vt:lpstr>Association</vt:lpstr>
      <vt:lpstr>Association Notation</vt:lpstr>
      <vt:lpstr>Association</vt:lpstr>
      <vt:lpstr>Association 이해</vt:lpstr>
      <vt:lpstr>구성관계 : composition</vt:lpstr>
      <vt:lpstr>집합관계 : Aggregation</vt:lpstr>
      <vt:lpstr>Dependency</vt:lpstr>
      <vt:lpstr>Dependency</vt:lpstr>
      <vt:lpstr>위임처리</vt:lpstr>
      <vt:lpstr>위임 관계 처리</vt:lpstr>
      <vt:lpstr>Duck typing</vt:lpstr>
      <vt:lpstr>Duck typeing 정의 방법</vt:lpstr>
      <vt:lpstr>Duck typeing 정의 : 함수</vt:lpstr>
      <vt:lpstr>Duck typeing 정의 : 클래스</vt:lpstr>
      <vt:lpstr>Mixin 이해하기</vt:lpstr>
      <vt:lpstr>Mixin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완전 정복 CAMP 01</dc:title>
  <cp:lastModifiedBy>문 아아</cp:lastModifiedBy>
  <cp:revision>5</cp:revision>
  <dcterms:modified xsi:type="dcterms:W3CDTF">2018-09-20T13:05:31Z</dcterms:modified>
</cp:coreProperties>
</file>