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15" r:id="rId3"/>
    <p:sldId id="316" r:id="rId4"/>
    <p:sldId id="258" r:id="rId5"/>
    <p:sldId id="317" r:id="rId6"/>
    <p:sldId id="318" r:id="rId7"/>
    <p:sldId id="267" r:id="rId8"/>
    <p:sldId id="268" r:id="rId9"/>
    <p:sldId id="273" r:id="rId10"/>
    <p:sldId id="319" r:id="rId11"/>
    <p:sldId id="320" r:id="rId12"/>
    <p:sldId id="321" r:id="rId13"/>
    <p:sldId id="276" r:id="rId14"/>
    <p:sldId id="277" r:id="rId15"/>
    <p:sldId id="283" r:id="rId16"/>
    <p:sldId id="284" r:id="rId17"/>
    <p:sldId id="287" r:id="rId18"/>
    <p:sldId id="300" r:id="rId19"/>
    <p:sldId id="305" r:id="rId20"/>
    <p:sldId id="307" r:id="rId21"/>
    <p:sldId id="308" r:id="rId22"/>
    <p:sldId id="311" r:id="rId23"/>
    <p:sldId id="31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96421" y="427508"/>
            <a:ext cx="1609457" cy="50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2018 FAST CAMPUS…"/>
          <p:cNvSpPr txBox="1"/>
          <p:nvPr/>
        </p:nvSpPr>
        <p:spPr>
          <a:xfrm>
            <a:off x="3637295" y="292860"/>
            <a:ext cx="3790403" cy="775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0458" tIns="100458" rIns="100458" bIns="100458" anchor="ctr">
            <a:spAutoFit/>
          </a:bodyPr>
          <a:lstStyle/>
          <a:p>
            <a:pPr algn="l" defTabSz="1155278">
              <a:defRPr sz="18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</a:p>
          <a:p>
            <a:pPr algn="l" defTabSz="1155278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파이썬 &amp; 장고 부트 캠프</a:t>
            </a:r>
          </a:p>
        </p:txBody>
      </p:sp>
      <p:sp>
        <p:nvSpPr>
          <p:cNvPr id="112" name="선"/>
          <p:cNvSpPr/>
          <p:nvPr/>
        </p:nvSpPr>
        <p:spPr>
          <a:xfrm>
            <a:off x="3690873" y="1115094"/>
            <a:ext cx="2763768" cy="1"/>
          </a:xfrm>
          <a:prstGeom prst="line">
            <a:avLst/>
          </a:prstGeom>
          <a:ln w="63500">
            <a:solidFill>
              <a:srgbClr val="53585F"/>
            </a:solidFill>
            <a:miter lim="400000"/>
          </a:ln>
        </p:spPr>
        <p:txBody>
          <a:bodyPr lIns="100458" tIns="100458" rIns="100458" bIns="100458" anchor="ctr"/>
          <a:lstStyle/>
          <a:p>
            <a:pPr defTabSz="1155278">
              <a:defRPr sz="44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FAST CAMPUS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2018</a:t>
            </a:r>
            <a:br/>
            <a:r>
              <a:t>Copyright FAST CAMPUS Corp. All Rights Reserved</a:t>
            </a:r>
          </a:p>
        </p:txBody>
      </p:sp>
      <p:sp>
        <p:nvSpPr>
          <p:cNvPr id="129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0" name="2018 FAST CAMPUS 파이썬 완전 정복 CAMP"/>
          <p:cNvSpPr txBox="1"/>
          <p:nvPr/>
        </p:nvSpPr>
        <p:spPr>
          <a:xfrm>
            <a:off x="1333454" y="701958"/>
            <a:ext cx="2514925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완전 정복 CAMP</a:t>
            </a:r>
          </a:p>
        </p:txBody>
      </p:sp>
      <p:sp>
        <p:nvSpPr>
          <p:cNvPr id="131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19284" y="786606"/>
            <a:ext cx="1826352" cy="57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ST CAMPUS SCHOOL 2018 Copyright FAST CAMPUS Corp. All Rights Reserved"/>
          <p:cNvSpPr txBox="1"/>
          <p:nvPr/>
        </p:nvSpPr>
        <p:spPr>
          <a:xfrm>
            <a:off x="18828177" y="12430918"/>
            <a:ext cx="4302709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FAST CAMPUS SCHOOL 2018</a:t>
            </a:r>
            <a:br/>
            <a:r>
              <a:t>Copyright FAST CAMPUS Corp. All Rights Reserved</a:t>
            </a:r>
          </a:p>
        </p:txBody>
      </p:sp>
      <p:sp>
        <p:nvSpPr>
          <p:cNvPr id="141" name="선"/>
          <p:cNvSpPr/>
          <p:nvPr/>
        </p:nvSpPr>
        <p:spPr>
          <a:xfrm>
            <a:off x="20888625" y="12286456"/>
            <a:ext cx="219685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2" name="2018 FAST CAMPUS 파이썬 &amp; 장고 웹 프로그래밍 BOOT CAMP"/>
          <p:cNvSpPr txBox="1"/>
          <p:nvPr/>
        </p:nvSpPr>
        <p:spPr>
          <a:xfrm>
            <a:off x="1333454" y="701958"/>
            <a:ext cx="4391372" cy="74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900" b="0">
                <a:latin typeface="Helvetica"/>
                <a:ea typeface="Helvetica"/>
                <a:cs typeface="Helvetica"/>
                <a:sym typeface="Helvetica"/>
              </a:defRPr>
            </a:pPr>
            <a:r>
              <a:t>2018 FAST CAMPUS</a:t>
            </a:r>
            <a:br/>
            <a:r>
              <a:t>파이썬 &amp; 장고 웹 프로그래밍 BOOT CAMP</a:t>
            </a:r>
          </a:p>
        </p:txBody>
      </p:sp>
      <p:sp>
        <p:nvSpPr>
          <p:cNvPr id="143" name="선"/>
          <p:cNvSpPr/>
          <p:nvPr/>
        </p:nvSpPr>
        <p:spPr>
          <a:xfrm>
            <a:off x="1396002" y="1554956"/>
            <a:ext cx="269539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/>
          </a:p>
        </p:txBody>
      </p:sp>
      <p:sp>
        <p:nvSpPr>
          <p:cNvPr id="1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파이썬 완전 정복 CAMP 06"/>
          <p:cNvSpPr txBox="1">
            <a:spLocks noGrp="1"/>
          </p:cNvSpPr>
          <p:nvPr>
            <p:ph type="title" idx="4294967295"/>
          </p:nvPr>
        </p:nvSpPr>
        <p:spPr>
          <a:xfrm>
            <a:off x="2471737" y="4244000"/>
            <a:ext cx="14357252" cy="2728697"/>
          </a:xfrm>
          <a:prstGeom prst="rect">
            <a:avLst/>
          </a:prstGeom>
        </p:spPr>
        <p:txBody>
          <a:bodyPr anchor="b"/>
          <a:lstStyle>
            <a:lvl1pPr algn="l"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완전</a:t>
            </a:r>
            <a:r>
              <a:rPr dirty="0"/>
              <a:t> </a:t>
            </a:r>
            <a:r>
              <a:rPr dirty="0" err="1"/>
              <a:t>정복</a:t>
            </a:r>
            <a:r>
              <a:rPr dirty="0"/>
              <a:t> CAMP 0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54" name="디스크립터1"/>
          <p:cNvSpPr txBox="1">
            <a:spLocks noGrp="1"/>
          </p:cNvSpPr>
          <p:nvPr>
            <p:ph type="body" sz="half" idx="4294967295"/>
          </p:nvPr>
        </p:nvSpPr>
        <p:spPr>
          <a:xfrm>
            <a:off x="2471737" y="7072312"/>
            <a:ext cx="17672484" cy="490497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ko-KR" altLang="en-US" dirty="0"/>
              <a:t>스페셜 메소드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900"/>
            </a:pPr>
            <a:r>
              <a:rPr lang="ko-KR" altLang="en-US" sz="9600" dirty="0"/>
              <a:t>객체 접근</a:t>
            </a:r>
            <a:endParaRPr sz="9600" dirty="0"/>
          </a:p>
        </p:txBody>
      </p:sp>
      <p:sp>
        <p:nvSpPr>
          <p:cNvPr id="25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8"/>
            <a:ext cx="16459202" cy="182654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813816" defTabSz="1627632">
              <a:spcBef>
                <a:spcPts val="800"/>
              </a:spcBef>
              <a:buSzTx/>
              <a:buNone/>
              <a:defRPr sz="2314"/>
            </a:pPr>
            <a:r>
              <a:rPr lang="ko-KR" altLang="en-US" sz="4000" dirty="0" err="1"/>
              <a:t>점연산자를</a:t>
            </a:r>
            <a:r>
              <a:rPr lang="ko-KR" altLang="en-US" sz="4000" dirty="0"/>
              <a:t> 처리하는 연산자</a:t>
            </a:r>
            <a:endParaRPr sz="4000" dirty="0"/>
          </a:p>
        </p:txBody>
      </p:sp>
      <p:grpSp>
        <p:nvGrpSpPr>
          <p:cNvPr id="260" name="직사각형 5"/>
          <p:cNvGrpSpPr/>
          <p:nvPr/>
        </p:nvGrpSpPr>
        <p:grpSpPr>
          <a:xfrm>
            <a:off x="8159552" y="5129808"/>
            <a:ext cx="9694044" cy="1778290"/>
            <a:chOff x="0" y="-1"/>
            <a:chExt cx="4847021" cy="889144"/>
          </a:xfrm>
        </p:grpSpPr>
        <p:sp>
          <p:nvSpPr>
            <p:cNvPr id="258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9" name="object.__getitem__(self, key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</a:t>
              </a:r>
              <a:r>
                <a:rPr 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attribute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63" name="직사각형 4"/>
          <p:cNvGrpSpPr/>
          <p:nvPr/>
        </p:nvGrpSpPr>
        <p:grpSpPr>
          <a:xfrm>
            <a:off x="8159552" y="9256174"/>
            <a:ext cx="9694044" cy="1778290"/>
            <a:chOff x="0" y="-1"/>
            <a:chExt cx="4847021" cy="889144"/>
          </a:xfrm>
        </p:grpSpPr>
        <p:sp>
          <p:nvSpPr>
            <p:cNvPr id="261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object.__setitem__(self, key, value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</a:t>
              </a:r>
              <a:r>
                <a:rPr 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attr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66" name="직사각형 6"/>
          <p:cNvGrpSpPr/>
          <p:nvPr/>
        </p:nvGrpSpPr>
        <p:grpSpPr>
          <a:xfrm>
            <a:off x="8159552" y="11416414"/>
            <a:ext cx="9694044" cy="1778290"/>
            <a:chOff x="0" y="-1"/>
            <a:chExt cx="4847021" cy="889144"/>
          </a:xfrm>
        </p:grpSpPr>
        <p:sp>
          <p:nvSpPr>
            <p:cNvPr id="264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5" name="object.__delitem__(self, key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</a:t>
              </a:r>
              <a:r>
                <a:rPr 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attr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267" name="TextBox 3"/>
          <p:cNvSpPr txBox="1"/>
          <p:nvPr/>
        </p:nvSpPr>
        <p:spPr>
          <a:xfrm>
            <a:off x="5474542" y="6538766"/>
            <a:ext cx="100539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TextBox 7"/>
          <p:cNvSpPr txBox="1"/>
          <p:nvPr/>
        </p:nvSpPr>
        <p:spPr>
          <a:xfrm>
            <a:off x="5527443" y="9775988"/>
            <a:ext cx="20056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TextBox 8"/>
          <p:cNvSpPr txBox="1"/>
          <p:nvPr/>
        </p:nvSpPr>
        <p:spPr>
          <a:xfrm>
            <a:off x="5705376" y="11936226"/>
            <a:ext cx="100539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직사각형 5"/>
          <p:cNvGrpSpPr/>
          <p:nvPr/>
        </p:nvGrpSpPr>
        <p:grpSpPr>
          <a:xfrm>
            <a:off x="8159552" y="7239950"/>
            <a:ext cx="9694044" cy="1778290"/>
            <a:chOff x="0" y="-1"/>
            <a:chExt cx="4847021" cy="889144"/>
          </a:xfrm>
        </p:grpSpPr>
        <p:sp>
          <p:nvSpPr>
            <p:cNvPr id="17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object.__getitem__(self, key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</a:t>
              </a:r>
              <a:r>
                <a:rPr 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attr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197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Built-in </a:t>
            </a:r>
            <a:r>
              <a:rPr dirty="0" err="1"/>
              <a:t>내장함수</a:t>
            </a:r>
            <a:endParaRPr dirty="0"/>
          </a:p>
        </p:txBody>
      </p:sp>
      <p:sp>
        <p:nvSpPr>
          <p:cNvPr id="411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344417"/>
            <a:ext cx="16459200" cy="812209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719072">
              <a:lnSpc>
                <a:spcPct val="80000"/>
              </a:lnSpc>
              <a:spcBef>
                <a:spcPts val="1200"/>
              </a:spcBef>
              <a:buSzTx/>
              <a:buNone/>
              <a:defRPr sz="2256"/>
            </a:pPr>
            <a:r>
              <a:rPr sz="3600" dirty="0" err="1"/>
              <a:t>내장함수를</a:t>
            </a:r>
            <a:r>
              <a:rPr sz="3600" dirty="0"/>
              <a:t> </a:t>
            </a:r>
            <a:r>
              <a:rPr sz="3600" dirty="0" err="1"/>
              <a:t>이용하여</a:t>
            </a:r>
            <a:r>
              <a:rPr sz="3600" dirty="0"/>
              <a:t> </a:t>
            </a:r>
            <a:r>
              <a:rPr sz="3600" dirty="0" err="1"/>
              <a:t>객체의</a:t>
            </a:r>
            <a:r>
              <a:rPr sz="3600" dirty="0"/>
              <a:t> </a:t>
            </a:r>
            <a:r>
              <a:rPr sz="3600" dirty="0" err="1"/>
              <a:t>속성에</a:t>
            </a:r>
            <a:r>
              <a:rPr sz="3600" dirty="0"/>
              <a:t> </a:t>
            </a:r>
            <a:r>
              <a:rPr sz="3600" dirty="0" err="1"/>
              <a:t>대한</a:t>
            </a:r>
            <a:r>
              <a:rPr sz="3600" dirty="0"/>
              <a:t> </a:t>
            </a:r>
            <a:r>
              <a:rPr sz="3600" dirty="0" err="1"/>
              <a:t>접근</a:t>
            </a:r>
            <a:endParaRPr sz="3600" dirty="0"/>
          </a:p>
          <a:p>
            <a:pPr marL="0" lvl="1" indent="601674" defTabSz="1719072">
              <a:lnSpc>
                <a:spcPct val="80000"/>
              </a:lnSpc>
              <a:spcBef>
                <a:spcPts val="800"/>
              </a:spcBef>
              <a:buSzTx/>
              <a:buNone/>
              <a:defRPr sz="2068"/>
            </a:pPr>
            <a:r>
              <a:rPr sz="3600" dirty="0" err="1"/>
              <a:t>object.x</a:t>
            </a:r>
            <a:r>
              <a:rPr sz="3600" dirty="0"/>
              <a:t>              </a:t>
            </a:r>
            <a:r>
              <a:rPr sz="3600"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sz="3600" dirty="0" err="1"/>
              <a:t>getattr</a:t>
            </a:r>
            <a:r>
              <a:rPr sz="3600" dirty="0"/>
              <a:t>()</a:t>
            </a:r>
          </a:p>
          <a:p>
            <a:pPr marL="0" lvl="1" indent="601674" defTabSz="1719072">
              <a:lnSpc>
                <a:spcPct val="80000"/>
              </a:lnSpc>
              <a:spcBef>
                <a:spcPts val="800"/>
              </a:spcBef>
              <a:buSzTx/>
              <a:buNone/>
              <a:defRPr sz="2068"/>
            </a:pPr>
            <a:r>
              <a:rPr sz="3600" dirty="0" err="1"/>
              <a:t>object.x</a:t>
            </a:r>
            <a:r>
              <a:rPr sz="3600" dirty="0"/>
              <a:t> = value  </a:t>
            </a:r>
            <a:r>
              <a:rPr sz="3600"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sz="3600" dirty="0" err="1"/>
              <a:t>setattr</a:t>
            </a:r>
            <a:r>
              <a:rPr sz="3600" dirty="0"/>
              <a:t>()</a:t>
            </a:r>
          </a:p>
          <a:p>
            <a:pPr marL="0" lvl="1" indent="601674" defTabSz="1719072">
              <a:lnSpc>
                <a:spcPct val="80000"/>
              </a:lnSpc>
              <a:spcBef>
                <a:spcPts val="800"/>
              </a:spcBef>
              <a:buSzTx/>
              <a:buNone/>
              <a:defRPr sz="2068"/>
            </a:pPr>
            <a:r>
              <a:rPr sz="3600" dirty="0"/>
              <a:t>del(</a:t>
            </a:r>
            <a:r>
              <a:rPr sz="3600" dirty="0" err="1"/>
              <a:t>object.x</a:t>
            </a:r>
            <a:r>
              <a:rPr sz="3600" dirty="0"/>
              <a:t>)       </a:t>
            </a:r>
            <a:r>
              <a:rPr sz="3600"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sz="3600" dirty="0" err="1"/>
              <a:t>delattr</a:t>
            </a:r>
            <a:r>
              <a:rPr sz="3600" dirty="0"/>
              <a:t>()</a:t>
            </a:r>
          </a:p>
          <a:p>
            <a:pPr marL="0" indent="0" defTabSz="1719072">
              <a:lnSpc>
                <a:spcPct val="80000"/>
              </a:lnSpc>
              <a:spcBef>
                <a:spcPts val="1200"/>
              </a:spcBef>
              <a:buSzTx/>
              <a:buNone/>
              <a:defRPr sz="2256"/>
            </a:pPr>
            <a:endParaRPr sz="3600" dirty="0"/>
          </a:p>
          <a:p>
            <a:pPr marL="0" indent="0" defTabSz="1719072">
              <a:lnSpc>
                <a:spcPct val="80000"/>
              </a:lnSpc>
              <a:spcBef>
                <a:spcPts val="1200"/>
              </a:spcBef>
              <a:buSzTx/>
              <a:buNone/>
              <a:defRPr sz="2256"/>
            </a:pPr>
            <a:r>
              <a:rPr sz="3600" dirty="0" err="1"/>
              <a:t>함수</a:t>
            </a:r>
            <a:r>
              <a:rPr sz="3600" dirty="0"/>
              <a:t> </a:t>
            </a:r>
            <a:r>
              <a:rPr sz="3600" dirty="0" err="1"/>
              <a:t>구조</a:t>
            </a:r>
            <a:endParaRPr sz="3600" dirty="0"/>
          </a:p>
          <a:p>
            <a:pPr marL="0" lvl="1" indent="601674" defTabSz="1719072">
              <a:lnSpc>
                <a:spcPct val="80000"/>
              </a:lnSpc>
              <a:spcBef>
                <a:spcPts val="800"/>
              </a:spcBef>
              <a:buSzTx/>
              <a:buNone/>
              <a:defRPr sz="2068"/>
            </a:pPr>
            <a:r>
              <a:rPr sz="3600" dirty="0" err="1"/>
              <a:t>getattr</a:t>
            </a:r>
            <a:r>
              <a:rPr sz="3600" dirty="0"/>
              <a:t>(object, name[, default])</a:t>
            </a:r>
          </a:p>
          <a:p>
            <a:pPr marL="0" lvl="1" indent="601674" defTabSz="1719072">
              <a:lnSpc>
                <a:spcPct val="80000"/>
              </a:lnSpc>
              <a:spcBef>
                <a:spcPts val="800"/>
              </a:spcBef>
              <a:buSzTx/>
              <a:buNone/>
              <a:defRPr sz="2068"/>
            </a:pPr>
            <a:r>
              <a:rPr sz="3600" dirty="0" err="1"/>
              <a:t>setattr</a:t>
            </a:r>
            <a:r>
              <a:rPr sz="3600" dirty="0"/>
              <a:t>(object, name, value)</a:t>
            </a:r>
          </a:p>
          <a:p>
            <a:pPr marL="0" lvl="1" indent="601674" defTabSz="1719072">
              <a:lnSpc>
                <a:spcPct val="80000"/>
              </a:lnSpc>
              <a:spcBef>
                <a:spcPts val="800"/>
              </a:spcBef>
              <a:buSzTx/>
              <a:buNone/>
              <a:defRPr sz="2068"/>
            </a:pPr>
            <a:r>
              <a:rPr sz="3600" dirty="0" err="1"/>
              <a:t>delattr</a:t>
            </a:r>
            <a:r>
              <a:rPr sz="3600" dirty="0"/>
              <a:t>(object, name)</a:t>
            </a:r>
          </a:p>
          <a:p>
            <a:pPr marL="0" lvl="1" indent="601674" defTabSz="1719072">
              <a:lnSpc>
                <a:spcPct val="80000"/>
              </a:lnSpc>
              <a:spcBef>
                <a:spcPts val="800"/>
              </a:spcBef>
              <a:buSzTx/>
              <a:buNone/>
              <a:defRPr sz="2068"/>
            </a:pPr>
            <a:r>
              <a:rPr sz="3600" dirty="0" err="1"/>
              <a:t>hasattr</a:t>
            </a:r>
            <a:r>
              <a:rPr sz="3600" dirty="0"/>
              <a:t>(object, name)</a:t>
            </a:r>
          </a:p>
          <a:p>
            <a:pPr marL="0" lvl="1" indent="601674" defTabSz="1719072">
              <a:lnSpc>
                <a:spcPct val="80000"/>
              </a:lnSpc>
              <a:spcBef>
                <a:spcPts val="800"/>
              </a:spcBef>
              <a:buSzTx/>
              <a:buNone/>
              <a:defRPr sz="2068"/>
            </a:pPr>
            <a:r>
              <a:rPr sz="3600" dirty="0"/>
              <a:t>callable(object)</a:t>
            </a:r>
            <a:endParaRPr dirty="0"/>
          </a:p>
        </p:txBody>
      </p:sp>
      <p:sp>
        <p:nvSpPr>
          <p:cNvPr id="41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9053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무한루핑</a:t>
            </a:r>
            <a:r>
              <a:rPr dirty="0"/>
              <a:t> </a:t>
            </a:r>
            <a:r>
              <a:rPr dirty="0" err="1"/>
              <a:t>원인</a:t>
            </a:r>
            <a:endParaRPr dirty="0"/>
          </a:p>
        </p:txBody>
      </p:sp>
      <p:sp>
        <p:nvSpPr>
          <p:cNvPr id="385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344416"/>
            <a:ext cx="19107150" cy="293752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773936">
              <a:lnSpc>
                <a:spcPct val="150000"/>
              </a:lnSpc>
              <a:spcBef>
                <a:spcPts val="1200"/>
              </a:spcBef>
              <a:buSzTx/>
              <a:buNone/>
              <a:defRPr sz="2813"/>
            </a:pPr>
            <a:r>
              <a:rPr sz="4000" dirty="0" err="1"/>
              <a:t>메소드를</a:t>
            </a:r>
            <a:r>
              <a:rPr sz="4000" dirty="0"/>
              <a:t> </a:t>
            </a:r>
            <a:r>
              <a:rPr sz="4000" dirty="0" err="1"/>
              <a:t>호출하고</a:t>
            </a:r>
            <a:r>
              <a:rPr sz="4000" dirty="0"/>
              <a:t> </a:t>
            </a:r>
            <a:r>
              <a:rPr sz="4000" dirty="0" err="1"/>
              <a:t>return에서도</a:t>
            </a:r>
            <a:r>
              <a:rPr sz="4000" dirty="0"/>
              <a:t> </a:t>
            </a:r>
            <a:r>
              <a:rPr sz="4000" dirty="0" err="1"/>
              <a:t>동일한</a:t>
            </a:r>
            <a:r>
              <a:rPr sz="4000" dirty="0"/>
              <a:t> </a:t>
            </a:r>
            <a:r>
              <a:rPr sz="4000" dirty="0" err="1"/>
              <a:t>메소드를</a:t>
            </a:r>
            <a:r>
              <a:rPr sz="4000" dirty="0"/>
              <a:t> </a:t>
            </a:r>
            <a:r>
              <a:rPr sz="4000" dirty="0" err="1"/>
              <a:t>호출하면</a:t>
            </a:r>
            <a:r>
              <a:rPr sz="4000" dirty="0"/>
              <a:t> </a:t>
            </a:r>
            <a:r>
              <a:rPr sz="4000" dirty="0" err="1"/>
              <a:t>재귀호출이</a:t>
            </a:r>
            <a:r>
              <a:rPr sz="4000" dirty="0"/>
              <a:t> </a:t>
            </a:r>
            <a:r>
              <a:rPr sz="4000" dirty="0" err="1"/>
              <a:t>발생해서</a:t>
            </a:r>
            <a:r>
              <a:rPr sz="4000" dirty="0"/>
              <a:t> </a:t>
            </a:r>
            <a:r>
              <a:rPr sz="4000" dirty="0" err="1"/>
              <a:t>종료가</a:t>
            </a:r>
            <a:r>
              <a:rPr sz="4000" dirty="0"/>
              <a:t> </a:t>
            </a:r>
            <a:r>
              <a:rPr sz="4000" dirty="0" err="1"/>
              <a:t>발생하지</a:t>
            </a:r>
            <a:r>
              <a:rPr sz="4000" dirty="0"/>
              <a:t> </a:t>
            </a:r>
            <a:r>
              <a:rPr sz="4000" dirty="0" err="1"/>
              <a:t>않아</a:t>
            </a:r>
            <a:r>
              <a:rPr sz="4000" dirty="0"/>
              <a:t> </a:t>
            </a:r>
            <a:r>
              <a:rPr sz="4000" dirty="0" err="1"/>
              <a:t>무한루핑이</a:t>
            </a:r>
            <a:r>
              <a:rPr sz="4000" dirty="0"/>
              <a:t> </a:t>
            </a:r>
            <a:r>
              <a:rPr sz="4000" dirty="0" err="1"/>
              <a:t>처리됨</a:t>
            </a:r>
            <a:endParaRPr sz="4000" dirty="0"/>
          </a:p>
        </p:txBody>
      </p:sp>
      <p:grpSp>
        <p:nvGrpSpPr>
          <p:cNvPr id="388" name="직사각형 3"/>
          <p:cNvGrpSpPr/>
          <p:nvPr/>
        </p:nvGrpSpPr>
        <p:grpSpPr>
          <a:xfrm>
            <a:off x="8591601" y="8730206"/>
            <a:ext cx="5472610" cy="1872214"/>
            <a:chOff x="0" y="-1"/>
            <a:chExt cx="2736304" cy="936106"/>
          </a:xfrm>
        </p:grpSpPr>
        <p:sp>
          <p:nvSpPr>
            <p:cNvPr id="386" name="직사각형"/>
            <p:cNvSpPr/>
            <p:nvPr/>
          </p:nvSpPr>
          <p:spPr>
            <a:xfrm>
              <a:off x="0" y="-1"/>
              <a:ext cx="2736304" cy="936106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7" name="메소드"/>
            <p:cNvSpPr txBox="1"/>
            <p:nvPr/>
          </p:nvSpPr>
          <p:spPr>
            <a:xfrm>
              <a:off x="0" y="175665"/>
              <a:ext cx="2736304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9" name="꺾인 연결선 5"/>
          <p:cNvSpPr/>
          <p:nvPr/>
        </p:nvSpPr>
        <p:spPr>
          <a:xfrm flipH="1" flipV="1">
            <a:off x="11327902" y="7470578"/>
            <a:ext cx="3809348" cy="219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8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209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 lIns="91438" rIns="91438" anchor="ctr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" name="TextBox 8"/>
          <p:cNvSpPr txBox="1"/>
          <p:nvPr/>
        </p:nvSpPr>
        <p:spPr>
          <a:xfrm>
            <a:off x="15792398" y="9198260"/>
            <a:ext cx="596270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재귀호출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발생하면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무한루핑이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585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indexing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Container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/</a:t>
            </a:r>
            <a:r>
              <a:rPr dirty="0" err="1"/>
              <a:t>갱신</a:t>
            </a:r>
            <a:r>
              <a:rPr dirty="0"/>
              <a:t>/</a:t>
            </a:r>
            <a:r>
              <a:rPr dirty="0" err="1"/>
              <a:t>삭제</a:t>
            </a:r>
            <a:endParaRPr dirty="0"/>
          </a:p>
        </p:txBody>
      </p:sp>
      <p:sp>
        <p:nvSpPr>
          <p:cNvPr id="25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8"/>
            <a:ext cx="16459202" cy="182654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813816" defTabSz="1627632">
              <a:lnSpc>
                <a:spcPct val="150000"/>
              </a:lnSpc>
              <a:spcBef>
                <a:spcPts val="800"/>
              </a:spcBef>
              <a:buSzTx/>
              <a:buNone/>
              <a:defRPr sz="2314"/>
            </a:pPr>
            <a:r>
              <a:rPr sz="4000" dirty="0" err="1"/>
              <a:t>List,dict</a:t>
            </a:r>
            <a:r>
              <a:rPr sz="4000" dirty="0"/>
              <a:t> 에 </a:t>
            </a:r>
            <a:r>
              <a:rPr sz="4000" dirty="0" err="1"/>
              <a:t>대한</a:t>
            </a:r>
            <a:r>
              <a:rPr sz="4000" dirty="0"/>
              <a:t> </a:t>
            </a:r>
            <a:r>
              <a:rPr sz="4000" dirty="0" err="1"/>
              <a:t>원소를</a:t>
            </a:r>
            <a:r>
              <a:rPr sz="4000" dirty="0"/>
              <a:t> </a:t>
            </a:r>
            <a:r>
              <a:rPr sz="4000" dirty="0" err="1"/>
              <a:t>조회</a:t>
            </a:r>
            <a:r>
              <a:rPr sz="4000" dirty="0"/>
              <a:t>, </a:t>
            </a:r>
            <a:r>
              <a:rPr sz="4000" dirty="0" err="1"/>
              <a:t>갱신</a:t>
            </a:r>
            <a:r>
              <a:rPr sz="4000" dirty="0"/>
              <a:t>, </a:t>
            </a:r>
            <a:r>
              <a:rPr sz="4000" dirty="0" err="1"/>
              <a:t>삭제를</a:t>
            </a:r>
            <a:r>
              <a:rPr sz="4000" dirty="0"/>
              <a:t> </a:t>
            </a:r>
            <a:r>
              <a:rPr sz="4000" dirty="0" err="1"/>
              <a:t>추가하는</a:t>
            </a:r>
            <a:r>
              <a:rPr sz="4000" dirty="0"/>
              <a:t> </a:t>
            </a:r>
            <a:r>
              <a:rPr sz="4000" dirty="0" err="1"/>
              <a:t>메소드</a:t>
            </a:r>
            <a:r>
              <a:rPr sz="4000" dirty="0"/>
              <a:t>, </a:t>
            </a:r>
            <a:r>
              <a:rPr sz="4000" dirty="0" err="1"/>
              <a:t>list는</a:t>
            </a:r>
            <a:r>
              <a:rPr sz="4000" dirty="0"/>
              <a:t> </a:t>
            </a:r>
            <a:r>
              <a:rPr sz="4000" dirty="0" err="1"/>
              <a:t>index에</a:t>
            </a:r>
            <a:r>
              <a:rPr sz="4000" dirty="0"/>
              <a:t> </a:t>
            </a:r>
            <a:r>
              <a:rPr sz="4000" dirty="0" err="1"/>
              <a:t>범위내에서만</a:t>
            </a:r>
            <a:r>
              <a:rPr sz="4000" dirty="0"/>
              <a:t> </a:t>
            </a:r>
            <a:r>
              <a:rPr sz="4000" dirty="0" err="1"/>
              <a:t>처리됨</a:t>
            </a:r>
            <a:r>
              <a:rPr sz="4000" dirty="0"/>
              <a:t>  </a:t>
            </a:r>
          </a:p>
        </p:txBody>
      </p:sp>
      <p:grpSp>
        <p:nvGrpSpPr>
          <p:cNvPr id="260" name="직사각형 5"/>
          <p:cNvGrpSpPr/>
          <p:nvPr/>
        </p:nvGrpSpPr>
        <p:grpSpPr>
          <a:xfrm>
            <a:off x="8159552" y="6018948"/>
            <a:ext cx="9694044" cy="1778290"/>
            <a:chOff x="0" y="-1"/>
            <a:chExt cx="4847021" cy="889144"/>
          </a:xfrm>
        </p:grpSpPr>
        <p:sp>
          <p:nvSpPr>
            <p:cNvPr id="258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9" name="object.__getitem__(self, key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getitem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63" name="직사각형 4"/>
          <p:cNvGrpSpPr/>
          <p:nvPr/>
        </p:nvGrpSpPr>
        <p:grpSpPr>
          <a:xfrm>
            <a:off x="8159552" y="8467218"/>
            <a:ext cx="9694044" cy="1778290"/>
            <a:chOff x="0" y="-1"/>
            <a:chExt cx="4847021" cy="889144"/>
          </a:xfrm>
        </p:grpSpPr>
        <p:sp>
          <p:nvSpPr>
            <p:cNvPr id="261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object.__setitem__(self, key, value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setitem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66" name="직사각형 6"/>
          <p:cNvGrpSpPr/>
          <p:nvPr/>
        </p:nvGrpSpPr>
        <p:grpSpPr>
          <a:xfrm>
            <a:off x="8159552" y="10915492"/>
            <a:ext cx="9694044" cy="1778290"/>
            <a:chOff x="0" y="-1"/>
            <a:chExt cx="4847021" cy="889144"/>
          </a:xfrm>
        </p:grpSpPr>
        <p:sp>
          <p:nvSpPr>
            <p:cNvPr id="264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5" name="object.__delitem__(self, key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delitem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267" name="TextBox 3"/>
          <p:cNvSpPr txBox="1"/>
          <p:nvPr/>
        </p:nvSpPr>
        <p:spPr>
          <a:xfrm>
            <a:off x="5705376" y="6538758"/>
            <a:ext cx="100539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TextBox 7"/>
          <p:cNvSpPr txBox="1"/>
          <p:nvPr/>
        </p:nvSpPr>
        <p:spPr>
          <a:xfrm>
            <a:off x="5527443" y="8987032"/>
            <a:ext cx="200567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TextBox 8"/>
          <p:cNvSpPr txBox="1"/>
          <p:nvPr/>
        </p:nvSpPr>
        <p:spPr>
          <a:xfrm>
            <a:off x="5705376" y="11435304"/>
            <a:ext cx="100539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반복자와</a:t>
            </a:r>
            <a:r>
              <a:rPr dirty="0"/>
              <a:t> </a:t>
            </a:r>
            <a:r>
              <a:rPr dirty="0" err="1"/>
              <a:t>포함여부</a:t>
            </a: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Container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포함</a:t>
            </a:r>
            <a:r>
              <a:rPr dirty="0"/>
              <a:t> 등</a:t>
            </a:r>
          </a:p>
        </p:txBody>
      </p:sp>
      <p:sp>
        <p:nvSpPr>
          <p:cNvPr id="29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8"/>
            <a:ext cx="16459202" cy="182654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List,dict</a:t>
            </a:r>
            <a:r>
              <a:rPr sz="4000" dirty="0"/>
              <a:t> </a:t>
            </a:r>
            <a:r>
              <a:rPr sz="4000" dirty="0" err="1"/>
              <a:t>포함관계</a:t>
            </a:r>
            <a:r>
              <a:rPr sz="4000" dirty="0"/>
              <a:t> </a:t>
            </a:r>
            <a:r>
              <a:rPr sz="4000" dirty="0" err="1"/>
              <a:t>처리를</a:t>
            </a:r>
            <a:r>
              <a:rPr sz="4000" dirty="0"/>
              <a:t> </a:t>
            </a:r>
            <a:r>
              <a:rPr sz="4000" dirty="0" err="1"/>
              <a:t>위한</a:t>
            </a:r>
            <a:r>
              <a:rPr sz="4000" dirty="0"/>
              <a:t> </a:t>
            </a:r>
            <a:r>
              <a:rPr sz="4000" dirty="0" err="1"/>
              <a:t>메소드</a:t>
            </a:r>
            <a:endParaRPr sz="4000" dirty="0"/>
          </a:p>
        </p:txBody>
      </p:sp>
      <p:grpSp>
        <p:nvGrpSpPr>
          <p:cNvPr id="299" name="직사각형 5"/>
          <p:cNvGrpSpPr/>
          <p:nvPr/>
        </p:nvGrpSpPr>
        <p:grpSpPr>
          <a:xfrm>
            <a:off x="8159552" y="6018948"/>
            <a:ext cx="9694044" cy="1778290"/>
            <a:chOff x="0" y="-1"/>
            <a:chExt cx="4847021" cy="889144"/>
          </a:xfrm>
        </p:grpSpPr>
        <p:sp>
          <p:nvSpPr>
            <p:cNvPr id="297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" name="object.__contains__(self, item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object.__contains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302" name="직사각형 6"/>
          <p:cNvGrpSpPr/>
          <p:nvPr/>
        </p:nvGrpSpPr>
        <p:grpSpPr>
          <a:xfrm>
            <a:off x="8159552" y="8874222"/>
            <a:ext cx="9694044" cy="1778290"/>
            <a:chOff x="0" y="-1"/>
            <a:chExt cx="4847021" cy="889144"/>
          </a:xfrm>
        </p:grpSpPr>
        <p:sp>
          <p:nvSpPr>
            <p:cNvPr id="300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1" name="object.__len__(self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03" name="TextBox 3"/>
          <p:cNvSpPr txBox="1"/>
          <p:nvPr/>
        </p:nvSpPr>
        <p:spPr>
          <a:xfrm>
            <a:off x="5705376" y="6538758"/>
            <a:ext cx="100539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4" name="TextBox 8"/>
          <p:cNvSpPr txBox="1"/>
          <p:nvPr/>
        </p:nvSpPr>
        <p:spPr>
          <a:xfrm>
            <a:off x="5705376" y="9394034"/>
            <a:ext cx="100539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Iterable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315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8"/>
            <a:ext cx="16459202" cy="182654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List,dict</a:t>
            </a:r>
            <a:r>
              <a:rPr sz="4000" dirty="0"/>
              <a:t> </a:t>
            </a:r>
            <a:r>
              <a:rPr sz="4000" dirty="0" err="1"/>
              <a:t>포함관계</a:t>
            </a:r>
            <a:r>
              <a:rPr sz="4000" dirty="0"/>
              <a:t> 및 </a:t>
            </a:r>
            <a:r>
              <a:rPr sz="4000" dirty="0" err="1"/>
              <a:t>iterable처리를</a:t>
            </a:r>
            <a:r>
              <a:rPr sz="4000" dirty="0"/>
              <a:t> </a:t>
            </a:r>
            <a:r>
              <a:rPr sz="4000" dirty="0" err="1"/>
              <a:t>위한</a:t>
            </a:r>
            <a:r>
              <a:rPr sz="4000" dirty="0"/>
              <a:t> </a:t>
            </a:r>
            <a:r>
              <a:rPr sz="4000" dirty="0" err="1"/>
              <a:t>메소드처리</a:t>
            </a:r>
            <a:r>
              <a:rPr sz="4000" dirty="0"/>
              <a:t>  </a:t>
            </a:r>
          </a:p>
        </p:txBody>
      </p:sp>
      <p:grpSp>
        <p:nvGrpSpPr>
          <p:cNvPr id="318" name="직사각형 4"/>
          <p:cNvGrpSpPr/>
          <p:nvPr/>
        </p:nvGrpSpPr>
        <p:grpSpPr>
          <a:xfrm>
            <a:off x="8159552" y="6137916"/>
            <a:ext cx="9694044" cy="1778290"/>
            <a:chOff x="0" y="-1"/>
            <a:chExt cx="4847021" cy="889144"/>
          </a:xfrm>
        </p:grpSpPr>
        <p:sp>
          <p:nvSpPr>
            <p:cNvPr id="316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7" name="object.__iter__(self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iter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321" name="직사각형 6"/>
          <p:cNvGrpSpPr/>
          <p:nvPr/>
        </p:nvGrpSpPr>
        <p:grpSpPr>
          <a:xfrm>
            <a:off x="8159552" y="8586190"/>
            <a:ext cx="9694044" cy="1778290"/>
            <a:chOff x="0" y="-1"/>
            <a:chExt cx="4847021" cy="889144"/>
          </a:xfrm>
        </p:grpSpPr>
        <p:sp>
          <p:nvSpPr>
            <p:cNvPr id="319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0" name="object.__next__(self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object.__next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22" name="TextBox 7"/>
          <p:cNvSpPr txBox="1"/>
          <p:nvPr/>
        </p:nvSpPr>
        <p:spPr>
          <a:xfrm>
            <a:off x="5500194" y="6400904"/>
            <a:ext cx="141576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TextBox 8"/>
          <p:cNvSpPr txBox="1"/>
          <p:nvPr/>
        </p:nvSpPr>
        <p:spPr>
          <a:xfrm>
            <a:off x="5705376" y="9106002"/>
            <a:ext cx="100539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6" name="직사각형 9"/>
          <p:cNvGrpSpPr/>
          <p:nvPr/>
        </p:nvGrpSpPr>
        <p:grpSpPr>
          <a:xfrm>
            <a:off x="8114582" y="10890444"/>
            <a:ext cx="9694044" cy="1778290"/>
            <a:chOff x="0" y="-1"/>
            <a:chExt cx="4847021" cy="889144"/>
          </a:xfrm>
        </p:grpSpPr>
        <p:sp>
          <p:nvSpPr>
            <p:cNvPr id="324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5" name="object.__reversed__(self)"/>
            <p:cNvSpPr txBox="1"/>
            <p:nvPr/>
          </p:nvSpPr>
          <p:spPr>
            <a:xfrm>
              <a:off x="0" y="275295"/>
              <a:ext cx="484702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object.__reversed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27" name="TextBox 10"/>
          <p:cNvSpPr txBox="1"/>
          <p:nvPr/>
        </p:nvSpPr>
        <p:spPr>
          <a:xfrm>
            <a:off x="4895850" y="11153433"/>
            <a:ext cx="197514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rIns="91438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역</a:t>
            </a:r>
          </a:p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Callable </a:t>
            </a:r>
            <a:r>
              <a:rPr lang="ko-KR" altLang="en-US" dirty="0"/>
              <a:t>확인</a:t>
            </a:r>
            <a:endParaRPr dirty="0"/>
          </a:p>
        </p:txBody>
      </p:sp>
      <p:sp>
        <p:nvSpPr>
          <p:cNvPr id="40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 Callable types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43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6" y="3159249"/>
            <a:ext cx="18495913" cy="26906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05254" defTabSz="1810510">
              <a:lnSpc>
                <a:spcPct val="150000"/>
              </a:lnSpc>
              <a:spcBef>
                <a:spcPts val="800"/>
              </a:spcBef>
              <a:buSzTx/>
              <a:buNone/>
              <a:defRPr sz="2574"/>
            </a:pPr>
            <a:r>
              <a:rPr dirty="0"/>
              <a:t> </a:t>
            </a:r>
            <a:r>
              <a:rPr sz="4000" dirty="0"/>
              <a:t>Callable types </a:t>
            </a:r>
            <a:r>
              <a:rPr sz="4000" dirty="0" err="1"/>
              <a:t>타입</a:t>
            </a:r>
            <a:r>
              <a:rPr sz="4000" dirty="0"/>
              <a:t> </a:t>
            </a:r>
            <a:r>
              <a:rPr sz="4000" dirty="0" err="1"/>
              <a:t>구조이며</a:t>
            </a:r>
            <a:r>
              <a:rPr sz="4000" dirty="0"/>
              <a:t> </a:t>
            </a:r>
            <a:r>
              <a:rPr sz="4000" dirty="0" err="1"/>
              <a:t>호출연산자에</a:t>
            </a:r>
            <a:r>
              <a:rPr sz="4000" dirty="0"/>
              <a:t> </a:t>
            </a:r>
            <a:r>
              <a:rPr sz="4000" dirty="0" err="1"/>
              <a:t>위해</a:t>
            </a:r>
            <a:r>
              <a:rPr sz="4000" dirty="0"/>
              <a:t> </a:t>
            </a:r>
            <a:r>
              <a:rPr sz="4000" dirty="0" err="1"/>
              <a:t>호출이</a:t>
            </a:r>
            <a:r>
              <a:rPr sz="4000" dirty="0"/>
              <a:t> </a:t>
            </a:r>
            <a:r>
              <a:rPr sz="4000" dirty="0" err="1"/>
              <a:t>되어야</a:t>
            </a:r>
            <a:r>
              <a:rPr sz="4000" dirty="0"/>
              <a:t> </a:t>
            </a:r>
            <a:r>
              <a:rPr sz="4000" dirty="0" err="1"/>
              <a:t>하고</a:t>
            </a:r>
            <a:r>
              <a:rPr sz="4000" dirty="0"/>
              <a:t> </a:t>
            </a:r>
            <a:r>
              <a:rPr sz="4000" dirty="0" err="1"/>
              <a:t>스페셜</a:t>
            </a:r>
            <a:r>
              <a:rPr sz="4000" dirty="0"/>
              <a:t> </a:t>
            </a:r>
            <a:r>
              <a:rPr sz="4000" dirty="0" err="1"/>
              <a:t>메소드</a:t>
            </a:r>
            <a:r>
              <a:rPr sz="4000" dirty="0"/>
              <a:t> __</a:t>
            </a:r>
            <a:r>
              <a:rPr sz="4000" dirty="0" err="1"/>
              <a:t>call__이</a:t>
            </a:r>
            <a:r>
              <a:rPr sz="4000" dirty="0"/>
              <a:t> </a:t>
            </a:r>
            <a:r>
              <a:rPr sz="4000" dirty="0" err="1"/>
              <a:t>구현되어</a:t>
            </a:r>
            <a:r>
              <a:rPr sz="4000" dirty="0"/>
              <a:t> </a:t>
            </a:r>
            <a:r>
              <a:rPr sz="4000" dirty="0" err="1"/>
              <a:t>있어야</a:t>
            </a:r>
            <a:r>
              <a:rPr sz="4000" dirty="0"/>
              <a:t> 함 </a:t>
            </a:r>
            <a:endParaRPr dirty="0"/>
          </a:p>
        </p:txBody>
      </p:sp>
      <p:sp>
        <p:nvSpPr>
          <p:cNvPr id="43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19</a:t>
            </a:fld>
            <a:endParaRPr dirty="0"/>
          </a:p>
        </p:txBody>
      </p:sp>
      <p:grpSp>
        <p:nvGrpSpPr>
          <p:cNvPr id="456" name="그룹 25"/>
          <p:cNvGrpSpPr/>
          <p:nvPr/>
        </p:nvGrpSpPr>
        <p:grpSpPr>
          <a:xfrm>
            <a:off x="5135213" y="6357990"/>
            <a:ext cx="7200810" cy="6641928"/>
            <a:chOff x="-2" y="-2"/>
            <a:chExt cx="3600404" cy="3320963"/>
          </a:xfrm>
        </p:grpSpPr>
        <p:grpSp>
          <p:nvGrpSpPr>
            <p:cNvPr id="434" name="직사각형 6"/>
            <p:cNvGrpSpPr/>
            <p:nvPr/>
          </p:nvGrpSpPr>
          <p:grpSpPr>
            <a:xfrm>
              <a:off x="-2" y="-2"/>
              <a:ext cx="3600404" cy="333537"/>
              <a:chOff x="-1" y="-1"/>
              <a:chExt cx="3600402" cy="333536"/>
            </a:xfrm>
          </p:grpSpPr>
          <p:sp>
            <p:nvSpPr>
              <p:cNvPr id="432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3" name="User-defined function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User-defined functions</a:t>
                </a:r>
              </a:p>
            </p:txBody>
          </p:sp>
        </p:grpSp>
        <p:grpSp>
          <p:nvGrpSpPr>
            <p:cNvPr id="437" name="직사각형 7"/>
            <p:cNvGrpSpPr/>
            <p:nvPr/>
          </p:nvGrpSpPr>
          <p:grpSpPr>
            <a:xfrm>
              <a:off x="-2" y="426774"/>
              <a:ext cx="3600404" cy="333537"/>
              <a:chOff x="-1" y="-1"/>
              <a:chExt cx="3600402" cy="333536"/>
            </a:xfrm>
          </p:grpSpPr>
          <p:sp>
            <p:nvSpPr>
              <p:cNvPr id="435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6" name="Instance method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Instance methods</a:t>
                </a:r>
              </a:p>
            </p:txBody>
          </p:sp>
        </p:grpSp>
        <p:grpSp>
          <p:nvGrpSpPr>
            <p:cNvPr id="440" name="직사각형 23"/>
            <p:cNvGrpSpPr/>
            <p:nvPr/>
          </p:nvGrpSpPr>
          <p:grpSpPr>
            <a:xfrm>
              <a:off x="-2" y="853549"/>
              <a:ext cx="3600404" cy="333537"/>
              <a:chOff x="-1" y="-1"/>
              <a:chExt cx="3600402" cy="333536"/>
            </a:xfrm>
          </p:grpSpPr>
          <p:sp>
            <p:nvSpPr>
              <p:cNvPr id="438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9" name="Generator function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Generator functions</a:t>
                </a:r>
              </a:p>
            </p:txBody>
          </p:sp>
        </p:grpSp>
        <p:grpSp>
          <p:nvGrpSpPr>
            <p:cNvPr id="443" name="직사각형 24"/>
            <p:cNvGrpSpPr/>
            <p:nvPr/>
          </p:nvGrpSpPr>
          <p:grpSpPr>
            <a:xfrm>
              <a:off x="-2" y="1280324"/>
              <a:ext cx="3600404" cy="333537"/>
              <a:chOff x="-1" y="-1"/>
              <a:chExt cx="3600402" cy="333536"/>
            </a:xfrm>
          </p:grpSpPr>
          <p:sp>
            <p:nvSpPr>
              <p:cNvPr id="441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2" name="Coroutine function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Coroutine</a:t>
                </a:r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functions</a:t>
                </a:r>
              </a:p>
            </p:txBody>
          </p:sp>
        </p:grpSp>
        <p:grpSp>
          <p:nvGrpSpPr>
            <p:cNvPr id="446" name="직사각형 27"/>
            <p:cNvGrpSpPr/>
            <p:nvPr/>
          </p:nvGrpSpPr>
          <p:grpSpPr>
            <a:xfrm>
              <a:off x="-2" y="1707099"/>
              <a:ext cx="3600404" cy="333537"/>
              <a:chOff x="-1" y="-1"/>
              <a:chExt cx="3600402" cy="333536"/>
            </a:xfrm>
          </p:grpSpPr>
          <p:sp>
            <p:nvSpPr>
              <p:cNvPr id="444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5" name="Built-in function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Built-in functions</a:t>
                </a:r>
              </a:p>
            </p:txBody>
          </p:sp>
        </p:grpSp>
        <p:grpSp>
          <p:nvGrpSpPr>
            <p:cNvPr id="449" name="직사각형 29"/>
            <p:cNvGrpSpPr/>
            <p:nvPr/>
          </p:nvGrpSpPr>
          <p:grpSpPr>
            <a:xfrm>
              <a:off x="-2" y="2133875"/>
              <a:ext cx="3600404" cy="333537"/>
              <a:chOff x="-1" y="-1"/>
              <a:chExt cx="3600402" cy="333536"/>
            </a:xfrm>
          </p:grpSpPr>
          <p:sp>
            <p:nvSpPr>
              <p:cNvPr id="447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8" name="Built-in method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Built-in methods</a:t>
                </a:r>
              </a:p>
            </p:txBody>
          </p:sp>
        </p:grpSp>
        <p:grpSp>
          <p:nvGrpSpPr>
            <p:cNvPr id="452" name="직사각형 30"/>
            <p:cNvGrpSpPr/>
            <p:nvPr/>
          </p:nvGrpSpPr>
          <p:grpSpPr>
            <a:xfrm>
              <a:off x="-2" y="2560650"/>
              <a:ext cx="3600404" cy="333537"/>
              <a:chOff x="-1" y="-1"/>
              <a:chExt cx="3600402" cy="333536"/>
            </a:xfrm>
          </p:grpSpPr>
          <p:sp>
            <p:nvSpPr>
              <p:cNvPr id="450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1" name="Classe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Classes</a:t>
                </a:r>
              </a:p>
            </p:txBody>
          </p:sp>
        </p:grpSp>
        <p:grpSp>
          <p:nvGrpSpPr>
            <p:cNvPr id="455" name="직사각형 31"/>
            <p:cNvGrpSpPr/>
            <p:nvPr/>
          </p:nvGrpSpPr>
          <p:grpSpPr>
            <a:xfrm>
              <a:off x="-2" y="2987424"/>
              <a:ext cx="3600404" cy="333537"/>
              <a:chOff x="-1" y="-1"/>
              <a:chExt cx="3600402" cy="333536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4" name="Class Instance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 Instances</a:t>
                </a:r>
              </a:p>
            </p:txBody>
          </p:sp>
        </p:grpSp>
      </p:grpSp>
      <p:pic>
        <p:nvPicPr>
          <p:cNvPr id="4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56097" y="6142709"/>
            <a:ext cx="6480722" cy="6763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lang="ko-KR" altLang="en-US" dirty="0"/>
              <a:t>객체 초기화 및  정보 포맷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92890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Context special method</a:t>
            </a:r>
          </a:p>
        </p:txBody>
      </p:sp>
      <p:sp>
        <p:nvSpPr>
          <p:cNvPr id="46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With Statement</a:t>
            </a:r>
          </a:p>
        </p:txBody>
      </p:sp>
      <p:sp>
        <p:nvSpPr>
          <p:cNvPr id="469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3962400" y="3200400"/>
            <a:ext cx="16459200" cy="30815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with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별도의</a:t>
            </a:r>
            <a:r>
              <a:rPr dirty="0"/>
              <a:t> </a:t>
            </a:r>
            <a:r>
              <a:rPr dirty="0" err="1"/>
              <a:t>context를</a:t>
            </a:r>
            <a:r>
              <a:rPr dirty="0"/>
              <a:t> </a:t>
            </a:r>
            <a:r>
              <a:rPr dirty="0" err="1"/>
              <a:t>구성하므로</a:t>
            </a:r>
            <a:r>
              <a:rPr dirty="0"/>
              <a:t>  </a:t>
            </a:r>
            <a:r>
              <a:rPr dirty="0" err="1"/>
              <a:t>파일</a:t>
            </a:r>
            <a:r>
              <a:rPr dirty="0"/>
              <a:t>, 락 등 </a:t>
            </a:r>
            <a:r>
              <a:rPr dirty="0" err="1"/>
              <a:t>오픈하면</a:t>
            </a:r>
            <a:r>
              <a:rPr dirty="0"/>
              <a:t> </a:t>
            </a:r>
            <a:r>
              <a:rPr dirty="0" err="1"/>
              <a:t>자동으로</a:t>
            </a:r>
            <a:r>
              <a:rPr dirty="0"/>
              <a:t> close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47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  <p:grpSp>
        <p:nvGrpSpPr>
          <p:cNvPr id="6" name="직사각형 4"/>
          <p:cNvGrpSpPr/>
          <p:nvPr/>
        </p:nvGrpSpPr>
        <p:grpSpPr>
          <a:xfrm>
            <a:off x="8159552" y="6137916"/>
            <a:ext cx="9694044" cy="1778290"/>
            <a:chOff x="0" y="-1"/>
            <a:chExt cx="4847021" cy="889144"/>
          </a:xfrm>
        </p:grpSpPr>
        <p:sp>
          <p:nvSpPr>
            <p:cNvPr id="7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object.__iter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lang="en-US"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enter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sz="3600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9" name="직사각형 6"/>
          <p:cNvGrpSpPr/>
          <p:nvPr/>
        </p:nvGrpSpPr>
        <p:grpSpPr>
          <a:xfrm>
            <a:off x="8159552" y="8586190"/>
            <a:ext cx="9694044" cy="1778290"/>
            <a:chOff x="0" y="-1"/>
            <a:chExt cx="4847021" cy="889144"/>
          </a:xfrm>
        </p:grpSpPr>
        <p:sp>
          <p:nvSpPr>
            <p:cNvPr id="10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object.__next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lang="en-US"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exit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sz="3600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2" name="TextBox 7"/>
          <p:cNvSpPr txBox="1"/>
          <p:nvPr/>
        </p:nvSpPr>
        <p:spPr>
          <a:xfrm>
            <a:off x="5423250" y="6400904"/>
            <a:ext cx="156965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5654079" y="9106002"/>
            <a:ext cx="11079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sequence</a:t>
            </a:r>
          </a:p>
        </p:txBody>
      </p:sp>
      <p:sp>
        <p:nvSpPr>
          <p:cNvPr id="48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0653" y="5962651"/>
            <a:ext cx="458458" cy="48282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97724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사용자</a:t>
            </a:r>
            <a:r>
              <a:rPr dirty="0"/>
              <a:t> Sequence  class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48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8"/>
            <a:ext cx="19507200" cy="302434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755646">
              <a:lnSpc>
                <a:spcPct val="150000"/>
              </a:lnSpc>
              <a:spcBef>
                <a:spcPts val="1200"/>
              </a:spcBef>
              <a:buSzTx/>
              <a:buNone/>
              <a:defRPr sz="2784"/>
            </a:pPr>
            <a:r>
              <a:rPr sz="4000" dirty="0"/>
              <a:t>  </a:t>
            </a:r>
            <a:r>
              <a:rPr sz="4000" dirty="0" err="1"/>
              <a:t>사용자</a:t>
            </a:r>
            <a:r>
              <a:rPr sz="4000" dirty="0"/>
              <a:t> </a:t>
            </a:r>
            <a:r>
              <a:rPr sz="4000" dirty="0" err="1"/>
              <a:t>sequence를</a:t>
            </a:r>
            <a:r>
              <a:rPr sz="4000" dirty="0"/>
              <a:t> </a:t>
            </a:r>
            <a:r>
              <a:rPr sz="4000" dirty="0" err="1"/>
              <a:t>만들때</a:t>
            </a:r>
            <a:r>
              <a:rPr sz="4000" dirty="0"/>
              <a:t> </a:t>
            </a:r>
            <a:r>
              <a:rPr sz="4000" dirty="0" err="1"/>
              <a:t>스페셜메소드로</a:t>
            </a:r>
            <a:r>
              <a:rPr sz="4000" dirty="0"/>
              <a:t> </a:t>
            </a:r>
            <a:r>
              <a:rPr sz="4000" dirty="0" err="1"/>
              <a:t>정의하면</a:t>
            </a:r>
            <a:r>
              <a:rPr sz="4000" dirty="0"/>
              <a:t> </a:t>
            </a:r>
            <a:r>
              <a:rPr sz="4000" dirty="0" err="1"/>
              <a:t>len</a:t>
            </a:r>
            <a:r>
              <a:rPr sz="4000" dirty="0"/>
              <a:t>()</a:t>
            </a:r>
            <a:r>
              <a:rPr sz="4000" dirty="0" err="1"/>
              <a:t>함수와</a:t>
            </a:r>
            <a:r>
              <a:rPr sz="4000" dirty="0"/>
              <a:t> [ ](</a:t>
            </a:r>
            <a:r>
              <a:rPr sz="4000" dirty="0" err="1"/>
              <a:t>인덱스와</a:t>
            </a:r>
            <a:r>
              <a:rPr sz="4000" dirty="0"/>
              <a:t> </a:t>
            </a:r>
            <a:r>
              <a:rPr sz="4000" dirty="0" err="1"/>
              <a:t>슬라이스</a:t>
            </a:r>
            <a:r>
              <a:rPr sz="4000" dirty="0"/>
              <a:t>)</a:t>
            </a:r>
            <a:r>
              <a:rPr sz="4000" dirty="0" err="1"/>
              <a:t>연산자를</a:t>
            </a:r>
            <a:r>
              <a:rPr sz="4000" dirty="0"/>
              <a:t> </a:t>
            </a:r>
            <a:r>
              <a:rPr sz="4000" dirty="0" err="1"/>
              <a:t>사용할</a:t>
            </a:r>
            <a:r>
              <a:rPr sz="4000" dirty="0"/>
              <a:t> 수 </a:t>
            </a:r>
            <a:r>
              <a:rPr sz="4000" dirty="0" err="1"/>
              <a:t>있음</a:t>
            </a:r>
            <a:endParaRPr sz="4000" dirty="0"/>
          </a:p>
        </p:txBody>
      </p:sp>
      <p:grpSp>
        <p:nvGrpSpPr>
          <p:cNvPr id="492" name="직사각형 2"/>
          <p:cNvGrpSpPr/>
          <p:nvPr/>
        </p:nvGrpSpPr>
        <p:grpSpPr>
          <a:xfrm>
            <a:off x="11903969" y="6857997"/>
            <a:ext cx="5472610" cy="1440168"/>
            <a:chOff x="0" y="-1"/>
            <a:chExt cx="2736304" cy="720082"/>
          </a:xfrm>
        </p:grpSpPr>
        <p:sp>
          <p:nvSpPr>
            <p:cNvPr id="490" name="직사각형"/>
            <p:cNvSpPr/>
            <p:nvPr/>
          </p:nvSpPr>
          <p:spPr>
            <a:xfrm>
              <a:off x="0" y="-1"/>
              <a:ext cx="2736304" cy="72008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1" name="__len__"/>
            <p:cNvSpPr txBox="1"/>
            <p:nvPr/>
          </p:nvSpPr>
          <p:spPr>
            <a:xfrm>
              <a:off x="0" y="159985"/>
              <a:ext cx="2736304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</a:t>
              </a:r>
              <a:r>
                <a:rPr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grpSp>
        <p:nvGrpSpPr>
          <p:cNvPr id="495" name="직사각형 5"/>
          <p:cNvGrpSpPr/>
          <p:nvPr/>
        </p:nvGrpSpPr>
        <p:grpSpPr>
          <a:xfrm>
            <a:off x="11959953" y="9760383"/>
            <a:ext cx="5472610" cy="1440166"/>
            <a:chOff x="0" y="-1"/>
            <a:chExt cx="2736304" cy="720082"/>
          </a:xfrm>
        </p:grpSpPr>
        <p:sp>
          <p:nvSpPr>
            <p:cNvPr id="493" name="직사각형"/>
            <p:cNvSpPr/>
            <p:nvPr/>
          </p:nvSpPr>
          <p:spPr>
            <a:xfrm>
              <a:off x="0" y="-1"/>
              <a:ext cx="2736304" cy="72008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4" name="__getitem__"/>
            <p:cNvSpPr txBox="1"/>
            <p:nvPr/>
          </p:nvSpPr>
          <p:spPr>
            <a:xfrm>
              <a:off x="0" y="159986"/>
              <a:ext cx="2736304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sz="4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getitem</a:t>
              </a:r>
              <a:r>
                <a:rPr sz="4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496" name="TextBox 3"/>
          <p:cNvSpPr txBox="1"/>
          <p:nvPr/>
        </p:nvSpPr>
        <p:spPr>
          <a:xfrm>
            <a:off x="5855297" y="7071463"/>
            <a:ext cx="518457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7" name="TextBox 7"/>
          <p:cNvSpPr txBox="1"/>
          <p:nvPr/>
        </p:nvSpPr>
        <p:spPr>
          <a:xfrm>
            <a:off x="5855297" y="9907884"/>
            <a:ext cx="518457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index검색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slice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23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lang="ko-KR" altLang="en-US" dirty="0"/>
              <a:t>초기화 및 객체 정보 확인</a:t>
            </a:r>
            <a:endParaRPr dirty="0"/>
          </a:p>
        </p:txBody>
      </p:sp>
      <p:sp>
        <p:nvSpPr>
          <p:cNvPr id="14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6" y="3159249"/>
            <a:ext cx="19372213" cy="225859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lang="ko-KR" altLang="en-US" sz="4000" dirty="0" err="1"/>
              <a:t>초기화처리와</a:t>
            </a:r>
            <a:r>
              <a:rPr lang="ko-KR" altLang="en-US" sz="4000" dirty="0"/>
              <a:t> 내장함수 처리에 따른 기본 객체 정보 처리 </a:t>
            </a:r>
            <a:r>
              <a:rPr lang="ko-KR" altLang="en-US" sz="4000" dirty="0" err="1"/>
              <a:t>스페셜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메소드</a:t>
            </a:r>
            <a:endParaRPr sz="4000" dirty="0"/>
          </a:p>
        </p:txBody>
      </p:sp>
      <p:sp>
        <p:nvSpPr>
          <p:cNvPr id="14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7932" y="2537588"/>
            <a:ext cx="286936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05" y="6282813"/>
            <a:ext cx="4895850" cy="590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452850" y="8485151"/>
            <a:ext cx="4320480" cy="61554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repr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28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452850" y="9451451"/>
            <a:ext cx="4320480" cy="61554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ko-KR" altLang="en-US" sz="28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52850" y="10417751"/>
            <a:ext cx="4320480" cy="61554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bytes()</a:t>
            </a:r>
            <a:endParaRPr lang="ko-KR" altLang="en-US" sz="28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452850" y="11384051"/>
            <a:ext cx="4320480" cy="61554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format()</a:t>
            </a:r>
            <a:endParaRPr lang="ko-KR" altLang="en-US" sz="2800" b="0" dirty="0"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768597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수학</a:t>
            </a:r>
            <a:r>
              <a:rPr dirty="0"/>
              <a:t> </a:t>
            </a:r>
            <a:r>
              <a:rPr dirty="0" err="1"/>
              <a:t>연산자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8320147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lang="ko-KR" altLang="en-US" dirty="0"/>
              <a:t>수학 연산에 대한 </a:t>
            </a:r>
            <a:r>
              <a:rPr lang="ko-KR" altLang="en-US" dirty="0" err="1"/>
              <a:t>메소드</a:t>
            </a:r>
            <a:r>
              <a:rPr lang="ko-KR" altLang="en-US" dirty="0"/>
              <a:t> 지원</a:t>
            </a:r>
            <a:endParaRPr dirty="0"/>
          </a:p>
        </p:txBody>
      </p:sp>
      <p:sp>
        <p:nvSpPr>
          <p:cNvPr id="14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6" y="3159249"/>
            <a:ext cx="19467463" cy="225859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211016">
              <a:spcBef>
                <a:spcPts val="1000"/>
              </a:spcBef>
              <a:buSzTx/>
              <a:buNone/>
              <a:defRPr sz="2600"/>
            </a:pPr>
            <a:r>
              <a:rPr lang="ko-KR" altLang="en-US" sz="4000" dirty="0"/>
              <a:t>수학 연산에 대해 사용자 정의 클래스 내부에 </a:t>
            </a:r>
            <a:r>
              <a:rPr lang="ko-KR" altLang="en-US" sz="4000" dirty="0" err="1"/>
              <a:t>스페셜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메소드로</a:t>
            </a:r>
            <a:r>
              <a:rPr lang="ko-KR" altLang="en-US" sz="4000" dirty="0"/>
              <a:t> 정의하면 실행되는 </a:t>
            </a:r>
            <a:r>
              <a:rPr lang="ko-KR" altLang="en-US" sz="4000" dirty="0" err="1"/>
              <a:t>인스턴스의</a:t>
            </a:r>
            <a:r>
              <a:rPr lang="ko-KR" altLang="en-US" sz="4000" dirty="0"/>
              <a:t> 수학연산은 일단 내부에 정의된 것을 호출해서 처리한다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7932" y="2537588"/>
            <a:ext cx="286936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16" y="5993904"/>
            <a:ext cx="4608512" cy="72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28" y="5993904"/>
            <a:ext cx="4752528" cy="72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240" y="5993904"/>
            <a:ext cx="4608512" cy="72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79232" y="6092688"/>
            <a:ext cx="424800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일반 연산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22900" y="6123463"/>
            <a:ext cx="4320000" cy="67710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우측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연산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558326" y="6123463"/>
            <a:ext cx="4320000" cy="677104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연산</a:t>
            </a:r>
          </a:p>
        </p:txBody>
      </p:sp>
    </p:spTree>
    <p:extLst>
      <p:ext uri="{BB962C8B-B14F-4D97-AF65-F5344CB8AC3E}">
        <p14:creationId xmlns:p14="http://schemas.microsoft.com/office/powerpoint/2010/main" val="34395477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연산자</a:t>
            </a:r>
            <a:r>
              <a:rPr dirty="0"/>
              <a:t> </a:t>
            </a:r>
            <a:r>
              <a:rPr dirty="0" err="1"/>
              <a:t>우선순위</a:t>
            </a:r>
            <a:endParaRPr dirty="0"/>
          </a:p>
        </p:txBody>
      </p:sp>
      <p:graphicFrame>
        <p:nvGraphicFramePr>
          <p:cNvPr id="158" name="표 2"/>
          <p:cNvGraphicFramePr/>
          <p:nvPr/>
        </p:nvGraphicFramePr>
        <p:xfrm>
          <a:off x="4271120" y="4841768"/>
          <a:ext cx="15697744" cy="82414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7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6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Operator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48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Exponentiation (raise to the power)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06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+ -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Ccomplement</a:t>
                      </a: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unary plus and minus (method names for the last two are +@ and -@)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/ % //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Multiply, divide, modulo and floor division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-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Addition and subtraction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 &lt;&lt;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 and left bitwise shift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Bitwise 'AND'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 |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Bitwise exclusive `OR' and regular `OR'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 &lt; &gt; &gt;=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Comparison operators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&lt;&gt; == !=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Equality operators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%= /= //= -= += *= **=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Assignment operators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</a:t>
                      </a:r>
                      <a:r>
                        <a:rPr sz="2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</a:t>
                      </a: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not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Identity operators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not in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Membership operators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454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or and</a:t>
                      </a:r>
                    </a:p>
                  </a:txBody>
                  <a:tcPr marL="43518" marR="43518" marT="43518" marB="43518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Logical operators</a:t>
                      </a:r>
                    </a:p>
                  </a:txBody>
                  <a:tcPr marL="43518" marR="43518" marT="43518" marB="43518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연산자에</a:t>
            </a:r>
            <a:r>
              <a:rPr dirty="0"/>
              <a:t> </a:t>
            </a:r>
            <a:r>
              <a:rPr dirty="0" err="1"/>
              <a:t>우선순위보다</a:t>
            </a:r>
            <a:r>
              <a:rPr dirty="0"/>
              <a:t> </a:t>
            </a:r>
            <a:r>
              <a:rPr dirty="0" err="1"/>
              <a:t>괄호가</a:t>
            </a:r>
            <a:r>
              <a:rPr dirty="0"/>
              <a:t> </a:t>
            </a:r>
            <a:r>
              <a:rPr dirty="0" err="1"/>
              <a:t>우선적으로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16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0079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object special method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객체생성</a:t>
            </a:r>
            <a:r>
              <a:rPr dirty="0"/>
              <a:t>/</a:t>
            </a:r>
            <a:r>
              <a:rPr dirty="0" err="1"/>
              <a:t>초기화</a:t>
            </a:r>
            <a:r>
              <a:rPr dirty="0"/>
              <a:t>/</a:t>
            </a:r>
            <a:r>
              <a:rPr dirty="0" err="1"/>
              <a:t>소멸</a:t>
            </a:r>
            <a:endParaRPr dirty="0"/>
          </a:p>
        </p:txBody>
      </p:sp>
      <p:sp>
        <p:nvSpPr>
          <p:cNvPr id="19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3983087" y="3159248"/>
            <a:ext cx="16459202" cy="182654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Class의</a:t>
            </a:r>
            <a:r>
              <a:rPr sz="4000" dirty="0"/>
              <a:t> </a:t>
            </a:r>
            <a:r>
              <a:rPr sz="4000" dirty="0" err="1"/>
              <a:t>인스턴스를</a:t>
            </a:r>
            <a:r>
              <a:rPr sz="4000" dirty="0"/>
              <a:t> </a:t>
            </a:r>
            <a:r>
              <a:rPr sz="4000" dirty="0" err="1"/>
              <a:t>생성하는</a:t>
            </a:r>
            <a:r>
              <a:rPr sz="4000" dirty="0"/>
              <a:t> </a:t>
            </a:r>
            <a:r>
              <a:rPr sz="4000" dirty="0" err="1"/>
              <a:t>메소드</a:t>
            </a:r>
            <a:endParaRPr sz="4000" dirty="0"/>
          </a:p>
        </p:txBody>
      </p:sp>
      <p:grpSp>
        <p:nvGrpSpPr>
          <p:cNvPr id="197" name="직사각형 5"/>
          <p:cNvGrpSpPr/>
          <p:nvPr/>
        </p:nvGrpSpPr>
        <p:grpSpPr>
          <a:xfrm>
            <a:off x="8159552" y="5129804"/>
            <a:ext cx="9694044" cy="1778290"/>
            <a:chOff x="0" y="-1"/>
            <a:chExt cx="4847021" cy="889144"/>
          </a:xfrm>
        </p:grpSpPr>
        <p:sp>
          <p:nvSpPr>
            <p:cNvPr id="195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object.__new__(cls[, ...]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object.__new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sz="3600" i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[, </a:t>
              </a:r>
              <a:r>
                <a:rPr sz="3600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...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])</a:t>
              </a:r>
            </a:p>
          </p:txBody>
        </p:sp>
      </p:grpSp>
      <p:grpSp>
        <p:nvGrpSpPr>
          <p:cNvPr id="200" name="직사각형 4"/>
          <p:cNvGrpSpPr/>
          <p:nvPr/>
        </p:nvGrpSpPr>
        <p:grpSpPr>
          <a:xfrm>
            <a:off x="8159552" y="7578078"/>
            <a:ext cx="9694044" cy="1778290"/>
            <a:chOff x="0" y="-1"/>
            <a:chExt cx="4847021" cy="889144"/>
          </a:xfrm>
        </p:grpSpPr>
        <p:sp>
          <p:nvSpPr>
            <p:cNvPr id="198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object.__init__(self[, ...]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sz="3600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[, </a:t>
              </a:r>
              <a:r>
                <a:rPr sz="3600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...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])</a:t>
              </a:r>
            </a:p>
          </p:txBody>
        </p:sp>
      </p:grpSp>
      <p:grpSp>
        <p:nvGrpSpPr>
          <p:cNvPr id="203" name="직사각형 6"/>
          <p:cNvGrpSpPr/>
          <p:nvPr/>
        </p:nvGrpSpPr>
        <p:grpSpPr>
          <a:xfrm>
            <a:off x="8159552" y="10026350"/>
            <a:ext cx="9694044" cy="1778290"/>
            <a:chOff x="0" y="-1"/>
            <a:chExt cx="4847021" cy="889144"/>
          </a:xfrm>
        </p:grpSpPr>
        <p:sp>
          <p:nvSpPr>
            <p:cNvPr id="201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3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object.__del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3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object.__del</a:t>
              </a:r>
              <a:r>
                <a:rPr sz="3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__(self)</a:t>
              </a:r>
            </a:p>
          </p:txBody>
        </p:sp>
      </p:grpSp>
      <p:sp>
        <p:nvSpPr>
          <p:cNvPr id="204" name="TextBox 3"/>
          <p:cNvSpPr txBox="1"/>
          <p:nvPr/>
        </p:nvSpPr>
        <p:spPr>
          <a:xfrm>
            <a:off x="6078415" y="5649616"/>
            <a:ext cx="11079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7"/>
          <p:cNvSpPr txBox="1"/>
          <p:nvPr/>
        </p:nvSpPr>
        <p:spPr>
          <a:xfrm>
            <a:off x="5847588" y="8097890"/>
            <a:ext cx="156965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8"/>
          <p:cNvSpPr txBox="1"/>
          <p:nvPr/>
        </p:nvSpPr>
        <p:spPr>
          <a:xfrm>
            <a:off x="6078415" y="10546160"/>
            <a:ext cx="11079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791201" y="8120060"/>
            <a:ext cx="14246226" cy="334645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속성</a:t>
            </a:r>
            <a:r>
              <a:rPr dirty="0"/>
              <a:t> </a:t>
            </a:r>
            <a:r>
              <a:rPr dirty="0" err="1"/>
              <a:t>관리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569</Words>
  <Application>Microsoft Office PowerPoint</Application>
  <PresentationFormat>사용자 지정</PresentationFormat>
  <Paragraphs>142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Apple SD 산돌고딕 Neo 옅은체</vt:lpstr>
      <vt:lpstr>Helvetica Neue</vt:lpstr>
      <vt:lpstr>Helvetica Neue Light</vt:lpstr>
      <vt:lpstr>Helvetica Neue Medium</vt:lpstr>
      <vt:lpstr>맑은 고딕</vt:lpstr>
      <vt:lpstr>Helvetica</vt:lpstr>
      <vt:lpstr>Lucida Sans Unicode</vt:lpstr>
      <vt:lpstr>Wingdings</vt:lpstr>
      <vt:lpstr>White</vt:lpstr>
      <vt:lpstr>파이썬 완전 정복 CAMP 09</vt:lpstr>
      <vt:lpstr>객체 초기화 및  정보 포맷</vt:lpstr>
      <vt:lpstr> 초기화 및 객체 정보 확인</vt:lpstr>
      <vt:lpstr>수학 연산자</vt:lpstr>
      <vt:lpstr> 수학 연산에 대한 메소드 지원</vt:lpstr>
      <vt:lpstr>연산자 우선순위</vt:lpstr>
      <vt:lpstr>object special method</vt:lpstr>
      <vt:lpstr>객체생성/초기화/소멸</vt:lpstr>
      <vt:lpstr>객체 내부 속성 관리</vt:lpstr>
      <vt:lpstr>객체 접근</vt:lpstr>
      <vt:lpstr>Built-in 내장함수</vt:lpstr>
      <vt:lpstr>무한루핑 원인</vt:lpstr>
      <vt:lpstr>indexing</vt:lpstr>
      <vt:lpstr>Container 내부 조회/갱신/삭제</vt:lpstr>
      <vt:lpstr>반복자와 포함여부</vt:lpstr>
      <vt:lpstr>Container 내부 포함 등</vt:lpstr>
      <vt:lpstr>Iterable 처리</vt:lpstr>
      <vt:lpstr>Callable 확인</vt:lpstr>
      <vt:lpstr> Callable types 타입 구조</vt:lpstr>
      <vt:lpstr>Context special method</vt:lpstr>
      <vt:lpstr>With Statement</vt:lpstr>
      <vt:lpstr>사용자 정의 sequence</vt:lpstr>
      <vt:lpstr>사용자 Sequence  class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완전 정복 CAMP 01</dc:title>
  <cp:lastModifiedBy>문 아아</cp:lastModifiedBy>
  <cp:revision>4</cp:revision>
  <dcterms:modified xsi:type="dcterms:W3CDTF">2018-09-20T13:13:59Z</dcterms:modified>
</cp:coreProperties>
</file>