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3" r:id="rId6"/>
    <p:sldId id="264" r:id="rId7"/>
    <p:sldId id="267" r:id="rId8"/>
    <p:sldId id="269" r:id="rId9"/>
    <p:sldId id="274" r:id="rId10"/>
    <p:sldId id="281" r:id="rId11"/>
    <p:sldId id="283" r:id="rId12"/>
    <p:sldId id="284" r:id="rId13"/>
    <p:sldId id="288" r:id="rId14"/>
    <p:sldId id="289" r:id="rId15"/>
    <p:sldId id="291" r:id="rId16"/>
    <p:sldId id="292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96421" y="427508"/>
            <a:ext cx="1609457" cy="50642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2018 FAST CAMPUS…"/>
          <p:cNvSpPr txBox="1"/>
          <p:nvPr/>
        </p:nvSpPr>
        <p:spPr>
          <a:xfrm>
            <a:off x="3637295" y="292860"/>
            <a:ext cx="3790403" cy="775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0458" tIns="100458" rIns="100458" bIns="100458" anchor="ctr">
            <a:spAutoFit/>
          </a:bodyPr>
          <a:lstStyle/>
          <a:p>
            <a:pPr algn="l" defTabSz="1155278">
              <a:defRPr sz="18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</a:p>
          <a:p>
            <a:pPr algn="l" defTabSz="1155278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파이썬 &amp; 장고 부트 캠프</a:t>
            </a:r>
          </a:p>
        </p:txBody>
      </p:sp>
      <p:sp>
        <p:nvSpPr>
          <p:cNvPr id="112" name="선"/>
          <p:cNvSpPr/>
          <p:nvPr/>
        </p:nvSpPr>
        <p:spPr>
          <a:xfrm>
            <a:off x="3690873" y="1115094"/>
            <a:ext cx="2763768" cy="1"/>
          </a:xfrm>
          <a:prstGeom prst="line">
            <a:avLst/>
          </a:prstGeom>
          <a:ln w="63500">
            <a:solidFill>
              <a:srgbClr val="53585F"/>
            </a:solidFill>
            <a:miter lim="400000"/>
          </a:ln>
        </p:spPr>
        <p:txBody>
          <a:bodyPr lIns="100458" tIns="100458" rIns="100458" bIns="100458" anchor="ctr"/>
          <a:lstStyle/>
          <a:p>
            <a:pPr defTabSz="1155278">
              <a:defRPr sz="4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9284" y="786606"/>
            <a:ext cx="1826352" cy="57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FAST CAMPUS 2018 Copyright FAST CAMPUS Corp. All Rights Reserved"/>
          <p:cNvSpPr txBox="1"/>
          <p:nvPr/>
        </p:nvSpPr>
        <p:spPr>
          <a:xfrm>
            <a:off x="18828177" y="12430918"/>
            <a:ext cx="430270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FAST CAMPUS 2018</a:t>
            </a:r>
            <a:br/>
            <a:r>
              <a:t>Copyright FAST CAMPUS Corp. All Rights Reserved</a:t>
            </a:r>
          </a:p>
        </p:txBody>
      </p:sp>
      <p:sp>
        <p:nvSpPr>
          <p:cNvPr id="129" name="선"/>
          <p:cNvSpPr/>
          <p:nvPr/>
        </p:nvSpPr>
        <p:spPr>
          <a:xfrm>
            <a:off x="20888625" y="12286456"/>
            <a:ext cx="219685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30" name="2018 FAST CAMPUS 파이썬 완전 정복 CAMP"/>
          <p:cNvSpPr txBox="1"/>
          <p:nvPr/>
        </p:nvSpPr>
        <p:spPr>
          <a:xfrm>
            <a:off x="1333454" y="701958"/>
            <a:ext cx="2514925" cy="74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9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  <a:br/>
            <a:r>
              <a:t>파이썬 완전 정복 CAMP</a:t>
            </a:r>
          </a:p>
        </p:txBody>
      </p:sp>
      <p:sp>
        <p:nvSpPr>
          <p:cNvPr id="131" name="선"/>
          <p:cNvSpPr/>
          <p:nvPr/>
        </p:nvSpPr>
        <p:spPr>
          <a:xfrm>
            <a:off x="1396002" y="1554956"/>
            <a:ext cx="269539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3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9284" y="786606"/>
            <a:ext cx="1826352" cy="57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FAST CAMPUS SCHOOL 2018 Copyright FAST CAMPUS Corp. All Rights Reserved"/>
          <p:cNvSpPr txBox="1"/>
          <p:nvPr/>
        </p:nvSpPr>
        <p:spPr>
          <a:xfrm>
            <a:off x="18828177" y="12430918"/>
            <a:ext cx="430270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FAST CAMPUS SCHOOL 2018</a:t>
            </a:r>
            <a:br/>
            <a:r>
              <a:t>Copyright FAST CAMPUS Corp. All Rights Reserved</a:t>
            </a:r>
          </a:p>
        </p:txBody>
      </p:sp>
      <p:sp>
        <p:nvSpPr>
          <p:cNvPr id="141" name="선"/>
          <p:cNvSpPr/>
          <p:nvPr/>
        </p:nvSpPr>
        <p:spPr>
          <a:xfrm>
            <a:off x="20888625" y="12286456"/>
            <a:ext cx="219685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42" name="2018 FAST CAMPUS 파이썬 &amp; 장고 웹 프로그래밍 BOOT CAMP"/>
          <p:cNvSpPr txBox="1"/>
          <p:nvPr/>
        </p:nvSpPr>
        <p:spPr>
          <a:xfrm>
            <a:off x="1333454" y="701958"/>
            <a:ext cx="4391372" cy="74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9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  <a:br/>
            <a:r>
              <a:t>파이썬 &amp; 장고 웹 프로그래밍 BOOT CAMP</a:t>
            </a:r>
          </a:p>
        </p:txBody>
      </p:sp>
      <p:sp>
        <p:nvSpPr>
          <p:cNvPr id="143" name="선"/>
          <p:cNvSpPr/>
          <p:nvPr/>
        </p:nvSpPr>
        <p:spPr>
          <a:xfrm>
            <a:off x="1396002" y="1554956"/>
            <a:ext cx="269539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4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1985" y="13073062"/>
            <a:ext cx="430505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파이썬 완전 정복 CAMP 06"/>
          <p:cNvSpPr txBox="1">
            <a:spLocks noGrp="1"/>
          </p:cNvSpPr>
          <p:nvPr>
            <p:ph type="title" idx="4294967295"/>
          </p:nvPr>
        </p:nvSpPr>
        <p:spPr>
          <a:xfrm>
            <a:off x="2471737" y="4244000"/>
            <a:ext cx="14357252" cy="2728697"/>
          </a:xfrm>
          <a:prstGeom prst="rect">
            <a:avLst/>
          </a:prstGeom>
        </p:spPr>
        <p:txBody>
          <a:bodyPr anchor="b"/>
          <a:lstStyle>
            <a:lvl1pPr algn="l">
              <a:defRPr sz="7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파이썬</a:t>
            </a:r>
            <a:r>
              <a:rPr dirty="0"/>
              <a:t> </a:t>
            </a:r>
            <a:r>
              <a:rPr dirty="0" err="1"/>
              <a:t>완전</a:t>
            </a:r>
            <a:r>
              <a:rPr dirty="0"/>
              <a:t> </a:t>
            </a:r>
            <a:r>
              <a:rPr dirty="0" err="1"/>
              <a:t>정복</a:t>
            </a:r>
            <a:r>
              <a:rPr dirty="0"/>
              <a:t> CAMP </a:t>
            </a:r>
            <a:r>
              <a:rPr lang="en-US" dirty="0"/>
              <a:t>11</a:t>
            </a:r>
            <a:endParaRPr dirty="0"/>
          </a:p>
        </p:txBody>
      </p:sp>
      <p:sp>
        <p:nvSpPr>
          <p:cNvPr id="154" name="디스크립터1"/>
          <p:cNvSpPr txBox="1">
            <a:spLocks noGrp="1"/>
          </p:cNvSpPr>
          <p:nvPr>
            <p:ph type="body" sz="half" idx="4294967295"/>
          </p:nvPr>
        </p:nvSpPr>
        <p:spPr>
          <a:xfrm>
            <a:off x="2471737" y="7072312"/>
            <a:ext cx="17672484" cy="490497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ko-KR" altLang="en-US" dirty="0"/>
              <a:t>추상 클래스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animBg="1" advAuto="0"/>
      <p:bldP spid="154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rPr dirty="0"/>
              <a:t>Abstract Class :</a:t>
            </a:r>
            <a:r>
              <a:rPr dirty="0" err="1"/>
              <a:t>abstractproperty</a:t>
            </a:r>
            <a:r>
              <a:rPr dirty="0"/>
              <a:t> </a:t>
            </a:r>
          </a:p>
        </p:txBody>
      </p:sp>
      <p:sp>
        <p:nvSpPr>
          <p:cNvPr id="320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344416"/>
            <a:ext cx="16459200" cy="1929408"/>
          </a:xfrm>
          <a:prstGeom prst="rect">
            <a:avLst/>
          </a:prstGeom>
        </p:spPr>
        <p:txBody>
          <a:bodyPr/>
          <a:lstStyle/>
          <a:p>
            <a:pPr marL="0" indent="0" defTabSz="1755646">
              <a:lnSpc>
                <a:spcPct val="90000"/>
              </a:lnSpc>
              <a:spcBef>
                <a:spcPts val="1200"/>
              </a:spcBef>
              <a:buSzTx/>
              <a:buNone/>
              <a:defRPr sz="2784"/>
            </a:pPr>
            <a:r>
              <a:rPr dirty="0"/>
              <a:t>Abstract </a:t>
            </a:r>
            <a:r>
              <a:rPr dirty="0" err="1"/>
              <a:t>Class에서</a:t>
            </a:r>
            <a:r>
              <a:rPr dirty="0"/>
              <a:t> </a:t>
            </a:r>
            <a:r>
              <a:rPr dirty="0" err="1"/>
              <a:t>abc.abstractproperty를</a:t>
            </a:r>
            <a:r>
              <a:rPr dirty="0"/>
              <a:t> </a:t>
            </a:r>
            <a:r>
              <a:rPr dirty="0" err="1"/>
              <a:t>사용해서</a:t>
            </a:r>
            <a:r>
              <a:rPr dirty="0"/>
              <a:t> </a:t>
            </a:r>
            <a:r>
              <a:rPr dirty="0" err="1"/>
              <a:t>정의하고</a:t>
            </a:r>
            <a:r>
              <a:rPr dirty="0"/>
              <a:t> </a:t>
            </a:r>
            <a:r>
              <a:rPr dirty="0" err="1"/>
              <a:t>구현클래스에도</a:t>
            </a:r>
            <a:r>
              <a:rPr dirty="0"/>
              <a:t> </a:t>
            </a:r>
            <a:r>
              <a:rPr dirty="0" err="1"/>
              <a:t>동일하게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</p:txBody>
      </p:sp>
      <p:grpSp>
        <p:nvGrpSpPr>
          <p:cNvPr id="323" name="직사각형 3"/>
          <p:cNvGrpSpPr/>
          <p:nvPr/>
        </p:nvGrpSpPr>
        <p:grpSpPr>
          <a:xfrm>
            <a:off x="12768063" y="6281932"/>
            <a:ext cx="7344822" cy="5904664"/>
            <a:chOff x="-1" y="-1"/>
            <a:chExt cx="3672410" cy="2952330"/>
          </a:xfrm>
        </p:grpSpPr>
        <p:sp>
          <p:nvSpPr>
            <p:cNvPr id="321" name="직사각형"/>
            <p:cNvSpPr/>
            <p:nvPr/>
          </p:nvSpPr>
          <p:spPr>
            <a:xfrm>
              <a:off x="-1" y="-1"/>
              <a:ext cx="3672410" cy="2952330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>
                <a:defRPr sz="1400" b="1"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2" name="class  구현클래스명() :…"/>
            <p:cNvSpPr txBox="1"/>
            <p:nvPr/>
          </p:nvSpPr>
          <p:spPr>
            <a:xfrm>
              <a:off x="-1" y="352781"/>
              <a:ext cx="3672410" cy="2246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>
                <a:defRPr sz="1400" b="1">
                  <a:solidFill>
                    <a:srgbClr val="FFFFFF"/>
                  </a:solidFill>
                </a:defRPr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구현클래스명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:</a:t>
              </a:r>
            </a:p>
            <a:p>
              <a:pPr>
                <a:defRPr sz="1400" b="1">
                  <a:solidFill>
                    <a:srgbClr val="FFFFFF"/>
                  </a:solidFill>
                </a:defRPr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__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init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__(self, value) :</a:t>
              </a:r>
            </a:p>
            <a:p>
              <a:pPr>
                <a:defRPr sz="1400" b="1">
                  <a:solidFill>
                    <a:srgbClr val="FFFFFF"/>
                  </a:solidFill>
                </a:defRPr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self.변수명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value</a:t>
              </a:r>
            </a:p>
            <a:p>
              <a:pPr>
                <a:defRPr sz="1400" b="1"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@property</a:t>
              </a: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get메소드명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:</a:t>
              </a: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변수명.setter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set메소드명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:</a:t>
              </a: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변수명.deleter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del메소드명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:</a:t>
              </a:r>
            </a:p>
          </p:txBody>
        </p:sp>
      </p:grpSp>
      <p:grpSp>
        <p:nvGrpSpPr>
          <p:cNvPr id="326" name="직사각형 10"/>
          <p:cNvGrpSpPr/>
          <p:nvPr/>
        </p:nvGrpSpPr>
        <p:grpSpPr>
          <a:xfrm>
            <a:off x="4559152" y="6281932"/>
            <a:ext cx="6912772" cy="5904664"/>
            <a:chOff x="0" y="-1"/>
            <a:chExt cx="3456384" cy="2952330"/>
          </a:xfrm>
        </p:grpSpPr>
        <p:sp>
          <p:nvSpPr>
            <p:cNvPr id="324" name="직사각형"/>
            <p:cNvSpPr/>
            <p:nvPr/>
          </p:nvSpPr>
          <p:spPr>
            <a:xfrm>
              <a:off x="0" y="-1"/>
              <a:ext cx="3456384" cy="2952330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>
                <a:defRPr sz="1400" b="1"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5" name="import abc…"/>
            <p:cNvSpPr txBox="1"/>
            <p:nvPr/>
          </p:nvSpPr>
          <p:spPr>
            <a:xfrm>
              <a:off x="0" y="352781"/>
              <a:ext cx="3456384" cy="2246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>
                <a:defRPr sz="1400" b="1">
                  <a:solidFill>
                    <a:srgbClr val="FFFFFF"/>
                  </a:solidFill>
                </a:defRPr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import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abc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defRPr sz="1400" b="1">
                  <a:solidFill>
                    <a:srgbClr val="FFFFFF"/>
                  </a:solidFill>
                </a:defRPr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추상클래스명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:</a:t>
              </a:r>
            </a:p>
            <a:p>
              <a:pPr>
                <a:defRPr sz="1400" b="1">
                  <a:solidFill>
                    <a:srgbClr val="FFFFFF"/>
                  </a:solidFill>
                </a:defRPr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__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metaclass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 =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abc.ABCMeta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defRPr sz="1400" b="1"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abc.abstractproperty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get메소드명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:</a:t>
              </a: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변수명.setter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set메소드명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:</a:t>
              </a: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변수명.deleter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1">
                <a:defRPr sz="1400" b="1">
                  <a:solidFill>
                    <a:srgbClr val="FFFFFF"/>
                  </a:solidFill>
                </a:defRPr>
              </a:pP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del메소드명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:</a:t>
              </a:r>
            </a:p>
          </p:txBody>
        </p:sp>
      </p:grpSp>
      <p:sp>
        <p:nvSpPr>
          <p:cNvPr id="327" name="직사각형 5"/>
          <p:cNvSpPr/>
          <p:nvPr/>
        </p:nvSpPr>
        <p:spPr>
          <a:xfrm>
            <a:off x="5423246" y="8442177"/>
            <a:ext cx="5040564" cy="3024338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8" name="직사각형 11"/>
          <p:cNvSpPr/>
          <p:nvPr/>
        </p:nvSpPr>
        <p:spPr>
          <a:xfrm>
            <a:off x="13344129" y="8442177"/>
            <a:ext cx="5040562" cy="3024338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1" name="왼쪽/오른쪽 화살표 7"/>
          <p:cNvGrpSpPr/>
          <p:nvPr/>
        </p:nvGrpSpPr>
        <p:grpSpPr>
          <a:xfrm>
            <a:off x="10607822" y="9234266"/>
            <a:ext cx="2656316" cy="1656188"/>
            <a:chOff x="0" y="0"/>
            <a:chExt cx="1328157" cy="828092"/>
          </a:xfrm>
        </p:grpSpPr>
        <p:sp>
          <p:nvSpPr>
            <p:cNvPr id="329" name="양방향 화살표"/>
            <p:cNvSpPr/>
            <p:nvPr/>
          </p:nvSpPr>
          <p:spPr>
            <a:xfrm>
              <a:off x="0" y="0"/>
              <a:ext cx="1328157" cy="828092"/>
            </a:xfrm>
            <a:prstGeom prst="leftRightArrow">
              <a:avLst>
                <a:gd name="adj1" fmla="val 50000"/>
                <a:gd name="adj2" fmla="val 17324"/>
              </a:avLst>
            </a:prstGeom>
            <a:solidFill>
              <a:srgbClr val="FFC0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0" name="매칭"/>
            <p:cNvSpPr txBox="1"/>
            <p:nvPr/>
          </p:nvSpPr>
          <p:spPr>
            <a:xfrm>
              <a:off x="71728" y="121661"/>
              <a:ext cx="1184700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6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매칭</a:t>
              </a: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2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10</a:t>
            </a:fld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추상클래스</a:t>
            </a:r>
            <a:r>
              <a:rPr dirty="0"/>
              <a:t> </a:t>
            </a:r>
            <a:r>
              <a:rPr dirty="0" err="1"/>
              <a:t>등록</a:t>
            </a:r>
            <a:endParaRPr dirty="0"/>
          </a:p>
        </p:txBody>
      </p:sp>
      <p:sp>
        <p:nvSpPr>
          <p:cNvPr id="34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Abstract Class :register </a:t>
            </a:r>
          </a:p>
        </p:txBody>
      </p:sp>
      <p:sp>
        <p:nvSpPr>
          <p:cNvPr id="344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344416"/>
            <a:ext cx="16459200" cy="351358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추상</a:t>
            </a:r>
            <a:r>
              <a:rPr dirty="0"/>
              <a:t> </a:t>
            </a:r>
            <a:r>
              <a:rPr dirty="0" err="1"/>
              <a:t>클래스에</a:t>
            </a:r>
            <a:r>
              <a:rPr dirty="0"/>
              <a:t> </a:t>
            </a:r>
            <a:r>
              <a:rPr dirty="0" err="1"/>
              <a:t>상속관계를</a:t>
            </a:r>
            <a:r>
              <a:rPr dirty="0"/>
              <a:t> </a:t>
            </a:r>
            <a:r>
              <a:rPr dirty="0" err="1"/>
              <a:t>표현하기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등록처리하기</a:t>
            </a:r>
            <a:r>
              <a:rPr dirty="0"/>
              <a:t> </a:t>
            </a:r>
          </a:p>
        </p:txBody>
      </p:sp>
      <p:sp>
        <p:nvSpPr>
          <p:cNvPr id="345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12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6143328" y="7002017"/>
            <a:ext cx="4608512" cy="317764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 anchorCtr="0">
            <a:noAutofit/>
          </a:bodyPr>
          <a:lstStyle/>
          <a:p>
            <a:pPr defTabSz="1828800"/>
            <a:r>
              <a:rPr lang="ko-KR" altLang="en-US" sz="3600" b="0" dirty="0">
                <a:latin typeface="+mj-ea"/>
                <a:ea typeface="+mj-ea"/>
                <a:sym typeface="Lucida Sans Unicode"/>
              </a:rPr>
              <a:t>추상클래스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431360" y="8802796"/>
            <a:ext cx="4032448" cy="1169547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en-US" altLang="ko-KR" sz="6400" dirty="0">
                <a:latin typeface="+mj-ea"/>
                <a:ea typeface="+mj-ea"/>
              </a:rPr>
              <a:t> r</a:t>
            </a:r>
            <a:r>
              <a:rPr lang="en-US" altLang="ko-KR" sz="3600" b="0" dirty="0">
                <a:latin typeface="+mj-ea"/>
                <a:ea typeface="+mj-ea"/>
                <a:sym typeface="Lucida Sans Unicode"/>
              </a:rPr>
              <a:t>egister </a:t>
            </a:r>
            <a:r>
              <a:rPr lang="ko-KR" altLang="en-US" sz="3600" b="0" dirty="0" err="1">
                <a:latin typeface="+mj-ea"/>
                <a:ea typeface="+mj-ea"/>
                <a:sym typeface="Lucida Sans Unicode"/>
              </a:rPr>
              <a:t>메소드</a:t>
            </a:r>
            <a:endParaRPr lang="ko-KR" altLang="en-US" sz="3600" b="0" dirty="0">
              <a:latin typeface="+mj-ea"/>
              <a:ea typeface="+mj-ea"/>
              <a:sym typeface="Lucida Sans Unicode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30538" y="7002017"/>
            <a:ext cx="4608512" cy="317764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 anchorCtr="0">
            <a:noAutofit/>
          </a:bodyPr>
          <a:lstStyle/>
          <a:p>
            <a:pPr defTabSz="1828800"/>
            <a:r>
              <a:rPr lang="ko-KR" altLang="en-US" sz="3600" b="0" dirty="0">
                <a:latin typeface="+mj-ea"/>
                <a:ea typeface="+mj-ea"/>
                <a:sym typeface="Lucida Sans Unicode"/>
              </a:rPr>
              <a:t>클래스</a:t>
            </a:r>
          </a:p>
        </p:txBody>
      </p:sp>
      <p:cxnSp>
        <p:nvCxnSpPr>
          <p:cNvPr id="5" name="꺾인 연결선 4"/>
          <p:cNvCxnSpPr>
            <a:stCxn id="3" idx="3"/>
            <a:endCxn id="7" idx="1"/>
          </p:cNvCxnSpPr>
          <p:nvPr/>
        </p:nvCxnSpPr>
        <p:spPr>
          <a:xfrm flipV="1">
            <a:off x="10463808" y="8590838"/>
            <a:ext cx="2966730" cy="796732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/>
          <p:cNvSpPr txBox="1"/>
          <p:nvPr/>
        </p:nvSpPr>
        <p:spPr>
          <a:xfrm>
            <a:off x="10463808" y="10746433"/>
            <a:ext cx="4320480" cy="553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400" dirty="0">
                <a:latin typeface="+mj-ea"/>
                <a:ea typeface="+mj-ea"/>
              </a:rPr>
              <a:t>등록하면 상속관계를 유지</a:t>
            </a:r>
            <a:endParaRPr lang="ko-KR" altLang="en-US" sz="2400" b="0" dirty="0">
              <a:latin typeface="+mj-ea"/>
              <a:ea typeface="+mj-ea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6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 err="1"/>
              <a:t>subclasshook</a:t>
            </a:r>
            <a:r>
              <a:rPr dirty="0"/>
              <a:t> </a:t>
            </a:r>
            <a:r>
              <a:rPr dirty="0" err="1"/>
              <a:t>재정의</a:t>
            </a:r>
            <a:endParaRPr dirty="0"/>
          </a:p>
        </p:txBody>
      </p:sp>
      <p:sp>
        <p:nvSpPr>
          <p:cNvPr id="36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__</a:t>
            </a:r>
            <a:r>
              <a:rPr dirty="0" err="1"/>
              <a:t>subclasshook</a:t>
            </a:r>
            <a:r>
              <a:rPr dirty="0"/>
              <a:t>__ </a:t>
            </a:r>
            <a:r>
              <a:rPr dirty="0" err="1"/>
              <a:t>재정의</a:t>
            </a:r>
            <a:endParaRPr dirty="0"/>
          </a:p>
        </p:txBody>
      </p:sp>
      <p:sp>
        <p:nvSpPr>
          <p:cNvPr id="36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83087" y="3159249"/>
            <a:ext cx="16459202" cy="2834658"/>
          </a:xfrm>
          <a:prstGeom prst="rect">
            <a:avLst/>
          </a:prstGeom>
        </p:spPr>
        <p:txBody>
          <a:bodyPr/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dirty="0"/>
              <a:t>  </a:t>
            </a:r>
            <a:r>
              <a:rPr dirty="0" err="1"/>
              <a:t>상속관계를</a:t>
            </a:r>
            <a:r>
              <a:rPr dirty="0"/>
              <a:t> </a:t>
            </a:r>
            <a:r>
              <a:rPr dirty="0" err="1"/>
              <a:t>처리하는</a:t>
            </a:r>
            <a:r>
              <a:rPr dirty="0"/>
              <a:t> </a:t>
            </a:r>
            <a:r>
              <a:rPr dirty="0" err="1"/>
              <a:t>스페셜</a:t>
            </a:r>
            <a:r>
              <a:rPr dirty="0"/>
              <a:t> </a:t>
            </a:r>
            <a:r>
              <a:rPr dirty="0" err="1"/>
              <a:t>메소드</a:t>
            </a:r>
            <a:r>
              <a:rPr dirty="0"/>
              <a:t> </a:t>
            </a:r>
            <a:r>
              <a:rPr dirty="0" err="1"/>
              <a:t>재정의</a:t>
            </a:r>
            <a:endParaRPr dirty="0"/>
          </a:p>
        </p:txBody>
      </p:sp>
      <p:sp>
        <p:nvSpPr>
          <p:cNvPr id="369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14</a:t>
            </a:fld>
            <a:endParaRPr dirty="0"/>
          </a:p>
        </p:txBody>
      </p:sp>
      <p:sp>
        <p:nvSpPr>
          <p:cNvPr id="5" name="직사각형 4"/>
          <p:cNvSpPr/>
          <p:nvPr/>
        </p:nvSpPr>
        <p:spPr>
          <a:xfrm>
            <a:off x="4991200" y="7002017"/>
            <a:ext cx="5760640" cy="317764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 anchorCtr="0">
            <a:noAutofit/>
          </a:bodyPr>
          <a:lstStyle/>
          <a:p>
            <a:pPr defTabSz="1828800"/>
            <a:r>
              <a:rPr lang="ko-KR" altLang="en-US" sz="3600" b="0" dirty="0">
                <a:latin typeface="+mj-ea"/>
                <a:ea typeface="+mj-ea"/>
                <a:sym typeface="Lucida Sans Unicode"/>
              </a:rPr>
              <a:t>추상클래스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23248" y="8802794"/>
            <a:ext cx="5040560" cy="1169547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r>
              <a:rPr lang="en-US" altLang="ko-KR" sz="6400" dirty="0">
                <a:latin typeface="+mj-ea"/>
                <a:ea typeface="+mj-ea"/>
              </a:rPr>
              <a:t> </a:t>
            </a:r>
            <a:r>
              <a:rPr lang="en-US" altLang="ko-KR" sz="2800" dirty="0">
                <a:latin typeface="+mj-ea"/>
                <a:ea typeface="+mj-ea"/>
              </a:rPr>
              <a:t>__</a:t>
            </a:r>
            <a:r>
              <a:rPr lang="en-US" altLang="ko-KR" sz="2800" dirty="0" err="1">
                <a:latin typeface="+mj-ea"/>
                <a:ea typeface="+mj-ea"/>
              </a:rPr>
              <a:t>subclasshook</a:t>
            </a:r>
            <a:r>
              <a:rPr lang="en-US" altLang="ko-KR" sz="2800" dirty="0">
                <a:latin typeface="+mj-ea"/>
                <a:ea typeface="+mj-ea"/>
              </a:rPr>
              <a:t>__</a:t>
            </a:r>
            <a:r>
              <a:rPr lang="en-US" altLang="ko-KR" sz="2800" b="0" dirty="0">
                <a:latin typeface="+mj-ea"/>
                <a:ea typeface="+mj-ea"/>
                <a:sym typeface="Lucida Sans Unicode"/>
              </a:rPr>
              <a:t> </a:t>
            </a:r>
            <a:r>
              <a:rPr lang="ko-KR" altLang="en-US" sz="2800" b="0" dirty="0" err="1">
                <a:latin typeface="+mj-ea"/>
                <a:ea typeface="+mj-ea"/>
                <a:sym typeface="Lucida Sans Unicode"/>
              </a:rPr>
              <a:t>메소드</a:t>
            </a:r>
            <a:endParaRPr lang="ko-KR" altLang="en-US" sz="2800" b="0" dirty="0">
              <a:latin typeface="+mj-ea"/>
              <a:ea typeface="+mj-ea"/>
              <a:sym typeface="Lucida Sans Unicode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30538" y="7002017"/>
            <a:ext cx="4608512" cy="317764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 anchorCtr="0">
            <a:noAutofit/>
          </a:bodyPr>
          <a:lstStyle/>
          <a:p>
            <a:pPr defTabSz="1828800"/>
            <a:r>
              <a:rPr lang="ko-KR" altLang="en-US" sz="3600" b="0" dirty="0">
                <a:latin typeface="+mj-ea"/>
                <a:ea typeface="+mj-ea"/>
                <a:sym typeface="Lucida Sans Unicode"/>
              </a:rPr>
              <a:t>클래스</a:t>
            </a:r>
          </a:p>
        </p:txBody>
      </p:sp>
      <p:cxnSp>
        <p:nvCxnSpPr>
          <p:cNvPr id="8" name="꺾인 연결선 7"/>
          <p:cNvCxnSpPr>
            <a:stCxn id="6" idx="3"/>
            <a:endCxn id="7" idx="1"/>
          </p:cNvCxnSpPr>
          <p:nvPr/>
        </p:nvCxnSpPr>
        <p:spPr>
          <a:xfrm flipV="1">
            <a:off x="10463808" y="8590838"/>
            <a:ext cx="2966730" cy="796730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ysDot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/>
          <p:cNvSpPr txBox="1"/>
          <p:nvPr/>
        </p:nvSpPr>
        <p:spPr>
          <a:xfrm>
            <a:off x="9599712" y="10762661"/>
            <a:ext cx="5040560" cy="553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en-US" altLang="ko-KR" sz="2400" dirty="0" err="1">
                <a:latin typeface="+mj-ea"/>
                <a:ea typeface="+mj-ea"/>
              </a:rPr>
              <a:t>issubclass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함수로 상속관계 확인</a:t>
            </a:r>
            <a:endParaRPr lang="ko-KR" altLang="en-US" sz="2400" b="0" dirty="0">
              <a:latin typeface="+mj-ea"/>
              <a:ea typeface="+mj-ea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7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b="1"/>
            </a:pPr>
            <a:r>
              <a:rPr dirty="0" err="1"/>
              <a:t>instancecheck</a:t>
            </a:r>
            <a:r>
              <a:rPr b="0" dirty="0"/>
              <a:t> </a:t>
            </a:r>
            <a:r>
              <a:rPr b="0" dirty="0" err="1"/>
              <a:t>재정의</a:t>
            </a:r>
            <a:endParaRPr b="0" dirty="0"/>
          </a:p>
        </p:txBody>
      </p:sp>
      <p:sp>
        <p:nvSpPr>
          <p:cNvPr id="37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__</a:t>
            </a:r>
            <a:r>
              <a:rPr dirty="0" err="1"/>
              <a:t>instancecheck</a:t>
            </a:r>
            <a:r>
              <a:rPr dirty="0"/>
              <a:t>__ </a:t>
            </a:r>
            <a:r>
              <a:rPr dirty="0" err="1"/>
              <a:t>재정의</a:t>
            </a:r>
            <a:endParaRPr dirty="0"/>
          </a:p>
        </p:txBody>
      </p:sp>
      <p:sp>
        <p:nvSpPr>
          <p:cNvPr id="38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83087" y="3159249"/>
            <a:ext cx="16459202" cy="2834658"/>
          </a:xfrm>
          <a:prstGeom prst="rect">
            <a:avLst/>
          </a:prstGeom>
        </p:spPr>
        <p:txBody>
          <a:bodyPr/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dirty="0"/>
              <a:t> 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dirty="0" err="1"/>
              <a:t>관계를</a:t>
            </a:r>
            <a:r>
              <a:rPr dirty="0"/>
              <a:t> </a:t>
            </a:r>
            <a:r>
              <a:rPr dirty="0" err="1"/>
              <a:t>처리하는</a:t>
            </a:r>
            <a:r>
              <a:rPr dirty="0"/>
              <a:t> </a:t>
            </a:r>
            <a:r>
              <a:rPr dirty="0" err="1"/>
              <a:t>스페셜</a:t>
            </a:r>
            <a:r>
              <a:rPr dirty="0"/>
              <a:t> </a:t>
            </a:r>
            <a:r>
              <a:rPr dirty="0" err="1"/>
              <a:t>메소드</a:t>
            </a:r>
            <a:r>
              <a:rPr dirty="0"/>
              <a:t> </a:t>
            </a:r>
            <a:r>
              <a:rPr dirty="0" err="1"/>
              <a:t>재정의</a:t>
            </a:r>
            <a:endParaRPr dirty="0"/>
          </a:p>
        </p:txBody>
      </p:sp>
      <p:sp>
        <p:nvSpPr>
          <p:cNvPr id="383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16</a:t>
            </a:fld>
            <a:endParaRPr dirty="0"/>
          </a:p>
        </p:txBody>
      </p:sp>
      <p:sp>
        <p:nvSpPr>
          <p:cNvPr id="5" name="직사각형 4"/>
          <p:cNvSpPr/>
          <p:nvPr/>
        </p:nvSpPr>
        <p:spPr>
          <a:xfrm>
            <a:off x="4991200" y="7002017"/>
            <a:ext cx="5760640" cy="317764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 anchorCtr="0">
            <a:noAutofit/>
          </a:bodyPr>
          <a:lstStyle/>
          <a:p>
            <a:pPr defTabSz="1828800"/>
            <a:r>
              <a:rPr lang="ko-KR" altLang="en-US" sz="3600" b="0" dirty="0">
                <a:latin typeface="+mj-ea"/>
                <a:ea typeface="+mj-ea"/>
                <a:sym typeface="Lucida Sans Unicode"/>
              </a:rPr>
              <a:t>추상클래스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23248" y="8802794"/>
            <a:ext cx="5040560" cy="1169547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r>
              <a:rPr lang="en-US" altLang="ko-KR" sz="6400" dirty="0">
                <a:latin typeface="+mj-ea"/>
                <a:ea typeface="+mj-ea"/>
              </a:rPr>
              <a:t> </a:t>
            </a:r>
            <a:r>
              <a:rPr lang="en-US" altLang="ko-KR" sz="2800" dirty="0"/>
              <a:t>__</a:t>
            </a:r>
            <a:r>
              <a:rPr lang="en-US" altLang="ko-KR" sz="2800" dirty="0" err="1"/>
              <a:t>instancecheck</a:t>
            </a:r>
            <a:r>
              <a:rPr lang="en-US" altLang="ko-KR" sz="2800" dirty="0"/>
              <a:t>__ </a:t>
            </a:r>
            <a:r>
              <a:rPr lang="ko-KR" altLang="en-US" sz="2800" b="0" dirty="0" err="1">
                <a:latin typeface="+mj-ea"/>
                <a:ea typeface="+mj-ea"/>
                <a:sym typeface="Lucida Sans Unicode"/>
              </a:rPr>
              <a:t>메소드</a:t>
            </a:r>
            <a:endParaRPr lang="ko-KR" altLang="en-US" sz="2800" b="0" dirty="0">
              <a:latin typeface="+mj-ea"/>
              <a:ea typeface="+mj-ea"/>
              <a:sym typeface="Lucida Sans Unicode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30538" y="7002017"/>
            <a:ext cx="4608512" cy="317764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 anchorCtr="0">
            <a:noAutofit/>
          </a:bodyPr>
          <a:lstStyle/>
          <a:p>
            <a:pPr defTabSz="1828800"/>
            <a:r>
              <a:rPr lang="ko-KR" altLang="en-US" sz="3600" b="0" dirty="0">
                <a:latin typeface="+mj-ea"/>
                <a:ea typeface="+mj-ea"/>
                <a:sym typeface="Lucida Sans Unicode"/>
              </a:rPr>
              <a:t>클래스</a:t>
            </a:r>
          </a:p>
        </p:txBody>
      </p:sp>
      <p:cxnSp>
        <p:nvCxnSpPr>
          <p:cNvPr id="8" name="꺾인 연결선 7"/>
          <p:cNvCxnSpPr>
            <a:stCxn id="6" idx="3"/>
            <a:endCxn id="7" idx="1"/>
          </p:cNvCxnSpPr>
          <p:nvPr/>
        </p:nvCxnSpPr>
        <p:spPr>
          <a:xfrm flipV="1">
            <a:off x="10463808" y="8590838"/>
            <a:ext cx="2966730" cy="796730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ysDot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/>
          <p:cNvSpPr txBox="1"/>
          <p:nvPr/>
        </p:nvSpPr>
        <p:spPr>
          <a:xfrm>
            <a:off x="9599712" y="10762661"/>
            <a:ext cx="5472608" cy="553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en-US" altLang="ko-KR" sz="2400" dirty="0" err="1">
                <a:latin typeface="+mj-ea"/>
                <a:ea typeface="+mj-ea"/>
              </a:rPr>
              <a:t>isinstance</a:t>
            </a:r>
            <a:r>
              <a:rPr lang="ko-KR" altLang="en-US" sz="2400" dirty="0">
                <a:latin typeface="+mj-ea"/>
                <a:ea typeface="+mj-ea"/>
              </a:rPr>
              <a:t>함수로 </a:t>
            </a:r>
            <a:r>
              <a:rPr lang="ko-KR" altLang="en-US" sz="2400" dirty="0" err="1">
                <a:latin typeface="+mj-ea"/>
                <a:ea typeface="+mj-ea"/>
              </a:rPr>
              <a:t>인스턴스</a:t>
            </a:r>
            <a:r>
              <a:rPr lang="ko-KR" altLang="en-US" sz="2400" dirty="0">
                <a:latin typeface="+mj-ea"/>
                <a:ea typeface="+mj-ea"/>
              </a:rPr>
              <a:t> 관계 확인</a:t>
            </a:r>
            <a:endParaRPr lang="ko-KR" altLang="en-US" sz="2400" b="0" dirty="0">
              <a:latin typeface="+mj-ea"/>
              <a:ea typeface="+mj-ea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추상</a:t>
            </a:r>
            <a:r>
              <a:rPr dirty="0"/>
              <a:t> </a:t>
            </a:r>
            <a:r>
              <a:rPr dirty="0" err="1"/>
              <a:t>클래스</a:t>
            </a:r>
            <a:r>
              <a:rPr dirty="0"/>
              <a:t> </a:t>
            </a:r>
            <a:r>
              <a:rPr dirty="0" err="1"/>
              <a:t>기본</a:t>
            </a:r>
            <a:endParaRPr dirty="0"/>
          </a:p>
        </p:txBody>
      </p:sp>
      <p:sp>
        <p:nvSpPr>
          <p:cNvPr id="1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89200" y="5962651"/>
            <a:ext cx="301364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Abstract Class</a:t>
            </a:r>
          </a:p>
        </p:txBody>
      </p:sp>
      <p:sp>
        <p:nvSpPr>
          <p:cNvPr id="141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344416"/>
            <a:ext cx="16459200" cy="351358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추상화</a:t>
            </a:r>
            <a:r>
              <a:rPr dirty="0"/>
              <a:t> </a:t>
            </a:r>
            <a:r>
              <a:rPr dirty="0" err="1"/>
              <a:t>클래스란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인스턴스를</a:t>
            </a:r>
            <a:r>
              <a:rPr dirty="0"/>
              <a:t> </a:t>
            </a:r>
            <a:r>
              <a:rPr dirty="0" err="1"/>
              <a:t>만들지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상속을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메소드</a:t>
            </a:r>
            <a:r>
              <a:rPr dirty="0"/>
              <a:t> </a:t>
            </a:r>
            <a:r>
              <a:rPr dirty="0" err="1"/>
              <a:t>오버라이딩해서</a:t>
            </a:r>
            <a:r>
              <a:rPr dirty="0"/>
              <a:t> </a:t>
            </a:r>
            <a:r>
              <a:rPr dirty="0" err="1"/>
              <a:t>사용하는</a:t>
            </a:r>
            <a:r>
              <a:rPr dirty="0"/>
              <a:t> </a:t>
            </a:r>
            <a:r>
              <a:rPr dirty="0" err="1"/>
              <a:t>방식</a:t>
            </a:r>
            <a:endParaRPr dirty="0"/>
          </a:p>
        </p:txBody>
      </p:sp>
      <p:grpSp>
        <p:nvGrpSpPr>
          <p:cNvPr id="144" name="직사각형 3"/>
          <p:cNvGrpSpPr/>
          <p:nvPr/>
        </p:nvGrpSpPr>
        <p:grpSpPr>
          <a:xfrm>
            <a:off x="5423244" y="6858000"/>
            <a:ext cx="5040568" cy="880550"/>
            <a:chOff x="-1" y="-1"/>
            <a:chExt cx="2520282" cy="440274"/>
          </a:xfrm>
        </p:grpSpPr>
        <p:sp>
          <p:nvSpPr>
            <p:cNvPr id="142" name="직사각형"/>
            <p:cNvSpPr/>
            <p:nvPr/>
          </p:nvSpPr>
          <p:spPr>
            <a:xfrm>
              <a:off x="-1" y="-1"/>
              <a:ext cx="2520282" cy="44027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Concrete Class"/>
            <p:cNvSpPr txBox="1"/>
            <p:nvPr/>
          </p:nvSpPr>
          <p:spPr>
            <a:xfrm>
              <a:off x="-1" y="66249"/>
              <a:ext cx="2520282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Concrete Class</a:t>
              </a:r>
            </a:p>
          </p:txBody>
        </p:sp>
      </p:grpSp>
      <p:grpSp>
        <p:nvGrpSpPr>
          <p:cNvPr id="147" name="직사각형 16"/>
          <p:cNvGrpSpPr/>
          <p:nvPr/>
        </p:nvGrpSpPr>
        <p:grpSpPr>
          <a:xfrm>
            <a:off x="14119175" y="6858000"/>
            <a:ext cx="4841582" cy="880550"/>
            <a:chOff x="-1" y="-1"/>
            <a:chExt cx="2420790" cy="440274"/>
          </a:xfrm>
        </p:grpSpPr>
        <p:sp>
          <p:nvSpPr>
            <p:cNvPr id="145" name="직사각형"/>
            <p:cNvSpPr/>
            <p:nvPr/>
          </p:nvSpPr>
          <p:spPr>
            <a:xfrm>
              <a:off x="-1" y="-1"/>
              <a:ext cx="2420790" cy="44027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instance"/>
            <p:cNvSpPr txBox="1"/>
            <p:nvPr/>
          </p:nvSpPr>
          <p:spPr>
            <a:xfrm>
              <a:off x="-1" y="66249"/>
              <a:ext cx="2420790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</a:p>
          </p:txBody>
        </p:sp>
      </p:grpSp>
      <p:sp>
        <p:nvSpPr>
          <p:cNvPr id="178" name="직선 화살표 연결선 5"/>
          <p:cNvSpPr/>
          <p:nvPr/>
        </p:nvSpPr>
        <p:spPr>
          <a:xfrm>
            <a:off x="10482611" y="7298275"/>
            <a:ext cx="3617518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800" extrusionOk="0">
                <a:moveTo>
                  <a:pt x="0" y="0"/>
                </a:moveTo>
                <a:cubicBezTo>
                  <a:pt x="7200" y="0"/>
                  <a:pt x="14400" y="-10800"/>
                  <a:pt x="21600" y="10800"/>
                </a:cubicBez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TextBox 7"/>
          <p:cNvSpPr txBox="1"/>
          <p:nvPr/>
        </p:nvSpPr>
        <p:spPr>
          <a:xfrm>
            <a:off x="8895558" y="6853094"/>
            <a:ext cx="644775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000"/>
            </a:lvl1pPr>
          </a:lstStyle>
          <a:p>
            <a:r>
              <a:rPr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</a:t>
            </a:r>
            <a:r>
              <a:rPr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ConcreteClass</a:t>
            </a:r>
            <a:r>
              <a:rPr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  <p:sp>
        <p:nvSpPr>
          <p:cNvPr id="150" name="TextBox 20"/>
          <p:cNvSpPr txBox="1"/>
          <p:nvPr/>
        </p:nvSpPr>
        <p:spPr>
          <a:xfrm>
            <a:off x="8895558" y="7467610"/>
            <a:ext cx="644775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000"/>
            </a:lvl1pPr>
          </a:lstStyle>
          <a:p>
            <a:r>
              <a:rPr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3" name="직사각형 24"/>
          <p:cNvGrpSpPr/>
          <p:nvPr/>
        </p:nvGrpSpPr>
        <p:grpSpPr>
          <a:xfrm>
            <a:off x="5406204" y="8212688"/>
            <a:ext cx="5040568" cy="880550"/>
            <a:chOff x="-1" y="-1"/>
            <a:chExt cx="2520282" cy="440274"/>
          </a:xfrm>
        </p:grpSpPr>
        <p:sp>
          <p:nvSpPr>
            <p:cNvPr id="151" name="직사각형"/>
            <p:cNvSpPr/>
            <p:nvPr/>
          </p:nvSpPr>
          <p:spPr>
            <a:xfrm>
              <a:off x="-1" y="-1"/>
              <a:ext cx="2520282" cy="44027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Abstract Class"/>
            <p:cNvSpPr txBox="1"/>
            <p:nvPr/>
          </p:nvSpPr>
          <p:spPr>
            <a:xfrm>
              <a:off x="-1" y="66249"/>
              <a:ext cx="2520282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Abstract Class</a:t>
              </a:r>
            </a:p>
          </p:txBody>
        </p:sp>
      </p:grpSp>
      <p:grpSp>
        <p:nvGrpSpPr>
          <p:cNvPr id="156" name="직사각형 26"/>
          <p:cNvGrpSpPr/>
          <p:nvPr/>
        </p:nvGrpSpPr>
        <p:grpSpPr>
          <a:xfrm>
            <a:off x="14102135" y="8212688"/>
            <a:ext cx="4841582" cy="880550"/>
            <a:chOff x="-1" y="-1"/>
            <a:chExt cx="2420790" cy="440274"/>
          </a:xfrm>
        </p:grpSpPr>
        <p:sp>
          <p:nvSpPr>
            <p:cNvPr id="154" name="직사각형"/>
            <p:cNvSpPr/>
            <p:nvPr/>
          </p:nvSpPr>
          <p:spPr>
            <a:xfrm>
              <a:off x="-1" y="-1"/>
              <a:ext cx="2420790" cy="44027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instance"/>
            <p:cNvSpPr txBox="1"/>
            <p:nvPr/>
          </p:nvSpPr>
          <p:spPr>
            <a:xfrm>
              <a:off x="-1" y="66249"/>
              <a:ext cx="2420790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</a:p>
          </p:txBody>
        </p:sp>
      </p:grpSp>
      <p:sp>
        <p:nvSpPr>
          <p:cNvPr id="179" name="직선 화살표 연결선 27"/>
          <p:cNvSpPr/>
          <p:nvPr/>
        </p:nvSpPr>
        <p:spPr>
          <a:xfrm>
            <a:off x="10465571" y="8652963"/>
            <a:ext cx="3617518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28"/>
          <p:cNvSpPr txBox="1"/>
          <p:nvPr/>
        </p:nvSpPr>
        <p:spPr>
          <a:xfrm>
            <a:off x="8878518" y="8207780"/>
            <a:ext cx="644775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000"/>
            </a:lvl1pPr>
          </a:lstStyle>
          <a:p>
            <a:r>
              <a:rPr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</a:t>
            </a:r>
            <a:r>
              <a:rPr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ConcreteClass</a:t>
            </a:r>
            <a:r>
              <a:rPr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  <p:sp>
        <p:nvSpPr>
          <p:cNvPr id="159" name="TextBox 29"/>
          <p:cNvSpPr txBox="1"/>
          <p:nvPr/>
        </p:nvSpPr>
        <p:spPr>
          <a:xfrm>
            <a:off x="8878518" y="8822296"/>
            <a:ext cx="644775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000"/>
            </a:lvl1pPr>
          </a:lstStyle>
          <a:p>
            <a:r>
              <a:rPr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30"/>
          <p:cNvSpPr txBox="1"/>
          <p:nvPr/>
        </p:nvSpPr>
        <p:spPr>
          <a:xfrm>
            <a:off x="11670578" y="8010129"/>
            <a:ext cx="138584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4000">
                <a:solidFill>
                  <a:srgbClr val="FF0000"/>
                </a:solidFill>
              </a:defRPr>
            </a:lvl1pPr>
          </a:lstStyle>
          <a:p>
            <a:r>
              <a:rPr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</p:txBody>
      </p:sp>
      <p:grpSp>
        <p:nvGrpSpPr>
          <p:cNvPr id="176" name="그룹 43"/>
          <p:cNvGrpSpPr/>
          <p:nvPr/>
        </p:nvGrpSpPr>
        <p:grpSpPr>
          <a:xfrm>
            <a:off x="5406204" y="10090205"/>
            <a:ext cx="13698568" cy="2160820"/>
            <a:chOff x="-1" y="0"/>
            <a:chExt cx="6849282" cy="1080409"/>
          </a:xfrm>
        </p:grpSpPr>
        <p:grpSp>
          <p:nvGrpSpPr>
            <p:cNvPr id="163" name="직사각형 32"/>
            <p:cNvGrpSpPr/>
            <p:nvPr/>
          </p:nvGrpSpPr>
          <p:grpSpPr>
            <a:xfrm>
              <a:off x="-1" y="12378"/>
              <a:ext cx="1183490" cy="1068031"/>
              <a:chOff x="-1" y="0"/>
              <a:chExt cx="1183489" cy="1068029"/>
            </a:xfrm>
          </p:grpSpPr>
          <p:sp>
            <p:nvSpPr>
              <p:cNvPr id="161" name="직사각형"/>
              <p:cNvSpPr/>
              <p:nvPr/>
            </p:nvSpPr>
            <p:spPr>
              <a:xfrm>
                <a:off x="-1" y="0"/>
                <a:ext cx="1183489" cy="1068029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Abstract Class"/>
              <p:cNvSpPr txBox="1"/>
              <p:nvPr/>
            </p:nvSpPr>
            <p:spPr>
              <a:xfrm>
                <a:off x="-1" y="272406"/>
                <a:ext cx="1183489" cy="5232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Abstract Class</a:t>
                </a:r>
              </a:p>
            </p:txBody>
          </p:sp>
        </p:grpSp>
        <p:grpSp>
          <p:nvGrpSpPr>
            <p:cNvPr id="166" name="직사각형 33"/>
            <p:cNvGrpSpPr/>
            <p:nvPr/>
          </p:nvGrpSpPr>
          <p:grpSpPr>
            <a:xfrm>
              <a:off x="2832895" y="12378"/>
              <a:ext cx="1183490" cy="1068031"/>
              <a:chOff x="-1" y="0"/>
              <a:chExt cx="1183489" cy="1068029"/>
            </a:xfrm>
          </p:grpSpPr>
          <p:sp>
            <p:nvSpPr>
              <p:cNvPr id="164" name="직사각형"/>
              <p:cNvSpPr/>
              <p:nvPr/>
            </p:nvSpPr>
            <p:spPr>
              <a:xfrm>
                <a:off x="-1" y="0"/>
                <a:ext cx="1183489" cy="1068029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5" name="Concrete Class"/>
              <p:cNvSpPr txBox="1"/>
              <p:nvPr/>
            </p:nvSpPr>
            <p:spPr>
              <a:xfrm>
                <a:off x="-1" y="272406"/>
                <a:ext cx="1183489" cy="5232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Concrete Class</a:t>
                </a:r>
              </a:p>
            </p:txBody>
          </p:sp>
        </p:grpSp>
        <p:grpSp>
          <p:nvGrpSpPr>
            <p:cNvPr id="169" name="직사각형 34"/>
            <p:cNvGrpSpPr/>
            <p:nvPr/>
          </p:nvGrpSpPr>
          <p:grpSpPr>
            <a:xfrm>
              <a:off x="5665791" y="12378"/>
              <a:ext cx="1183490" cy="1068031"/>
              <a:chOff x="-1" y="0"/>
              <a:chExt cx="1183489" cy="1068029"/>
            </a:xfrm>
          </p:grpSpPr>
          <p:sp>
            <p:nvSpPr>
              <p:cNvPr id="167" name="직사각형"/>
              <p:cNvSpPr/>
              <p:nvPr/>
            </p:nvSpPr>
            <p:spPr>
              <a:xfrm>
                <a:off x="-1" y="0"/>
                <a:ext cx="1183489" cy="1068029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instance"/>
              <p:cNvSpPr txBox="1"/>
              <p:nvPr/>
            </p:nvSpPr>
            <p:spPr>
              <a:xfrm>
                <a:off x="-1" y="380127"/>
                <a:ext cx="1183489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instance</a:t>
                </a:r>
              </a:p>
            </p:txBody>
          </p:sp>
        </p:grpSp>
        <p:sp>
          <p:nvSpPr>
            <p:cNvPr id="170" name="직선 화살표 연결선 35"/>
            <p:cNvSpPr/>
            <p:nvPr/>
          </p:nvSpPr>
          <p:spPr>
            <a:xfrm flipV="1">
              <a:off x="1183487" y="546394"/>
              <a:ext cx="1649409" cy="5808"/>
            </a:xfrm>
            <a:prstGeom prst="line">
              <a:avLst/>
            </a:prstGeom>
            <a:noFill/>
            <a:ln w="100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t">
              <a:noAutofit/>
            </a:bodyPr>
            <a:lstStyle/>
            <a:p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TextBox 36"/>
            <p:cNvSpPr txBox="1"/>
            <p:nvPr/>
          </p:nvSpPr>
          <p:spPr>
            <a:xfrm>
              <a:off x="1113610" y="0"/>
              <a:ext cx="1864094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 algn="ctr">
                <a:defRPr sz="1000"/>
              </a:pPr>
              <a:r>
                <a:rPr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ConcreteClass</a:t>
              </a: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defRPr sz="1000"/>
              </a:pPr>
              <a:r>
                <a:rPr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(Abstract Class)</a:t>
              </a:r>
            </a:p>
          </p:txBody>
        </p:sp>
        <p:sp>
          <p:nvSpPr>
            <p:cNvPr id="172" name="TextBox 37"/>
            <p:cNvSpPr txBox="1"/>
            <p:nvPr/>
          </p:nvSpPr>
          <p:spPr>
            <a:xfrm>
              <a:off x="1113610" y="636498"/>
              <a:ext cx="1864094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 algn="ctr">
                <a:defRPr sz="1000"/>
              </a:lvl1pPr>
            </a:lstStyle>
            <a:p>
              <a:r>
                <a:rPr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</a:t>
              </a: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TextBox 39"/>
            <p:cNvSpPr txBox="1"/>
            <p:nvPr/>
          </p:nvSpPr>
          <p:spPr>
            <a:xfrm>
              <a:off x="3909749" y="6575"/>
              <a:ext cx="1864094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 algn="ctr">
                <a:defRPr sz="1000"/>
              </a:lvl1pPr>
            </a:lstStyle>
            <a:p>
              <a:r>
                <a:rPr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</a:t>
              </a:r>
              <a:r>
                <a:rPr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</a:t>
              </a:r>
              <a:r>
                <a:rPr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ConcreteClass</a:t>
              </a:r>
              <a:r>
                <a:rPr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</a:p>
          </p:txBody>
        </p:sp>
        <p:sp>
          <p:nvSpPr>
            <p:cNvPr id="174" name="TextBox 40"/>
            <p:cNvSpPr txBox="1"/>
            <p:nvPr/>
          </p:nvSpPr>
          <p:spPr>
            <a:xfrm>
              <a:off x="3909749" y="592793"/>
              <a:ext cx="1864094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 algn="ctr">
                <a:defRPr sz="1000"/>
              </a:lvl1pPr>
            </a:lstStyle>
            <a:p>
              <a:r>
                <a:rPr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</a:t>
              </a:r>
              <a:r>
                <a:rPr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r>
                <a:rPr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</a:t>
              </a:r>
              <a:endParaRPr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직선 화살표 연결선 41"/>
            <p:cNvSpPr/>
            <p:nvPr/>
          </p:nvSpPr>
          <p:spPr>
            <a:xfrm flipV="1">
              <a:off x="3977809" y="561440"/>
              <a:ext cx="1649409" cy="5808"/>
            </a:xfrm>
            <a:prstGeom prst="line">
              <a:avLst/>
            </a:prstGeom>
            <a:noFill/>
            <a:ln w="100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t">
              <a:noAutofit/>
            </a:bodyPr>
            <a:lstStyle/>
            <a:p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7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437932" y="2537588"/>
            <a:ext cx="286936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3</a:t>
            </a:fld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Abstract Class </a:t>
            </a:r>
            <a:r>
              <a:rPr dirty="0" err="1"/>
              <a:t>정의</a:t>
            </a:r>
            <a:r>
              <a:rPr dirty="0"/>
              <a:t> </a:t>
            </a:r>
            <a:r>
              <a:rPr dirty="0" err="1"/>
              <a:t>방법</a:t>
            </a:r>
            <a:endParaRPr dirty="0"/>
          </a:p>
        </p:txBody>
      </p:sp>
      <p:sp>
        <p:nvSpPr>
          <p:cNvPr id="18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344416"/>
            <a:ext cx="16459200" cy="26494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추상화</a:t>
            </a:r>
            <a:r>
              <a:rPr dirty="0"/>
              <a:t> </a:t>
            </a:r>
            <a:r>
              <a:rPr dirty="0" err="1"/>
              <a:t>클래스는</a:t>
            </a:r>
            <a:r>
              <a:rPr dirty="0"/>
              <a:t> exception 및 </a:t>
            </a:r>
            <a:r>
              <a:rPr dirty="0" err="1"/>
              <a:t>abc</a:t>
            </a:r>
            <a:r>
              <a:rPr dirty="0"/>
              <a:t> </a:t>
            </a:r>
            <a:r>
              <a:rPr dirty="0" err="1"/>
              <a:t>모듈</a:t>
            </a:r>
            <a:r>
              <a:rPr dirty="0"/>
              <a:t> 2가지 </a:t>
            </a:r>
            <a:r>
              <a:rPr dirty="0" err="1"/>
              <a:t>처리</a:t>
            </a:r>
            <a:r>
              <a:rPr dirty="0"/>
              <a:t> </a:t>
            </a:r>
            <a:r>
              <a:rPr dirty="0" err="1"/>
              <a:t>방법으로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수 </a:t>
            </a:r>
            <a:r>
              <a:rPr dirty="0" err="1"/>
              <a:t>있다</a:t>
            </a:r>
            <a:r>
              <a:rPr dirty="0"/>
              <a:t>. </a:t>
            </a:r>
          </a:p>
        </p:txBody>
      </p:sp>
      <p:grpSp>
        <p:nvGrpSpPr>
          <p:cNvPr id="185" name="직사각형 4"/>
          <p:cNvGrpSpPr/>
          <p:nvPr/>
        </p:nvGrpSpPr>
        <p:grpSpPr>
          <a:xfrm>
            <a:off x="5855295" y="6425948"/>
            <a:ext cx="4176470" cy="1296150"/>
            <a:chOff x="-1" y="-1"/>
            <a:chExt cx="2088234" cy="648074"/>
          </a:xfrm>
        </p:grpSpPr>
        <p:sp>
          <p:nvSpPr>
            <p:cNvPr id="183" name="직사각형"/>
            <p:cNvSpPr/>
            <p:nvPr/>
          </p:nvSpPr>
          <p:spPr>
            <a:xfrm>
              <a:off x="-1" y="-1"/>
              <a:ext cx="2088234" cy="64807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4" name="exception 방식"/>
            <p:cNvSpPr txBox="1"/>
            <p:nvPr/>
          </p:nvSpPr>
          <p:spPr>
            <a:xfrm>
              <a:off x="-1" y="139371"/>
              <a:ext cx="208823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exception 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방식</a:t>
              </a: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8" name="직사각형 25"/>
          <p:cNvGrpSpPr/>
          <p:nvPr/>
        </p:nvGrpSpPr>
        <p:grpSpPr>
          <a:xfrm>
            <a:off x="5855295" y="9738318"/>
            <a:ext cx="4176470" cy="1296150"/>
            <a:chOff x="-1" y="-1"/>
            <a:chExt cx="2088234" cy="648074"/>
          </a:xfrm>
        </p:grpSpPr>
        <p:sp>
          <p:nvSpPr>
            <p:cNvPr id="186" name="직사각형"/>
            <p:cNvSpPr/>
            <p:nvPr/>
          </p:nvSpPr>
          <p:spPr>
            <a:xfrm>
              <a:off x="-1" y="-1"/>
              <a:ext cx="2088234" cy="64807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7" name="abc 모듈 방식"/>
            <p:cNvSpPr txBox="1"/>
            <p:nvPr/>
          </p:nvSpPr>
          <p:spPr>
            <a:xfrm>
              <a:off x="-1" y="139370"/>
              <a:ext cx="208823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abc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모듈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방식</a:t>
              </a: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9" name="TextBox 6"/>
          <p:cNvSpPr txBox="1"/>
          <p:nvPr/>
        </p:nvSpPr>
        <p:spPr>
          <a:xfrm>
            <a:off x="11327903" y="6137919"/>
            <a:ext cx="8208914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subclass에서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정의할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필요가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없다</a:t>
            </a:r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오류처리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NotImplementedError</a:t>
            </a:r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Box 31"/>
          <p:cNvSpPr txBox="1"/>
          <p:nvPr/>
        </p:nvSpPr>
        <p:spPr>
          <a:xfrm>
            <a:off x="11327903" y="9450288"/>
            <a:ext cx="8208914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subclass에서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정의해야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오류처리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TypeError</a:t>
            </a:r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437931" y="2537588"/>
            <a:ext cx="286937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4</a:t>
            </a:fld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9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exception </a:t>
            </a:r>
            <a:r>
              <a:rPr dirty="0" err="1"/>
              <a:t>처리</a:t>
            </a:r>
            <a:endParaRPr dirty="0"/>
          </a:p>
        </p:txBody>
      </p:sp>
      <p:sp>
        <p:nvSpPr>
          <p:cNvPr id="20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89200" y="5962651"/>
            <a:ext cx="301364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추상클래스</a:t>
            </a:r>
            <a:r>
              <a:rPr dirty="0"/>
              <a:t> </a:t>
            </a:r>
            <a:r>
              <a:rPr dirty="0" err="1"/>
              <a:t>정의</a:t>
            </a:r>
            <a:endParaRPr dirty="0"/>
          </a:p>
        </p:txBody>
      </p:sp>
      <p:sp>
        <p:nvSpPr>
          <p:cNvPr id="203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344416"/>
            <a:ext cx="16459200" cy="351358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SzTx/>
              <a:buNone/>
            </a:pPr>
            <a:r>
              <a:rPr dirty="0" err="1"/>
              <a:t>추상</a:t>
            </a:r>
            <a:r>
              <a:rPr dirty="0"/>
              <a:t> </a:t>
            </a:r>
            <a:r>
              <a:rPr dirty="0" err="1"/>
              <a:t>클래스에</a:t>
            </a:r>
            <a:r>
              <a:rPr dirty="0"/>
              <a:t> </a:t>
            </a:r>
            <a:r>
              <a:rPr dirty="0" err="1"/>
              <a:t>메소드를</a:t>
            </a:r>
            <a:r>
              <a:rPr dirty="0"/>
              <a:t> </a:t>
            </a:r>
            <a:r>
              <a:rPr dirty="0" err="1"/>
              <a:t>정의하고</a:t>
            </a:r>
            <a:r>
              <a:rPr dirty="0"/>
              <a:t> </a:t>
            </a:r>
            <a:r>
              <a:rPr dirty="0" err="1"/>
              <a:t>NotImplementedError로</a:t>
            </a:r>
            <a:r>
              <a:rPr dirty="0"/>
              <a:t> </a:t>
            </a:r>
            <a:r>
              <a:rPr dirty="0" err="1"/>
              <a:t>에러</a:t>
            </a:r>
            <a:r>
              <a:rPr dirty="0"/>
              <a:t> </a:t>
            </a:r>
            <a:r>
              <a:rPr dirty="0" err="1"/>
              <a:t>처리</a:t>
            </a:r>
            <a:r>
              <a:rPr lang="ko-KR" altLang="en-US" dirty="0" err="1"/>
              <a:t>를</a:t>
            </a:r>
            <a:r>
              <a:rPr lang="ko-KR" altLang="en-US" dirty="0"/>
              <a:t> 하면 전부 구현하지 않아도 되지만 실제 구현이 안된 </a:t>
            </a:r>
            <a:r>
              <a:rPr lang="ko-KR" altLang="en-US" dirty="0" err="1"/>
              <a:t>메소드</a:t>
            </a:r>
            <a:r>
              <a:rPr lang="ko-KR" altLang="en-US" dirty="0"/>
              <a:t> 호출할 때는 예외가 발생</a:t>
            </a:r>
            <a:endParaRPr dirty="0"/>
          </a:p>
          <a:p>
            <a:pPr marL="0" indent="0">
              <a:buSzTx/>
              <a:buNone/>
            </a:pPr>
            <a:r>
              <a:rPr dirty="0"/>
              <a:t> </a:t>
            </a:r>
          </a:p>
        </p:txBody>
      </p:sp>
      <p:sp>
        <p:nvSpPr>
          <p:cNvPr id="20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437931" y="2537588"/>
            <a:ext cx="286937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6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3695056" y="6425220"/>
            <a:ext cx="6840760" cy="508758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 anchorCtr="0">
            <a:noAutofit/>
          </a:bodyPr>
          <a:lstStyle/>
          <a:p>
            <a:pPr algn="l" defTabSz="1828800"/>
            <a:endParaRPr lang="ko-KR" altLang="en-US" sz="24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9071" y="6902711"/>
            <a:ext cx="5393278" cy="553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4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사용자 정의 추상 클래스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23839" y="8272606"/>
            <a:ext cx="4521858" cy="129265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ko-KR" altLang="en-US" sz="24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lang="ko-KR" altLang="en-US" sz="24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정의</a:t>
            </a:r>
            <a:endParaRPr lang="en-US" altLang="ko-KR" sz="24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반환값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NotImplementedError</a:t>
            </a:r>
            <a:endParaRPr lang="ko-KR" altLang="en-US" sz="24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488144" y="6380510"/>
            <a:ext cx="6983760" cy="508758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 anchorCtr="0">
            <a:noAutofit/>
          </a:bodyPr>
          <a:lstStyle/>
          <a:p>
            <a:pPr algn="l" defTabSz="1828800"/>
            <a:endParaRPr lang="ko-KR" altLang="en-US" sz="24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32160" y="6856056"/>
            <a:ext cx="4349772" cy="553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ko-KR" altLang="en-US" sz="24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855281" y="8412562"/>
            <a:ext cx="5140638" cy="92332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ko-KR" altLang="en-US" sz="24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lang="ko-KR" altLang="en-US" sz="24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정의 </a:t>
            </a:r>
            <a:r>
              <a:rPr lang="en-US" altLang="ko-KR" sz="24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:</a:t>
            </a:r>
          </a:p>
          <a:p>
            <a:pPr algn="l" defTabSz="1828800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</a:t>
            </a:r>
            <a:endParaRPr lang="en-US" altLang="ko-KR" sz="24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7" name="직선 화살표 연결선 6"/>
          <p:cNvCxnSpPr>
            <a:cxnSpLocks/>
            <a:stCxn id="10" idx="1"/>
            <a:endCxn id="2" idx="3"/>
          </p:cNvCxnSpPr>
          <p:nvPr/>
        </p:nvCxnSpPr>
        <p:spPr>
          <a:xfrm flipH="1">
            <a:off x="10535816" y="8924305"/>
            <a:ext cx="2952328" cy="4471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11039872" y="9749931"/>
            <a:ext cx="1728192" cy="553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24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상속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2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 err="1"/>
              <a:t>추상화</a:t>
            </a:r>
            <a:r>
              <a:rPr dirty="0"/>
              <a:t> </a:t>
            </a:r>
            <a:r>
              <a:rPr dirty="0" err="1"/>
              <a:t>모듈</a:t>
            </a:r>
            <a:r>
              <a:rPr dirty="0"/>
              <a:t> import</a:t>
            </a:r>
          </a:p>
        </p:txBody>
      </p:sp>
      <p:sp>
        <p:nvSpPr>
          <p:cNvPr id="22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89200" y="5962651"/>
            <a:ext cx="301364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/>
              <a:t>추상메타클래스란</a:t>
            </a:r>
            <a:endParaRPr dirty="0"/>
          </a:p>
        </p:txBody>
      </p:sp>
      <p:sp>
        <p:nvSpPr>
          <p:cNvPr id="23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83087" y="3159249"/>
            <a:ext cx="16459202" cy="2690642"/>
          </a:xfrm>
          <a:prstGeom prst="rect">
            <a:avLst/>
          </a:prstGeom>
        </p:spPr>
        <p:txBody>
          <a:bodyPr/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dirty="0" err="1"/>
              <a:t>파이썬에서</a:t>
            </a:r>
            <a:r>
              <a:rPr dirty="0"/>
              <a:t> </a:t>
            </a:r>
            <a:r>
              <a:rPr dirty="0" err="1"/>
              <a:t>추상클래스로</a:t>
            </a:r>
            <a:r>
              <a:rPr dirty="0"/>
              <a:t> </a:t>
            </a:r>
            <a:r>
              <a:rPr dirty="0" err="1"/>
              <a:t>정의시</a:t>
            </a:r>
            <a:r>
              <a:rPr dirty="0"/>
              <a:t> </a:t>
            </a:r>
            <a:r>
              <a:rPr dirty="0" err="1"/>
              <a:t>abc.ABCMeta로</a:t>
            </a:r>
            <a:r>
              <a:rPr dirty="0"/>
              <a:t> </a:t>
            </a:r>
            <a:r>
              <a:rPr dirty="0" err="1"/>
              <a:t>메타클래스를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</a:p>
        </p:txBody>
      </p:sp>
      <p:sp>
        <p:nvSpPr>
          <p:cNvPr id="23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437931" y="2537588"/>
            <a:ext cx="286937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8</a:t>
            </a:fld>
            <a:endParaRPr dirty="0"/>
          </a:p>
        </p:txBody>
      </p:sp>
      <p:grpSp>
        <p:nvGrpSpPr>
          <p:cNvPr id="261" name="그룹 10"/>
          <p:cNvGrpSpPr/>
          <p:nvPr/>
        </p:nvGrpSpPr>
        <p:grpSpPr>
          <a:xfrm>
            <a:off x="4738227" y="7523951"/>
            <a:ext cx="15409722" cy="3520922"/>
            <a:chOff x="-1" y="0"/>
            <a:chExt cx="7704859" cy="1760460"/>
          </a:xfrm>
        </p:grpSpPr>
        <p:grpSp>
          <p:nvGrpSpPr>
            <p:cNvPr id="236" name="직사각형 4"/>
            <p:cNvGrpSpPr/>
            <p:nvPr/>
          </p:nvGrpSpPr>
          <p:grpSpPr>
            <a:xfrm>
              <a:off x="2009962" y="968370"/>
              <a:ext cx="1730803" cy="792090"/>
              <a:chOff x="0" y="0"/>
              <a:chExt cx="1730801" cy="792088"/>
            </a:xfrm>
          </p:grpSpPr>
          <p:sp>
            <p:nvSpPr>
              <p:cNvPr id="234" name="직사각형"/>
              <p:cNvSpPr/>
              <p:nvPr/>
            </p:nvSpPr>
            <p:spPr>
              <a:xfrm>
                <a:off x="0" y="0"/>
                <a:ext cx="1730801" cy="792088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5" name="구현클래스"/>
              <p:cNvSpPr txBox="1"/>
              <p:nvPr/>
            </p:nvSpPr>
            <p:spPr>
              <a:xfrm>
                <a:off x="0" y="226769"/>
                <a:ext cx="1730801" cy="338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r>
                  <a:rPr sz="3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구현클래스</a:t>
                </a:r>
                <a:endParaRPr sz="3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9" name="직사각형 6"/>
            <p:cNvGrpSpPr/>
            <p:nvPr/>
          </p:nvGrpSpPr>
          <p:grpSpPr>
            <a:xfrm>
              <a:off x="3964092" y="968370"/>
              <a:ext cx="1730803" cy="792090"/>
              <a:chOff x="0" y="0"/>
              <a:chExt cx="1730801" cy="792088"/>
            </a:xfrm>
          </p:grpSpPr>
          <p:sp>
            <p:nvSpPr>
              <p:cNvPr id="237" name="직사각형"/>
              <p:cNvSpPr/>
              <p:nvPr/>
            </p:nvSpPr>
            <p:spPr>
              <a:xfrm>
                <a:off x="0" y="0"/>
                <a:ext cx="1730801" cy="792088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8" name="추상클래스"/>
              <p:cNvSpPr txBox="1"/>
              <p:nvPr/>
            </p:nvSpPr>
            <p:spPr>
              <a:xfrm>
                <a:off x="0" y="226769"/>
                <a:ext cx="1730801" cy="338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r>
                  <a:rPr sz="3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추상클래스</a:t>
                </a:r>
                <a:endParaRPr sz="3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2" name="직사각형 7"/>
            <p:cNvGrpSpPr/>
            <p:nvPr/>
          </p:nvGrpSpPr>
          <p:grpSpPr>
            <a:xfrm>
              <a:off x="5974055" y="968370"/>
              <a:ext cx="1730803" cy="792090"/>
              <a:chOff x="0" y="0"/>
              <a:chExt cx="1730801" cy="792088"/>
            </a:xfrm>
          </p:grpSpPr>
          <p:sp>
            <p:nvSpPr>
              <p:cNvPr id="240" name="직사각형"/>
              <p:cNvSpPr/>
              <p:nvPr/>
            </p:nvSpPr>
            <p:spPr>
              <a:xfrm>
                <a:off x="0" y="0"/>
                <a:ext cx="1730801" cy="792088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1" name="추상메타클래스"/>
              <p:cNvSpPr txBox="1"/>
              <p:nvPr/>
            </p:nvSpPr>
            <p:spPr>
              <a:xfrm>
                <a:off x="0" y="226769"/>
                <a:ext cx="1730801" cy="338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r>
                  <a:rPr sz="3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추상메타클래스</a:t>
                </a:r>
                <a:endParaRPr sz="3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6" name="오른쪽으로 구부러진 화살표 5"/>
            <p:cNvGrpSpPr/>
            <p:nvPr/>
          </p:nvGrpSpPr>
          <p:grpSpPr>
            <a:xfrm>
              <a:off x="1435693" y="356221"/>
              <a:ext cx="930989" cy="504138"/>
              <a:chOff x="0" y="0"/>
              <a:chExt cx="930988" cy="504136"/>
            </a:xfrm>
          </p:grpSpPr>
          <p:sp>
            <p:nvSpPr>
              <p:cNvPr id="243" name="도형"/>
              <p:cNvSpPr/>
              <p:nvPr/>
            </p:nvSpPr>
            <p:spPr>
              <a:xfrm rot="5400000">
                <a:off x="213425" y="-213426"/>
                <a:ext cx="504138" cy="930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6" h="21600" extrusionOk="0">
                    <a:moveTo>
                      <a:pt x="3" y="8746"/>
                    </a:moveTo>
                    <a:cubicBezTo>
                      <a:pt x="3" y="12734"/>
                      <a:pt x="6183" y="16217"/>
                      <a:pt x="15028" y="17215"/>
                    </a:cubicBezTo>
                    <a:lnTo>
                      <a:pt x="15028" y="15753"/>
                    </a:lnTo>
                    <a:lnTo>
                      <a:pt x="20036" y="18954"/>
                    </a:lnTo>
                    <a:lnTo>
                      <a:pt x="15028" y="21600"/>
                    </a:lnTo>
                    <a:lnTo>
                      <a:pt x="15028" y="20138"/>
                    </a:lnTo>
                    <a:cubicBezTo>
                      <a:pt x="6183" y="19141"/>
                      <a:pt x="3" y="15658"/>
                      <a:pt x="3" y="11670"/>
                    </a:cubicBezTo>
                    <a:close/>
                    <a:moveTo>
                      <a:pt x="20036" y="2924"/>
                    </a:moveTo>
                    <a:cubicBezTo>
                      <a:pt x="10264" y="2924"/>
                      <a:pt x="1918" y="6002"/>
                      <a:pt x="285" y="10208"/>
                    </a:cubicBezTo>
                    <a:cubicBezTo>
                      <a:pt x="-1564" y="5446"/>
                      <a:pt x="5780" y="930"/>
                      <a:pt x="16688" y="123"/>
                    </a:cubicBezTo>
                    <a:cubicBezTo>
                      <a:pt x="17794" y="41"/>
                      <a:pt x="18914" y="0"/>
                      <a:pt x="20036" y="0"/>
                    </a:cubicBezTo>
                    <a:close/>
                  </a:path>
                </a:pathLst>
              </a:custGeom>
              <a:solidFill>
                <a:srgbClr val="D4E2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6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4" name="도형"/>
              <p:cNvSpPr/>
              <p:nvPr/>
            </p:nvSpPr>
            <p:spPr>
              <a:xfrm rot="5400000">
                <a:off x="458931" y="32080"/>
                <a:ext cx="504138" cy="439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6" h="21600" extrusionOk="0">
                    <a:moveTo>
                      <a:pt x="20036" y="6186"/>
                    </a:moveTo>
                    <a:cubicBezTo>
                      <a:pt x="10264" y="6186"/>
                      <a:pt x="1918" y="12700"/>
                      <a:pt x="285" y="21600"/>
                    </a:cubicBezTo>
                    <a:cubicBezTo>
                      <a:pt x="-1564" y="11523"/>
                      <a:pt x="5780" y="1969"/>
                      <a:pt x="16688" y="260"/>
                    </a:cubicBezTo>
                    <a:cubicBezTo>
                      <a:pt x="17794" y="87"/>
                      <a:pt x="18914" y="0"/>
                      <a:pt x="20036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6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5" name="선"/>
              <p:cNvSpPr/>
              <p:nvPr/>
            </p:nvSpPr>
            <p:spPr>
              <a:xfrm rot="5400000">
                <a:off x="213466" y="-213386"/>
                <a:ext cx="504057" cy="930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746"/>
                    </a:moveTo>
                    <a:cubicBezTo>
                      <a:pt x="0" y="12734"/>
                      <a:pt x="6663" y="16217"/>
                      <a:pt x="16200" y="17215"/>
                    </a:cubicBezTo>
                    <a:lnTo>
                      <a:pt x="16200" y="15753"/>
                    </a:lnTo>
                    <a:lnTo>
                      <a:pt x="21600" y="18954"/>
                    </a:lnTo>
                    <a:lnTo>
                      <a:pt x="16200" y="21600"/>
                    </a:lnTo>
                    <a:lnTo>
                      <a:pt x="16200" y="20138"/>
                    </a:lnTo>
                    <a:cubicBezTo>
                      <a:pt x="6663" y="19141"/>
                      <a:pt x="0" y="15658"/>
                      <a:pt x="0" y="11670"/>
                    </a:cubicBezTo>
                    <a:lnTo>
                      <a:pt x="0" y="8746"/>
                    </a:lnTo>
                    <a:cubicBezTo>
                      <a:pt x="0" y="3916"/>
                      <a:pt x="9671" y="0"/>
                      <a:pt x="21600" y="0"/>
                    </a:cubicBezTo>
                    <a:lnTo>
                      <a:pt x="21600" y="2924"/>
                    </a:lnTo>
                    <a:cubicBezTo>
                      <a:pt x="11064" y="2924"/>
                      <a:pt x="2065" y="6002"/>
                      <a:pt x="304" y="10208"/>
                    </a:cubicBezTo>
                  </a:path>
                </a:pathLst>
              </a:custGeom>
              <a:noFill/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6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0" name="오른쪽으로 구부러진 화살표 9"/>
            <p:cNvGrpSpPr/>
            <p:nvPr/>
          </p:nvGrpSpPr>
          <p:grpSpPr>
            <a:xfrm>
              <a:off x="5316038" y="356221"/>
              <a:ext cx="930989" cy="504138"/>
              <a:chOff x="0" y="0"/>
              <a:chExt cx="930988" cy="504136"/>
            </a:xfrm>
          </p:grpSpPr>
          <p:sp>
            <p:nvSpPr>
              <p:cNvPr id="247" name="도형"/>
              <p:cNvSpPr/>
              <p:nvPr/>
            </p:nvSpPr>
            <p:spPr>
              <a:xfrm rot="5400000">
                <a:off x="213425" y="-213426"/>
                <a:ext cx="504138" cy="930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6" h="21600" extrusionOk="0">
                    <a:moveTo>
                      <a:pt x="3" y="8746"/>
                    </a:moveTo>
                    <a:cubicBezTo>
                      <a:pt x="3" y="12734"/>
                      <a:pt x="6183" y="16217"/>
                      <a:pt x="15028" y="17215"/>
                    </a:cubicBezTo>
                    <a:lnTo>
                      <a:pt x="15028" y="15753"/>
                    </a:lnTo>
                    <a:lnTo>
                      <a:pt x="20036" y="18954"/>
                    </a:lnTo>
                    <a:lnTo>
                      <a:pt x="15028" y="21600"/>
                    </a:lnTo>
                    <a:lnTo>
                      <a:pt x="15028" y="20138"/>
                    </a:lnTo>
                    <a:cubicBezTo>
                      <a:pt x="6183" y="19141"/>
                      <a:pt x="3" y="15658"/>
                      <a:pt x="3" y="11670"/>
                    </a:cubicBezTo>
                    <a:close/>
                    <a:moveTo>
                      <a:pt x="20036" y="2924"/>
                    </a:moveTo>
                    <a:cubicBezTo>
                      <a:pt x="10264" y="2924"/>
                      <a:pt x="1918" y="6002"/>
                      <a:pt x="285" y="10208"/>
                    </a:cubicBezTo>
                    <a:cubicBezTo>
                      <a:pt x="-1564" y="5446"/>
                      <a:pt x="5780" y="930"/>
                      <a:pt x="16688" y="123"/>
                    </a:cubicBezTo>
                    <a:cubicBezTo>
                      <a:pt x="17794" y="41"/>
                      <a:pt x="18914" y="0"/>
                      <a:pt x="20036" y="0"/>
                    </a:cubicBezTo>
                    <a:close/>
                  </a:path>
                </a:pathLst>
              </a:custGeom>
              <a:solidFill>
                <a:srgbClr val="D4E2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6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8" name="도형"/>
              <p:cNvSpPr/>
              <p:nvPr/>
            </p:nvSpPr>
            <p:spPr>
              <a:xfrm rot="5400000">
                <a:off x="458931" y="32080"/>
                <a:ext cx="504138" cy="439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6" h="21600" extrusionOk="0">
                    <a:moveTo>
                      <a:pt x="20036" y="6186"/>
                    </a:moveTo>
                    <a:cubicBezTo>
                      <a:pt x="10264" y="6186"/>
                      <a:pt x="1918" y="12700"/>
                      <a:pt x="285" y="21600"/>
                    </a:cubicBezTo>
                    <a:cubicBezTo>
                      <a:pt x="-1564" y="11523"/>
                      <a:pt x="5780" y="1969"/>
                      <a:pt x="16688" y="260"/>
                    </a:cubicBezTo>
                    <a:cubicBezTo>
                      <a:pt x="17794" y="87"/>
                      <a:pt x="18914" y="0"/>
                      <a:pt x="20036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6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9" name="선"/>
              <p:cNvSpPr/>
              <p:nvPr/>
            </p:nvSpPr>
            <p:spPr>
              <a:xfrm rot="5400000">
                <a:off x="213466" y="-213386"/>
                <a:ext cx="504057" cy="930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746"/>
                    </a:moveTo>
                    <a:cubicBezTo>
                      <a:pt x="0" y="12734"/>
                      <a:pt x="6663" y="16217"/>
                      <a:pt x="16200" y="17215"/>
                    </a:cubicBezTo>
                    <a:lnTo>
                      <a:pt x="16200" y="15753"/>
                    </a:lnTo>
                    <a:lnTo>
                      <a:pt x="21600" y="18954"/>
                    </a:lnTo>
                    <a:lnTo>
                      <a:pt x="16200" y="21600"/>
                    </a:lnTo>
                    <a:lnTo>
                      <a:pt x="16200" y="20138"/>
                    </a:lnTo>
                    <a:cubicBezTo>
                      <a:pt x="6663" y="19141"/>
                      <a:pt x="0" y="15658"/>
                      <a:pt x="0" y="11670"/>
                    </a:cubicBezTo>
                    <a:lnTo>
                      <a:pt x="0" y="8746"/>
                    </a:lnTo>
                    <a:cubicBezTo>
                      <a:pt x="0" y="3916"/>
                      <a:pt x="9671" y="0"/>
                      <a:pt x="21600" y="0"/>
                    </a:cubicBezTo>
                    <a:lnTo>
                      <a:pt x="21600" y="2924"/>
                    </a:lnTo>
                    <a:cubicBezTo>
                      <a:pt x="11064" y="2924"/>
                      <a:pt x="2065" y="6002"/>
                      <a:pt x="304" y="10208"/>
                    </a:cubicBezTo>
                  </a:path>
                </a:pathLst>
              </a:custGeom>
              <a:noFill/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6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51" name="TextBox 8"/>
            <p:cNvSpPr txBox="1"/>
            <p:nvPr/>
          </p:nvSpPr>
          <p:spPr>
            <a:xfrm>
              <a:off x="1224135" y="32266"/>
              <a:ext cx="1651227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600"/>
              </a:lvl1pPr>
            </a:lstStyle>
            <a:p>
              <a:r>
                <a:rPr sz="3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 of</a:t>
              </a:r>
            </a:p>
          </p:txBody>
        </p:sp>
        <p:sp>
          <p:nvSpPr>
            <p:cNvPr id="252" name="TextBox 11"/>
            <p:cNvSpPr txBox="1"/>
            <p:nvPr/>
          </p:nvSpPr>
          <p:spPr>
            <a:xfrm>
              <a:off x="5189307" y="32266"/>
              <a:ext cx="143542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600"/>
              </a:lvl1pPr>
            </a:lstStyle>
            <a:p>
              <a:r>
                <a:rPr sz="3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 of</a:t>
              </a:r>
            </a:p>
          </p:txBody>
        </p:sp>
        <p:grpSp>
          <p:nvGrpSpPr>
            <p:cNvPr id="255" name="직사각형 12"/>
            <p:cNvGrpSpPr/>
            <p:nvPr/>
          </p:nvGrpSpPr>
          <p:grpSpPr>
            <a:xfrm>
              <a:off x="-1" y="968370"/>
              <a:ext cx="1730803" cy="792090"/>
              <a:chOff x="0" y="0"/>
              <a:chExt cx="1730801" cy="792088"/>
            </a:xfrm>
          </p:grpSpPr>
          <p:sp>
            <p:nvSpPr>
              <p:cNvPr id="253" name="직사각형"/>
              <p:cNvSpPr/>
              <p:nvPr/>
            </p:nvSpPr>
            <p:spPr>
              <a:xfrm>
                <a:off x="0" y="0"/>
                <a:ext cx="1730801" cy="792088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6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4" name="인스턴스"/>
              <p:cNvSpPr txBox="1"/>
              <p:nvPr/>
            </p:nvSpPr>
            <p:spPr>
              <a:xfrm>
                <a:off x="0" y="226771"/>
                <a:ext cx="1730801" cy="338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r>
                  <a:rPr sz="3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인스턴스</a:t>
                </a:r>
                <a:endParaRPr sz="3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9" name="오른쪽으로 구부러진 화살표 13"/>
            <p:cNvGrpSpPr/>
            <p:nvPr/>
          </p:nvGrpSpPr>
          <p:grpSpPr>
            <a:xfrm>
              <a:off x="3361907" y="356221"/>
              <a:ext cx="930989" cy="504138"/>
              <a:chOff x="0" y="0"/>
              <a:chExt cx="930988" cy="504136"/>
            </a:xfrm>
          </p:grpSpPr>
          <p:sp>
            <p:nvSpPr>
              <p:cNvPr id="256" name="도형"/>
              <p:cNvSpPr/>
              <p:nvPr/>
            </p:nvSpPr>
            <p:spPr>
              <a:xfrm rot="5400000">
                <a:off x="213425" y="-213426"/>
                <a:ext cx="504138" cy="930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6" h="21600" extrusionOk="0">
                    <a:moveTo>
                      <a:pt x="3" y="8746"/>
                    </a:moveTo>
                    <a:cubicBezTo>
                      <a:pt x="3" y="12734"/>
                      <a:pt x="6183" y="16217"/>
                      <a:pt x="15028" y="17215"/>
                    </a:cubicBezTo>
                    <a:lnTo>
                      <a:pt x="15028" y="15753"/>
                    </a:lnTo>
                    <a:lnTo>
                      <a:pt x="20036" y="18954"/>
                    </a:lnTo>
                    <a:lnTo>
                      <a:pt x="15028" y="21600"/>
                    </a:lnTo>
                    <a:lnTo>
                      <a:pt x="15028" y="20138"/>
                    </a:lnTo>
                    <a:cubicBezTo>
                      <a:pt x="6183" y="19141"/>
                      <a:pt x="3" y="15658"/>
                      <a:pt x="3" y="11670"/>
                    </a:cubicBezTo>
                    <a:close/>
                    <a:moveTo>
                      <a:pt x="20036" y="2924"/>
                    </a:moveTo>
                    <a:cubicBezTo>
                      <a:pt x="10264" y="2924"/>
                      <a:pt x="1918" y="6002"/>
                      <a:pt x="285" y="10208"/>
                    </a:cubicBezTo>
                    <a:cubicBezTo>
                      <a:pt x="-1564" y="5446"/>
                      <a:pt x="5780" y="930"/>
                      <a:pt x="16688" y="123"/>
                    </a:cubicBezTo>
                    <a:cubicBezTo>
                      <a:pt x="17794" y="41"/>
                      <a:pt x="18914" y="0"/>
                      <a:pt x="20036" y="0"/>
                    </a:cubicBezTo>
                    <a:close/>
                  </a:path>
                </a:pathLst>
              </a:custGeom>
              <a:solidFill>
                <a:srgbClr val="D4E2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6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7" name="도형"/>
              <p:cNvSpPr/>
              <p:nvPr/>
            </p:nvSpPr>
            <p:spPr>
              <a:xfrm rot="5400000">
                <a:off x="458931" y="32080"/>
                <a:ext cx="504138" cy="439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6" h="21600" extrusionOk="0">
                    <a:moveTo>
                      <a:pt x="20036" y="6186"/>
                    </a:moveTo>
                    <a:cubicBezTo>
                      <a:pt x="10264" y="6186"/>
                      <a:pt x="1918" y="12700"/>
                      <a:pt x="285" y="21600"/>
                    </a:cubicBezTo>
                    <a:cubicBezTo>
                      <a:pt x="-1564" y="11523"/>
                      <a:pt x="5780" y="1969"/>
                      <a:pt x="16688" y="260"/>
                    </a:cubicBezTo>
                    <a:cubicBezTo>
                      <a:pt x="17794" y="87"/>
                      <a:pt x="18914" y="0"/>
                      <a:pt x="20036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6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8" name="선"/>
              <p:cNvSpPr/>
              <p:nvPr/>
            </p:nvSpPr>
            <p:spPr>
              <a:xfrm rot="5400000">
                <a:off x="213466" y="-213386"/>
                <a:ext cx="504057" cy="930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746"/>
                    </a:moveTo>
                    <a:cubicBezTo>
                      <a:pt x="0" y="12734"/>
                      <a:pt x="6663" y="16217"/>
                      <a:pt x="16200" y="17215"/>
                    </a:cubicBezTo>
                    <a:lnTo>
                      <a:pt x="16200" y="15753"/>
                    </a:lnTo>
                    <a:lnTo>
                      <a:pt x="21600" y="18954"/>
                    </a:lnTo>
                    <a:lnTo>
                      <a:pt x="16200" y="21600"/>
                    </a:lnTo>
                    <a:lnTo>
                      <a:pt x="16200" y="20138"/>
                    </a:lnTo>
                    <a:cubicBezTo>
                      <a:pt x="6663" y="19141"/>
                      <a:pt x="0" y="15658"/>
                      <a:pt x="0" y="11670"/>
                    </a:cubicBezTo>
                    <a:lnTo>
                      <a:pt x="0" y="8746"/>
                    </a:lnTo>
                    <a:cubicBezTo>
                      <a:pt x="0" y="3916"/>
                      <a:pt x="9671" y="0"/>
                      <a:pt x="21600" y="0"/>
                    </a:cubicBezTo>
                    <a:lnTo>
                      <a:pt x="21600" y="2924"/>
                    </a:lnTo>
                    <a:cubicBezTo>
                      <a:pt x="11064" y="2924"/>
                      <a:pt x="2065" y="6002"/>
                      <a:pt x="304" y="10208"/>
                    </a:cubicBezTo>
                  </a:path>
                </a:pathLst>
              </a:custGeom>
              <a:noFill/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6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0" name="TextBox 14"/>
            <p:cNvSpPr txBox="1"/>
            <p:nvPr/>
          </p:nvSpPr>
          <p:spPr>
            <a:xfrm>
              <a:off x="3235178" y="0"/>
              <a:ext cx="117247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 algn="ctr">
                <a:defRPr sz="1600"/>
              </a:lvl1pPr>
            </a:lstStyle>
            <a:p>
              <a:r>
                <a:rPr sz="3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</a:t>
              </a:r>
              <a:endParaRPr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추상메소드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</a:t>
            </a:r>
          </a:p>
        </p:txBody>
      </p:sp>
      <p:sp>
        <p:nvSpPr>
          <p:cNvPr id="283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83087" y="3159249"/>
            <a:ext cx="16459202" cy="2834658"/>
          </a:xfrm>
          <a:prstGeom prst="rect">
            <a:avLst/>
          </a:prstGeom>
        </p:spPr>
        <p:txBody>
          <a:bodyPr/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dirty="0" err="1"/>
              <a:t>추상</a:t>
            </a:r>
            <a:r>
              <a:rPr dirty="0"/>
              <a:t> </a:t>
            </a:r>
            <a:r>
              <a:rPr dirty="0" err="1"/>
              <a:t>메소드</a:t>
            </a:r>
            <a:r>
              <a:rPr dirty="0"/>
              <a:t> </a:t>
            </a:r>
            <a:r>
              <a:rPr dirty="0" err="1"/>
              <a:t>정의는</a:t>
            </a:r>
            <a:r>
              <a:rPr dirty="0"/>
              <a:t> </a:t>
            </a:r>
            <a:r>
              <a:rPr dirty="0" err="1"/>
              <a:t>decorator를</a:t>
            </a:r>
            <a:r>
              <a:rPr dirty="0"/>
              <a:t> </a:t>
            </a:r>
            <a:r>
              <a:rPr dirty="0" err="1"/>
              <a:t>이용해서</a:t>
            </a:r>
            <a:r>
              <a:rPr dirty="0"/>
              <a:t> </a:t>
            </a:r>
            <a:r>
              <a:rPr dirty="0" err="1"/>
              <a:t>정의함</a:t>
            </a:r>
            <a:endParaRPr dirty="0"/>
          </a:p>
        </p:txBody>
      </p:sp>
      <p:sp>
        <p:nvSpPr>
          <p:cNvPr id="284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9</a:t>
            </a:fld>
            <a:endParaRPr dirty="0"/>
          </a:p>
        </p:txBody>
      </p:sp>
      <p:grpSp>
        <p:nvGrpSpPr>
          <p:cNvPr id="287" name="직사각형 3"/>
          <p:cNvGrpSpPr/>
          <p:nvPr/>
        </p:nvGrpSpPr>
        <p:grpSpPr>
          <a:xfrm>
            <a:off x="6431359" y="5561857"/>
            <a:ext cx="11089238" cy="6480726"/>
            <a:chOff x="0" y="58046"/>
            <a:chExt cx="5544617" cy="3240361"/>
          </a:xfrm>
        </p:grpSpPr>
        <p:sp>
          <p:nvSpPr>
            <p:cNvPr id="285" name="직사각형"/>
            <p:cNvSpPr/>
            <p:nvPr/>
          </p:nvSpPr>
          <p:spPr>
            <a:xfrm>
              <a:off x="0" y="58046"/>
              <a:ext cx="5544617" cy="3240361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l"/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6" name="@abstractmethod…"/>
            <p:cNvSpPr txBox="1"/>
            <p:nvPr/>
          </p:nvSpPr>
          <p:spPr>
            <a:xfrm>
              <a:off x="0" y="108568"/>
              <a:ext cx="5544617" cy="3139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l"/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@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abstractmethod</a:t>
              </a: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메소드명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(self, 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파라미터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:</a:t>
              </a:r>
              <a:endParaRPr sz="36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로직</a:t>
              </a:r>
              <a:endParaRPr lang="en-US"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r>
                <a:rPr lang="en-US"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r>
                <a:rPr lang="en-US" altLang="ko-KR"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classmethod</a:t>
              </a: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@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abstractmethod</a:t>
              </a: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메소드명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cls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파라미터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:</a:t>
              </a:r>
              <a:endParaRPr sz="36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로직</a:t>
              </a:r>
              <a:endParaRPr lang="en-US"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r>
                <a:rPr lang="en-US"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</a:t>
              </a:r>
              <a:r>
                <a:rPr lang="en-US" altLang="ko-KR"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r>
                <a:rPr lang="en-US" altLang="ko-KR"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staticmethod</a:t>
              </a: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@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abstractmethod</a:t>
              </a: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메소드명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파라미터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:</a:t>
              </a:r>
              <a:endParaRPr sz="36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로직</a:t>
              </a: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410</Words>
  <Application>Microsoft Office PowerPoint</Application>
  <PresentationFormat>사용자 지정</PresentationFormat>
  <Paragraphs>123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Apple SD 산돌고딕 Neo 옅은체</vt:lpstr>
      <vt:lpstr>Helvetica Neue</vt:lpstr>
      <vt:lpstr>Helvetica Neue Light</vt:lpstr>
      <vt:lpstr>Helvetica Neue Medium</vt:lpstr>
      <vt:lpstr>맑은 고딕</vt:lpstr>
      <vt:lpstr>Helvetica</vt:lpstr>
      <vt:lpstr>Lucida Sans Unicode</vt:lpstr>
      <vt:lpstr>White</vt:lpstr>
      <vt:lpstr>파이썬 완전 정복 CAMP 11</vt:lpstr>
      <vt:lpstr>추상 클래스 기본</vt:lpstr>
      <vt:lpstr>Abstract Class</vt:lpstr>
      <vt:lpstr>Abstract Class 정의 방법</vt:lpstr>
      <vt:lpstr>exception 처리</vt:lpstr>
      <vt:lpstr>추상클래스 정의</vt:lpstr>
      <vt:lpstr>추상화 모듈 import</vt:lpstr>
      <vt:lpstr> 추상메타클래스란</vt:lpstr>
      <vt:lpstr>추상메소드 정의 </vt:lpstr>
      <vt:lpstr>Abstract Class :abstractproperty </vt:lpstr>
      <vt:lpstr>추상클래스 등록</vt:lpstr>
      <vt:lpstr>Abstract Class :register </vt:lpstr>
      <vt:lpstr>subclasshook 재정의</vt:lpstr>
      <vt:lpstr>__subclasshook__ 재정의</vt:lpstr>
      <vt:lpstr>instancecheck 재정의</vt:lpstr>
      <vt:lpstr>__instancecheck__ 재정의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완전 정복 CAMP 01</dc:title>
  <cp:lastModifiedBy>문 아아</cp:lastModifiedBy>
  <cp:revision>4</cp:revision>
  <dcterms:modified xsi:type="dcterms:W3CDTF">2018-09-20T13:25:23Z</dcterms:modified>
</cp:coreProperties>
</file>