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20" r:id="rId5"/>
    <p:sldId id="321" r:id="rId6"/>
    <p:sldId id="324" r:id="rId7"/>
    <p:sldId id="325" r:id="rId8"/>
    <p:sldId id="339" r:id="rId9"/>
    <p:sldId id="329" r:id="rId10"/>
    <p:sldId id="330" r:id="rId11"/>
    <p:sldId id="331" r:id="rId12"/>
    <p:sldId id="334" r:id="rId13"/>
    <p:sldId id="335" r:id="rId14"/>
    <p:sldId id="336" r:id="rId15"/>
    <p:sldId id="337" r:id="rId16"/>
    <p:sldId id="340" r:id="rId17"/>
    <p:sldId id="341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</a:t>
            </a:r>
            <a:r>
              <a:rPr lang="en-US" dirty="0"/>
              <a:t>15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메타클래스</a:t>
            </a:r>
            <a:r>
              <a:rPr lang="en-US" altLang="ko-KR" dirty="0"/>
              <a:t>, </a:t>
            </a:r>
            <a:r>
              <a:rPr lang="ko-KR" altLang="en-US" dirty="0"/>
              <a:t>메소드 클래스 이해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87773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Type Class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알아보기</a:t>
            </a:r>
            <a:r>
              <a:rPr dirty="0"/>
              <a:t> </a:t>
            </a:r>
          </a:p>
        </p:txBody>
      </p:sp>
      <p:sp>
        <p:nvSpPr>
          <p:cNvPr id="88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83086" y="3159246"/>
            <a:ext cx="19619863" cy="3698756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문자열과</a:t>
            </a:r>
            <a:r>
              <a:rPr sz="4000" dirty="0"/>
              <a:t> </a:t>
            </a:r>
            <a:r>
              <a:rPr sz="4000" dirty="0" err="1"/>
              <a:t>정수</a:t>
            </a:r>
            <a:r>
              <a:rPr sz="4000" dirty="0"/>
              <a:t> </a:t>
            </a:r>
            <a:r>
              <a:rPr sz="4000" dirty="0" err="1"/>
              <a:t>타입</a:t>
            </a:r>
            <a:r>
              <a:rPr sz="4000" dirty="0"/>
              <a:t> </a:t>
            </a:r>
            <a:r>
              <a:rPr sz="4000" dirty="0" err="1"/>
              <a:t>클래스가</a:t>
            </a:r>
            <a:r>
              <a:rPr sz="4000" dirty="0"/>
              <a:t> type </a:t>
            </a:r>
            <a:r>
              <a:rPr sz="4000" dirty="0" err="1"/>
              <a:t>클래스로</a:t>
            </a:r>
            <a:r>
              <a:rPr sz="4000" dirty="0"/>
              <a:t> </a:t>
            </a:r>
            <a:r>
              <a:rPr sz="4000" dirty="0" err="1"/>
              <a:t>만들어지므로</a:t>
            </a:r>
            <a:r>
              <a:rPr sz="4000" dirty="0"/>
              <a:t> </a:t>
            </a:r>
            <a:r>
              <a:rPr sz="4000" dirty="0" err="1"/>
              <a:t>이에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체크</a:t>
            </a:r>
            <a:endParaRPr sz="4000" dirty="0"/>
          </a:p>
        </p:txBody>
      </p:sp>
      <p:sp>
        <p:nvSpPr>
          <p:cNvPr id="88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5279232" y="7840268"/>
            <a:ext cx="5184576" cy="187220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type(instance)</a:t>
            </a:r>
            <a:endParaRPr lang="ko-KR" altLang="en-US" sz="40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40272" y="8105181"/>
            <a:ext cx="5040560" cy="1415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인스턴스의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확인</a:t>
            </a:r>
            <a:endParaRPr lang="ko-KR" altLang="en-US" sz="40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1"/>
          </p:cNvCxnSpPr>
          <p:nvPr/>
        </p:nvCxnSpPr>
        <p:spPr>
          <a:xfrm>
            <a:off x="10463808" y="8776372"/>
            <a:ext cx="4176464" cy="3669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88916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Type </a:t>
            </a:r>
            <a:r>
              <a:rPr dirty="0"/>
              <a:t>Class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클래스</a:t>
            </a:r>
            <a:r>
              <a:rPr dirty="0"/>
              <a:t> </a:t>
            </a:r>
          </a:p>
        </p:txBody>
      </p:sp>
      <p:sp>
        <p:nvSpPr>
          <p:cNvPr id="88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83086" y="3159246"/>
            <a:ext cx="19067413" cy="3698756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lang="ko-KR" altLang="en-US" sz="4000" dirty="0"/>
              <a:t>정의된 </a:t>
            </a:r>
            <a:r>
              <a:rPr sz="4000" dirty="0"/>
              <a:t>Class 에 </a:t>
            </a:r>
            <a:r>
              <a:rPr sz="4000" dirty="0" err="1"/>
              <a:t>대한</a:t>
            </a:r>
            <a:r>
              <a:rPr sz="4000" dirty="0"/>
              <a:t> class</a:t>
            </a:r>
            <a:r>
              <a:rPr lang="ko-KR" altLang="en-US" sz="4000" dirty="0"/>
              <a:t>가 어떤 메타클래스에 의해 </a:t>
            </a:r>
            <a:r>
              <a:rPr lang="ko-KR" altLang="en-US" sz="4000" dirty="0" err="1"/>
              <a:t>만들어졌는</a:t>
            </a:r>
            <a:r>
              <a:rPr lang="ko-KR" altLang="en-US" sz="4000" dirty="0"/>
              <a:t> 지를 확인 </a:t>
            </a:r>
            <a:endParaRPr sz="4000" dirty="0"/>
          </a:p>
        </p:txBody>
      </p:sp>
      <p:sp>
        <p:nvSpPr>
          <p:cNvPr id="88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5279232" y="7840268"/>
            <a:ext cx="5184576" cy="187220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type(class)</a:t>
            </a:r>
            <a:endParaRPr lang="ko-KR" altLang="en-US" sz="40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40272" y="8105180"/>
            <a:ext cx="5040560" cy="1415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클래스를  확인</a:t>
            </a:r>
            <a:endParaRPr lang="ko-KR" altLang="en-US" sz="40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10463808" y="8776372"/>
            <a:ext cx="4176464" cy="3669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Type special method</a:t>
            </a:r>
          </a:p>
        </p:txBody>
      </p:sp>
    </p:spTree>
    <p:extLst>
      <p:ext uri="{BB962C8B-B14F-4D97-AF65-F5344CB8AC3E}">
        <p14:creationId xmlns:p14="http://schemas.microsoft.com/office/powerpoint/2010/main" val="984346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type __new__/__</a:t>
            </a:r>
            <a:r>
              <a:rPr dirty="0" err="1"/>
              <a:t>init</a:t>
            </a:r>
            <a:r>
              <a:rPr dirty="0"/>
              <a:t>__</a:t>
            </a:r>
          </a:p>
        </p:txBody>
      </p:sp>
      <p:sp>
        <p:nvSpPr>
          <p:cNvPr id="160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83086" y="3159246"/>
            <a:ext cx="19657963" cy="3698756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type </a:t>
            </a:r>
            <a:r>
              <a:rPr sz="4000" dirty="0" err="1"/>
              <a:t>메타클래스로</a:t>
            </a:r>
            <a:r>
              <a:rPr sz="4000" dirty="0"/>
              <a:t> </a:t>
            </a:r>
            <a:r>
              <a:rPr sz="4000" dirty="0" err="1"/>
              <a:t>클래스를</a:t>
            </a:r>
            <a:r>
              <a:rPr sz="4000" dirty="0"/>
              <a:t> </a:t>
            </a:r>
            <a:r>
              <a:rPr sz="4000" dirty="0" err="1"/>
              <a:t>생성하려면</a:t>
            </a:r>
            <a:r>
              <a:rPr sz="4000" dirty="0"/>
              <a:t> </a:t>
            </a:r>
            <a:r>
              <a:rPr sz="4000" dirty="0" err="1"/>
              <a:t>문자열로</a:t>
            </a:r>
            <a:r>
              <a:rPr sz="4000" dirty="0"/>
              <a:t> </a:t>
            </a:r>
            <a:r>
              <a:rPr sz="4000" dirty="0" err="1"/>
              <a:t>클래스명을</a:t>
            </a:r>
            <a:r>
              <a:rPr sz="4000" dirty="0"/>
              <a:t> </a:t>
            </a:r>
            <a:r>
              <a:rPr sz="4000" dirty="0" err="1"/>
              <a:t>정의하고</a:t>
            </a:r>
            <a:r>
              <a:rPr sz="4000" dirty="0"/>
              <a:t>, </a:t>
            </a:r>
            <a:r>
              <a:rPr sz="4000" dirty="0" err="1"/>
              <a:t>상속관계를</a:t>
            </a:r>
            <a:r>
              <a:rPr sz="4000" dirty="0"/>
              <a:t> tuple, </a:t>
            </a:r>
            <a:r>
              <a:rPr sz="4000" dirty="0" err="1"/>
              <a:t>namespace에</a:t>
            </a:r>
            <a:r>
              <a:rPr sz="4000" dirty="0"/>
              <a:t> </a:t>
            </a:r>
            <a:r>
              <a:rPr sz="4000" dirty="0" err="1"/>
              <a:t>dict</a:t>
            </a:r>
            <a:r>
              <a:rPr sz="4000" dirty="0"/>
              <a:t> </a:t>
            </a:r>
            <a:r>
              <a:rPr sz="4000" dirty="0" err="1"/>
              <a:t>타입으로</a:t>
            </a:r>
            <a:r>
              <a:rPr sz="4000" dirty="0"/>
              <a:t> </a:t>
            </a:r>
            <a:r>
              <a:rPr sz="4000" dirty="0" err="1"/>
              <a:t>선언</a:t>
            </a:r>
            <a:r>
              <a:rPr sz="4000" dirty="0"/>
              <a:t> __</a:t>
            </a:r>
            <a:r>
              <a:rPr sz="4000" dirty="0" err="1"/>
              <a:t>init</a:t>
            </a:r>
            <a:r>
              <a:rPr sz="4000" dirty="0"/>
              <a:t>__ </a:t>
            </a:r>
            <a:r>
              <a:rPr sz="4000" dirty="0" err="1"/>
              <a:t>첫번째</a:t>
            </a:r>
            <a:r>
              <a:rPr sz="4000" dirty="0"/>
              <a:t> </a:t>
            </a:r>
            <a:r>
              <a:rPr sz="4000" dirty="0" err="1"/>
              <a:t>인자는</a:t>
            </a:r>
            <a:r>
              <a:rPr sz="4000" dirty="0"/>
              <a:t> </a:t>
            </a:r>
            <a:r>
              <a:rPr sz="4000" dirty="0" err="1"/>
              <a:t>class가</a:t>
            </a:r>
            <a:r>
              <a:rPr sz="4000" dirty="0"/>
              <a:t> </a:t>
            </a:r>
            <a:r>
              <a:rPr sz="4000" dirty="0" err="1"/>
              <a:t>와야</a:t>
            </a:r>
            <a:r>
              <a:rPr sz="4000" dirty="0"/>
              <a:t> 함</a:t>
            </a:r>
          </a:p>
        </p:txBody>
      </p:sp>
      <p:sp>
        <p:nvSpPr>
          <p:cNvPr id="16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  <p:grpSp>
        <p:nvGrpSpPr>
          <p:cNvPr id="164" name="직사각형 3"/>
          <p:cNvGrpSpPr/>
          <p:nvPr/>
        </p:nvGrpSpPr>
        <p:grpSpPr>
          <a:xfrm>
            <a:off x="6065436" y="6857996"/>
            <a:ext cx="13039332" cy="1872216"/>
            <a:chOff x="0" y="-1"/>
            <a:chExt cx="6519665" cy="936106"/>
          </a:xfrm>
        </p:grpSpPr>
        <p:sp>
          <p:nvSpPr>
            <p:cNvPr id="162" name="직사각형"/>
            <p:cNvSpPr/>
            <p:nvPr/>
          </p:nvSpPr>
          <p:spPr>
            <a:xfrm>
              <a:off x="0" y="-1"/>
              <a:ext cx="6519665" cy="93610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MyKlass = type.__new__(type, name, bases, dict)…"/>
            <p:cNvSpPr txBox="1"/>
            <p:nvPr/>
          </p:nvSpPr>
          <p:spPr>
            <a:xfrm>
              <a:off x="0" y="175666"/>
              <a:ext cx="6519665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MyKlass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type.__new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__(type, name, bases,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type.__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MyKlass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name, bases,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186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type __call__</a:t>
            </a:r>
          </a:p>
        </p:txBody>
      </p:sp>
      <p:sp>
        <p:nvSpPr>
          <p:cNvPr id="169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83086" y="3159246"/>
            <a:ext cx="19753213" cy="3698756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type </a:t>
            </a:r>
            <a:r>
              <a:rPr sz="4000" dirty="0" err="1"/>
              <a:t>메타클래스로</a:t>
            </a:r>
            <a:r>
              <a:rPr sz="4000" dirty="0"/>
              <a:t> </a:t>
            </a:r>
            <a:r>
              <a:rPr sz="4000" dirty="0" err="1"/>
              <a:t>클래스를</a:t>
            </a:r>
            <a:r>
              <a:rPr sz="4000" dirty="0"/>
              <a:t> </a:t>
            </a:r>
            <a:r>
              <a:rPr sz="4000" dirty="0" err="1"/>
              <a:t>생성하려면</a:t>
            </a:r>
            <a:r>
              <a:rPr sz="4000" dirty="0"/>
              <a:t> </a:t>
            </a:r>
            <a:r>
              <a:rPr sz="4000" dirty="0" err="1"/>
              <a:t>문자열로</a:t>
            </a:r>
            <a:r>
              <a:rPr sz="4000" dirty="0"/>
              <a:t> </a:t>
            </a:r>
            <a:r>
              <a:rPr sz="4000" dirty="0" err="1"/>
              <a:t>클래스명을</a:t>
            </a:r>
            <a:r>
              <a:rPr sz="4000" dirty="0"/>
              <a:t> </a:t>
            </a:r>
            <a:r>
              <a:rPr sz="4000" dirty="0" err="1"/>
              <a:t>정의하고</a:t>
            </a:r>
            <a:r>
              <a:rPr sz="4000" dirty="0"/>
              <a:t>, </a:t>
            </a:r>
            <a:r>
              <a:rPr sz="4000" dirty="0" err="1"/>
              <a:t>상속관계를</a:t>
            </a:r>
            <a:r>
              <a:rPr sz="4000" dirty="0"/>
              <a:t> tuple, </a:t>
            </a:r>
            <a:r>
              <a:rPr sz="4000" dirty="0" err="1"/>
              <a:t>namespace에</a:t>
            </a:r>
            <a:r>
              <a:rPr sz="4000" dirty="0"/>
              <a:t> </a:t>
            </a:r>
            <a:r>
              <a:rPr sz="4000" dirty="0" err="1"/>
              <a:t>dict</a:t>
            </a:r>
            <a:r>
              <a:rPr sz="4000" dirty="0"/>
              <a:t> </a:t>
            </a:r>
            <a:r>
              <a:rPr sz="4000" dirty="0" err="1"/>
              <a:t>타입으로</a:t>
            </a:r>
            <a:r>
              <a:rPr sz="4000" dirty="0"/>
              <a:t> </a:t>
            </a:r>
            <a:r>
              <a:rPr sz="4000" dirty="0" err="1"/>
              <a:t>선언</a:t>
            </a:r>
            <a:r>
              <a:rPr sz="4000" dirty="0"/>
              <a:t> __</a:t>
            </a:r>
            <a:r>
              <a:rPr sz="4000" dirty="0" err="1"/>
              <a:t>init</a:t>
            </a:r>
            <a:r>
              <a:rPr sz="4000" dirty="0"/>
              <a:t>__ </a:t>
            </a:r>
            <a:r>
              <a:rPr sz="4000" dirty="0" err="1"/>
              <a:t>첫번째</a:t>
            </a:r>
            <a:r>
              <a:rPr sz="4000" dirty="0"/>
              <a:t> </a:t>
            </a:r>
            <a:r>
              <a:rPr sz="4000" dirty="0" err="1"/>
              <a:t>인자는</a:t>
            </a:r>
            <a:r>
              <a:rPr sz="4000" dirty="0"/>
              <a:t> </a:t>
            </a:r>
            <a:r>
              <a:rPr sz="4000" dirty="0" err="1"/>
              <a:t>class가</a:t>
            </a:r>
            <a:r>
              <a:rPr sz="4000" dirty="0"/>
              <a:t> </a:t>
            </a:r>
            <a:r>
              <a:rPr sz="4000" dirty="0" err="1"/>
              <a:t>와야</a:t>
            </a:r>
            <a:r>
              <a:rPr sz="4000" dirty="0"/>
              <a:t> 함</a:t>
            </a:r>
          </a:p>
        </p:txBody>
      </p:sp>
      <p:sp>
        <p:nvSpPr>
          <p:cNvPr id="17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  <p:grpSp>
        <p:nvGrpSpPr>
          <p:cNvPr id="173" name="직사각형 3"/>
          <p:cNvGrpSpPr/>
          <p:nvPr/>
        </p:nvGrpSpPr>
        <p:grpSpPr>
          <a:xfrm>
            <a:off x="6065436" y="6857998"/>
            <a:ext cx="13039332" cy="1872216"/>
            <a:chOff x="0" y="-1"/>
            <a:chExt cx="6519665" cy="936106"/>
          </a:xfrm>
        </p:grpSpPr>
        <p:sp>
          <p:nvSpPr>
            <p:cNvPr id="171" name="직사각형"/>
            <p:cNvSpPr/>
            <p:nvPr/>
          </p:nvSpPr>
          <p:spPr>
            <a:xfrm>
              <a:off x="0" y="-1"/>
              <a:ext cx="6519665" cy="93610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MyKlass = type.__call__(type, name, bases, dict)"/>
            <p:cNvSpPr txBox="1"/>
            <p:nvPr/>
          </p:nvSpPr>
          <p:spPr>
            <a:xfrm>
              <a:off x="0" y="298776"/>
              <a:ext cx="6519665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MyKlass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type.__call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__(type, name, bases,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dict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3688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type.__prepare</a:t>
            </a:r>
            <a:r>
              <a:rPr dirty="0"/>
              <a:t>__</a:t>
            </a:r>
          </a:p>
        </p:txBody>
      </p:sp>
      <p:sp>
        <p:nvSpPr>
          <p:cNvPr id="17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9391263" cy="26906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96110" defTabSz="1792222">
              <a:lnSpc>
                <a:spcPct val="150000"/>
              </a:lnSpc>
              <a:spcBef>
                <a:spcPts val="800"/>
              </a:spcBef>
              <a:buSzTx/>
              <a:buNone/>
              <a:defRPr sz="2548"/>
            </a:pPr>
            <a:r>
              <a:rPr sz="4000" dirty="0"/>
              <a:t>Once the appropriate </a:t>
            </a:r>
            <a:r>
              <a:rPr sz="4000" dirty="0" err="1"/>
              <a:t>metaclass</a:t>
            </a:r>
            <a:r>
              <a:rPr sz="4000" dirty="0"/>
              <a:t> has been identified, then the class namespace is prepared. </a:t>
            </a:r>
          </a:p>
        </p:txBody>
      </p:sp>
      <p:sp>
        <p:nvSpPr>
          <p:cNvPr id="17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grpSp>
        <p:nvGrpSpPr>
          <p:cNvPr id="182" name="직사각형 14"/>
          <p:cNvGrpSpPr/>
          <p:nvPr/>
        </p:nvGrpSpPr>
        <p:grpSpPr>
          <a:xfrm>
            <a:off x="4127097" y="7129807"/>
            <a:ext cx="14833658" cy="2608518"/>
            <a:chOff x="-1" y="0"/>
            <a:chExt cx="3672410" cy="1728192"/>
          </a:xfrm>
        </p:grpSpPr>
        <p:sp>
          <p:nvSpPr>
            <p:cNvPr id="180" name="직사각형"/>
            <p:cNvSpPr/>
            <p:nvPr/>
          </p:nvSpPr>
          <p:spPr>
            <a:xfrm>
              <a:off x="-1" y="0"/>
              <a:ext cx="3672410" cy="172819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__prepare__(‘클래스명’,상속관계)"/>
            <p:cNvSpPr txBox="1"/>
            <p:nvPr/>
          </p:nvSpPr>
          <p:spPr>
            <a:xfrm>
              <a:off x="-1" y="476674"/>
              <a:ext cx="3672410" cy="774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lang="en-US" sz="6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Type. </a:t>
              </a:r>
              <a:r>
                <a:rPr sz="6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__prepare__(‘</a:t>
              </a:r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클래스명</a:t>
              </a:r>
              <a:r>
                <a:rPr sz="6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’,</a:t>
              </a:r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상속관계</a:t>
              </a:r>
              <a:r>
                <a:rPr sz="6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6815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dirty="0" err="1"/>
              <a:t>메소드</a:t>
            </a:r>
            <a:r>
              <a:rPr lang="ko-KR" altLang="en-US" dirty="0"/>
              <a:t> 내에 </a:t>
            </a:r>
            <a:r>
              <a:rPr lang="ko-KR" altLang="en-US" dirty="0" err="1"/>
              <a:t>메소드</a:t>
            </a:r>
            <a:r>
              <a:rPr lang="ko-KR" altLang="en-US" dirty="0"/>
              <a:t> 처리</a:t>
            </a:r>
            <a:endParaRPr dirty="0"/>
          </a:p>
        </p:txBody>
      </p:sp>
      <p:sp>
        <p:nvSpPr>
          <p:cNvPr id="7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6214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ko-KR" altLang="en-US" dirty="0"/>
              <a:t>사용자 정의 </a:t>
            </a:r>
            <a:r>
              <a:rPr lang="ko-KR" altLang="en-US" dirty="0" err="1"/>
              <a:t>메소드</a:t>
            </a:r>
            <a:r>
              <a:rPr lang="ko-KR" altLang="en-US" dirty="0"/>
              <a:t> 클래스</a:t>
            </a:r>
            <a:endParaRPr dirty="0"/>
          </a:p>
        </p:txBody>
      </p:sp>
      <p:sp>
        <p:nvSpPr>
          <p:cNvPr id="17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9391263" cy="26906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96110" defTabSz="1792222">
              <a:lnSpc>
                <a:spcPct val="150000"/>
              </a:lnSpc>
              <a:spcBef>
                <a:spcPts val="800"/>
              </a:spcBef>
              <a:buSzTx/>
              <a:buNone/>
              <a:defRPr sz="2548"/>
            </a:pPr>
            <a:r>
              <a:rPr lang="ko-KR" altLang="en-US" sz="4000" dirty="0" err="1"/>
              <a:t>클래스메소드나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정적메소드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처럼</a:t>
            </a:r>
            <a:r>
              <a:rPr lang="ko-KR" altLang="en-US" sz="4000" dirty="0"/>
              <a:t> 사용자 정의 </a:t>
            </a:r>
            <a:r>
              <a:rPr lang="ko-KR" altLang="en-US" sz="4000" dirty="0" err="1"/>
              <a:t>메소드</a:t>
            </a:r>
            <a:r>
              <a:rPr lang="ko-KR" altLang="en-US" sz="4000" dirty="0"/>
              <a:t> 클래스를 만들어서  다른 클래스의 </a:t>
            </a:r>
            <a:r>
              <a:rPr lang="ko-KR" altLang="en-US" sz="4000" dirty="0" err="1"/>
              <a:t>메소드에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데코레이터로</a:t>
            </a:r>
            <a:r>
              <a:rPr lang="ko-KR" altLang="en-US" sz="4000" dirty="0"/>
              <a:t> 처리할 경우 사용자내의 </a:t>
            </a:r>
            <a:r>
              <a:rPr lang="ko-KR" altLang="en-US" sz="4000" dirty="0" err="1"/>
              <a:t>메소드도</a:t>
            </a:r>
            <a:r>
              <a:rPr lang="ko-KR" altLang="en-US" sz="4000" dirty="0"/>
              <a:t> 호출이 가능</a:t>
            </a:r>
            <a:endParaRPr sz="4000" dirty="0"/>
          </a:p>
        </p:txBody>
      </p:sp>
      <p:sp>
        <p:nvSpPr>
          <p:cNvPr id="179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2768064" y="6713984"/>
            <a:ext cx="6192688" cy="446449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사용자 정의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632160" y="9945054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내부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23248" y="6713984"/>
            <a:ext cx="6192688" cy="446449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 anchorCtr="0">
            <a:no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클래스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15336" y="8608954"/>
            <a:ext cx="4608512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</a:t>
            </a:r>
            <a:r>
              <a:rPr lang="ko-KR" altLang="en-US" sz="3600" b="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5336" y="7947411"/>
            <a:ext cx="4608512" cy="553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@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사용자 정의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메소드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클래스</a:t>
            </a:r>
          </a:p>
        </p:txBody>
      </p:sp>
      <p:cxnSp>
        <p:nvCxnSpPr>
          <p:cNvPr id="6" name="직선 화살표 연결선 5"/>
          <p:cNvCxnSpPr>
            <a:stCxn id="2" idx="1"/>
          </p:cNvCxnSpPr>
          <p:nvPr/>
        </p:nvCxnSpPr>
        <p:spPr>
          <a:xfrm flipH="1" flipV="1">
            <a:off x="10823848" y="8298160"/>
            <a:ext cx="1944216" cy="64807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직사각형 14"/>
          <p:cNvSpPr/>
          <p:nvPr/>
        </p:nvSpPr>
        <p:spPr>
          <a:xfrm>
            <a:off x="13560152" y="7949532"/>
            <a:ext cx="4608512" cy="1169547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en-US" altLang="ko-KR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__</a:t>
            </a:r>
            <a:r>
              <a:rPr lang="en-US" altLang="ko-KR"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call__(self)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140822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8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Meta Class</a:t>
            </a:r>
          </a:p>
        </p:txBody>
      </p:sp>
      <p:sp>
        <p:nvSpPr>
          <p:cNvPr id="68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메타클래스란</a:t>
            </a:r>
            <a:endParaRPr dirty="0"/>
          </a:p>
        </p:txBody>
      </p:sp>
      <p:sp>
        <p:nvSpPr>
          <p:cNvPr id="69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9848463" cy="26906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04672" defTabSz="1609344">
              <a:lnSpc>
                <a:spcPct val="150000"/>
              </a:lnSpc>
              <a:spcBef>
                <a:spcPts val="800"/>
              </a:spcBef>
              <a:buSzTx/>
              <a:buNone/>
              <a:defRPr sz="2288"/>
            </a:pPr>
            <a:r>
              <a:rPr sz="4000" dirty="0" err="1"/>
              <a:t>파이썬에서는</a:t>
            </a:r>
            <a:r>
              <a:rPr sz="4000" dirty="0"/>
              <a:t> </a:t>
            </a:r>
            <a:r>
              <a:rPr sz="4000" dirty="0" err="1"/>
              <a:t>모든</a:t>
            </a:r>
            <a:r>
              <a:rPr sz="4000" dirty="0"/>
              <a:t> </a:t>
            </a:r>
            <a:r>
              <a:rPr sz="4000" dirty="0" err="1"/>
              <a:t>클래스는</a:t>
            </a:r>
            <a:r>
              <a:rPr sz="4000" dirty="0"/>
              <a:t> </a:t>
            </a:r>
            <a:r>
              <a:rPr sz="4000" dirty="0" err="1"/>
              <a:t>메타클래스에</a:t>
            </a:r>
            <a:r>
              <a:rPr sz="4000" dirty="0"/>
              <a:t> </a:t>
            </a:r>
            <a:r>
              <a:rPr sz="4000" dirty="0" err="1"/>
              <a:t>의해</a:t>
            </a:r>
            <a:r>
              <a:rPr sz="4000" dirty="0"/>
              <a:t> </a:t>
            </a:r>
            <a:r>
              <a:rPr sz="4000" dirty="0" err="1"/>
              <a:t>만들어진다</a:t>
            </a:r>
            <a:r>
              <a:rPr sz="4000" dirty="0"/>
              <a:t>. </a:t>
            </a:r>
          </a:p>
          <a:p>
            <a:pPr marL="0" lvl="1" indent="804672" defTabSz="1609344">
              <a:lnSpc>
                <a:spcPct val="150000"/>
              </a:lnSpc>
              <a:spcBef>
                <a:spcPts val="800"/>
              </a:spcBef>
              <a:buSzTx/>
              <a:buNone/>
              <a:defRPr sz="2288"/>
            </a:pPr>
            <a:r>
              <a:rPr sz="4000" dirty="0" err="1"/>
              <a:t>내장</a:t>
            </a:r>
            <a:r>
              <a:rPr sz="4000" dirty="0"/>
              <a:t> </a:t>
            </a:r>
            <a:r>
              <a:rPr sz="4000" dirty="0" err="1"/>
              <a:t>메타클래스</a:t>
            </a:r>
            <a:r>
              <a:rPr sz="4000" dirty="0"/>
              <a:t> </a:t>
            </a:r>
            <a:r>
              <a:rPr sz="4000" dirty="0" err="1"/>
              <a:t>type이</a:t>
            </a:r>
            <a:r>
              <a:rPr sz="4000" dirty="0"/>
              <a:t> </a:t>
            </a:r>
            <a:r>
              <a:rPr sz="4000" dirty="0" err="1"/>
              <a:t>제공되면</a:t>
            </a:r>
            <a:r>
              <a:rPr sz="4000" dirty="0"/>
              <a:t> </a:t>
            </a:r>
            <a:r>
              <a:rPr sz="4000" dirty="0" err="1"/>
              <a:t>이를</a:t>
            </a:r>
            <a:r>
              <a:rPr sz="4000" dirty="0"/>
              <a:t> </a:t>
            </a:r>
            <a:r>
              <a:rPr sz="4000" dirty="0" err="1"/>
              <a:t>상속받아</a:t>
            </a:r>
            <a:r>
              <a:rPr sz="4000" dirty="0"/>
              <a:t> </a:t>
            </a:r>
            <a:r>
              <a:rPr sz="4000" dirty="0" err="1"/>
              <a:t>새로운</a:t>
            </a:r>
            <a:r>
              <a:rPr sz="4000" dirty="0"/>
              <a:t> </a:t>
            </a:r>
            <a:r>
              <a:rPr sz="4000" dirty="0" err="1"/>
              <a:t>메타클래스를</a:t>
            </a:r>
            <a:r>
              <a:rPr sz="4000" dirty="0"/>
              <a:t> </a:t>
            </a:r>
            <a:r>
              <a:rPr sz="4000" dirty="0" err="1"/>
              <a:t>만들</a:t>
            </a:r>
            <a:r>
              <a:rPr sz="4000" dirty="0"/>
              <a:t> 수 </a:t>
            </a:r>
            <a:r>
              <a:rPr sz="4000" dirty="0" err="1"/>
              <a:t>있음</a:t>
            </a:r>
            <a:endParaRPr sz="4000" dirty="0"/>
          </a:p>
        </p:txBody>
      </p:sp>
      <p:sp>
        <p:nvSpPr>
          <p:cNvPr id="69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p:grpSp>
        <p:nvGrpSpPr>
          <p:cNvPr id="695" name="직사각형 4"/>
          <p:cNvGrpSpPr/>
          <p:nvPr/>
        </p:nvGrpSpPr>
        <p:grpSpPr>
          <a:xfrm>
            <a:off x="4847180" y="8730208"/>
            <a:ext cx="4464504" cy="1584180"/>
            <a:chOff x="-1" y="0"/>
            <a:chExt cx="2232250" cy="792088"/>
          </a:xfrm>
        </p:grpSpPr>
        <p:sp>
          <p:nvSpPr>
            <p:cNvPr id="693" name="직사각형"/>
            <p:cNvSpPr/>
            <p:nvPr/>
          </p:nvSpPr>
          <p:spPr>
            <a:xfrm>
              <a:off x="-1" y="0"/>
              <a:ext cx="2232250" cy="792088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인스턴스"/>
            <p:cNvSpPr txBox="1"/>
            <p:nvPr/>
          </p:nvSpPr>
          <p:spPr>
            <a:xfrm>
              <a:off x="-1" y="195992"/>
              <a:ext cx="2232250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8" name="직사각형 6"/>
          <p:cNvGrpSpPr/>
          <p:nvPr/>
        </p:nvGrpSpPr>
        <p:grpSpPr>
          <a:xfrm>
            <a:off x="9887741" y="8730208"/>
            <a:ext cx="4464502" cy="1584180"/>
            <a:chOff x="-1" y="0"/>
            <a:chExt cx="2232250" cy="792088"/>
          </a:xfrm>
        </p:grpSpPr>
        <p:sp>
          <p:nvSpPr>
            <p:cNvPr id="696" name="직사각형"/>
            <p:cNvSpPr/>
            <p:nvPr/>
          </p:nvSpPr>
          <p:spPr>
            <a:xfrm>
              <a:off x="-1" y="0"/>
              <a:ext cx="2232250" cy="792088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클래스"/>
            <p:cNvSpPr txBox="1"/>
            <p:nvPr/>
          </p:nvSpPr>
          <p:spPr>
            <a:xfrm>
              <a:off x="-1" y="195992"/>
              <a:ext cx="2232250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1" name="직사각형 7"/>
          <p:cNvGrpSpPr/>
          <p:nvPr/>
        </p:nvGrpSpPr>
        <p:grpSpPr>
          <a:xfrm>
            <a:off x="15072319" y="8730208"/>
            <a:ext cx="4464502" cy="1584180"/>
            <a:chOff x="-1" y="0"/>
            <a:chExt cx="2232250" cy="792088"/>
          </a:xfrm>
        </p:grpSpPr>
        <p:sp>
          <p:nvSpPr>
            <p:cNvPr id="699" name="직사각형"/>
            <p:cNvSpPr/>
            <p:nvPr/>
          </p:nvSpPr>
          <p:spPr>
            <a:xfrm>
              <a:off x="-1" y="0"/>
              <a:ext cx="2232250" cy="792088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메타클래스"/>
            <p:cNvSpPr txBox="1"/>
            <p:nvPr/>
          </p:nvSpPr>
          <p:spPr>
            <a:xfrm>
              <a:off x="-1" y="195991"/>
              <a:ext cx="2232250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메타클래스</a:t>
              </a:r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5" name="오른쪽으로 구부러진 화살표 5"/>
          <p:cNvGrpSpPr/>
          <p:nvPr/>
        </p:nvGrpSpPr>
        <p:grpSpPr>
          <a:xfrm>
            <a:off x="8336185" y="7505966"/>
            <a:ext cx="2399690" cy="1008220"/>
            <a:chOff x="0" y="0"/>
            <a:chExt cx="1199844" cy="504108"/>
          </a:xfrm>
        </p:grpSpPr>
        <p:sp>
          <p:nvSpPr>
            <p:cNvPr id="702" name="도형"/>
            <p:cNvSpPr/>
            <p:nvPr/>
          </p:nvSpPr>
          <p:spPr>
            <a:xfrm rot="5400000">
              <a:off x="347867" y="-347868"/>
              <a:ext cx="504110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3" y="9245"/>
                  </a:moveTo>
                  <a:cubicBezTo>
                    <a:pt x="3" y="13461"/>
                    <a:pt x="6287" y="17143"/>
                    <a:pt x="15283" y="18197"/>
                  </a:cubicBezTo>
                  <a:lnTo>
                    <a:pt x="15283" y="17063"/>
                  </a:lnTo>
                  <a:lnTo>
                    <a:pt x="20376" y="19625"/>
                  </a:lnTo>
                  <a:lnTo>
                    <a:pt x="15283" y="21600"/>
                  </a:lnTo>
                  <a:lnTo>
                    <a:pt x="15283" y="20466"/>
                  </a:lnTo>
                  <a:lnTo>
                    <a:pt x="15283" y="20466"/>
                  </a:lnTo>
                  <a:cubicBezTo>
                    <a:pt x="6287" y="19412"/>
                    <a:pt x="3" y="15730"/>
                    <a:pt x="3" y="11514"/>
                  </a:cubicBezTo>
                  <a:close/>
                  <a:moveTo>
                    <a:pt x="20376" y="2269"/>
                  </a:moveTo>
                  <a:cubicBezTo>
                    <a:pt x="10091" y="2269"/>
                    <a:pt x="1418" y="5747"/>
                    <a:pt x="156" y="10380"/>
                  </a:cubicBezTo>
                  <a:lnTo>
                    <a:pt x="156" y="10380"/>
                  </a:lnTo>
                  <a:cubicBezTo>
                    <a:pt x="-1224" y="5312"/>
                    <a:pt x="6710" y="696"/>
                    <a:pt x="17876" y="70"/>
                  </a:cubicBezTo>
                  <a:cubicBezTo>
                    <a:pt x="18706" y="23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D4E2ED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도형"/>
            <p:cNvSpPr/>
            <p:nvPr/>
          </p:nvSpPr>
          <p:spPr>
            <a:xfrm rot="5400000">
              <a:off x="659503" y="-36233"/>
              <a:ext cx="504109" cy="57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20376" y="4721"/>
                  </a:moveTo>
                  <a:cubicBezTo>
                    <a:pt x="10091" y="4721"/>
                    <a:pt x="1418" y="11960"/>
                    <a:pt x="156" y="21600"/>
                  </a:cubicBezTo>
                  <a:lnTo>
                    <a:pt x="156" y="21600"/>
                  </a:lnTo>
                  <a:cubicBezTo>
                    <a:pt x="-1224" y="11055"/>
                    <a:pt x="6710" y="1449"/>
                    <a:pt x="17876" y="145"/>
                  </a:cubicBezTo>
                  <a:cubicBezTo>
                    <a:pt x="18706" y="49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선"/>
            <p:cNvSpPr/>
            <p:nvPr/>
          </p:nvSpPr>
          <p:spPr>
            <a:xfrm rot="5400000">
              <a:off x="347894" y="-347842"/>
              <a:ext cx="504057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45"/>
                  </a:moveTo>
                  <a:cubicBezTo>
                    <a:pt x="0" y="13461"/>
                    <a:pt x="6663" y="17143"/>
                    <a:pt x="16200" y="18197"/>
                  </a:cubicBezTo>
                  <a:lnTo>
                    <a:pt x="16200" y="17063"/>
                  </a:lnTo>
                  <a:lnTo>
                    <a:pt x="21600" y="19625"/>
                  </a:lnTo>
                  <a:lnTo>
                    <a:pt x="16200" y="21600"/>
                  </a:lnTo>
                  <a:lnTo>
                    <a:pt x="16200" y="20466"/>
                  </a:lnTo>
                  <a:lnTo>
                    <a:pt x="16200" y="20466"/>
                  </a:lnTo>
                  <a:cubicBezTo>
                    <a:pt x="6663" y="19412"/>
                    <a:pt x="0" y="15730"/>
                    <a:pt x="0" y="11514"/>
                  </a:cubicBezTo>
                  <a:lnTo>
                    <a:pt x="0" y="9245"/>
                  </a:lnTo>
                  <a:cubicBezTo>
                    <a:pt x="0" y="4139"/>
                    <a:pt x="9671" y="0"/>
                    <a:pt x="21600" y="0"/>
                  </a:cubicBezTo>
                  <a:lnTo>
                    <a:pt x="21600" y="2269"/>
                  </a:lnTo>
                  <a:cubicBezTo>
                    <a:pt x="10695" y="2269"/>
                    <a:pt x="1501" y="5747"/>
                    <a:pt x="163" y="10380"/>
                  </a:cubicBezTo>
                </a:path>
              </a:pathLst>
            </a:custGeom>
            <a:noFill/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9" name="오른쪽으로 구부러진 화살표 9"/>
          <p:cNvGrpSpPr/>
          <p:nvPr/>
        </p:nvGrpSpPr>
        <p:grpSpPr>
          <a:xfrm>
            <a:off x="13376745" y="7505966"/>
            <a:ext cx="2399690" cy="1008220"/>
            <a:chOff x="0" y="0"/>
            <a:chExt cx="1199844" cy="504108"/>
          </a:xfrm>
        </p:grpSpPr>
        <p:sp>
          <p:nvSpPr>
            <p:cNvPr id="706" name="도형"/>
            <p:cNvSpPr/>
            <p:nvPr/>
          </p:nvSpPr>
          <p:spPr>
            <a:xfrm rot="5400000">
              <a:off x="347867" y="-347868"/>
              <a:ext cx="504110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3" y="9245"/>
                  </a:moveTo>
                  <a:cubicBezTo>
                    <a:pt x="3" y="13461"/>
                    <a:pt x="6287" y="17143"/>
                    <a:pt x="15283" y="18197"/>
                  </a:cubicBezTo>
                  <a:lnTo>
                    <a:pt x="15283" y="17063"/>
                  </a:lnTo>
                  <a:lnTo>
                    <a:pt x="20376" y="19625"/>
                  </a:lnTo>
                  <a:lnTo>
                    <a:pt x="15283" y="21600"/>
                  </a:lnTo>
                  <a:lnTo>
                    <a:pt x="15283" y="20466"/>
                  </a:lnTo>
                  <a:lnTo>
                    <a:pt x="15283" y="20466"/>
                  </a:lnTo>
                  <a:cubicBezTo>
                    <a:pt x="6287" y="19412"/>
                    <a:pt x="3" y="15730"/>
                    <a:pt x="3" y="11514"/>
                  </a:cubicBezTo>
                  <a:close/>
                  <a:moveTo>
                    <a:pt x="20376" y="2269"/>
                  </a:moveTo>
                  <a:cubicBezTo>
                    <a:pt x="10091" y="2269"/>
                    <a:pt x="1418" y="5747"/>
                    <a:pt x="156" y="10380"/>
                  </a:cubicBezTo>
                  <a:lnTo>
                    <a:pt x="156" y="10380"/>
                  </a:lnTo>
                  <a:cubicBezTo>
                    <a:pt x="-1224" y="5312"/>
                    <a:pt x="6710" y="696"/>
                    <a:pt x="17876" y="70"/>
                  </a:cubicBezTo>
                  <a:cubicBezTo>
                    <a:pt x="18706" y="23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D4E2ED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도형"/>
            <p:cNvSpPr/>
            <p:nvPr/>
          </p:nvSpPr>
          <p:spPr>
            <a:xfrm rot="5400000">
              <a:off x="659503" y="-36233"/>
              <a:ext cx="504109" cy="57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extrusionOk="0">
                  <a:moveTo>
                    <a:pt x="20376" y="4721"/>
                  </a:moveTo>
                  <a:cubicBezTo>
                    <a:pt x="10091" y="4721"/>
                    <a:pt x="1418" y="11960"/>
                    <a:pt x="156" y="21600"/>
                  </a:cubicBezTo>
                  <a:lnTo>
                    <a:pt x="156" y="21600"/>
                  </a:lnTo>
                  <a:cubicBezTo>
                    <a:pt x="-1224" y="11055"/>
                    <a:pt x="6710" y="1449"/>
                    <a:pt x="17876" y="145"/>
                  </a:cubicBezTo>
                  <a:cubicBezTo>
                    <a:pt x="18706" y="49"/>
                    <a:pt x="19540" y="0"/>
                    <a:pt x="2037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선"/>
            <p:cNvSpPr/>
            <p:nvPr/>
          </p:nvSpPr>
          <p:spPr>
            <a:xfrm rot="5400000">
              <a:off x="347894" y="-347842"/>
              <a:ext cx="504057" cy="119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245"/>
                  </a:moveTo>
                  <a:cubicBezTo>
                    <a:pt x="0" y="13461"/>
                    <a:pt x="6663" y="17143"/>
                    <a:pt x="16200" y="18197"/>
                  </a:cubicBezTo>
                  <a:lnTo>
                    <a:pt x="16200" y="17063"/>
                  </a:lnTo>
                  <a:lnTo>
                    <a:pt x="21600" y="19625"/>
                  </a:lnTo>
                  <a:lnTo>
                    <a:pt x="16200" y="21600"/>
                  </a:lnTo>
                  <a:lnTo>
                    <a:pt x="16200" y="20466"/>
                  </a:lnTo>
                  <a:lnTo>
                    <a:pt x="16200" y="20466"/>
                  </a:lnTo>
                  <a:cubicBezTo>
                    <a:pt x="6663" y="19412"/>
                    <a:pt x="0" y="15730"/>
                    <a:pt x="0" y="11514"/>
                  </a:cubicBezTo>
                  <a:lnTo>
                    <a:pt x="0" y="9245"/>
                  </a:lnTo>
                  <a:cubicBezTo>
                    <a:pt x="0" y="4139"/>
                    <a:pt x="9671" y="0"/>
                    <a:pt x="21600" y="0"/>
                  </a:cubicBezTo>
                  <a:lnTo>
                    <a:pt x="21600" y="2269"/>
                  </a:lnTo>
                  <a:cubicBezTo>
                    <a:pt x="10695" y="2269"/>
                    <a:pt x="1501" y="5747"/>
                    <a:pt x="163" y="10380"/>
                  </a:cubicBezTo>
                </a:path>
              </a:pathLst>
            </a:custGeom>
            <a:noFill/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0" name="TextBox 8"/>
          <p:cNvSpPr txBox="1"/>
          <p:nvPr/>
        </p:nvSpPr>
        <p:spPr>
          <a:xfrm>
            <a:off x="8303566" y="6857999"/>
            <a:ext cx="302434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of</a:t>
            </a:r>
          </a:p>
        </p:txBody>
      </p:sp>
      <p:sp>
        <p:nvSpPr>
          <p:cNvPr id="711" name="TextBox 11"/>
          <p:cNvSpPr txBox="1"/>
          <p:nvPr/>
        </p:nvSpPr>
        <p:spPr>
          <a:xfrm>
            <a:off x="13048113" y="6857999"/>
            <a:ext cx="30243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of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 type/object class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76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</a:t>
            </a:r>
            <a:r>
              <a:rPr dirty="0" err="1"/>
              <a:t>구조</a:t>
            </a:r>
            <a:r>
              <a:rPr dirty="0"/>
              <a:t> </a:t>
            </a:r>
          </a:p>
        </p:txBody>
      </p:sp>
      <p:grpSp>
        <p:nvGrpSpPr>
          <p:cNvPr id="770" name="직사각형 10"/>
          <p:cNvGrpSpPr/>
          <p:nvPr/>
        </p:nvGrpSpPr>
        <p:grpSpPr>
          <a:xfrm>
            <a:off x="12154257" y="8079010"/>
            <a:ext cx="1872214" cy="1047266"/>
            <a:chOff x="-1" y="-1"/>
            <a:chExt cx="936106" cy="523632"/>
          </a:xfrm>
        </p:grpSpPr>
        <p:sp>
          <p:nvSpPr>
            <p:cNvPr id="768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object"/>
            <p:cNvSpPr txBox="1"/>
            <p:nvPr/>
          </p:nvSpPr>
          <p:spPr>
            <a:xfrm>
              <a:off x="-1" y="107928"/>
              <a:ext cx="93610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773" name="직사각형 14"/>
          <p:cNvGrpSpPr/>
          <p:nvPr/>
        </p:nvGrpSpPr>
        <p:grpSpPr>
          <a:xfrm>
            <a:off x="6969683" y="8079009"/>
            <a:ext cx="1872214" cy="1047266"/>
            <a:chOff x="-1" y="-1"/>
            <a:chExt cx="936106" cy="523632"/>
          </a:xfrm>
        </p:grpSpPr>
        <p:sp>
          <p:nvSpPr>
            <p:cNvPr id="771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type"/>
            <p:cNvSpPr txBox="1"/>
            <p:nvPr/>
          </p:nvSpPr>
          <p:spPr>
            <a:xfrm>
              <a:off x="-1" y="107927"/>
              <a:ext cx="93610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</a:t>
              </a:r>
            </a:p>
          </p:txBody>
        </p:sp>
      </p:grpSp>
      <p:grpSp>
        <p:nvGrpSpPr>
          <p:cNvPr id="776" name="직사각형 15"/>
          <p:cNvGrpSpPr/>
          <p:nvPr/>
        </p:nvGrpSpPr>
        <p:grpSpPr>
          <a:xfrm>
            <a:off x="9986309" y="11220630"/>
            <a:ext cx="1872214" cy="1047266"/>
            <a:chOff x="-1" y="-1"/>
            <a:chExt cx="936106" cy="523632"/>
          </a:xfrm>
        </p:grpSpPr>
        <p:sp>
          <p:nvSpPr>
            <p:cNvPr id="774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int"/>
            <p:cNvSpPr txBox="1"/>
            <p:nvPr/>
          </p:nvSpPr>
          <p:spPr>
            <a:xfrm>
              <a:off x="-1" y="107927"/>
              <a:ext cx="93610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9" name="직사각형 16"/>
          <p:cNvGrpSpPr/>
          <p:nvPr/>
        </p:nvGrpSpPr>
        <p:grpSpPr>
          <a:xfrm>
            <a:off x="12163317" y="11220629"/>
            <a:ext cx="1872214" cy="1047266"/>
            <a:chOff x="-1" y="-1"/>
            <a:chExt cx="936106" cy="523632"/>
          </a:xfrm>
        </p:grpSpPr>
        <p:sp>
          <p:nvSpPr>
            <p:cNvPr id="777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float"/>
            <p:cNvSpPr txBox="1"/>
            <p:nvPr/>
          </p:nvSpPr>
          <p:spPr>
            <a:xfrm>
              <a:off x="-1" y="107927"/>
              <a:ext cx="93610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</a:p>
          </p:txBody>
        </p:sp>
      </p:grpSp>
      <p:grpSp>
        <p:nvGrpSpPr>
          <p:cNvPr id="782" name="직사각형 17"/>
          <p:cNvGrpSpPr/>
          <p:nvPr/>
        </p:nvGrpSpPr>
        <p:grpSpPr>
          <a:xfrm>
            <a:off x="14395093" y="11220630"/>
            <a:ext cx="1872214" cy="1047266"/>
            <a:chOff x="-1" y="-1"/>
            <a:chExt cx="936106" cy="523632"/>
          </a:xfrm>
        </p:grpSpPr>
        <p:sp>
          <p:nvSpPr>
            <p:cNvPr id="780" name="직사각형"/>
            <p:cNvSpPr/>
            <p:nvPr/>
          </p:nvSpPr>
          <p:spPr>
            <a:xfrm>
              <a:off x="-1" y="-1"/>
              <a:ext cx="936106" cy="52363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str"/>
            <p:cNvSpPr txBox="1"/>
            <p:nvPr/>
          </p:nvSpPr>
          <p:spPr>
            <a:xfrm>
              <a:off x="-1" y="107927"/>
              <a:ext cx="93610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9" name="꺾인 연결선 12"/>
          <p:cNvSpPr/>
          <p:nvPr/>
        </p:nvSpPr>
        <p:spPr>
          <a:xfrm>
            <a:off x="10921039" y="9143256"/>
            <a:ext cx="2169162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800"/>
                </a:lnTo>
                <a:lnTo>
                  <a:pt x="21600" y="10800"/>
                </a:ln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0" name="꺾인 연결선 20"/>
          <p:cNvSpPr/>
          <p:nvPr/>
        </p:nvSpPr>
        <p:spPr>
          <a:xfrm>
            <a:off x="13090198" y="9143256"/>
            <a:ext cx="224028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0800"/>
                </a:lnTo>
                <a:lnTo>
                  <a:pt x="0" y="10800"/>
                </a:lnTo>
                <a:lnTo>
                  <a:pt x="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5" name="TextBox 25"/>
          <p:cNvSpPr txBox="1"/>
          <p:nvPr/>
        </p:nvSpPr>
        <p:spPr>
          <a:xfrm>
            <a:off x="9475425" y="5561857"/>
            <a:ext cx="570493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/>
            <a:r>
              <a:rPr sz="6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4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sz="4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4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sz="44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895475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  <a:r>
              <a:rPr dirty="0" err="1"/>
              <a:t>type과</a:t>
            </a:r>
            <a:r>
              <a:rPr dirty="0"/>
              <a:t> </a:t>
            </a:r>
            <a:r>
              <a:rPr dirty="0" err="1"/>
              <a:t>object는</a:t>
            </a:r>
            <a:r>
              <a:rPr dirty="0"/>
              <a:t> </a:t>
            </a:r>
            <a:r>
              <a:rPr dirty="0" err="1"/>
              <a:t>상호상속하고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클래스들은</a:t>
            </a:r>
            <a:r>
              <a:rPr dirty="0"/>
              <a:t> </a:t>
            </a:r>
            <a:r>
              <a:rPr dirty="0" err="1"/>
              <a:t>object를</a:t>
            </a:r>
            <a:r>
              <a:rPr dirty="0"/>
              <a:t> </a:t>
            </a:r>
            <a:r>
              <a:rPr dirty="0" err="1"/>
              <a:t>상속</a:t>
            </a:r>
            <a:endParaRPr dirty="0"/>
          </a:p>
        </p:txBody>
      </p:sp>
      <p:sp>
        <p:nvSpPr>
          <p:cNvPr id="801" name="꺾인 연결선 3"/>
          <p:cNvSpPr/>
          <p:nvPr/>
        </p:nvSpPr>
        <p:spPr>
          <a:xfrm>
            <a:off x="13090198" y="9143256"/>
            <a:ext cx="762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10800"/>
                </a:lnTo>
                <a:lnTo>
                  <a:pt x="0" y="10800"/>
                </a:lnTo>
                <a:lnTo>
                  <a:pt x="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9" name="직사각형 8"/>
          <p:cNvSpPr/>
          <p:nvPr/>
        </p:nvSpPr>
        <p:spPr>
          <a:xfrm>
            <a:off x="9266228" y="10827731"/>
            <a:ext cx="7632852" cy="1872210"/>
          </a:xfrm>
          <a:prstGeom prst="rect">
            <a:avLst/>
          </a:prstGeom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0" name="TextBox 13"/>
          <p:cNvSpPr txBox="1"/>
          <p:nvPr/>
        </p:nvSpPr>
        <p:spPr>
          <a:xfrm>
            <a:off x="6855281" y="9747403"/>
            <a:ext cx="144016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200" b="1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1" name="TextBox 24"/>
          <p:cNvSpPr txBox="1"/>
          <p:nvPr/>
        </p:nvSpPr>
        <p:spPr>
          <a:xfrm>
            <a:off x="13490701" y="9531589"/>
            <a:ext cx="144016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200" b="1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2" name="꺾인 연결선 27"/>
          <p:cNvSpPr/>
          <p:nvPr/>
        </p:nvSpPr>
        <p:spPr>
          <a:xfrm>
            <a:off x="7903518" y="7464317"/>
            <a:ext cx="5186680" cy="59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3" name="직선 화살표 연결선 30"/>
          <p:cNvSpPr/>
          <p:nvPr/>
        </p:nvSpPr>
        <p:spPr>
          <a:xfrm>
            <a:off x="8841893" y="8602641"/>
            <a:ext cx="3168354" cy="2"/>
          </a:xfrm>
          <a:prstGeom prst="line">
            <a:avLst/>
          </a:prstGeom>
          <a:ln w="10000">
            <a:solidFill>
              <a:schemeClr val="accent1"/>
            </a:solidFill>
            <a:tailEnd type="triangle"/>
          </a:ln>
        </p:spPr>
        <p:txBody>
          <a:bodyPr lIns="91438" rIns="91438"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4" name="TextBox 33"/>
          <p:cNvSpPr txBox="1"/>
          <p:nvPr/>
        </p:nvSpPr>
        <p:spPr>
          <a:xfrm>
            <a:off x="9790695" y="8113495"/>
            <a:ext cx="144016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200" b="1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5" name="TextBox 35"/>
          <p:cNvSpPr txBox="1"/>
          <p:nvPr/>
        </p:nvSpPr>
        <p:spPr>
          <a:xfrm>
            <a:off x="9769535" y="6795283"/>
            <a:ext cx="14401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>
              <a:defRPr sz="1200" b="1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상속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3" name="꺾인 연결선 164867"/>
          <p:cNvSpPr/>
          <p:nvPr/>
        </p:nvSpPr>
        <p:spPr>
          <a:xfrm>
            <a:off x="7903518" y="9143256"/>
            <a:ext cx="1343660" cy="2618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7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4819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내장</a:t>
            </a:r>
            <a:r>
              <a:rPr dirty="0"/>
              <a:t> </a:t>
            </a:r>
            <a:r>
              <a:rPr dirty="0" err="1"/>
              <a:t>클래스와</a:t>
            </a:r>
            <a:r>
              <a:rPr dirty="0"/>
              <a:t>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82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8954750" cy="238004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</a:pP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타입은</a:t>
            </a:r>
            <a:r>
              <a:rPr dirty="0"/>
              <a:t> </a:t>
            </a:r>
            <a:r>
              <a:rPr dirty="0" err="1"/>
              <a:t>상속을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때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받지만</a:t>
            </a:r>
            <a:r>
              <a:rPr dirty="0"/>
              <a:t> </a:t>
            </a:r>
            <a:r>
              <a:rPr dirty="0" err="1"/>
              <a:t>base는</a:t>
            </a:r>
            <a:r>
              <a:rPr dirty="0"/>
              <a:t> object </a:t>
            </a:r>
            <a:r>
              <a:rPr dirty="0" err="1"/>
              <a:t>클래스를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825" name="TextBox 36"/>
          <p:cNvSpPr txBox="1"/>
          <p:nvPr/>
        </p:nvSpPr>
        <p:spPr>
          <a:xfrm>
            <a:off x="8735617" y="5888507"/>
            <a:ext cx="47525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>
              <a:defRPr sz="1400" u="sng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6" name="직사각형 37"/>
          <p:cNvSpPr/>
          <p:nvPr/>
        </p:nvSpPr>
        <p:spPr>
          <a:xfrm>
            <a:off x="7151440" y="7472680"/>
            <a:ext cx="2736304" cy="4855572"/>
          </a:xfrm>
          <a:prstGeom prst="rect">
            <a:avLst/>
          </a:prstGeom>
          <a:solidFill>
            <a:srgbClr val="F2F2F2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7" name="직사각형 42"/>
          <p:cNvSpPr/>
          <p:nvPr/>
        </p:nvSpPr>
        <p:spPr>
          <a:xfrm>
            <a:off x="9936832" y="7472680"/>
            <a:ext cx="2736304" cy="4855572"/>
          </a:xfrm>
          <a:prstGeom prst="rect">
            <a:avLst/>
          </a:prstGeom>
          <a:solidFill>
            <a:srgbClr val="F2F2F2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8" name="직사각형 43"/>
          <p:cNvSpPr/>
          <p:nvPr/>
        </p:nvSpPr>
        <p:spPr>
          <a:xfrm>
            <a:off x="12739263" y="7472680"/>
            <a:ext cx="2736306" cy="4855572"/>
          </a:xfrm>
          <a:prstGeom prst="rect">
            <a:avLst/>
          </a:prstGeom>
          <a:solidFill>
            <a:srgbClr val="F2F2F2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9" name="TextBox 41"/>
          <p:cNvSpPr txBox="1"/>
          <p:nvPr/>
        </p:nvSpPr>
        <p:spPr>
          <a:xfrm>
            <a:off x="7439470" y="6752605"/>
            <a:ext cx="216024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생성클래스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" name="TextBox 45"/>
          <p:cNvSpPr txBox="1"/>
          <p:nvPr/>
        </p:nvSpPr>
        <p:spPr>
          <a:xfrm>
            <a:off x="10175777" y="6752605"/>
            <a:ext cx="216024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1" name="TextBox 46"/>
          <p:cNvSpPr txBox="1"/>
          <p:nvPr/>
        </p:nvSpPr>
        <p:spPr>
          <a:xfrm>
            <a:off x="12912081" y="6752605"/>
            <a:ext cx="216024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400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4" name="직사각형 44"/>
          <p:cNvGrpSpPr/>
          <p:nvPr/>
        </p:nvGrpSpPr>
        <p:grpSpPr>
          <a:xfrm>
            <a:off x="7655496" y="7974096"/>
            <a:ext cx="1728196" cy="720085"/>
            <a:chOff x="0" y="-1"/>
            <a:chExt cx="864096" cy="360042"/>
          </a:xfrm>
        </p:grpSpPr>
        <p:sp>
          <p:nvSpPr>
            <p:cNvPr id="832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type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</a:t>
              </a:r>
            </a:p>
          </p:txBody>
        </p:sp>
      </p:grpSp>
      <p:grpSp>
        <p:nvGrpSpPr>
          <p:cNvPr id="837" name="직사각형 48"/>
          <p:cNvGrpSpPr/>
          <p:nvPr/>
        </p:nvGrpSpPr>
        <p:grpSpPr>
          <a:xfrm>
            <a:off x="10391800" y="7968221"/>
            <a:ext cx="1728196" cy="720086"/>
            <a:chOff x="0" y="-1"/>
            <a:chExt cx="864096" cy="360042"/>
          </a:xfrm>
        </p:grpSpPr>
        <p:sp>
          <p:nvSpPr>
            <p:cNvPr id="835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object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840" name="직사각형 49"/>
          <p:cNvGrpSpPr/>
          <p:nvPr/>
        </p:nvGrpSpPr>
        <p:grpSpPr>
          <a:xfrm>
            <a:off x="10391800" y="9632922"/>
            <a:ext cx="1728196" cy="720085"/>
            <a:chOff x="0" y="-1"/>
            <a:chExt cx="864096" cy="360042"/>
          </a:xfrm>
        </p:grpSpPr>
        <p:sp>
          <p:nvSpPr>
            <p:cNvPr id="838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list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</p:grpSp>
      <p:grpSp>
        <p:nvGrpSpPr>
          <p:cNvPr id="843" name="직사각형 51"/>
          <p:cNvGrpSpPr/>
          <p:nvPr/>
        </p:nvGrpSpPr>
        <p:grpSpPr>
          <a:xfrm>
            <a:off x="13344128" y="9632923"/>
            <a:ext cx="1728196" cy="720086"/>
            <a:chOff x="0" y="-1"/>
            <a:chExt cx="864096" cy="360042"/>
          </a:xfrm>
        </p:grpSpPr>
        <p:sp>
          <p:nvSpPr>
            <p:cNvPr id="841" name="직사각형"/>
            <p:cNvSpPr/>
            <p:nvPr/>
          </p:nvSpPr>
          <p:spPr>
            <a:xfrm>
              <a:off x="0" y="-1"/>
              <a:ext cx="864096" cy="360042"/>
            </a:xfrm>
            <a:prstGeom prst="rect">
              <a:avLst/>
            </a:prstGeom>
            <a:solidFill>
              <a:srgbClr val="355D7E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mylist"/>
            <p:cNvSpPr txBox="1"/>
            <p:nvPr/>
          </p:nvSpPr>
          <p:spPr>
            <a:xfrm>
              <a:off x="0" y="26133"/>
              <a:ext cx="86409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mylist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2" name="직선 화살표 연결선 3"/>
          <p:cNvSpPr/>
          <p:nvPr/>
        </p:nvSpPr>
        <p:spPr>
          <a:xfrm>
            <a:off x="9402539" y="8330159"/>
            <a:ext cx="970214" cy="2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5" name="직선 화살표 연결선 6"/>
          <p:cNvSpPr/>
          <p:nvPr/>
        </p:nvSpPr>
        <p:spPr>
          <a:xfrm flipV="1">
            <a:off x="11255895" y="8694182"/>
            <a:ext cx="2" cy="938744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3" name="직선 화살표 연결선 8"/>
          <p:cNvSpPr/>
          <p:nvPr/>
        </p:nvSpPr>
        <p:spPr>
          <a:xfrm>
            <a:off x="12138844" y="9992965"/>
            <a:ext cx="1186236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4" name="꺾인 연결선 11"/>
          <p:cNvSpPr/>
          <p:nvPr/>
        </p:nvSpPr>
        <p:spPr>
          <a:xfrm>
            <a:off x="8518972" y="8710944"/>
            <a:ext cx="1851660" cy="1280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prstDash val="sysDash"/>
            <a:tailEnd type="triangle"/>
          </a:ln>
        </p:spPr>
        <p:txBody>
          <a:bodyPr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8" name="TextBox 12"/>
          <p:cNvSpPr txBox="1"/>
          <p:nvPr/>
        </p:nvSpPr>
        <p:spPr>
          <a:xfrm>
            <a:off x="8159553" y="10353003"/>
            <a:ext cx="172819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/>
          <a:p>
            <a:pPr algn="ctr">
              <a:defRPr sz="1200" b="1"/>
            </a:pP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sz="1200" b="1"/>
            </a:pP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9" name="TextBox 27"/>
          <p:cNvSpPr txBox="1"/>
          <p:nvPr/>
        </p:nvSpPr>
        <p:spPr>
          <a:xfrm>
            <a:off x="11944739" y="10380805"/>
            <a:ext cx="183143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rIns="91438">
            <a:spAutoFit/>
          </a:bodyPr>
          <a:lstStyle>
            <a:lvl1pPr algn="ctr">
              <a:defRPr sz="1200" b="1"/>
            </a:lvl1pPr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인스턴스생성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0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메타클래스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85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89200" y="5962651"/>
            <a:ext cx="301364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520047" cy="303609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 </a:t>
            </a:r>
            <a:r>
              <a:rPr sz="8800" dirty="0"/>
              <a:t>type class :  </a:t>
            </a:r>
            <a:r>
              <a:rPr sz="8800" dirty="0" err="1"/>
              <a:t>사용자</a:t>
            </a:r>
            <a:r>
              <a:rPr sz="8800" dirty="0"/>
              <a:t> </a:t>
            </a:r>
            <a:r>
              <a:rPr sz="8800" dirty="0" err="1"/>
              <a:t>클래스</a:t>
            </a:r>
            <a:r>
              <a:rPr sz="8800" dirty="0"/>
              <a:t> </a:t>
            </a:r>
            <a:r>
              <a:rPr sz="8800" dirty="0" err="1"/>
              <a:t>정의</a:t>
            </a:r>
            <a:r>
              <a:rPr sz="8800" dirty="0"/>
              <a:t> </a:t>
            </a:r>
            <a:endParaRPr dirty="0"/>
          </a:p>
        </p:txBody>
      </p:sp>
      <p:sp>
        <p:nvSpPr>
          <p:cNvPr id="73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9373850" cy="23800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19072">
              <a:spcBef>
                <a:spcPts val="1200"/>
              </a:spcBef>
              <a:buSzTx/>
              <a:buNone/>
              <a:defRPr sz="2726"/>
            </a:pPr>
            <a:r>
              <a:rPr sz="3600" dirty="0" err="1"/>
              <a:t>type으로</a:t>
            </a:r>
            <a:r>
              <a:rPr sz="3600" dirty="0"/>
              <a:t> </a:t>
            </a:r>
            <a:r>
              <a:rPr sz="3600" dirty="0" err="1"/>
              <a:t>클래스</a:t>
            </a:r>
            <a:r>
              <a:rPr sz="3600" dirty="0"/>
              <a:t> </a:t>
            </a:r>
            <a:r>
              <a:rPr sz="3600" dirty="0" err="1"/>
              <a:t>생성하기</a:t>
            </a:r>
            <a:r>
              <a:rPr sz="3600" dirty="0"/>
              <a:t> </a:t>
            </a:r>
            <a:r>
              <a:rPr sz="3600" dirty="0" err="1"/>
              <a:t>위해</a:t>
            </a:r>
            <a:r>
              <a:rPr sz="3600" dirty="0"/>
              <a:t> </a:t>
            </a:r>
            <a:r>
              <a:rPr sz="3600" dirty="0" err="1"/>
              <a:t>변수명과</a:t>
            </a:r>
            <a:r>
              <a:rPr sz="3600" dirty="0"/>
              <a:t> </a:t>
            </a:r>
            <a:r>
              <a:rPr sz="3600" dirty="0" err="1"/>
              <a:t>클래스명을</a:t>
            </a:r>
            <a:r>
              <a:rPr sz="3600" dirty="0"/>
              <a:t> </a:t>
            </a:r>
            <a:r>
              <a:rPr sz="3600" dirty="0" err="1"/>
              <a:t>동일하게</a:t>
            </a:r>
            <a:r>
              <a:rPr sz="3600" dirty="0"/>
              <a:t> </a:t>
            </a:r>
            <a:r>
              <a:rPr sz="3600" dirty="0" err="1"/>
              <a:t>처리해서</a:t>
            </a:r>
            <a:r>
              <a:rPr sz="3600" dirty="0"/>
              <a:t> </a:t>
            </a:r>
            <a:r>
              <a:rPr sz="3600" dirty="0" err="1"/>
              <a:t>하나의</a:t>
            </a:r>
            <a:r>
              <a:rPr sz="3600" dirty="0"/>
              <a:t> </a:t>
            </a:r>
            <a:r>
              <a:rPr sz="3600" dirty="0" err="1"/>
              <a:t>클래스</a:t>
            </a:r>
            <a:r>
              <a:rPr sz="3600" dirty="0"/>
              <a:t> </a:t>
            </a:r>
            <a:r>
              <a:rPr sz="3600" dirty="0" err="1"/>
              <a:t>정의</a:t>
            </a:r>
            <a:endParaRPr sz="3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5567262" y="5846909"/>
            <a:ext cx="15463937" cy="6524392"/>
            <a:chOff x="2043885" y="2923454"/>
            <a:chExt cx="4791397" cy="3262196"/>
          </a:xfrm>
        </p:grpSpPr>
        <p:grpSp>
          <p:nvGrpSpPr>
            <p:cNvPr id="737" name="직사각형 8"/>
            <p:cNvGrpSpPr/>
            <p:nvPr/>
          </p:nvGrpSpPr>
          <p:grpSpPr>
            <a:xfrm>
              <a:off x="3916092" y="3061263"/>
              <a:ext cx="936107" cy="523633"/>
              <a:chOff x="-1" y="-1"/>
              <a:chExt cx="936106" cy="523632"/>
            </a:xfrm>
          </p:grpSpPr>
          <p:sp>
            <p:nvSpPr>
              <p:cNvPr id="735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6" name="object"/>
              <p:cNvSpPr txBox="1"/>
              <p:nvPr/>
            </p:nvSpPr>
            <p:spPr>
              <a:xfrm>
                <a:off x="-1" y="92538"/>
                <a:ext cx="936106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</a:t>
                </a:r>
              </a:p>
            </p:txBody>
          </p:sp>
        </p:grpSp>
        <p:grpSp>
          <p:nvGrpSpPr>
            <p:cNvPr id="740" name="직사각형 9"/>
            <p:cNvGrpSpPr/>
            <p:nvPr/>
          </p:nvGrpSpPr>
          <p:grpSpPr>
            <a:xfrm>
              <a:off x="2043885" y="4177582"/>
              <a:ext cx="936107" cy="523633"/>
              <a:chOff x="-1" y="-1"/>
              <a:chExt cx="936106" cy="523632"/>
            </a:xfrm>
          </p:grpSpPr>
          <p:sp>
            <p:nvSpPr>
              <p:cNvPr id="738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9" name="type"/>
              <p:cNvSpPr txBox="1"/>
              <p:nvPr/>
            </p:nvSpPr>
            <p:spPr>
              <a:xfrm>
                <a:off x="-1" y="92538"/>
                <a:ext cx="936106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743" name="직사각형 12"/>
            <p:cNvGrpSpPr/>
            <p:nvPr/>
          </p:nvGrpSpPr>
          <p:grpSpPr>
            <a:xfrm>
              <a:off x="3916092" y="4176976"/>
              <a:ext cx="936107" cy="523633"/>
              <a:chOff x="-1" y="-1"/>
              <a:chExt cx="936106" cy="523632"/>
            </a:xfrm>
          </p:grpSpPr>
          <p:sp>
            <p:nvSpPr>
              <p:cNvPr id="741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2" name="Person"/>
              <p:cNvSpPr txBox="1"/>
              <p:nvPr/>
            </p:nvSpPr>
            <p:spPr>
              <a:xfrm>
                <a:off x="-1" y="92538"/>
                <a:ext cx="936106" cy="3385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Person</a:t>
                </a:r>
              </a:p>
            </p:txBody>
          </p:sp>
        </p:grpSp>
        <p:sp>
          <p:nvSpPr>
            <p:cNvPr id="760" name="직선 화살표 연결선 6"/>
            <p:cNvSpPr/>
            <p:nvPr/>
          </p:nvSpPr>
          <p:spPr>
            <a:xfrm>
              <a:off x="4384145" y="3594266"/>
              <a:ext cx="1" cy="57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21600" extrusionOk="0">
                  <a:moveTo>
                    <a:pt x="0" y="21600"/>
                  </a:moveTo>
                  <a:cubicBezTo>
                    <a:pt x="0" y="14400"/>
                    <a:pt x="0" y="7200"/>
                    <a:pt x="0" y="0"/>
                  </a:cubicBezTo>
                </a:path>
              </a:pathLst>
            </a:custGeom>
            <a:ln w="28575">
              <a:solidFill>
                <a:schemeClr val="accent1"/>
              </a:solidFill>
              <a:tailEnd type="triangle"/>
            </a:ln>
          </p:spPr>
          <p:txBody>
            <a:bodyPr/>
            <a:lstStyle/>
            <a:p>
              <a:endParaRPr sz="6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직사각형 7"/>
            <p:cNvSpPr/>
            <p:nvPr/>
          </p:nvSpPr>
          <p:spPr>
            <a:xfrm>
              <a:off x="3700069" y="2923454"/>
              <a:ext cx="1368153" cy="1944217"/>
            </a:xfrm>
            <a:prstGeom prst="rect">
              <a:avLst/>
            </a:prstGeom>
            <a:ln w="19050">
              <a:solidFill>
                <a:srgbClr val="6C8599"/>
              </a:solidFill>
            </a:ln>
          </p:spPr>
          <p:txBody>
            <a:bodyPr lIns="91438" rIns="9143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오른쪽 화살표 17"/>
            <p:cNvSpPr/>
            <p:nvPr/>
          </p:nvSpPr>
          <p:spPr>
            <a:xfrm>
              <a:off x="3124005" y="4196474"/>
              <a:ext cx="504057" cy="4846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AF72"/>
            </a:solidFill>
            <a:ln w="12700">
              <a:miter lim="400000"/>
            </a:ln>
          </p:spPr>
          <p:txBody>
            <a:bodyPr lIns="91438" rIns="9143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TextBox 18"/>
            <p:cNvSpPr txBox="1"/>
            <p:nvPr/>
          </p:nvSpPr>
          <p:spPr>
            <a:xfrm>
              <a:off x="2582019" y="4801922"/>
              <a:ext cx="1334075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91438" rIns="91438">
              <a:spAutoFit/>
            </a:bodyPr>
            <a:lstStyle/>
            <a:p>
              <a:pPr algn="ctr">
                <a:defRPr sz="1200" b="1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50" name="직사각형 24"/>
            <p:cNvGrpSpPr/>
            <p:nvPr/>
          </p:nvGrpSpPr>
          <p:grpSpPr>
            <a:xfrm>
              <a:off x="3942564" y="5585488"/>
              <a:ext cx="936107" cy="600162"/>
              <a:chOff x="-1" y="-38265"/>
              <a:chExt cx="936106" cy="600161"/>
            </a:xfrm>
          </p:grpSpPr>
          <p:sp>
            <p:nvSpPr>
              <p:cNvPr id="748" name="직사각형"/>
              <p:cNvSpPr/>
              <p:nvPr/>
            </p:nvSpPr>
            <p:spPr>
              <a:xfrm>
                <a:off x="-1" y="-1"/>
                <a:ext cx="936106" cy="52363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9" name="b"/>
              <p:cNvSpPr txBox="1"/>
              <p:nvPr/>
            </p:nvSpPr>
            <p:spPr>
              <a:xfrm>
                <a:off x="-1" y="-38265"/>
                <a:ext cx="936106" cy="6001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6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</p:grpSp>
        <p:sp>
          <p:nvSpPr>
            <p:cNvPr id="751" name="오른쪽 화살표 25"/>
            <p:cNvSpPr/>
            <p:nvPr/>
          </p:nvSpPr>
          <p:spPr>
            <a:xfrm rot="5400000">
              <a:off x="4132117" y="5038402"/>
              <a:ext cx="504057" cy="4846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AF72"/>
            </a:solidFill>
            <a:ln w="12700">
              <a:miter lim="400000"/>
            </a:ln>
          </p:spPr>
          <p:txBody>
            <a:bodyPr lIns="91438" rIns="9143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TextBox 26"/>
            <p:cNvSpPr txBox="1"/>
            <p:nvPr/>
          </p:nvSpPr>
          <p:spPr>
            <a:xfrm>
              <a:off x="4852197" y="5172337"/>
              <a:ext cx="1334075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91438" rIns="91438">
              <a:spAutoFit/>
            </a:bodyPr>
            <a:lstStyle/>
            <a:p>
              <a:pPr algn="ctr">
                <a:defRPr sz="1200" b="1"/>
              </a:pP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직선 화살표 연결선 27"/>
            <p:cNvSpPr/>
            <p:nvPr/>
          </p:nvSpPr>
          <p:spPr>
            <a:xfrm>
              <a:off x="2967008" y="3594266"/>
              <a:ext cx="962322" cy="57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ln w="28575">
              <a:solidFill>
                <a:schemeClr val="accent1"/>
              </a:solidFill>
              <a:tailEnd type="triangle"/>
            </a:ln>
          </p:spPr>
          <p:txBody>
            <a:bodyPr/>
            <a:lstStyle/>
            <a:p>
              <a:endParaRPr sz="6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TextBox 21"/>
            <p:cNvSpPr txBox="1"/>
            <p:nvPr/>
          </p:nvSpPr>
          <p:spPr>
            <a:xfrm>
              <a:off x="4878669" y="5724549"/>
              <a:ext cx="1745558" cy="261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91438" rIns="91438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__class__: Person</a:t>
              </a:r>
            </a:p>
          </p:txBody>
        </p:sp>
        <p:sp>
          <p:nvSpPr>
            <p:cNvPr id="755" name="TextBox 31"/>
            <p:cNvSpPr txBox="1"/>
            <p:nvPr/>
          </p:nvSpPr>
          <p:spPr>
            <a:xfrm>
              <a:off x="5089724" y="4300291"/>
              <a:ext cx="1745558" cy="4770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91438" rIns="91438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__class__: type</a:t>
              </a:r>
            </a:p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__bases__: object</a:t>
              </a:r>
            </a:p>
          </p:txBody>
        </p:sp>
        <p:sp>
          <p:nvSpPr>
            <p:cNvPr id="756" name="TextBox 32"/>
            <p:cNvSpPr txBox="1"/>
            <p:nvPr/>
          </p:nvSpPr>
          <p:spPr>
            <a:xfrm>
              <a:off x="5089724" y="3123729"/>
              <a:ext cx="1745558" cy="4770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91438" rIns="91438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__class__: type</a:t>
              </a:r>
            </a:p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__bases__: </a:t>
              </a:r>
            </a:p>
          </p:txBody>
        </p:sp>
      </p:grpSp>
      <p:sp>
        <p:nvSpPr>
          <p:cNvPr id="75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0467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7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체크</a:t>
            </a:r>
            <a:endParaRPr dirty="0"/>
          </a:p>
        </p:txBody>
      </p:sp>
      <p:sp>
        <p:nvSpPr>
          <p:cNvPr id="8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409</Words>
  <Application>Microsoft Office PowerPoint</Application>
  <PresentationFormat>사용자 지정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White</vt:lpstr>
      <vt:lpstr>파이썬 완전 정복 CAMP 15</vt:lpstr>
      <vt:lpstr>Meta Class</vt:lpstr>
      <vt:lpstr> 메타클래스란</vt:lpstr>
      <vt:lpstr> type/object class 관계</vt:lpstr>
      <vt:lpstr>내장 클래스 구조 </vt:lpstr>
      <vt:lpstr>내장 클래스와 인스턴스 구조</vt:lpstr>
      <vt:lpstr>사용자 메타클래스 정의</vt:lpstr>
      <vt:lpstr> type class :  사용자 클래스 정의 </vt:lpstr>
      <vt:lpstr>타입 체크</vt:lpstr>
      <vt:lpstr>Type Class로 자료형 알아보기 </vt:lpstr>
      <vt:lpstr>Type Class로 자료형의 클래스 </vt:lpstr>
      <vt:lpstr>Type special method</vt:lpstr>
      <vt:lpstr> type __new__/__init__</vt:lpstr>
      <vt:lpstr> type __call__</vt:lpstr>
      <vt:lpstr> type.__prepare__</vt:lpstr>
      <vt:lpstr>메소드 내에 메소드 처리</vt:lpstr>
      <vt:lpstr> 사용자 정의 메소드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4</cp:revision>
  <dcterms:modified xsi:type="dcterms:W3CDTF">2018-09-20T13:35:40Z</dcterms:modified>
</cp:coreProperties>
</file>