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1" r:id="rId4"/>
    <p:sldId id="258" r:id="rId5"/>
    <p:sldId id="259" r:id="rId6"/>
    <p:sldId id="269" r:id="rId7"/>
    <p:sldId id="270" r:id="rId8"/>
    <p:sldId id="257" r:id="rId9"/>
    <p:sldId id="300" r:id="rId10"/>
    <p:sldId id="277" r:id="rId11"/>
    <p:sldId id="278" r:id="rId12"/>
    <p:sldId id="279" r:id="rId13"/>
    <p:sldId id="280" r:id="rId14"/>
    <p:sldId id="282" r:id="rId15"/>
    <p:sldId id="272" r:id="rId16"/>
    <p:sldId id="276" r:id="rId17"/>
    <p:sldId id="265" r:id="rId18"/>
    <p:sldId id="283" r:id="rId19"/>
    <p:sldId id="299" r:id="rId20"/>
    <p:sldId id="273" r:id="rId21"/>
    <p:sldId id="266" r:id="rId22"/>
    <p:sldId id="274" r:id="rId23"/>
    <p:sldId id="290" r:id="rId24"/>
    <p:sldId id="281" r:id="rId25"/>
    <p:sldId id="267" r:id="rId26"/>
    <p:sldId id="298" r:id="rId27"/>
    <p:sldId id="285" r:id="rId28"/>
    <p:sldId id="284" r:id="rId29"/>
    <p:sldId id="275" r:id="rId30"/>
    <p:sldId id="268" r:id="rId31"/>
    <p:sldId id="294" r:id="rId32"/>
    <p:sldId id="291" r:id="rId33"/>
    <p:sldId id="289" r:id="rId34"/>
    <p:sldId id="297" r:id="rId35"/>
    <p:sldId id="287" r:id="rId36"/>
    <p:sldId id="286" r:id="rId37"/>
    <p:sldId id="292" r:id="rId38"/>
    <p:sldId id="295" r:id="rId39"/>
    <p:sldId id="293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5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1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89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76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6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4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BAB6-752F-4196-9C54-C2F4602D48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3C13-34F9-40AF-A1CB-CDF5DACC4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4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/>
              <a:t>차 산업혁명을 위한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9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1.3 </a:t>
            </a:r>
            <a:r>
              <a:rPr lang="ko-KR" altLang="en-US" dirty="0">
                <a:solidFill>
                  <a:srgbClr val="FFFFFF"/>
                </a:solidFill>
              </a:rPr>
              <a:t>지급결제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78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F37B30-35E5-4A3C-92CD-473580D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지급결제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86F4E2-D9B6-4DA1-BD94-5BC3CC0E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한국은행의 </a:t>
            </a:r>
            <a:r>
              <a:rPr lang="ko-KR" altLang="en-US" dirty="0" err="1">
                <a:solidFill>
                  <a:srgbClr val="FFFFFF"/>
                </a:solidFill>
              </a:rPr>
              <a:t>청산소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참여기관 시중은행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투자은행 등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544D76-9168-498A-9893-446F36911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51" y="1858963"/>
            <a:ext cx="5129656" cy="35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B30B28-39AC-4D54-8BB4-C1619CCB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어음수표 교환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3BDA85-961C-41D3-8BE2-BFC021B8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B75974-70B2-44F0-A7F9-DCC35FCA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803564"/>
            <a:ext cx="7123981" cy="54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6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5B3B4-CB21-40DC-892C-B2737ABE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</a:rPr>
              <a:t>오픈뱅킹 서비스</a:t>
            </a:r>
            <a:endParaRPr lang="ko-KR" alt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1CBBFD-D624-4F22-B2E0-E5068940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9BF4F8-B0A5-4FF7-9D59-72DB98B1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20813"/>
            <a:ext cx="6844045" cy="44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E8D788-6A78-40FC-A18F-7011F98B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지급결제 수단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48C476-4636-42B3-A9B8-771F1E96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1420813"/>
            <a:ext cx="6112382" cy="19937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998CB8-9EA7-418E-9F38-63E393E1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844E2-D593-44E9-AA62-43836E0B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6" y="4387273"/>
            <a:ext cx="6018880" cy="1256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62CE1-5F83-45BD-B6A6-BB94AC3958BD}"/>
              </a:ext>
            </a:extLst>
          </p:cNvPr>
          <p:cNvSpPr txBox="1"/>
          <p:nvPr/>
        </p:nvSpPr>
        <p:spPr>
          <a:xfrm>
            <a:off x="3352800" y="3842327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추가된 수단</a:t>
            </a:r>
          </a:p>
        </p:txBody>
      </p:sp>
    </p:spTree>
    <p:extLst>
      <p:ext uri="{BB962C8B-B14F-4D97-AF65-F5344CB8AC3E}">
        <p14:creationId xmlns:p14="http://schemas.microsoft.com/office/powerpoint/2010/main" val="45475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2. </a:t>
            </a:r>
            <a:r>
              <a:rPr lang="ko-KR" altLang="en-US" sz="6000" dirty="0"/>
              <a:t>신용카드</a:t>
            </a:r>
            <a:r>
              <a:rPr lang="en-US" altLang="ko-KR" sz="6000" dirty="0"/>
              <a:t>(credit card)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4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1.1 </a:t>
            </a:r>
            <a:r>
              <a:rPr lang="ko-KR" altLang="en-US" dirty="0">
                <a:solidFill>
                  <a:srgbClr val="FFFFFF"/>
                </a:solidFill>
              </a:rPr>
              <a:t>카드의 종류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2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147146-6881-40B9-84BD-CFF0FF5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신용카드 거래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579F9-C618-4112-BC7F-288BD70C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39772B-30B9-40F2-BBFD-972D2D25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89" y="643467"/>
            <a:ext cx="553502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0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873490-5568-4796-8E60-283FF971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FCD3DE-B27E-4B24-9E5E-12A68292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B45D9C-46B5-4A8D-981D-1BB912FA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93306"/>
            <a:ext cx="6844045" cy="38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16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1.1 </a:t>
            </a:r>
            <a:r>
              <a:rPr lang="ko-KR" altLang="en-US" dirty="0">
                <a:solidFill>
                  <a:srgbClr val="FFFFFF"/>
                </a:solidFill>
              </a:rPr>
              <a:t>카드의 종류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0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/>
              <a:t>1. </a:t>
            </a:r>
            <a:r>
              <a:rPr lang="ko-KR" altLang="en-US" sz="6000"/>
              <a:t>은행</a:t>
            </a:r>
            <a:r>
              <a:rPr lang="en-US" altLang="ko-KR" sz="6000"/>
              <a:t>(Bank)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6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3. </a:t>
            </a:r>
            <a:r>
              <a:rPr lang="ko-KR" altLang="en-US" sz="6000" dirty="0"/>
              <a:t>보험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3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2033-35FC-4A3D-8A28-9A8AEBF4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3507E-439E-42FC-8F90-7FC644F8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 err="1"/>
              <a:t>핀테크</a:t>
            </a:r>
            <a:r>
              <a:rPr lang="ko-KR" altLang="en-US" sz="6000" dirty="0"/>
              <a:t> </a:t>
            </a:r>
            <a:r>
              <a:rPr lang="en-US" altLang="ko-KR" sz="6000" dirty="0"/>
              <a:t>: </a:t>
            </a:r>
            <a:r>
              <a:rPr lang="ko-KR" altLang="en-US" sz="6000" dirty="0" err="1"/>
              <a:t>페이사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5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페이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147146-6881-40B9-84BD-CFF0FF5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o-KR" altLang="en-US" sz="2800">
                <a:solidFill>
                  <a:srgbClr val="FFFFFF"/>
                </a:solidFill>
              </a:rPr>
              <a:t>고객결제 처리 흐름</a:t>
            </a:r>
          </a:p>
        </p:txBody>
      </p:sp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C7729-97D4-4988-97BC-8EF339FD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30376"/>
            <a:ext cx="6112382" cy="36267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3579F9-C618-4112-BC7F-288BD70C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AE3B13-E8B7-4FED-8D05-95D64A66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8663D5-1918-4C45-ACD5-A44C9FC2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ACBE7A-A33F-4E22-803D-F817F436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67" y="334299"/>
            <a:ext cx="6844045" cy="3696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C626D-CBD9-4D22-B196-AEF08762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44" y="4396509"/>
            <a:ext cx="6744517" cy="18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1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종합결제서비스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71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FBA27A-B73F-4C00-9643-945160A0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ko-KR" altLang="en-US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2B620C-A98A-4248-A486-F82A8277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82219"/>
            <a:ext cx="6112382" cy="28881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1B316-4B87-42B5-8EC2-7415B7AE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6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09A3C9-FAD5-4B17-A6F5-43EE3F64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737FED-EC9C-4AF2-8293-CE706D9F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A2DBC6-A379-4B8D-A0D3-2DABE24C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9" y="643467"/>
            <a:ext cx="449838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745" y="963613"/>
            <a:ext cx="6844145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5. </a:t>
            </a:r>
            <a:r>
              <a:rPr lang="ko-KR" altLang="en-US" sz="6000" dirty="0" err="1"/>
              <a:t>핀테크</a:t>
            </a:r>
            <a:r>
              <a:rPr lang="ko-KR" altLang="en-US" sz="6000" dirty="0"/>
              <a:t> </a:t>
            </a:r>
            <a:r>
              <a:rPr lang="en-US" altLang="ko-KR" sz="6000" dirty="0"/>
              <a:t>: P2P </a:t>
            </a:r>
            <a:r>
              <a:rPr lang="ko-KR" altLang="en-US" sz="6000" dirty="0"/>
              <a:t>대출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1.1 </a:t>
            </a:r>
            <a:r>
              <a:rPr lang="ko-KR" altLang="en-US">
                <a:solidFill>
                  <a:srgbClr val="FFFFFF"/>
                </a:solidFill>
              </a:rPr>
              <a:t>은행의 다양한 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0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B744B7-1851-48C3-81DF-C72A4401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1A8B7E-965A-41B8-B716-19947009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809301-C62D-4EF9-832A-FC11B6F1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90072"/>
            <a:ext cx="6844045" cy="34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9871E2-2C72-423E-8992-5637E46E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2CFA24-6EC8-4C8F-B5A7-D2CE8A2C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C507EA-8C4A-4C92-8C58-9323C4EE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84750"/>
            <a:ext cx="6844045" cy="38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altLang="ko-KR" sz="6000" dirty="0"/>
              <a:t>6. </a:t>
            </a:r>
            <a:r>
              <a:rPr lang="ko-KR" altLang="en-US" sz="6000" dirty="0"/>
              <a:t>빅데이터와 인공지능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결제 사기탐지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8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B612A3-E915-4F66-B5EC-9BA0E8BE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0B0B50-AB11-41E6-9493-D1B4DD62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9119A0F-BBBD-44DE-A3B4-668DAB54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29805"/>
            <a:ext cx="6844045" cy="53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DDB9E7-6429-4E4D-8711-8EEDF245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ko-KR" altLang="en-US" sz="280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501FEA-B7FD-401D-BF55-723C669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40" y="1137621"/>
            <a:ext cx="5531477" cy="457729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CB701-2008-4B8F-8F90-5B2555CE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ko-KR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7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15FFB0-5B10-4115-972D-B75BFCD4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82E013-B8C0-41E2-BFA6-E94108AA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59862E-FC20-46F0-A864-B41A94657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697685"/>
            <a:ext cx="6844045" cy="5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78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대출 사기탐지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8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CCC09A-91A5-4151-BC2F-761AFE5B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ko-KR" altLang="en-US" sz="32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9BC0F-31CE-4A32-9938-B4E11C94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ko-KR" altLang="en-US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B3BB03-6545-43B4-AA69-0334199A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22204"/>
            <a:ext cx="6844045" cy="42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2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41B180-D526-4008-8BF1-2F94F26D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ko-KR" altLang="en-US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EC540-EF9B-457F-B02D-A52AA408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77" y="1137621"/>
            <a:ext cx="3970804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A9DF7-D610-44A0-9487-BE625A70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63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3648776" cy="481731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상업은행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Neue"/>
              </a:rPr>
              <a:t>(Commercial Bank)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pPr algn="just" fontAlgn="base"/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개인이나 기업을 상대로 예금을 받고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(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수신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) 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이 예금을 자금원으로 </a:t>
            </a:r>
            <a:r>
              <a:rPr lang="ko-KR" altLang="en-US" b="0" i="0" dirty="0" err="1">
                <a:solidFill>
                  <a:srgbClr val="0095E9"/>
                </a:solidFill>
                <a:effectLst/>
                <a:latin typeface="HelveticaNeue"/>
              </a:rPr>
              <a:t>개인과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 기업에게 단기대출을 제공함으로써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(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여신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), 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대출로 받은 이자에서 예금에 지불한 이자를 뺀 예대마진</a:t>
            </a:r>
            <a:r>
              <a:rPr lang="en-US" altLang="ko-KR" b="0" i="0" dirty="0">
                <a:solidFill>
                  <a:srgbClr val="0095E9"/>
                </a:solidFill>
                <a:effectLst/>
                <a:latin typeface="HelveticaNeue"/>
              </a:rPr>
              <a:t>(spread between deposits and loans)</a:t>
            </a:r>
            <a:r>
              <a:rPr lang="ko-KR" altLang="en-US" b="0" i="0" dirty="0">
                <a:solidFill>
                  <a:srgbClr val="0095E9"/>
                </a:solidFill>
                <a:effectLst/>
                <a:latin typeface="HelveticaNeue"/>
              </a:rPr>
              <a:t>을 통해 수익을 창출하는 은행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을 의미합니다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6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1BE1FB-044A-4E10-98EA-3DF0F1FE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대출 </a:t>
            </a:r>
            <a:r>
              <a:rPr lang="en-US" altLang="ko-KR" sz="3200" dirty="0">
                <a:solidFill>
                  <a:srgbClr val="FFFFFF"/>
                </a:solidFill>
              </a:rPr>
              <a:t>FDS </a:t>
            </a:r>
            <a:r>
              <a:rPr lang="ko-KR" altLang="en-US" sz="3200" dirty="0">
                <a:solidFill>
                  <a:srgbClr val="FFFFFF"/>
                </a:solidFill>
              </a:rPr>
              <a:t>처리</a:t>
            </a:r>
            <a:r>
              <a:rPr lang="en-US" altLang="ko-KR" sz="3200" dirty="0">
                <a:solidFill>
                  <a:srgbClr val="FFFFFF"/>
                </a:solidFill>
              </a:rPr>
              <a:t> </a:t>
            </a:r>
            <a:endParaRPr lang="ko-KR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C778-7CF9-455D-B110-0B62D6841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ko-KR" altLang="en-US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2D6B301-CE8A-4BC6-8165-B48D253F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09843"/>
            <a:ext cx="6844045" cy="32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투자은행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(Investment Bank)</a:t>
            </a:r>
            <a:br>
              <a:rPr lang="ko-KR" altLang="en-US" b="1" dirty="0">
                <a:solidFill>
                  <a:srgbClr val="000000"/>
                </a:solidFill>
                <a:latin typeface="HelveticaNeue"/>
              </a:rPr>
            </a:br>
            <a:endParaRPr lang="ko-KR" altLang="en-US" b="1" dirty="0">
              <a:solidFill>
                <a:srgbClr val="000000"/>
              </a:solidFill>
              <a:latin typeface="HelveticaNeue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b="0" i="0" dirty="0">
                <a:effectLst/>
                <a:latin typeface="HelveticaNeue"/>
              </a:rPr>
              <a:t>개인이나 기업을 상대로 예금을 받고</a:t>
            </a:r>
            <a:r>
              <a:rPr lang="en-US" altLang="ko-KR" b="0" i="0" dirty="0">
                <a:effectLst/>
                <a:latin typeface="HelveticaNeue"/>
              </a:rPr>
              <a:t>(</a:t>
            </a:r>
            <a:r>
              <a:rPr lang="ko-KR" altLang="en-US" b="0" i="0" dirty="0">
                <a:effectLst/>
                <a:latin typeface="HelveticaNeue"/>
              </a:rPr>
              <a:t>수신</a:t>
            </a:r>
            <a:r>
              <a:rPr lang="en-US" altLang="ko-KR" b="0" i="0" dirty="0">
                <a:effectLst/>
                <a:latin typeface="HelveticaNeue"/>
              </a:rPr>
              <a:t>) </a:t>
            </a:r>
            <a:r>
              <a:rPr lang="ko-KR" altLang="en-US" b="0" i="0" dirty="0">
                <a:effectLst/>
                <a:latin typeface="HelveticaNeue"/>
              </a:rPr>
              <a:t>이 예금을 자금원으로 </a:t>
            </a:r>
            <a:r>
              <a:rPr lang="ko-KR" altLang="en-US" b="0" i="0" dirty="0" err="1">
                <a:effectLst/>
                <a:latin typeface="HelveticaNeue"/>
              </a:rPr>
              <a:t>개인과</a:t>
            </a:r>
            <a:r>
              <a:rPr lang="ko-KR" altLang="en-US" b="0" i="0" dirty="0">
                <a:effectLst/>
                <a:latin typeface="HelveticaNeue"/>
              </a:rPr>
              <a:t> 기업에게 단기대출을 제공함으로써</a:t>
            </a:r>
            <a:r>
              <a:rPr lang="en-US" altLang="ko-KR" b="0" i="0" dirty="0">
                <a:effectLst/>
                <a:latin typeface="HelveticaNeue"/>
              </a:rPr>
              <a:t>(</a:t>
            </a:r>
            <a:r>
              <a:rPr lang="ko-KR" altLang="en-US" b="0" i="0" dirty="0">
                <a:effectLst/>
                <a:latin typeface="HelveticaNeue"/>
              </a:rPr>
              <a:t>여신</a:t>
            </a:r>
            <a:r>
              <a:rPr lang="en-US" altLang="ko-KR" b="0" i="0" dirty="0">
                <a:effectLst/>
                <a:latin typeface="HelveticaNeue"/>
              </a:rPr>
              <a:t>), </a:t>
            </a:r>
            <a:r>
              <a:rPr lang="ko-KR" altLang="en-US" b="0" i="0" dirty="0">
                <a:effectLst/>
                <a:latin typeface="HelveticaNeue"/>
              </a:rPr>
              <a:t>대출로 받은 이자에서 예금에 지불한 이자를 뺀 예대마진</a:t>
            </a:r>
            <a:r>
              <a:rPr lang="en-US" altLang="ko-KR" b="0" i="0" dirty="0">
                <a:effectLst/>
                <a:latin typeface="HelveticaNeue"/>
              </a:rPr>
              <a:t>(spread between deposits and loans)</a:t>
            </a:r>
            <a:r>
              <a:rPr lang="ko-KR" altLang="en-US" b="0" i="0" dirty="0">
                <a:effectLst/>
                <a:latin typeface="HelveticaNeue"/>
              </a:rPr>
              <a:t>을 통해 수익을 창출하는 은행을 의미합니다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132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3648776" cy="481731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상업투자은행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(CIB)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 lnSpcReduction="10000"/>
          </a:bodyPr>
          <a:lstStyle/>
          <a:p>
            <a:pPr algn="just" fontAlgn="base"/>
            <a:r>
              <a:rPr lang="ko-KR" altLang="en-US" b="0" i="0" dirty="0">
                <a:solidFill>
                  <a:srgbClr val="FF008C"/>
                </a:solidFill>
                <a:effectLst/>
                <a:latin typeface="HelveticaNeue"/>
              </a:rPr>
              <a:t>상업은행이 투자은행을 자회사로 거느린 형태의 금융지주회사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상업은행인 체이스 맨해튼 뱅크가 투자은행인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J.P.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모건을 인수해 만들어진 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J.P.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모건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Neue"/>
              </a:rPr>
              <a:t>체이스’가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 상업투자은행의 대표적인 예로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상업투자은행은 수신과 여신 업무를 통해 안정적인 수익을 창출하는 상업은행의 안정성과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적극적인 투자를 통해 높은 수익률을 창출하는 투자은행의 수익성을 모두 갖춘다는 장점이 있습니다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4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CBE44-47E1-4ECB-A511-44C08431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3200" b="1" dirty="0" err="1">
                <a:solidFill>
                  <a:srgbClr val="000000"/>
                </a:solidFill>
                <a:latin typeface="HelveticaNeue"/>
              </a:rPr>
              <a:t>유니버셜</a:t>
            </a:r>
            <a:r>
              <a:rPr lang="ko-KR" altLang="en-US" sz="3200" b="1" dirty="0">
                <a:solidFill>
                  <a:srgbClr val="000000"/>
                </a:solidFill>
                <a:latin typeface="HelveticaNeue"/>
              </a:rPr>
              <a:t> 은행</a:t>
            </a:r>
            <a:r>
              <a:rPr lang="en-US" altLang="ko-KR" sz="3200" b="1" dirty="0">
                <a:solidFill>
                  <a:srgbClr val="000000"/>
                </a:solidFill>
                <a:latin typeface="HelveticaNeue"/>
              </a:rPr>
              <a:t>(Universal Bank)</a:t>
            </a:r>
            <a:br>
              <a:rPr lang="ko-KR" altLang="en-US" sz="3200" b="1" dirty="0">
                <a:solidFill>
                  <a:srgbClr val="000000"/>
                </a:solidFill>
                <a:latin typeface="HelveticaNeue"/>
              </a:rPr>
            </a:br>
            <a:endParaRPr lang="ko-KR" altLang="en-US" sz="3200" b="1" dirty="0">
              <a:solidFill>
                <a:srgbClr val="000000"/>
              </a:solidFill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DACC9-DEA9-4226-B28B-E4DAA7E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dirty="0" err="1">
                <a:latin typeface="HelveticaNeue"/>
                <a:ea typeface="Dotum" panose="020B0600000101010101" pitchFamily="50" charset="-127"/>
              </a:rPr>
              <a:t>금융겸업이라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 부른다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.  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여수신 업무 이외의 신탁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, 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펀드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, </a:t>
            </a:r>
            <a:r>
              <a:rPr lang="ko-KR" altLang="en-US" dirty="0">
                <a:latin typeface="HelveticaNeue"/>
                <a:ea typeface="Dotum" panose="020B0600000101010101" pitchFamily="50" charset="-127"/>
              </a:rPr>
              <a:t>보험 판매 등의 다양한 금융업무를 취급합니다</a:t>
            </a:r>
            <a:r>
              <a:rPr lang="en-US" altLang="ko-KR" dirty="0">
                <a:latin typeface="HelveticaNeue"/>
                <a:ea typeface="Dotum" panose="020B0600000101010101" pitchFamily="50" charset="-127"/>
              </a:rPr>
              <a:t>. 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7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4D750-55EF-4E29-9D20-2D163E9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새로운 은행 출현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A00D84-1129-4439-BB5A-D4A32A3D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1990</a:t>
            </a:r>
            <a:r>
              <a:rPr lang="ko-KR" altLang="en-US" sz="2000" dirty="0">
                <a:solidFill>
                  <a:srgbClr val="FFFFFF"/>
                </a:solidFill>
              </a:rPr>
              <a:t>년대부터 인터넷 환경이 발달로 오프라인 지점이 없는 인터넷전문은행 출현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2015</a:t>
            </a:r>
            <a:r>
              <a:rPr lang="ko-KR" altLang="en-US" sz="2000" dirty="0">
                <a:solidFill>
                  <a:srgbClr val="FFFFFF"/>
                </a:solidFill>
              </a:rPr>
              <a:t>년 한국에도 인터넷 전문은행 허가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942731-348C-48F0-A6C5-5B888E1E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19199"/>
            <a:ext cx="6844045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2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45AB84-DB5F-4142-A390-A25948E0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은행 상품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A833D-9D27-41DF-8666-CDFC5D5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0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와이드스크린</PresentationFormat>
  <Paragraphs>38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HelveticaNeue</vt:lpstr>
      <vt:lpstr>Dotum</vt:lpstr>
      <vt:lpstr>Arial</vt:lpstr>
      <vt:lpstr>Tw Cen MT</vt:lpstr>
      <vt:lpstr>회로</vt:lpstr>
      <vt:lpstr>4차 산업혁명을 위한 금융</vt:lpstr>
      <vt:lpstr>1. 은행(Bank)</vt:lpstr>
      <vt:lpstr>1.1 은행의 다양한 분류</vt:lpstr>
      <vt:lpstr>상업은행(Commercial Bank)  </vt:lpstr>
      <vt:lpstr>투자은행(Investment Bank) </vt:lpstr>
      <vt:lpstr>상업투자은행(CIB)</vt:lpstr>
      <vt:lpstr>유니버셜 은행(Universal Bank) </vt:lpstr>
      <vt:lpstr>새로운 은행 출현</vt:lpstr>
      <vt:lpstr>은행 상품</vt:lpstr>
      <vt:lpstr>1.3 지급결제</vt:lpstr>
      <vt:lpstr>지급결제</vt:lpstr>
      <vt:lpstr>어음수표 교환</vt:lpstr>
      <vt:lpstr>오픈뱅킹 서비스</vt:lpstr>
      <vt:lpstr>지급결제 수단</vt:lpstr>
      <vt:lpstr>2. 신용카드(credit card)</vt:lpstr>
      <vt:lpstr>1.1 카드의 종류</vt:lpstr>
      <vt:lpstr>신용카드 거래</vt:lpstr>
      <vt:lpstr>PowerPoint 프레젠테이션</vt:lpstr>
      <vt:lpstr>1.1 카드의 종류</vt:lpstr>
      <vt:lpstr>3. 보험</vt:lpstr>
      <vt:lpstr>PowerPoint 프레젠테이션</vt:lpstr>
      <vt:lpstr>4. 핀테크 : 페이사</vt:lpstr>
      <vt:lpstr>페이</vt:lpstr>
      <vt:lpstr>고객결제 처리 흐름</vt:lpstr>
      <vt:lpstr>PowerPoint 프레젠테이션</vt:lpstr>
      <vt:lpstr>종합결제서비스</vt:lpstr>
      <vt:lpstr>PowerPoint 프레젠테이션</vt:lpstr>
      <vt:lpstr>PowerPoint 프레젠테이션</vt:lpstr>
      <vt:lpstr>5. 핀테크 : P2P 대출</vt:lpstr>
      <vt:lpstr>PowerPoint 프레젠테이션</vt:lpstr>
      <vt:lpstr>PowerPoint 프레젠테이션</vt:lpstr>
      <vt:lpstr>6. 빅데이터와 인공지능 서비스</vt:lpstr>
      <vt:lpstr>결제 사기탐지</vt:lpstr>
      <vt:lpstr>PowerPoint 프레젠테이션</vt:lpstr>
      <vt:lpstr>PowerPoint 프레젠테이션</vt:lpstr>
      <vt:lpstr>PowerPoint 프레젠테이션</vt:lpstr>
      <vt:lpstr>대출 사기탐지</vt:lpstr>
      <vt:lpstr>PowerPoint 프레젠테이션</vt:lpstr>
      <vt:lpstr>PowerPoint 프레젠테이션</vt:lpstr>
      <vt:lpstr>대출 FDS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4차 산업혁명을 위한 금융</dc:title>
  <dc:creator>문 용준</dc:creator>
  <cp:lastModifiedBy>문 용준</cp:lastModifiedBy>
  <cp:revision>1</cp:revision>
  <dcterms:created xsi:type="dcterms:W3CDTF">2020-07-13T14:13:01Z</dcterms:created>
  <dcterms:modified xsi:type="dcterms:W3CDTF">2020-07-13T14:14:00Z</dcterms:modified>
</cp:coreProperties>
</file>