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71" r:id="rId4"/>
    <p:sldId id="258" r:id="rId5"/>
    <p:sldId id="259" r:id="rId6"/>
    <p:sldId id="269" r:id="rId7"/>
    <p:sldId id="270" r:id="rId8"/>
    <p:sldId id="257" r:id="rId9"/>
    <p:sldId id="277" r:id="rId10"/>
    <p:sldId id="278" r:id="rId11"/>
    <p:sldId id="279" r:id="rId12"/>
    <p:sldId id="280" r:id="rId13"/>
    <p:sldId id="272" r:id="rId14"/>
    <p:sldId id="276" r:id="rId15"/>
    <p:sldId id="265" r:id="rId16"/>
    <p:sldId id="273" r:id="rId17"/>
    <p:sldId id="266" r:id="rId18"/>
    <p:sldId id="274" r:id="rId19"/>
    <p:sldId id="281" r:id="rId20"/>
    <p:sldId id="267" r:id="rId21"/>
    <p:sldId id="275" r:id="rId22"/>
    <p:sldId id="26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70ABAB6-752F-4196-9C54-C2F4602D4861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AC43C13-34F9-40AF-A1CB-CDF5DACC4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624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ABAB6-752F-4196-9C54-C2F4602D4861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3C13-34F9-40AF-A1CB-CDF5DACC4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758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ABAB6-752F-4196-9C54-C2F4602D4861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3C13-34F9-40AF-A1CB-CDF5DACC4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319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ABAB6-752F-4196-9C54-C2F4602D4861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3C13-34F9-40AF-A1CB-CDF5DACC42B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1899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ABAB6-752F-4196-9C54-C2F4602D4861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3C13-34F9-40AF-A1CB-CDF5DACC4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8762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ABAB6-752F-4196-9C54-C2F4602D4861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3C13-34F9-40AF-A1CB-CDF5DACC4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667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ABAB6-752F-4196-9C54-C2F4602D4861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3C13-34F9-40AF-A1CB-CDF5DACC4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942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ABAB6-752F-4196-9C54-C2F4602D4861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3C13-34F9-40AF-A1CB-CDF5DACC4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4327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ABAB6-752F-4196-9C54-C2F4602D4861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3C13-34F9-40AF-A1CB-CDF5DACC4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7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ABAB6-752F-4196-9C54-C2F4602D4861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3C13-34F9-40AF-A1CB-CDF5DACC4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139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ABAB6-752F-4196-9C54-C2F4602D4861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3C13-34F9-40AF-A1CB-CDF5DACC4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414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ABAB6-752F-4196-9C54-C2F4602D4861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3C13-34F9-40AF-A1CB-CDF5DACC4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41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ABAB6-752F-4196-9C54-C2F4602D4861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3C13-34F9-40AF-A1CB-CDF5DACC4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20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ABAB6-752F-4196-9C54-C2F4602D4861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3C13-34F9-40AF-A1CB-CDF5DACC4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524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ABAB6-752F-4196-9C54-C2F4602D4861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3C13-34F9-40AF-A1CB-CDF5DACC4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22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ABAB6-752F-4196-9C54-C2F4602D4861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3C13-34F9-40AF-A1CB-CDF5DACC4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621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ABAB6-752F-4196-9C54-C2F4602D4861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3C13-34F9-40AF-A1CB-CDF5DACC4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341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ABAB6-752F-4196-9C54-C2F4602D4861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43C13-34F9-40AF-A1CB-CDF5DACC4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8040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45AB84-DB5F-4142-A390-A25948E0E8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/>
              <a:t>차 산업혁명을 위한 금융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6A833D-9D27-41DF-8666-CDFC5D5548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9920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775AF3B-5284-4B97-9BB7-55C6FB369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F1F7ED-DA39-478F-85DA-317DE0894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DAE5903-52E8-4F25-8473-93EF4837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894835C1-32DE-4571-AD10-28D58CB8C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097A5B92-0B48-4251-9764-D34DF8892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E222BF19-57E7-43F3-A2B9-2398BEF966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60C8836E-B7D9-48A9-8FD9-4CC52AF44D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8504740E-456D-4FB9-9520-4317CCFA71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1563A7B4-B1D5-4F93-AFF9-2EB78655FC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D139ED24-FA37-4470-8B42-D0D00EDE1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48825AA7-BB26-45C2-93A2-1AD8D9A23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A98D0B91-D4E4-402D-8234-E96987219E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94F1DB97-3769-4DA5-9F45-47132C3125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A9BC86E2-B185-4D80-81B5-A8D387E67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id="{FA773F49-8CD0-46DC-B986-F2DB57BD72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8C55A009-3401-4888-93C7-4ED51CBC6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10B44829-5BB5-48C5-8492-699971FE7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30C1F9A0-4FA6-4F6F-B2D0-A1BBA41D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01BF274F-C7B8-44B4-A183-307D8619D2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Rectangle 21">
                <a:extLst>
                  <a:ext uri="{FF2B5EF4-FFF2-40B4-BE49-F238E27FC236}">
                    <a16:creationId xmlns:a16="http://schemas.microsoft.com/office/drawing/2014/main" id="{037E8930-0F22-4558-9432-F18953E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9AFC3429-FF29-47FF-A4A8-317A979DB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91D48543-2C05-4768-80B1-ECA6F8850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3AC527CC-154C-4370-A25B-74AC5B4A6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798B18F5-51C9-4E50-95C5-A850EF539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15B4CF27-638C-4979-B0FD-6263E1307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236C6A22-48A2-4442-B82D-30DB498272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1BB7BCE1-0D99-412E-ABA6-81412638E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C20E57E0-0912-44F2-93DA-75E4D13F3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DF059390-54ED-44F4-983F-92FF36AD9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42D5E9ED-595D-443D-8CDC-D8FCD4021D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B14A457-C54A-4F1E-91FB-0FEE49877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791F3E2E-D393-464E-84B4-9B30D071AD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EBEEAD6F-6425-4F85-A8A8-4FF19A909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8AACA44E-9D6C-4708-8D61-D767B6620B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B6E3525F-9937-463E-872C-8EB7C62D1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BE829B0B-C602-40F1-81D1-A55332343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92660531-24B5-4B97-A4A2-64686E235D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6242D0CE-6FFD-4D17-AC26-BD3E48119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61631F37-AF37-4DB9-8D98-A08586C76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2A2597FF-2F22-40BB-A7B3-19C4DFCFFA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DCC8773C-0113-4046-B222-C8F4080AF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5" name="Picture 2">
            <a:extLst>
              <a:ext uri="{FF2B5EF4-FFF2-40B4-BE49-F238E27FC236}">
                <a16:creationId xmlns:a16="http://schemas.microsoft.com/office/drawing/2014/main" id="{1B17CCE2-CEEF-40CA-8C4D-0DC2DCA78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3F37B30-35E5-4A3C-92CD-473580D45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지급결제</a:t>
            </a:r>
          </a:p>
        </p:txBody>
      </p:sp>
      <p:sp useBgFill="1">
        <p:nvSpPr>
          <p:cNvPr id="57" name="Round Diagonal Corner Rectangle 9">
            <a:extLst>
              <a:ext uri="{FF2B5EF4-FFF2-40B4-BE49-F238E27FC236}">
                <a16:creationId xmlns:a16="http://schemas.microsoft.com/office/drawing/2014/main" id="{66D4F5BA-1D71-49B2-8A7F-6B4EB94D7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086F4E2-D9B6-4DA1-BD94-5BC3CC0EA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ko-KR" altLang="en-US" dirty="0">
                <a:solidFill>
                  <a:srgbClr val="FFFFFF"/>
                </a:solidFill>
              </a:rPr>
              <a:t>한국은행의 </a:t>
            </a:r>
            <a:r>
              <a:rPr lang="ko-KR" altLang="en-US" dirty="0" err="1">
                <a:solidFill>
                  <a:srgbClr val="FFFFFF"/>
                </a:solidFill>
              </a:rPr>
              <a:t>청산소</a:t>
            </a:r>
            <a:endParaRPr lang="en-US" altLang="ko-KR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ko-KR" altLang="en-US" dirty="0">
                <a:solidFill>
                  <a:srgbClr val="FFFFFF"/>
                </a:solidFill>
              </a:rPr>
              <a:t>참여기관 시중은행</a:t>
            </a:r>
            <a:r>
              <a:rPr lang="en-US" altLang="ko-KR" dirty="0">
                <a:solidFill>
                  <a:srgbClr val="FFFFFF"/>
                </a:solidFill>
              </a:rPr>
              <a:t>, </a:t>
            </a:r>
            <a:r>
              <a:rPr lang="ko-KR" altLang="en-US" dirty="0">
                <a:solidFill>
                  <a:srgbClr val="FFFFFF"/>
                </a:solidFill>
              </a:rPr>
              <a:t>투자은행 등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B544D76-9168-498A-9893-446F36911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351" y="1858963"/>
            <a:ext cx="5129656" cy="356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9512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0B30B28-39AC-4D54-8BB4-C1619CCB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solidFill>
                  <a:srgbClr val="FFFFFF"/>
                </a:solidFill>
              </a:rPr>
              <a:t>어음수표 교환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93BDA85-961C-41D3-8BE2-BFC021B8C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EB75974-70B2-44F0-A7F9-DCC35FCA1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494" y="803564"/>
            <a:ext cx="7123981" cy="541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5369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155B3B4-CB21-40DC-892C-B2737ABE9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ko-KR" altLang="en-US" sz="3200">
                <a:solidFill>
                  <a:srgbClr val="FFFFFF"/>
                </a:solidFill>
              </a:rPr>
              <a:t>오픈뱅킹 서비스</a:t>
            </a:r>
            <a:endParaRPr lang="ko-KR" altLang="en-US" sz="3200" dirty="0">
              <a:solidFill>
                <a:srgbClr val="FFFFFF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31CBBFD-D624-4F22-B2E0-E50689400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endParaRPr lang="en-US" sz="1400">
              <a:solidFill>
                <a:srgbClr val="FFFFFF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69BF4F8-B0A5-4FF7-9D59-72DB98B18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1420813"/>
            <a:ext cx="6844045" cy="442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4730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45AB84-DB5F-4142-A390-A25948E0E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6" y="963613"/>
            <a:ext cx="6013703" cy="4149724"/>
          </a:xfrm>
        </p:spPr>
        <p:txBody>
          <a:bodyPr anchor="ctr">
            <a:normAutofit/>
          </a:bodyPr>
          <a:lstStyle/>
          <a:p>
            <a:r>
              <a:rPr lang="en-US" altLang="ko-KR" sz="6000" dirty="0"/>
              <a:t>2. </a:t>
            </a:r>
            <a:r>
              <a:rPr lang="ko-KR" altLang="en-US" sz="6000" dirty="0"/>
              <a:t>신용카드</a:t>
            </a:r>
            <a:r>
              <a:rPr lang="en-US" altLang="ko-KR" sz="6000" dirty="0"/>
              <a:t>(credit card)</a:t>
            </a:r>
            <a:endParaRPr lang="ko-KR" altLang="en-US" sz="6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6A833D-9D27-41DF-8666-CDFC5D554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0571" y="963612"/>
            <a:ext cx="2502269" cy="4149725"/>
          </a:xfrm>
        </p:spPr>
        <p:txBody>
          <a:bodyPr anchor="ctr">
            <a:normAutofit/>
          </a:bodyPr>
          <a:lstStyle/>
          <a:p>
            <a:pPr algn="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645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A045AB84-DB5F-4142-A390-A25948E0E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>
                <a:solidFill>
                  <a:srgbClr val="FFFFFF"/>
                </a:solidFill>
              </a:rPr>
              <a:t>1.1 </a:t>
            </a:r>
            <a:r>
              <a:rPr lang="ko-KR" altLang="en-US" dirty="0">
                <a:solidFill>
                  <a:srgbClr val="FFFFFF"/>
                </a:solidFill>
              </a:rPr>
              <a:t>카드의 종류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6A833D-9D27-41DF-8666-CDFC5D554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endParaRPr lang="ko-KR" alt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0266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2147146-6881-40B9-84BD-CFF0FF52F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solidFill>
                  <a:srgbClr val="FFFFFF"/>
                </a:solidFill>
              </a:rPr>
              <a:t>신용카드 거래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73579F9-C618-4112-BC7F-288BD70CA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endParaRPr lang="en-US" sz="1400">
              <a:solidFill>
                <a:srgbClr val="FFFFFF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539772B-30B9-40F2-BBFD-972D2D25A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6289" y="643467"/>
            <a:ext cx="5535023" cy="556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3003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45AB84-DB5F-4142-A390-A25948E0E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6" y="963613"/>
            <a:ext cx="6013703" cy="4149724"/>
          </a:xfrm>
        </p:spPr>
        <p:txBody>
          <a:bodyPr anchor="ctr">
            <a:normAutofit/>
          </a:bodyPr>
          <a:lstStyle/>
          <a:p>
            <a:r>
              <a:rPr lang="en-US" altLang="ko-KR" sz="6000" dirty="0"/>
              <a:t>3. </a:t>
            </a:r>
            <a:r>
              <a:rPr lang="ko-KR" altLang="en-US" sz="6000" dirty="0"/>
              <a:t>보험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6A833D-9D27-41DF-8666-CDFC5D554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0571" y="963612"/>
            <a:ext cx="2502269" cy="4149725"/>
          </a:xfrm>
        </p:spPr>
        <p:txBody>
          <a:bodyPr anchor="ctr">
            <a:normAutofit/>
          </a:bodyPr>
          <a:lstStyle/>
          <a:p>
            <a:pPr algn="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937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F52033-35FC-4A3D-8A28-9A8AEBF4E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03507E-439E-42FC-8F90-7FC644F83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05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45AB84-DB5F-4142-A390-A25948E0E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6" y="963613"/>
            <a:ext cx="6013703" cy="4149724"/>
          </a:xfrm>
        </p:spPr>
        <p:txBody>
          <a:bodyPr anchor="ctr">
            <a:normAutofit/>
          </a:bodyPr>
          <a:lstStyle/>
          <a:p>
            <a:r>
              <a:rPr lang="en-US" altLang="ko-KR" sz="6000" dirty="0"/>
              <a:t>4. </a:t>
            </a:r>
            <a:r>
              <a:rPr lang="ko-KR" altLang="en-US" sz="6000" dirty="0" err="1"/>
              <a:t>핀테크</a:t>
            </a:r>
            <a:r>
              <a:rPr lang="ko-KR" altLang="en-US" sz="6000" dirty="0"/>
              <a:t> </a:t>
            </a:r>
            <a:r>
              <a:rPr lang="en-US" altLang="ko-KR" sz="6000" dirty="0"/>
              <a:t>: </a:t>
            </a:r>
            <a:r>
              <a:rPr lang="ko-KR" altLang="en-US" sz="6000" dirty="0" err="1"/>
              <a:t>페이사</a:t>
            </a:r>
            <a:endParaRPr lang="ko-KR" altLang="en-US" sz="6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6A833D-9D27-41DF-8666-CDFC5D554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0571" y="963612"/>
            <a:ext cx="2502269" cy="4149725"/>
          </a:xfrm>
        </p:spPr>
        <p:txBody>
          <a:bodyPr anchor="ctr">
            <a:normAutofit/>
          </a:bodyPr>
          <a:lstStyle/>
          <a:p>
            <a:pPr algn="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852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5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9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41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5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3" name="Group 17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9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6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7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2147146-6881-40B9-84BD-CFF0FF52F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ko-KR" altLang="en-US" sz="2800">
                <a:solidFill>
                  <a:srgbClr val="FFFFFF"/>
                </a:solidFill>
              </a:rPr>
              <a:t>고객결제 처리 흐름</a:t>
            </a:r>
          </a:p>
        </p:txBody>
      </p:sp>
      <p:sp useBgFill="1">
        <p:nvSpPr>
          <p:cNvPr id="59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3C7729-97D4-4988-97BC-8EF339FD1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730376"/>
            <a:ext cx="6112382" cy="3626716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73579F9-C618-4112-BC7F-288BD70CA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3603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D6A640B-6684-4338-9199-6EE75873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AB052D-92E4-4715-895B-E42323075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305051" cy="6858001"/>
            <a:chOff x="0" y="0"/>
            <a:chExt cx="2305051" cy="6858001"/>
          </a:xfrm>
          <a:solidFill>
            <a:schemeClr val="bg2">
              <a:lumMod val="60000"/>
              <a:lumOff val="40000"/>
              <a:alpha val="60000"/>
            </a:schemeClr>
          </a:solidFill>
          <a:effectLst/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F9792D54-14D4-44D6-A491-DEA72C26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D3CB19E7-637B-4FA1-B5E7-E35CF50AD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8CED72B-CBE7-450E-BE7C-247E88439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3BBD7465-3665-40AE-98E8-F8503EE20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86CB6F49-3080-4A29-860D-F8F1AC4AC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EA3A8EBB-EC1C-42C6-B409-E065ACD0E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F0AAA08-BD9A-4F88-A60C-F2ECB84CE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44ACFC6E-01EE-4A01-8C39-0C4BC6B4E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DE8B861-702A-45C6-A7C5-D20764B55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8DFAFFC-4BAC-4606-8F45-47284ED2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141C913-8CB4-4E5B-B684-BD4036777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81E80ADE-DC6D-491B-BAC4-A90D44FD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A425A61-47B5-41CA-A1D6-21C358B89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44D4532-40A1-4CEB-8A1C-711180D58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31056221-3B7D-4E0B-A366-3E03523EF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0F4CE988-2CA1-4875-8419-BC9914E7A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D5E11DED-8522-4839-A2C5-9D64FBB03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3A1EE55C-F160-4A56-ABFE-5EE18FE21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19A9CFB-FBD5-4742-9228-976E852BC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E808A3F5-6663-49E0-B6BB-AFBBCD50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33A492F1-3A43-47FE-8E3E-4BF2B7864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2ED7DF23-0B1F-4E17-8EC2-1B74D318F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FE1204BD-7481-4989-957D-B61AEA964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DD3C5673-1874-477D-AE35-B37A91974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DA963A0C-386F-4A9E-89E8-67081094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D527BB52-D4EE-4CAA-A8A0-53A27DC7F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2A037511-5E0A-4293-81AB-28C5DC96B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42A7FE1C-EF14-483B-B5FC-FDC150282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45A82D49-825B-47BC-8622-A1D54C5C2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039D74A5-B4AF-4800-B941-E5F8CD44E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70B5D059-1472-474F-BDE6-881B5D1CD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736D79CC-81E0-4C87-ABAC-58197ADB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7E72BA97-1228-4006-B095-8D9FB45F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36FA3A99-37FB-4B03-A810-425BC9B37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2E45B959-2AD5-4FE4-BF6A-4F011011C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CEE29A17-924F-4EED-A18C-E6A0137E5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EFB8BDF1-3A59-4EE5-BFAB-4F4B301E3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8F94E417-93B4-4071-A6D1-AE66CA682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A18F44A8-385D-4EB4-A013-7EB252A2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B25FB320-9784-4EA9-B1AE-3BF9106E6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C9EB05E6-5BE4-4EE1-9F0C-E8B57B362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C66CAA98-15DB-4EF7-B2CA-54F523A3C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7A30C330-EB27-4D08-82D2-7311A8505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285C54D0-DCD8-43CD-AE6D-00487565C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BC525C34-0A4A-4042-8FA3-F64A115AE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870751A2-DBE9-4631-86D3-800E77491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ED6D7806-3E23-488D-80ED-281D3DA72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170E0895-F9C9-44BA-AF81-F7938C7E4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75AD3DD3-BD4A-4DD9-9AC1-C60E34174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D047B55E-0847-4696-8101-A643C3C7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CB3EF1DB-37BD-463B-A542-7AA57DC9F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95D0E013-2F18-4248-9D83-3BFF25A05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E7D95722-3A1F-4917-8C16-D4D409941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A54912BE-A961-4720-992C-09A2D13DE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66" name="Round Diagonal Corner Rectangle 7">
            <a:extLst>
              <a:ext uri="{FF2B5EF4-FFF2-40B4-BE49-F238E27FC236}">
                <a16:creationId xmlns:a16="http://schemas.microsoft.com/office/drawing/2014/main" id="{FF5E4228-419E-44B9-B090-94A9540E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079" y="0"/>
            <a:ext cx="8132922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045AB84-DB5F-4142-A390-A25948E0E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6" y="963613"/>
            <a:ext cx="6013703" cy="4149724"/>
          </a:xfrm>
        </p:spPr>
        <p:txBody>
          <a:bodyPr anchor="ctr">
            <a:normAutofit/>
          </a:bodyPr>
          <a:lstStyle/>
          <a:p>
            <a:r>
              <a:rPr lang="en-US" altLang="ko-KR" sz="6000"/>
              <a:t>1. </a:t>
            </a:r>
            <a:r>
              <a:rPr lang="ko-KR" altLang="en-US" sz="6000"/>
              <a:t>은행</a:t>
            </a:r>
            <a:r>
              <a:rPr lang="en-US" altLang="ko-KR" sz="6000"/>
              <a:t>(Bank)</a:t>
            </a:r>
            <a:endParaRPr lang="ko-KR" altLang="en-US" sz="600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6A833D-9D27-41DF-8666-CDFC5D554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0571" y="963612"/>
            <a:ext cx="2502269" cy="4149725"/>
          </a:xfrm>
        </p:spPr>
        <p:txBody>
          <a:bodyPr anchor="ctr">
            <a:normAutofit/>
          </a:bodyPr>
          <a:lstStyle/>
          <a:p>
            <a:pPr algn="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867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AE3B13-E8B7-4FED-8D05-95D64A66B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887B90-A35D-43D8-A023-7855ABC3D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21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45AB84-DB5F-4142-A390-A25948E0E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5745" y="963613"/>
            <a:ext cx="6844145" cy="4149724"/>
          </a:xfrm>
        </p:spPr>
        <p:txBody>
          <a:bodyPr anchor="ctr">
            <a:normAutofit/>
          </a:bodyPr>
          <a:lstStyle/>
          <a:p>
            <a:r>
              <a:rPr lang="en-US" altLang="ko-KR" sz="6000" dirty="0"/>
              <a:t>4. </a:t>
            </a:r>
            <a:r>
              <a:rPr lang="ko-KR" altLang="en-US" sz="6000" dirty="0" err="1"/>
              <a:t>핀테크</a:t>
            </a:r>
            <a:r>
              <a:rPr lang="ko-KR" altLang="en-US" sz="6000" dirty="0"/>
              <a:t> </a:t>
            </a:r>
            <a:r>
              <a:rPr lang="en-US" altLang="ko-KR" sz="6000" dirty="0"/>
              <a:t>: P2P </a:t>
            </a:r>
            <a:r>
              <a:rPr lang="ko-KR" altLang="en-US" sz="6000" dirty="0"/>
              <a:t>대출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6A833D-9D27-41DF-8666-CDFC5D554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0571" y="963612"/>
            <a:ext cx="2502269" cy="4149725"/>
          </a:xfrm>
        </p:spPr>
        <p:txBody>
          <a:bodyPr anchor="ctr">
            <a:normAutofit/>
          </a:bodyPr>
          <a:lstStyle/>
          <a:p>
            <a:pPr algn="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5565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B744B7-1851-48C3-81DF-C72A4401A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499958-44DF-41F0-9111-3F2CE6650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641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3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A045AB84-DB5F-4142-A390-A25948E0E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US" altLang="ko-KR">
                <a:solidFill>
                  <a:srgbClr val="FFFFFF"/>
                </a:solidFill>
              </a:rPr>
              <a:t>1.1 </a:t>
            </a:r>
            <a:r>
              <a:rPr lang="ko-KR" altLang="en-US">
                <a:solidFill>
                  <a:srgbClr val="FFFFFF"/>
                </a:solidFill>
              </a:rPr>
              <a:t>은행의 다양한 분류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6A833D-9D27-41DF-8666-CDFC5D554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endParaRPr lang="ko-KR" alt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6064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AC88772-6DB3-49EC-9C8A-A0B46ACE37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4DCBE44-47E1-4ECB-A511-44C08431E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4878" y="1065955"/>
            <a:ext cx="3648776" cy="4817318"/>
          </a:xfrm>
        </p:spPr>
        <p:txBody>
          <a:bodyPr anchor="ctr">
            <a:normAutofit/>
          </a:bodyPr>
          <a:lstStyle/>
          <a:p>
            <a:pPr fontAlgn="base"/>
            <a:r>
              <a:rPr lang="ko-KR" altLang="en-US" b="1" i="0" dirty="0">
                <a:solidFill>
                  <a:srgbClr val="000000"/>
                </a:solidFill>
                <a:effectLst/>
                <a:latin typeface="HelveticaNeue"/>
              </a:rPr>
              <a:t>상업은행</a:t>
            </a:r>
            <a:r>
              <a:rPr lang="en-US" altLang="ko-KR" sz="2400" b="1" i="0" dirty="0">
                <a:solidFill>
                  <a:srgbClr val="000000"/>
                </a:solidFill>
                <a:effectLst/>
                <a:latin typeface="HelveticaNeue"/>
              </a:rPr>
              <a:t>(Commercial Bank)</a:t>
            </a:r>
            <a:br>
              <a:rPr lang="ko-KR" altLang="en-US" sz="2400" b="0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10" name="Round Diagonal Corner Rectangle 6">
            <a:extLst>
              <a:ext uri="{FF2B5EF4-FFF2-40B4-BE49-F238E27FC236}">
                <a16:creationId xmlns:a16="http://schemas.microsoft.com/office/drawing/2014/main" id="{17A3DD84-FAA5-438A-8462-D1E01EA0D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551410" cy="685800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2"/>
          </a:solidFill>
          <a:ln w="19050" cap="sq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3DACC9-DEA9-4226-B28B-E4DAA7E6E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65955"/>
            <a:ext cx="5749774" cy="4725246"/>
          </a:xfrm>
        </p:spPr>
        <p:txBody>
          <a:bodyPr anchor="ctr">
            <a:normAutofit/>
          </a:bodyPr>
          <a:lstStyle/>
          <a:p>
            <a:pPr algn="just" fontAlgn="base"/>
            <a:r>
              <a:rPr lang="ko-KR" altLang="en-US" b="0" i="0" dirty="0">
                <a:solidFill>
                  <a:srgbClr val="0095E9"/>
                </a:solidFill>
                <a:effectLst/>
                <a:latin typeface="HelveticaNeue"/>
              </a:rPr>
              <a:t>개인이나 기업을 상대로 예금을 받고</a:t>
            </a:r>
            <a:r>
              <a:rPr lang="en-US" altLang="ko-KR" b="0" i="0" dirty="0">
                <a:solidFill>
                  <a:srgbClr val="0095E9"/>
                </a:solidFill>
                <a:effectLst/>
                <a:latin typeface="HelveticaNeue"/>
              </a:rPr>
              <a:t>(</a:t>
            </a:r>
            <a:r>
              <a:rPr lang="ko-KR" altLang="en-US" b="0" i="0" dirty="0">
                <a:solidFill>
                  <a:srgbClr val="0095E9"/>
                </a:solidFill>
                <a:effectLst/>
                <a:latin typeface="HelveticaNeue"/>
              </a:rPr>
              <a:t>수신</a:t>
            </a:r>
            <a:r>
              <a:rPr lang="en-US" altLang="ko-KR" b="0" i="0" dirty="0">
                <a:solidFill>
                  <a:srgbClr val="0095E9"/>
                </a:solidFill>
                <a:effectLst/>
                <a:latin typeface="HelveticaNeue"/>
              </a:rPr>
              <a:t>) </a:t>
            </a:r>
            <a:r>
              <a:rPr lang="ko-KR" altLang="en-US" b="0" i="0" dirty="0">
                <a:solidFill>
                  <a:srgbClr val="0095E9"/>
                </a:solidFill>
                <a:effectLst/>
                <a:latin typeface="HelveticaNeue"/>
              </a:rPr>
              <a:t>이 예금을 자금원으로 </a:t>
            </a:r>
            <a:r>
              <a:rPr lang="ko-KR" altLang="en-US" b="0" i="0" dirty="0" err="1">
                <a:solidFill>
                  <a:srgbClr val="0095E9"/>
                </a:solidFill>
                <a:effectLst/>
                <a:latin typeface="HelveticaNeue"/>
              </a:rPr>
              <a:t>개인과</a:t>
            </a:r>
            <a:r>
              <a:rPr lang="ko-KR" altLang="en-US" b="0" i="0" dirty="0">
                <a:solidFill>
                  <a:srgbClr val="0095E9"/>
                </a:solidFill>
                <a:effectLst/>
                <a:latin typeface="HelveticaNeue"/>
              </a:rPr>
              <a:t> 기업에게 단기대출을 제공함으로써</a:t>
            </a:r>
            <a:r>
              <a:rPr lang="en-US" altLang="ko-KR" b="0" i="0" dirty="0">
                <a:solidFill>
                  <a:srgbClr val="0095E9"/>
                </a:solidFill>
                <a:effectLst/>
                <a:latin typeface="HelveticaNeue"/>
              </a:rPr>
              <a:t>(</a:t>
            </a:r>
            <a:r>
              <a:rPr lang="ko-KR" altLang="en-US" b="0" i="0" dirty="0">
                <a:solidFill>
                  <a:srgbClr val="0095E9"/>
                </a:solidFill>
                <a:effectLst/>
                <a:latin typeface="HelveticaNeue"/>
              </a:rPr>
              <a:t>여신</a:t>
            </a:r>
            <a:r>
              <a:rPr lang="en-US" altLang="ko-KR" b="0" i="0" dirty="0">
                <a:solidFill>
                  <a:srgbClr val="0095E9"/>
                </a:solidFill>
                <a:effectLst/>
                <a:latin typeface="HelveticaNeue"/>
              </a:rPr>
              <a:t>), </a:t>
            </a:r>
            <a:r>
              <a:rPr lang="ko-KR" altLang="en-US" b="0" i="0" dirty="0">
                <a:solidFill>
                  <a:srgbClr val="0095E9"/>
                </a:solidFill>
                <a:effectLst/>
                <a:latin typeface="HelveticaNeue"/>
              </a:rPr>
              <a:t>대출로 받은 이자에서 예금에 지불한 이자를 뺀 예대마진</a:t>
            </a:r>
            <a:r>
              <a:rPr lang="en-US" altLang="ko-KR" b="0" i="0" dirty="0">
                <a:solidFill>
                  <a:srgbClr val="0095E9"/>
                </a:solidFill>
                <a:effectLst/>
                <a:latin typeface="HelveticaNeue"/>
              </a:rPr>
              <a:t>(spread between deposits and loans)</a:t>
            </a:r>
            <a:r>
              <a:rPr lang="ko-KR" altLang="en-US" b="0" i="0" dirty="0">
                <a:solidFill>
                  <a:srgbClr val="0095E9"/>
                </a:solidFill>
                <a:effectLst/>
                <a:latin typeface="HelveticaNeue"/>
              </a:rPr>
              <a:t>을 통해 수익을 창출하는 은행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Neue"/>
              </a:rPr>
              <a:t>을 의미합니다</a:t>
            </a:r>
            <a:endParaRPr lang="ko-KR" altLang="en-US" b="0" i="0" dirty="0">
              <a:solidFill>
                <a:srgbClr val="000000"/>
              </a:solidFill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6640D31-0CFD-4B3F-AE95-530AA5174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62562" y="0"/>
            <a:ext cx="0" cy="685800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  <a:alpha val="60000"/>
              </a:schemeClr>
            </a:solidFill>
          </a:ln>
          <a:effectLst>
            <a:outerShdw blurRad="88900" dist="38100" dir="5400000" algn="ctr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261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34DCBE44-47E1-4ECB-A511-44C08431E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fontAlgn="base"/>
            <a:r>
              <a:rPr lang="ko-KR" altLang="en-US" b="1" dirty="0">
                <a:solidFill>
                  <a:srgbClr val="000000"/>
                </a:solidFill>
                <a:latin typeface="HelveticaNeue"/>
              </a:rPr>
              <a:t>투자은행</a:t>
            </a:r>
            <a:r>
              <a:rPr lang="en-US" altLang="ko-KR" b="1" dirty="0">
                <a:solidFill>
                  <a:srgbClr val="000000"/>
                </a:solidFill>
                <a:latin typeface="HelveticaNeue"/>
              </a:rPr>
              <a:t>(Investment Bank)</a:t>
            </a:r>
            <a:br>
              <a:rPr lang="ko-KR" altLang="en-US" b="1" dirty="0">
                <a:solidFill>
                  <a:srgbClr val="000000"/>
                </a:solidFill>
                <a:latin typeface="HelveticaNeue"/>
              </a:rPr>
            </a:br>
            <a:endParaRPr lang="ko-KR" altLang="en-US" b="1" dirty="0">
              <a:solidFill>
                <a:srgbClr val="000000"/>
              </a:solidFill>
              <a:latin typeface="HelveticaNeue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3DACC9-DEA9-4226-B28B-E4DAA7E6E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fontAlgn="base"/>
            <a:r>
              <a:rPr lang="ko-KR" altLang="en-US" b="0" i="0" dirty="0">
                <a:effectLst/>
                <a:latin typeface="HelveticaNeue"/>
              </a:rPr>
              <a:t>개인이나 기업을 상대로 예금을 받고</a:t>
            </a:r>
            <a:r>
              <a:rPr lang="en-US" altLang="ko-KR" b="0" i="0" dirty="0">
                <a:effectLst/>
                <a:latin typeface="HelveticaNeue"/>
              </a:rPr>
              <a:t>(</a:t>
            </a:r>
            <a:r>
              <a:rPr lang="ko-KR" altLang="en-US" b="0" i="0" dirty="0">
                <a:effectLst/>
                <a:latin typeface="HelveticaNeue"/>
              </a:rPr>
              <a:t>수신</a:t>
            </a:r>
            <a:r>
              <a:rPr lang="en-US" altLang="ko-KR" b="0" i="0" dirty="0">
                <a:effectLst/>
                <a:latin typeface="HelveticaNeue"/>
              </a:rPr>
              <a:t>) </a:t>
            </a:r>
            <a:r>
              <a:rPr lang="ko-KR" altLang="en-US" b="0" i="0" dirty="0">
                <a:effectLst/>
                <a:latin typeface="HelveticaNeue"/>
              </a:rPr>
              <a:t>이 예금을 자금원으로 </a:t>
            </a:r>
            <a:r>
              <a:rPr lang="ko-KR" altLang="en-US" b="0" i="0" dirty="0" err="1">
                <a:effectLst/>
                <a:latin typeface="HelveticaNeue"/>
              </a:rPr>
              <a:t>개인과</a:t>
            </a:r>
            <a:r>
              <a:rPr lang="ko-KR" altLang="en-US" b="0" i="0" dirty="0">
                <a:effectLst/>
                <a:latin typeface="HelveticaNeue"/>
              </a:rPr>
              <a:t> 기업에게 단기대출을 제공함으로써</a:t>
            </a:r>
            <a:r>
              <a:rPr lang="en-US" altLang="ko-KR" b="0" i="0" dirty="0">
                <a:effectLst/>
                <a:latin typeface="HelveticaNeue"/>
              </a:rPr>
              <a:t>(</a:t>
            </a:r>
            <a:r>
              <a:rPr lang="ko-KR" altLang="en-US" b="0" i="0" dirty="0">
                <a:effectLst/>
                <a:latin typeface="HelveticaNeue"/>
              </a:rPr>
              <a:t>여신</a:t>
            </a:r>
            <a:r>
              <a:rPr lang="en-US" altLang="ko-KR" b="0" i="0" dirty="0">
                <a:effectLst/>
                <a:latin typeface="HelveticaNeue"/>
              </a:rPr>
              <a:t>), </a:t>
            </a:r>
            <a:r>
              <a:rPr lang="ko-KR" altLang="en-US" b="0" i="0" dirty="0">
                <a:effectLst/>
                <a:latin typeface="HelveticaNeue"/>
              </a:rPr>
              <a:t>대출로 받은 이자에서 예금에 지불한 이자를 뺀 예대마진</a:t>
            </a:r>
            <a:r>
              <a:rPr lang="en-US" altLang="ko-KR" b="0" i="0" dirty="0">
                <a:effectLst/>
                <a:latin typeface="HelveticaNeue"/>
              </a:rPr>
              <a:t>(spread between deposits and loans)</a:t>
            </a:r>
            <a:r>
              <a:rPr lang="ko-KR" altLang="en-US" b="0" i="0" dirty="0">
                <a:effectLst/>
                <a:latin typeface="HelveticaNeue"/>
              </a:rPr>
              <a:t>을 통해 수익을 창출하는 은행을 의미합니다</a:t>
            </a:r>
            <a:endParaRPr lang="ko-KR" altLang="en-US" b="0" i="0" dirty="0"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01326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DCBE44-47E1-4ECB-A511-44C08431E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4878" y="1065955"/>
            <a:ext cx="3648776" cy="4817318"/>
          </a:xfrm>
        </p:spPr>
        <p:txBody>
          <a:bodyPr anchor="ctr">
            <a:normAutofit/>
          </a:bodyPr>
          <a:lstStyle/>
          <a:p>
            <a:pPr fontAlgn="base"/>
            <a:r>
              <a:rPr lang="ko-KR" altLang="en-US" b="1" i="0" dirty="0">
                <a:solidFill>
                  <a:srgbClr val="000000"/>
                </a:solidFill>
                <a:effectLst/>
                <a:latin typeface="HelveticaNeue"/>
              </a:rPr>
              <a:t>상업투자은행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HelveticaNeue"/>
              </a:rPr>
              <a:t>(CIB)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3DACC9-DEA9-4226-B28B-E4DAA7E6E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65955"/>
            <a:ext cx="5749774" cy="4725246"/>
          </a:xfrm>
        </p:spPr>
        <p:txBody>
          <a:bodyPr anchor="ctr">
            <a:normAutofit lnSpcReduction="10000"/>
          </a:bodyPr>
          <a:lstStyle/>
          <a:p>
            <a:pPr algn="just" fontAlgn="base"/>
            <a:r>
              <a:rPr lang="ko-KR" altLang="en-US" b="0" i="0" dirty="0">
                <a:solidFill>
                  <a:srgbClr val="FF008C"/>
                </a:solidFill>
                <a:effectLst/>
                <a:latin typeface="HelveticaNeue"/>
              </a:rPr>
              <a:t>상업은행이 투자은행을 자회사로 거느린 형태의 금융지주회사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Neue"/>
              </a:rPr>
              <a:t>를 의미합니다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Neue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Neue"/>
              </a:rPr>
              <a:t>상업은행인 체이스 맨해튼 뱅크가 투자은행인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Neue"/>
              </a:rPr>
              <a:t>J.P.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Neue"/>
              </a:rPr>
              <a:t>모건을 인수해 만들어진 ‘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Neue"/>
              </a:rPr>
              <a:t>J.P.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Neue"/>
              </a:rPr>
              <a:t>모건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HelveticaNeue"/>
              </a:rPr>
              <a:t>체이스’가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Neue"/>
              </a:rPr>
              <a:t> 상업투자은행의 대표적인 예로 볼 수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Neue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Neue"/>
              </a:rPr>
              <a:t>상업투자은행은 수신과 여신 업무를 통해 안정적인 수익을 창출하는 상업은행의 안정성과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Neue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Neue"/>
              </a:rPr>
              <a:t>적극적인 투자를 통해 높은 수익률을 창출하는 투자은행의 수익성을 모두 갖춘다는 장점이 있습니다</a:t>
            </a:r>
            <a:endParaRPr lang="ko-KR" altLang="en-US" b="0" i="0" dirty="0">
              <a:solidFill>
                <a:srgbClr val="000000"/>
              </a:solidFill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1648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DCBE44-47E1-4ECB-A511-44C08431E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fontAlgn="base"/>
            <a:r>
              <a:rPr lang="ko-KR" altLang="en-US" sz="3200" b="1" dirty="0" err="1">
                <a:solidFill>
                  <a:srgbClr val="000000"/>
                </a:solidFill>
                <a:latin typeface="HelveticaNeue"/>
              </a:rPr>
              <a:t>유니버셜</a:t>
            </a:r>
            <a:r>
              <a:rPr lang="ko-KR" altLang="en-US" sz="3200" b="1" dirty="0">
                <a:solidFill>
                  <a:srgbClr val="000000"/>
                </a:solidFill>
                <a:latin typeface="HelveticaNeue"/>
              </a:rPr>
              <a:t> 은행</a:t>
            </a:r>
            <a:r>
              <a:rPr lang="en-US" altLang="ko-KR" sz="3200" b="1" dirty="0">
                <a:solidFill>
                  <a:srgbClr val="000000"/>
                </a:solidFill>
                <a:latin typeface="HelveticaNeue"/>
              </a:rPr>
              <a:t>(Universal Bank)</a:t>
            </a:r>
            <a:br>
              <a:rPr lang="ko-KR" altLang="en-US" sz="3200" b="1" dirty="0">
                <a:solidFill>
                  <a:srgbClr val="000000"/>
                </a:solidFill>
                <a:latin typeface="HelveticaNeue"/>
              </a:rPr>
            </a:br>
            <a:endParaRPr lang="ko-KR" altLang="en-US" sz="3200" b="1" dirty="0">
              <a:solidFill>
                <a:srgbClr val="000000"/>
              </a:solidFill>
              <a:latin typeface="HelveticaNeue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3DACC9-DEA9-4226-B28B-E4DAA7E6E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fontAlgn="base"/>
            <a:r>
              <a:rPr lang="ko-KR" altLang="en-US" dirty="0" err="1">
                <a:latin typeface="HelveticaNeue"/>
                <a:ea typeface="Dotum" panose="020B0600000101010101" pitchFamily="50" charset="-127"/>
              </a:rPr>
              <a:t>금융겸업이라</a:t>
            </a:r>
            <a:r>
              <a:rPr lang="ko-KR" altLang="en-US" dirty="0">
                <a:latin typeface="HelveticaNeue"/>
                <a:ea typeface="Dotum" panose="020B0600000101010101" pitchFamily="50" charset="-127"/>
              </a:rPr>
              <a:t> 부른다</a:t>
            </a:r>
            <a:r>
              <a:rPr lang="en-US" altLang="ko-KR" dirty="0">
                <a:latin typeface="HelveticaNeue"/>
                <a:ea typeface="Dotum" panose="020B0600000101010101" pitchFamily="50" charset="-127"/>
              </a:rPr>
              <a:t>.  </a:t>
            </a:r>
            <a:r>
              <a:rPr lang="ko-KR" altLang="en-US" dirty="0">
                <a:latin typeface="HelveticaNeue"/>
                <a:ea typeface="Dotum" panose="020B0600000101010101" pitchFamily="50" charset="-127"/>
              </a:rPr>
              <a:t>여수신 업무 이외의 신탁</a:t>
            </a:r>
            <a:r>
              <a:rPr lang="en-US" altLang="ko-KR" dirty="0">
                <a:latin typeface="HelveticaNeue"/>
                <a:ea typeface="Dotum" panose="020B0600000101010101" pitchFamily="50" charset="-127"/>
              </a:rPr>
              <a:t>, </a:t>
            </a:r>
            <a:r>
              <a:rPr lang="ko-KR" altLang="en-US" dirty="0">
                <a:latin typeface="HelveticaNeue"/>
                <a:ea typeface="Dotum" panose="020B0600000101010101" pitchFamily="50" charset="-127"/>
              </a:rPr>
              <a:t>펀드</a:t>
            </a:r>
            <a:r>
              <a:rPr lang="en-US" altLang="ko-KR" dirty="0">
                <a:latin typeface="HelveticaNeue"/>
                <a:ea typeface="Dotum" panose="020B0600000101010101" pitchFamily="50" charset="-127"/>
              </a:rPr>
              <a:t>, </a:t>
            </a:r>
            <a:r>
              <a:rPr lang="ko-KR" altLang="en-US" dirty="0">
                <a:latin typeface="HelveticaNeue"/>
                <a:ea typeface="Dotum" panose="020B0600000101010101" pitchFamily="50" charset="-127"/>
              </a:rPr>
              <a:t>보험 판매 등의 다양한 금융업무를 취급합니다</a:t>
            </a:r>
            <a:r>
              <a:rPr lang="en-US" altLang="ko-KR" dirty="0">
                <a:latin typeface="HelveticaNeue"/>
                <a:ea typeface="Dotum" panose="020B0600000101010101" pitchFamily="50" charset="-127"/>
              </a:rPr>
              <a:t>. </a:t>
            </a:r>
            <a:endParaRPr lang="ko-KR" altLang="en-US" b="0" i="0" dirty="0"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2273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584D750-55EF-4E29-9D20-2D163E97F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solidFill>
                  <a:srgbClr val="FFFFFF"/>
                </a:solidFill>
              </a:rPr>
              <a:t>새로운 은행 출현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DA00D84-1129-4439-BB5A-D4A32A3D7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srgbClr val="FFFFFF"/>
                </a:solidFill>
              </a:rPr>
              <a:t>1990</a:t>
            </a:r>
            <a:r>
              <a:rPr lang="ko-KR" altLang="en-US" sz="2000" dirty="0">
                <a:solidFill>
                  <a:srgbClr val="FFFFFF"/>
                </a:solidFill>
              </a:rPr>
              <a:t>년대부터 인터넷 환경이 발달로 오프라인 지점이 없는 인터넷전문은행 출현</a:t>
            </a:r>
            <a:endParaRPr lang="en-US" altLang="ko-KR" sz="20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2015</a:t>
            </a:r>
            <a:r>
              <a:rPr lang="ko-KR" altLang="en-US" sz="2000" dirty="0">
                <a:solidFill>
                  <a:srgbClr val="FFFFFF"/>
                </a:solidFill>
              </a:rPr>
              <a:t>년 한국에도 인터넷 전문은행 허가</a:t>
            </a:r>
            <a:endParaRPr lang="en-US" sz="2000" dirty="0">
              <a:solidFill>
                <a:srgbClr val="FFFFFF"/>
              </a:solidFill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0942731-348C-48F0-A6C5-5B888E1E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1219199"/>
            <a:ext cx="6844045" cy="484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3328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A045AB84-DB5F-4142-A390-A25948E0E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>
                <a:solidFill>
                  <a:srgbClr val="FFFFFF"/>
                </a:solidFill>
              </a:rPr>
              <a:t>1.2 </a:t>
            </a:r>
            <a:r>
              <a:rPr lang="ko-KR" altLang="en-US" dirty="0">
                <a:solidFill>
                  <a:srgbClr val="FFFFFF"/>
                </a:solidFill>
              </a:rPr>
              <a:t>지급결제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6A833D-9D27-41DF-8666-CDFC5D554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endParaRPr lang="ko-KR" alt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478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회로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회로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회로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257</Words>
  <Application>Microsoft Office PowerPoint</Application>
  <PresentationFormat>와이드스크린</PresentationFormat>
  <Paragraphs>28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HelveticaNeue</vt:lpstr>
      <vt:lpstr>Dotum</vt:lpstr>
      <vt:lpstr>Arial</vt:lpstr>
      <vt:lpstr>Tw Cen MT</vt:lpstr>
      <vt:lpstr>회로</vt:lpstr>
      <vt:lpstr>4차 산업혁명을 위한 금융</vt:lpstr>
      <vt:lpstr>1. 은행(Bank)</vt:lpstr>
      <vt:lpstr>1.1 은행의 다양한 분류</vt:lpstr>
      <vt:lpstr>상업은행(Commercial Bank)  </vt:lpstr>
      <vt:lpstr>투자은행(Investment Bank) </vt:lpstr>
      <vt:lpstr>상업투자은행(CIB)</vt:lpstr>
      <vt:lpstr>유니버셜 은행(Universal Bank) </vt:lpstr>
      <vt:lpstr>새로운 은행 출현</vt:lpstr>
      <vt:lpstr>1.2 지급결제</vt:lpstr>
      <vt:lpstr>지급결제</vt:lpstr>
      <vt:lpstr>어음수표 교환</vt:lpstr>
      <vt:lpstr>오픈뱅킹 서비스</vt:lpstr>
      <vt:lpstr>2. 신용카드(credit card)</vt:lpstr>
      <vt:lpstr>1.1 카드의 종류</vt:lpstr>
      <vt:lpstr>신용카드 거래</vt:lpstr>
      <vt:lpstr>3. 보험</vt:lpstr>
      <vt:lpstr>PowerPoint 프레젠테이션</vt:lpstr>
      <vt:lpstr>4. 핀테크 : 페이사</vt:lpstr>
      <vt:lpstr>고객결제 처리 흐름</vt:lpstr>
      <vt:lpstr>PowerPoint 프레젠테이션</vt:lpstr>
      <vt:lpstr>4. 핀테크 : P2P 대출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4차 산업혁명을 위한 금융</dc:title>
  <dc:creator>문 용준</dc:creator>
  <cp:lastModifiedBy>문 용준</cp:lastModifiedBy>
  <cp:revision>1</cp:revision>
  <dcterms:created xsi:type="dcterms:W3CDTF">2020-07-13T13:45:51Z</dcterms:created>
  <dcterms:modified xsi:type="dcterms:W3CDTF">2020-07-13T13:46:28Z</dcterms:modified>
</cp:coreProperties>
</file>