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34"/>
  </p:notesMasterIdLst>
  <p:sldIdLst>
    <p:sldId id="256" r:id="rId2"/>
    <p:sldId id="261" r:id="rId3"/>
    <p:sldId id="262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81" r:id="rId17"/>
    <p:sldId id="282" r:id="rId18"/>
    <p:sldId id="323" r:id="rId19"/>
    <p:sldId id="285" r:id="rId20"/>
    <p:sldId id="286" r:id="rId21"/>
    <p:sldId id="287" r:id="rId22"/>
    <p:sldId id="288" r:id="rId23"/>
    <p:sldId id="320" r:id="rId24"/>
    <p:sldId id="321" r:id="rId25"/>
    <p:sldId id="295" r:id="rId26"/>
    <p:sldId id="296" r:id="rId27"/>
    <p:sldId id="306" r:id="rId28"/>
    <p:sldId id="311" r:id="rId29"/>
    <p:sldId id="315" r:id="rId30"/>
    <p:sldId id="318" r:id="rId31"/>
    <p:sldId id="316" r:id="rId32"/>
    <p:sldId id="317" r:id="rId3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24384000" cy="9144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20274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spc="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1200" y="9920274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600"/>
            </a:lvl4pPr>
            <a:lvl5pPr marL="3657600" indent="0" algn="ctr">
              <a:buNone/>
              <a:defRPr sz="3600"/>
            </a:lvl5pPr>
            <a:lvl6pPr marL="4572000" indent="0" algn="ctr">
              <a:buNone/>
              <a:defRPr sz="3600"/>
            </a:lvl6pPr>
            <a:lvl7pPr marL="5486400" indent="0" algn="ctr">
              <a:buNone/>
              <a:defRPr sz="3600"/>
            </a:lvl7pPr>
            <a:lvl8pPr marL="6400800" indent="0" algn="ctr">
              <a:buNone/>
              <a:defRPr sz="3600"/>
            </a:lvl8pPr>
            <a:lvl9pPr marL="7315200" indent="0" algn="ctr">
              <a:buNone/>
              <a:defRPr sz="3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7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2" y="1524000"/>
            <a:ext cx="5257800" cy="108204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2" y="1524000"/>
            <a:ext cx="15163800" cy="10820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20116800" y="118526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7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 복사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48783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7125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8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24384000" cy="9144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20274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b="0" spc="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1200" y="9920274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8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256" y="1170432"/>
            <a:ext cx="19440144" cy="29992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8254" y="4572000"/>
            <a:ext cx="9509760" cy="804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78640" y="4572000"/>
            <a:ext cx="9509760" cy="804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56" y="4359272"/>
            <a:ext cx="9509760" cy="16459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600" b="0" cap="none" baseline="0">
                <a:solidFill>
                  <a:schemeClr val="accent1"/>
                </a:solidFill>
                <a:latin typeface="+mn-lt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8256" y="5935576"/>
            <a:ext cx="9509760" cy="6683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81776" y="4359272"/>
            <a:ext cx="9509760" cy="16459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600" b="0" kern="1200" cap="none" baseline="0" dirty="0">
                <a:solidFill>
                  <a:schemeClr val="accent1"/>
                </a:solidFill>
                <a:latin typeface="+mn-lt"/>
                <a:ea typeface="맑은 고딕" panose="020B0503020000020004" pitchFamily="50" charset="-127"/>
                <a:cs typeface="+mn-cs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marL="0" lvl="0" indent="0" algn="l" defTabSz="1828800" rtl="0" eaLnBrk="1" latinLnBrk="0" hangingPunct="1">
              <a:lnSpc>
                <a:spcPct val="90000"/>
              </a:lnSpc>
              <a:spcBef>
                <a:spcPts val="360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81776" y="5935576"/>
            <a:ext cx="9509760" cy="6683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6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48256" y="943018"/>
            <a:ext cx="8778240" cy="34747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0" y="1645920"/>
            <a:ext cx="11356848" cy="1036929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256" y="4515012"/>
            <a:ext cx="8778240" cy="7524588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20276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spc="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24377904" cy="9144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21200" y="9920276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7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8256" y="1170432"/>
            <a:ext cx="19440144" cy="299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57" y="4572000"/>
            <a:ext cx="19440146" cy="80467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8259" y="12941408"/>
            <a:ext cx="430828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0298CD5-6C1E-4009-B41F-6DF62E31D3BE}" type="datetimeFigureOut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865" y="12941408"/>
            <a:ext cx="11802918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667" y="12941408"/>
            <a:ext cx="194733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24000" y="1652648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1828800" rtl="0" eaLnBrk="1" latinLnBrk="1" hangingPunct="1">
        <a:lnSpc>
          <a:spcPct val="80000"/>
        </a:lnSpc>
        <a:spcBef>
          <a:spcPct val="0"/>
        </a:spcBef>
        <a:buNone/>
        <a:defRPr sz="10000" kern="1200" cap="all" spc="2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1828800" rtl="0" eaLnBrk="1" latinLnBrk="1" hangingPunct="1">
        <a:lnSpc>
          <a:spcPct val="90000"/>
        </a:lnSpc>
        <a:spcBef>
          <a:spcPts val="2400"/>
        </a:spcBef>
        <a:spcAft>
          <a:spcPts val="4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4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530352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36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896112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188720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1554480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1828800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121408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4912" indent="-274320" algn="l" defTabSz="1828800" rtl="0" eaLnBrk="1" latinLnBrk="1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9144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24377452" cy="13717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792" y="2553078"/>
            <a:ext cx="11140834" cy="8608552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7184" y="1241440"/>
            <a:ext cx="14646462" cy="11186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파이썬 완전 정복 CAMP 06"/>
          <p:cNvSpPr txBox="1">
            <a:spLocks noGrp="1"/>
          </p:cNvSpPr>
          <p:nvPr>
            <p:ph type="title" idx="4294967295"/>
          </p:nvPr>
        </p:nvSpPr>
        <p:spPr>
          <a:xfrm>
            <a:off x="9426448" y="2210702"/>
            <a:ext cx="12707934" cy="6047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914400" latinLnBrk="0"/>
            <a:r>
              <a:rPr lang="en-US" sz="9600" dirty="0" err="1">
                <a:solidFill>
                  <a:srgbClr val="FFFFFF"/>
                </a:solidFill>
                <a:latin typeface="맑은 고딕" panose="020B0503020000020004" pitchFamily="50" charset="-127"/>
                <a:ea typeface="+mj-ea"/>
                <a:cs typeface="+mj-cs"/>
              </a:rPr>
              <a:t>파이썬</a:t>
            </a:r>
            <a:r>
              <a:rPr lang="en-US" sz="9600" dirty="0">
                <a:solidFill>
                  <a:srgbClr val="FFFFFF"/>
                </a:solidFill>
                <a:latin typeface="맑은 고딕" panose="020B0503020000020004" pitchFamily="50" charset="-127"/>
                <a:ea typeface="+mj-ea"/>
                <a:cs typeface="+mj-cs"/>
              </a:rPr>
              <a:t> </a:t>
            </a:r>
            <a:r>
              <a:rPr lang="en-US" sz="9600" dirty="0" err="1">
                <a:solidFill>
                  <a:srgbClr val="FFFFFF"/>
                </a:solidFill>
                <a:latin typeface="맑은 고딕" panose="020B0503020000020004" pitchFamily="50" charset="-127"/>
                <a:ea typeface="+mj-ea"/>
                <a:cs typeface="+mj-cs"/>
              </a:rPr>
              <a:t>완전</a:t>
            </a:r>
            <a:r>
              <a:rPr lang="en-US" sz="9600" dirty="0">
                <a:solidFill>
                  <a:srgbClr val="FFFFFF"/>
                </a:solidFill>
                <a:latin typeface="맑은 고딕" panose="020B0503020000020004" pitchFamily="50" charset="-127"/>
                <a:ea typeface="+mj-ea"/>
                <a:cs typeface="+mj-cs"/>
              </a:rPr>
              <a:t> </a:t>
            </a:r>
            <a:r>
              <a:rPr lang="en-US" sz="9600" dirty="0" err="1">
                <a:solidFill>
                  <a:srgbClr val="FFFFFF"/>
                </a:solidFill>
                <a:latin typeface="맑은 고딕" panose="020B0503020000020004" pitchFamily="50" charset="-127"/>
                <a:ea typeface="+mj-ea"/>
                <a:cs typeface="+mj-cs"/>
              </a:rPr>
              <a:t>정복</a:t>
            </a:r>
            <a:r>
              <a:rPr lang="en-US" sz="9600" dirty="0">
                <a:solidFill>
                  <a:srgbClr val="FFFFFF"/>
                </a:solidFill>
                <a:latin typeface="맑은 고딕" panose="020B0503020000020004" pitchFamily="50" charset="-127"/>
                <a:ea typeface="+mj-ea"/>
                <a:cs typeface="+mj-cs"/>
              </a:rPr>
              <a:t> CAMP 01</a:t>
            </a:r>
          </a:p>
        </p:txBody>
      </p:sp>
      <p:sp>
        <p:nvSpPr>
          <p:cNvPr id="154" name="디스크립터1"/>
          <p:cNvSpPr txBox="1">
            <a:spLocks noGrp="1"/>
          </p:cNvSpPr>
          <p:nvPr>
            <p:ph type="body" sz="half" idx="4294967295"/>
          </p:nvPr>
        </p:nvSpPr>
        <p:spPr>
          <a:xfrm>
            <a:off x="9426448" y="8595112"/>
            <a:ext cx="12707936" cy="2866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77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914400" latinLnBrk="0">
              <a:lnSpc>
                <a:spcPct val="100000"/>
              </a:lnSpc>
              <a:spcAft>
                <a:spcPts val="200"/>
              </a:spcAft>
              <a:buSzPct val="100000"/>
            </a:pPr>
            <a:r>
              <a:rPr lang="ko-KR" altLang="en-US" sz="1800" dirty="0">
                <a:solidFill>
                  <a:srgbClr val="FFFFFF"/>
                </a:solidFill>
                <a:latin typeface="+mn-lt"/>
                <a:ea typeface="맑은 고딕" panose="020B0503020000020004" pitchFamily="50" charset="-127"/>
                <a:cs typeface="+mn-cs"/>
              </a:rPr>
              <a:t>개념 보기</a:t>
            </a:r>
            <a:endParaRPr lang="en-US" sz="1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85864" y="8428672"/>
            <a:ext cx="102412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000" y="-4"/>
            <a:ext cx="329184" cy="1371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  <p:bldP spid="154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653397" cy="30360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dirty="0" err="1"/>
              <a:t>형변환은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</p:txBody>
      </p:sp>
      <p:sp>
        <p:nvSpPr>
          <p:cNvPr id="30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1"/>
            <a:ext cx="16459200" cy="221744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형변환은</a:t>
            </a:r>
            <a:r>
              <a:rPr sz="4000" dirty="0"/>
              <a:t> </a:t>
            </a:r>
            <a:r>
              <a:rPr sz="4000" dirty="0" err="1"/>
              <a:t>기존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가지고</a:t>
            </a:r>
            <a:r>
              <a:rPr sz="4000" dirty="0"/>
              <a:t> </a:t>
            </a:r>
            <a:r>
              <a:rPr sz="4000" dirty="0" err="1"/>
              <a:t>새로운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생성하는</a:t>
            </a:r>
            <a:r>
              <a:rPr sz="4000" dirty="0"/>
              <a:t> 것</a:t>
            </a:r>
          </a:p>
        </p:txBody>
      </p:sp>
      <p:sp>
        <p:nvSpPr>
          <p:cNvPr id="312" name="슬라이드 번호 개체 틀 7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10</a:t>
            </a:fld>
            <a:endParaRPr dirty="0"/>
          </a:p>
        </p:txBody>
      </p:sp>
      <p:grpSp>
        <p:nvGrpSpPr>
          <p:cNvPr id="304" name="직사각형 3"/>
          <p:cNvGrpSpPr/>
          <p:nvPr/>
        </p:nvGrpSpPr>
        <p:grpSpPr>
          <a:xfrm>
            <a:off x="6719391" y="6736022"/>
            <a:ext cx="3600406" cy="2016232"/>
            <a:chOff x="-1" y="-1"/>
            <a:chExt cx="1800202" cy="1008114"/>
          </a:xfrm>
        </p:grpSpPr>
        <p:sp>
          <p:nvSpPr>
            <p:cNvPr id="302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기존자료형"/>
            <p:cNvSpPr txBox="1"/>
            <p:nvPr/>
          </p:nvSpPr>
          <p:spPr>
            <a:xfrm>
              <a:off x="-1" y="350170"/>
              <a:ext cx="180020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기존자료형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7" name="직사각형 5"/>
          <p:cNvGrpSpPr/>
          <p:nvPr/>
        </p:nvGrpSpPr>
        <p:grpSpPr>
          <a:xfrm>
            <a:off x="13632159" y="6685722"/>
            <a:ext cx="3600406" cy="2016230"/>
            <a:chOff x="-1" y="-1"/>
            <a:chExt cx="1800202" cy="1008114"/>
          </a:xfrm>
        </p:grpSpPr>
        <p:sp>
          <p:nvSpPr>
            <p:cNvPr id="305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새로운 자료형"/>
            <p:cNvSpPr txBox="1"/>
            <p:nvPr/>
          </p:nvSpPr>
          <p:spPr>
            <a:xfrm>
              <a:off x="-1" y="350168"/>
              <a:ext cx="180020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8" name="오른쪽 화살표 4"/>
          <p:cNvSpPr/>
          <p:nvPr/>
        </p:nvSpPr>
        <p:spPr>
          <a:xfrm>
            <a:off x="10895855" y="7209203"/>
            <a:ext cx="19568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TextBox 6"/>
          <p:cNvSpPr txBox="1"/>
          <p:nvPr/>
        </p:nvSpPr>
        <p:spPr>
          <a:xfrm>
            <a:off x="7727503" y="9431203"/>
            <a:ext cx="20162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TextBox 8"/>
          <p:cNvSpPr txBox="1"/>
          <p:nvPr/>
        </p:nvSpPr>
        <p:spPr>
          <a:xfrm>
            <a:off x="14640273" y="9454087"/>
            <a:ext cx="20162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" name="TextBox 9"/>
          <p:cNvSpPr txBox="1"/>
          <p:nvPr/>
        </p:nvSpPr>
        <p:spPr>
          <a:xfrm>
            <a:off x="11039871" y="8332614"/>
            <a:ext cx="201622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란 </a:t>
            </a:r>
          </a:p>
        </p:txBody>
      </p:sp>
      <p:sp>
        <p:nvSpPr>
          <p:cNvPr id="320" name="내용 개체 틀 2"/>
          <p:cNvSpPr txBox="1">
            <a:spLocks noGrp="1"/>
          </p:cNvSpPr>
          <p:nvPr>
            <p:ph type="body" idx="1"/>
          </p:nvPr>
        </p:nvSpPr>
        <p:spPr>
          <a:xfrm>
            <a:off x="4387452" y="3643312"/>
            <a:ext cx="18891647" cy="884039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식별자는</a:t>
            </a:r>
            <a:r>
              <a:rPr sz="4000" dirty="0"/>
              <a:t> </a:t>
            </a:r>
            <a:r>
              <a:rPr sz="4000" dirty="0" err="1"/>
              <a:t>이름공간</a:t>
            </a:r>
            <a:r>
              <a:rPr sz="4000" dirty="0"/>
              <a:t>(namespace)</a:t>
            </a:r>
            <a:r>
              <a:rPr sz="4000" dirty="0" err="1"/>
              <a:t>에서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구별할</a:t>
            </a:r>
            <a:r>
              <a:rPr sz="4000" dirty="0"/>
              <a:t> 수 </a:t>
            </a:r>
            <a:r>
              <a:rPr sz="4000" dirty="0" err="1"/>
              <a:t>있는</a:t>
            </a:r>
            <a:r>
              <a:rPr sz="4000" dirty="0"/>
              <a:t> </a:t>
            </a:r>
            <a:r>
              <a:rPr sz="4000" dirty="0" err="1"/>
              <a:t>이름</a:t>
            </a: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식별자</a:t>
            </a:r>
            <a:r>
              <a:rPr sz="4000" dirty="0"/>
              <a:t> </a:t>
            </a:r>
            <a:r>
              <a:rPr sz="4000" dirty="0" err="1"/>
              <a:t>대상</a:t>
            </a:r>
            <a:r>
              <a:rPr sz="4000" dirty="0"/>
              <a:t>: </a:t>
            </a:r>
            <a:r>
              <a:rPr sz="4000" dirty="0" err="1"/>
              <a:t>변수</a:t>
            </a:r>
            <a:r>
              <a:rPr sz="4000" dirty="0"/>
              <a:t>, </a:t>
            </a:r>
            <a:r>
              <a:rPr sz="4000" dirty="0" err="1"/>
              <a:t>함수,객체,모듈</a:t>
            </a:r>
            <a:r>
              <a:rPr sz="4000" dirty="0"/>
              <a:t>, </a:t>
            </a:r>
            <a:r>
              <a:rPr sz="4000" dirty="0" err="1"/>
              <a:t>패키지</a:t>
            </a:r>
            <a:r>
              <a:rPr sz="4000" dirty="0"/>
              <a:t> </a:t>
            </a:r>
            <a:r>
              <a:rPr sz="4000" dirty="0" err="1"/>
              <a:t>등등</a:t>
            </a: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endParaRPr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파이썬은</a:t>
            </a:r>
            <a:r>
              <a:rPr sz="4000" dirty="0"/>
              <a:t> </a:t>
            </a:r>
            <a:r>
              <a:rPr sz="4000" dirty="0" err="1"/>
              <a:t>이름으로</a:t>
            </a:r>
            <a:r>
              <a:rPr sz="4000" dirty="0"/>
              <a:t> </a:t>
            </a:r>
            <a:r>
              <a:rPr sz="4000" dirty="0" err="1"/>
              <a:t>식별하기</a:t>
            </a:r>
            <a:r>
              <a:rPr sz="4000" dirty="0"/>
              <a:t> </a:t>
            </a:r>
            <a:r>
              <a:rPr sz="4000" dirty="0" err="1"/>
              <a:t>때문에</a:t>
            </a:r>
            <a:r>
              <a:rPr sz="4000" dirty="0"/>
              <a:t> </a:t>
            </a: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이름의</a:t>
            </a:r>
            <a:r>
              <a:rPr sz="4000" dirty="0"/>
              <a:t> </a:t>
            </a:r>
            <a:r>
              <a:rPr sz="4000" dirty="0" err="1"/>
              <a:t>식별자가</a:t>
            </a:r>
            <a:r>
              <a:rPr sz="4000" dirty="0"/>
              <a:t> </a:t>
            </a:r>
            <a:r>
              <a:rPr sz="4000" dirty="0" err="1"/>
              <a:t>만들어지면</a:t>
            </a:r>
            <a:r>
              <a:rPr sz="4000" dirty="0"/>
              <a:t> </a:t>
            </a:r>
            <a:endParaRPr lang="en-US" altLang="ko-KR"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재할당되어</a:t>
            </a:r>
            <a:r>
              <a:rPr sz="4000" dirty="0"/>
              <a:t> </a:t>
            </a:r>
            <a:r>
              <a:rPr sz="4000" dirty="0" err="1"/>
              <a:t>기존에</a:t>
            </a:r>
            <a:r>
              <a:rPr sz="4000" dirty="0"/>
              <a:t> </a:t>
            </a:r>
            <a:r>
              <a:rPr sz="4000" dirty="0" err="1"/>
              <a:t>값의</a:t>
            </a:r>
            <a:r>
              <a:rPr sz="4000" dirty="0"/>
              <a:t> </a:t>
            </a:r>
            <a:r>
              <a:rPr sz="4000" dirty="0" err="1"/>
              <a:t>참조가</a:t>
            </a:r>
            <a:r>
              <a:rPr sz="4000" dirty="0"/>
              <a:t> </a:t>
            </a:r>
            <a:r>
              <a:rPr sz="4000" dirty="0" err="1"/>
              <a:t>사라짐</a:t>
            </a:r>
            <a:endParaRPr sz="4000" dirty="0"/>
          </a:p>
        </p:txBody>
      </p:sp>
      <p:sp>
        <p:nvSpPr>
          <p:cNvPr id="32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명명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 </a:t>
            </a:r>
          </a:p>
        </p:txBody>
      </p:sp>
      <p:sp>
        <p:nvSpPr>
          <p:cNvPr id="324" name="내용 개체 틀 2"/>
          <p:cNvSpPr txBox="1">
            <a:spLocks noGrp="1"/>
          </p:cNvSpPr>
          <p:nvPr>
            <p:ph type="body" idx="1"/>
          </p:nvPr>
        </p:nvSpPr>
        <p:spPr>
          <a:xfrm>
            <a:off x="4273296" y="3401614"/>
            <a:ext cx="18777203" cy="878498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상수와</a:t>
            </a:r>
            <a:r>
              <a:rPr sz="4000" dirty="0"/>
              <a:t> </a:t>
            </a:r>
            <a:r>
              <a:rPr sz="4000" dirty="0" err="1"/>
              <a:t>클래스는</a:t>
            </a:r>
            <a:r>
              <a:rPr sz="4000" dirty="0"/>
              <a:t> </a:t>
            </a:r>
            <a:r>
              <a:rPr sz="4000" dirty="0" err="1"/>
              <a:t>대문자</a:t>
            </a:r>
            <a:endParaRPr sz="4000" dirty="0"/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변수와</a:t>
            </a:r>
            <a:r>
              <a:rPr sz="4000" dirty="0"/>
              <a:t> </a:t>
            </a:r>
            <a:r>
              <a:rPr sz="4000" dirty="0" err="1"/>
              <a:t>함수는</a:t>
            </a:r>
            <a:r>
              <a:rPr sz="4000" dirty="0"/>
              <a:t> </a:t>
            </a:r>
            <a:r>
              <a:rPr sz="4000" dirty="0" err="1"/>
              <a:t>소문자</a:t>
            </a:r>
            <a:r>
              <a:rPr sz="4000" dirty="0"/>
              <a:t>(</a:t>
            </a:r>
            <a:r>
              <a:rPr sz="4000" dirty="0" err="1"/>
              <a:t>카멜</a:t>
            </a:r>
            <a:r>
              <a:rPr sz="4000" dirty="0"/>
              <a:t> </a:t>
            </a:r>
            <a:r>
              <a:rPr sz="4000" dirty="0" err="1"/>
              <a:t>표기</a:t>
            </a:r>
            <a:r>
              <a:rPr sz="4000" dirty="0"/>
              <a:t> 등)</a:t>
            </a:r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앞에</a:t>
            </a:r>
            <a:r>
              <a:rPr sz="4000" dirty="0"/>
              <a:t> </a:t>
            </a:r>
            <a:r>
              <a:rPr sz="4000" dirty="0" err="1"/>
              <a:t>하나의</a:t>
            </a:r>
            <a:r>
              <a:rPr sz="4000" dirty="0"/>
              <a:t> </a:t>
            </a:r>
            <a:r>
              <a:rPr sz="4000" dirty="0" err="1"/>
              <a:t>밑줄과</a:t>
            </a:r>
            <a:r>
              <a:rPr sz="4000" dirty="0"/>
              <a:t> </a:t>
            </a:r>
            <a:r>
              <a:rPr sz="4000" dirty="0" err="1"/>
              <a:t>식별자를</a:t>
            </a:r>
            <a:r>
              <a:rPr sz="4000" dirty="0"/>
              <a:t> </a:t>
            </a:r>
            <a:r>
              <a:rPr sz="4000" dirty="0" err="1"/>
              <a:t>시작하면</a:t>
            </a:r>
            <a:r>
              <a:rPr sz="4000" dirty="0"/>
              <a:t> Private</a:t>
            </a:r>
          </a:p>
          <a:p>
            <a:pPr marL="0" lvl="1" indent="914400">
              <a:lnSpc>
                <a:spcPct val="150000"/>
              </a:lnSpc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   (property, </a:t>
            </a:r>
            <a:r>
              <a:rPr sz="4000" dirty="0" err="1"/>
              <a:t>사용자</a:t>
            </a:r>
            <a:r>
              <a:rPr sz="4000" dirty="0"/>
              <a:t> </a:t>
            </a:r>
            <a:r>
              <a:rPr sz="4000" dirty="0" err="1"/>
              <a:t>식별자로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sz="4000" dirty="0"/>
              <a:t>)</a:t>
            </a:r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앞에</a:t>
            </a:r>
            <a:r>
              <a:rPr sz="4000" dirty="0"/>
              <a:t> 두 </a:t>
            </a:r>
            <a:r>
              <a:rPr sz="4000" dirty="0" err="1"/>
              <a:t>개의</a:t>
            </a:r>
            <a:r>
              <a:rPr sz="4000" dirty="0"/>
              <a:t> </a:t>
            </a:r>
            <a:r>
              <a:rPr sz="4000" dirty="0" err="1"/>
              <a:t>주요</a:t>
            </a:r>
            <a:r>
              <a:rPr sz="4000" dirty="0"/>
              <a:t> </a:t>
            </a:r>
            <a:r>
              <a:rPr sz="4000" dirty="0" err="1"/>
              <a:t>밑줄</a:t>
            </a:r>
            <a:r>
              <a:rPr sz="4000" dirty="0"/>
              <a:t> </a:t>
            </a:r>
            <a:r>
              <a:rPr sz="4000" dirty="0" err="1"/>
              <a:t>식별자를</a:t>
            </a:r>
            <a:r>
              <a:rPr sz="4000" dirty="0"/>
              <a:t> </a:t>
            </a:r>
            <a:r>
              <a:rPr sz="4000" dirty="0" err="1"/>
              <a:t>시작하면</a:t>
            </a:r>
            <a:r>
              <a:rPr sz="4000" dirty="0"/>
              <a:t> </a:t>
            </a:r>
            <a:r>
              <a:rPr sz="4000" dirty="0" err="1"/>
              <a:t>강력한</a:t>
            </a:r>
            <a:r>
              <a:rPr sz="4000" dirty="0"/>
              <a:t> Private(</a:t>
            </a:r>
            <a:r>
              <a:rPr sz="4000" dirty="0" err="1"/>
              <a:t>사용자</a:t>
            </a:r>
            <a:r>
              <a:rPr sz="4000" dirty="0"/>
              <a:t> </a:t>
            </a:r>
            <a:r>
              <a:rPr sz="4000" dirty="0" err="1"/>
              <a:t>식별자로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sz="4000" dirty="0"/>
              <a:t>)</a:t>
            </a:r>
          </a:p>
          <a:p>
            <a:pPr marL="1828800" lvl="1" indent="-9144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2600"/>
            </a:pPr>
            <a:r>
              <a:rPr sz="4000" dirty="0" err="1"/>
              <a:t>앞뒤로</a:t>
            </a:r>
            <a:r>
              <a:rPr sz="4000" dirty="0"/>
              <a:t> </a:t>
            </a:r>
            <a:r>
              <a:rPr sz="4000" dirty="0" err="1"/>
              <a:t>두개의</a:t>
            </a:r>
            <a:r>
              <a:rPr sz="4000" dirty="0"/>
              <a:t> </a:t>
            </a:r>
            <a:r>
              <a:rPr sz="4000" dirty="0" err="1"/>
              <a:t>밑줄로</a:t>
            </a:r>
            <a:r>
              <a:rPr sz="4000" dirty="0"/>
              <a:t> </a:t>
            </a:r>
            <a:r>
              <a:rPr sz="4000" dirty="0" err="1"/>
              <a:t>끝나는</a:t>
            </a:r>
            <a:r>
              <a:rPr sz="4000" dirty="0"/>
              <a:t> </a:t>
            </a:r>
            <a:r>
              <a:rPr sz="4000" dirty="0" err="1"/>
              <a:t>경우</a:t>
            </a:r>
            <a:r>
              <a:rPr sz="4000" dirty="0"/>
              <a:t>, </a:t>
            </a:r>
            <a:r>
              <a:rPr sz="4000" dirty="0" err="1"/>
              <a:t>언어</a:t>
            </a:r>
            <a:r>
              <a:rPr sz="4000" dirty="0"/>
              <a:t> </a:t>
            </a:r>
            <a:r>
              <a:rPr sz="4000" dirty="0" err="1"/>
              <a:t>정의</a:t>
            </a:r>
            <a:r>
              <a:rPr sz="4000" dirty="0"/>
              <a:t> </a:t>
            </a:r>
            <a:r>
              <a:rPr sz="4000" dirty="0" err="1"/>
              <a:t>특별한</a:t>
            </a:r>
            <a:r>
              <a:rPr sz="4000" dirty="0"/>
              <a:t> </a:t>
            </a:r>
            <a:r>
              <a:rPr sz="4000" dirty="0" err="1"/>
              <a:t>이름</a:t>
            </a:r>
            <a:r>
              <a:rPr sz="4000" dirty="0"/>
              <a:t>(special method)</a:t>
            </a:r>
            <a:r>
              <a:rPr sz="4000" dirty="0" err="1"/>
              <a:t>으로</a:t>
            </a:r>
            <a:r>
              <a:rPr sz="4000" dirty="0"/>
              <a:t> </a:t>
            </a:r>
            <a:r>
              <a:rPr sz="4000" dirty="0" err="1"/>
              <a:t>사용</a:t>
            </a:r>
            <a:endParaRPr sz="4000" dirty="0"/>
          </a:p>
        </p:txBody>
      </p:sp>
      <p:sp>
        <p:nvSpPr>
          <p:cNvPr id="32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충돌</a:t>
            </a:r>
            <a:endParaRPr dirty="0"/>
          </a:p>
        </p:txBody>
      </p:sp>
      <p:sp>
        <p:nvSpPr>
          <p:cNvPr id="328" name="내용 개체 틀 2"/>
          <p:cNvSpPr txBox="1">
            <a:spLocks noGrp="1"/>
          </p:cNvSpPr>
          <p:nvPr>
            <p:ph type="body" idx="1"/>
          </p:nvPr>
        </p:nvSpPr>
        <p:spPr>
          <a:xfrm>
            <a:off x="4273296" y="3200398"/>
            <a:ext cx="18986753" cy="221744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namespace를</a:t>
            </a:r>
            <a:r>
              <a:rPr sz="4000" dirty="0"/>
              <a:t> </a:t>
            </a:r>
            <a:r>
              <a:rPr sz="4000" dirty="0" err="1"/>
              <a:t>관리하므로</a:t>
            </a:r>
            <a:r>
              <a:rPr sz="4000" dirty="0"/>
              <a:t> </a:t>
            </a:r>
            <a:r>
              <a:rPr sz="4000" dirty="0" err="1"/>
              <a:t>이름이</a:t>
            </a:r>
            <a:r>
              <a:rPr sz="4000" dirty="0"/>
              <a:t> </a:t>
            </a:r>
            <a:r>
              <a:rPr sz="4000" dirty="0" err="1"/>
              <a:t>동일시</a:t>
            </a:r>
            <a:r>
              <a:rPr sz="4000" dirty="0"/>
              <a:t> </a:t>
            </a:r>
            <a:r>
              <a:rPr sz="4000" dirty="0" err="1"/>
              <a:t>재할당이</a:t>
            </a:r>
            <a:r>
              <a:rPr sz="4000" dirty="0"/>
              <a:t> </a:t>
            </a:r>
            <a:r>
              <a:rPr sz="4000" dirty="0" err="1"/>
              <a:t>발생</a:t>
            </a:r>
            <a:endParaRPr sz="4000" dirty="0"/>
          </a:p>
        </p:txBody>
      </p:sp>
      <p:sp>
        <p:nvSpPr>
          <p:cNvPr id="340" name="슬라이드 번호 개체 틀 9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  <p:sp>
        <p:nvSpPr>
          <p:cNvPr id="330" name="직사각형 3"/>
          <p:cNvSpPr/>
          <p:nvPr/>
        </p:nvSpPr>
        <p:spPr>
          <a:xfrm>
            <a:off x="8815940" y="6281934"/>
            <a:ext cx="6624736" cy="5328596"/>
          </a:xfrm>
          <a:prstGeom prst="rect">
            <a:avLst/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TextBox 4"/>
          <p:cNvSpPr txBox="1"/>
          <p:nvPr/>
        </p:nvSpPr>
        <p:spPr>
          <a:xfrm>
            <a:off x="8239874" y="5561854"/>
            <a:ext cx="424847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334" name="직사각형 5"/>
          <p:cNvGrpSpPr/>
          <p:nvPr/>
        </p:nvGrpSpPr>
        <p:grpSpPr>
          <a:xfrm>
            <a:off x="9968065" y="7290048"/>
            <a:ext cx="4176470" cy="1584180"/>
            <a:chOff x="-1" y="0"/>
            <a:chExt cx="2088234" cy="792088"/>
          </a:xfrm>
        </p:grpSpPr>
        <p:sp>
          <p:nvSpPr>
            <p:cNvPr id="332" name="직사각형"/>
            <p:cNvSpPr/>
            <p:nvPr/>
          </p:nvSpPr>
          <p:spPr>
            <a:xfrm>
              <a:off x="-1" y="0"/>
              <a:ext cx="2088234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3" name="operator"/>
            <p:cNvSpPr txBox="1"/>
            <p:nvPr/>
          </p:nvSpPr>
          <p:spPr>
            <a:xfrm>
              <a:off x="-1" y="242157"/>
              <a:ext cx="208823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operator</a:t>
              </a:r>
            </a:p>
          </p:txBody>
        </p:sp>
      </p:grpSp>
      <p:sp>
        <p:nvSpPr>
          <p:cNvPr id="335" name="오른쪽 화살표 6"/>
          <p:cNvSpPr/>
          <p:nvPr/>
        </p:nvSpPr>
        <p:spPr>
          <a:xfrm rot="16200000">
            <a:off x="11021097" y="9512017"/>
            <a:ext cx="19568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" name="직사각형 8"/>
          <p:cNvGrpSpPr/>
          <p:nvPr/>
        </p:nvGrpSpPr>
        <p:grpSpPr>
          <a:xfrm>
            <a:off x="9968065" y="11124348"/>
            <a:ext cx="4176470" cy="1584180"/>
            <a:chOff x="-1" y="0"/>
            <a:chExt cx="2088234" cy="792088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2088234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operator"/>
            <p:cNvSpPr txBox="1"/>
            <p:nvPr/>
          </p:nvSpPr>
          <p:spPr>
            <a:xfrm>
              <a:off x="-1" y="242157"/>
              <a:ext cx="208823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operator</a:t>
              </a:r>
            </a:p>
          </p:txBody>
        </p:sp>
      </p:grpSp>
      <p:sp>
        <p:nvSpPr>
          <p:cNvPr id="339" name="TextBox 7"/>
          <p:cNvSpPr txBox="1"/>
          <p:nvPr/>
        </p:nvSpPr>
        <p:spPr>
          <a:xfrm>
            <a:off x="13200111" y="8919430"/>
            <a:ext cx="345638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>
              <a:defRPr sz="1600" b="1"/>
            </a:lvl1pPr>
          </a:lstStyle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이름이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나중에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할당되는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값으로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Keyword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sp>
        <p:nvSpPr>
          <p:cNvPr id="343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600"/>
            <a:ext cx="16459200" cy="7056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</a:pPr>
            <a:r>
              <a:rPr dirty="0" err="1"/>
              <a:t>파이썬</a:t>
            </a:r>
            <a:r>
              <a:rPr dirty="0"/>
              <a:t> </a:t>
            </a:r>
            <a:r>
              <a:rPr lang="ko-KR" altLang="en-US" dirty="0"/>
              <a:t>프로그램에서 사용되는 이름을 최소한으로 정의해서 이를 </a:t>
            </a:r>
            <a:r>
              <a:rPr lang="ko-KR" altLang="en-US" dirty="0" err="1"/>
              <a:t>파싱해서</a:t>
            </a:r>
            <a:r>
              <a:rPr lang="ko-KR" altLang="en-US" dirty="0"/>
              <a:t> 실제 실행할 수 있는 </a:t>
            </a:r>
            <a:r>
              <a:rPr lang="ko-KR" altLang="en-US" dirty="0" err="1"/>
              <a:t>바이코드로</a:t>
            </a:r>
            <a:r>
              <a:rPr lang="ko-KR" altLang="en-US" dirty="0"/>
              <a:t> 지정한 </a:t>
            </a:r>
            <a:r>
              <a:rPr lang="ko-KR" altLang="en-US" dirty="0" err="1"/>
              <a:t>식별자</a:t>
            </a:r>
            <a:r>
              <a:rPr lang="ko-KR" altLang="en-US" dirty="0"/>
              <a:t> 이름</a:t>
            </a:r>
            <a:endParaRPr lang="en-US" altLang="ko-KR" dirty="0"/>
          </a:p>
          <a:p>
            <a:pPr marL="0" indent="0">
              <a:lnSpc>
                <a:spcPct val="120000"/>
              </a:lnSpc>
              <a:buSzTx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SzTx/>
              <a:buNone/>
            </a:pPr>
            <a:r>
              <a:rPr dirty="0"/>
              <a:t>keyword </a:t>
            </a:r>
            <a:r>
              <a:rPr dirty="0" err="1"/>
              <a:t>정보는</a:t>
            </a:r>
            <a:r>
              <a:rPr dirty="0"/>
              <a:t> </a:t>
            </a:r>
            <a:r>
              <a:rPr dirty="0" err="1"/>
              <a:t>확인하기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keyword를</a:t>
            </a:r>
            <a:r>
              <a:rPr dirty="0"/>
              <a:t> </a:t>
            </a:r>
            <a:r>
              <a:rPr dirty="0" err="1"/>
              <a:t>import하여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sp>
        <p:nvSpPr>
          <p:cNvPr id="34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규칙</a:t>
            </a:r>
            <a:endParaRPr dirty="0"/>
          </a:p>
        </p:txBody>
      </p:sp>
      <p:sp>
        <p:nvSpPr>
          <p:cNvPr id="349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6459200" cy="27935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할당할</a:t>
            </a:r>
            <a:r>
              <a:rPr dirty="0"/>
              <a:t> </a:t>
            </a:r>
            <a:r>
              <a:rPr dirty="0" err="1"/>
              <a:t>경우에만</a:t>
            </a:r>
            <a:r>
              <a:rPr dirty="0"/>
              <a:t> </a:t>
            </a:r>
            <a:r>
              <a:rPr dirty="0" err="1"/>
              <a:t>가능함</a:t>
            </a:r>
            <a:endParaRPr dirty="0"/>
          </a:p>
        </p:txBody>
      </p:sp>
      <p:sp>
        <p:nvSpPr>
          <p:cNvPr id="35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15</a:t>
            </a:fld>
            <a:endParaRPr dirty="0"/>
          </a:p>
        </p:txBody>
      </p:sp>
      <p:grpSp>
        <p:nvGrpSpPr>
          <p:cNvPr id="352" name="직사각형 3"/>
          <p:cNvGrpSpPr/>
          <p:nvPr/>
        </p:nvGrpSpPr>
        <p:grpSpPr>
          <a:xfrm>
            <a:off x="9023646" y="7183637"/>
            <a:ext cx="5904664" cy="3418782"/>
            <a:chOff x="-1" y="-1"/>
            <a:chExt cx="2952330" cy="1008114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2952330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1" name="변수 = 값"/>
            <p:cNvSpPr txBox="1"/>
            <p:nvPr/>
          </p:nvSpPr>
          <p:spPr>
            <a:xfrm>
              <a:off x="-1" y="367923"/>
              <a:ext cx="2952330" cy="272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4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값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변수의</a:t>
            </a:r>
            <a:r>
              <a:rPr dirty="0"/>
              <a:t> </a:t>
            </a:r>
            <a:r>
              <a:rPr dirty="0" err="1"/>
              <a:t>별칭</a:t>
            </a:r>
            <a:endParaRPr dirty="0"/>
          </a:p>
        </p:txBody>
      </p:sp>
      <p:sp>
        <p:nvSpPr>
          <p:cNvPr id="379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6459200" cy="27935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변수에는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주소가</a:t>
            </a:r>
            <a:r>
              <a:rPr dirty="0"/>
              <a:t> </a:t>
            </a:r>
            <a:r>
              <a:rPr dirty="0" err="1"/>
              <a:t>저장된다</a:t>
            </a:r>
            <a:r>
              <a:rPr dirty="0"/>
              <a:t>.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변수에</a:t>
            </a:r>
            <a:r>
              <a:rPr dirty="0"/>
              <a:t> </a:t>
            </a:r>
            <a:r>
              <a:rPr dirty="0" err="1"/>
              <a:t>할당하면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주소를</a:t>
            </a:r>
            <a:r>
              <a:rPr dirty="0"/>
              <a:t> </a:t>
            </a:r>
            <a:r>
              <a:rPr dirty="0" err="1"/>
              <a:t>공유한다</a:t>
            </a:r>
            <a:r>
              <a:rPr dirty="0"/>
              <a:t>.</a:t>
            </a:r>
          </a:p>
        </p:txBody>
      </p:sp>
      <p:sp>
        <p:nvSpPr>
          <p:cNvPr id="38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  <p:grpSp>
        <p:nvGrpSpPr>
          <p:cNvPr id="5" name="직사각형 3"/>
          <p:cNvGrpSpPr/>
          <p:nvPr/>
        </p:nvGrpSpPr>
        <p:grpSpPr>
          <a:xfrm>
            <a:off x="9023646" y="7183639"/>
            <a:ext cx="5904664" cy="3562794"/>
            <a:chOff x="-1" y="-1"/>
            <a:chExt cx="2952330" cy="1008114"/>
          </a:xfrm>
        </p:grpSpPr>
        <p:sp>
          <p:nvSpPr>
            <p:cNvPr id="6" name="직사각형"/>
            <p:cNvSpPr/>
            <p:nvPr/>
          </p:nvSpPr>
          <p:spPr>
            <a:xfrm>
              <a:off x="-1" y="-1"/>
              <a:ext cx="2952330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변수 = 값"/>
            <p:cNvSpPr txBox="1"/>
            <p:nvPr/>
          </p:nvSpPr>
          <p:spPr>
            <a:xfrm>
              <a:off x="-1" y="373427"/>
              <a:ext cx="2952330" cy="261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4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en-US"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4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endParaRPr sz="4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Variable </a:t>
            </a:r>
            <a:r>
              <a:rPr dirty="0" err="1"/>
              <a:t>삭제</a:t>
            </a:r>
            <a:endParaRPr dirty="0"/>
          </a:p>
        </p:txBody>
      </p:sp>
      <p:sp>
        <p:nvSpPr>
          <p:cNvPr id="385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398"/>
            <a:ext cx="16459200" cy="408965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sz="4000" dirty="0"/>
              <a:t>Context </a:t>
            </a:r>
            <a:r>
              <a:rPr sz="4000" dirty="0" err="1"/>
              <a:t>내에서</a:t>
            </a:r>
            <a:r>
              <a:rPr sz="4000" dirty="0"/>
              <a:t> </a:t>
            </a:r>
            <a:r>
              <a:rPr sz="4000" dirty="0" err="1"/>
              <a:t>변수</a:t>
            </a:r>
            <a:r>
              <a:rPr sz="4000" dirty="0"/>
              <a:t> </a:t>
            </a:r>
            <a:r>
              <a:rPr sz="4000" dirty="0" err="1"/>
              <a:t>삭제</a:t>
            </a:r>
            <a:r>
              <a:rPr sz="4000" dirty="0"/>
              <a:t> </a:t>
            </a:r>
            <a:br>
              <a:rPr sz="4000" dirty="0"/>
            </a:br>
            <a:endParaRPr sz="4000" dirty="0"/>
          </a:p>
        </p:txBody>
      </p:sp>
      <p:sp>
        <p:nvSpPr>
          <p:cNvPr id="3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7295456" y="7002016"/>
            <a:ext cx="9505056" cy="302433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algn="ctr"/>
            <a:r>
              <a:rPr lang="en-US" altLang="ko-KR" sz="4800" dirty="0">
                <a:ea typeface="맑은 고딕" panose="020B0503020000020004" pitchFamily="50" charset="-127"/>
              </a:rPr>
              <a:t>del </a:t>
            </a:r>
            <a:r>
              <a:rPr lang="ko-KR" altLang="en-US" sz="4800" dirty="0" err="1">
                <a:ea typeface="맑은 고딕" panose="020B0503020000020004" pitchFamily="50" charset="-127"/>
              </a:rPr>
              <a:t>변수명</a:t>
            </a:r>
            <a:endParaRPr lang="ko-KR" altLang="en-US" sz="4800" b="0" dirty="0"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Unpacking a Sequence 이란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6459200" cy="302434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indent="0" defTabSz="1645918">
              <a:spcBef>
                <a:spcPts val="1200"/>
              </a:spcBef>
              <a:buSzTx/>
              <a:buNone/>
              <a:defRPr sz="2609"/>
            </a:pPr>
            <a:r>
              <a:rPr sz="4000" dirty="0"/>
              <a:t> </a:t>
            </a:r>
            <a:r>
              <a:rPr sz="4000" dirty="0" err="1"/>
              <a:t>변수</a:t>
            </a:r>
            <a:r>
              <a:rPr sz="4000" dirty="0"/>
              <a:t> = </a:t>
            </a:r>
            <a:r>
              <a:rPr sz="4000" dirty="0" err="1"/>
              <a:t>값을</a:t>
            </a:r>
            <a:r>
              <a:rPr sz="4000" dirty="0"/>
              <a:t> </a:t>
            </a:r>
            <a:r>
              <a:rPr sz="4000" dirty="0" err="1"/>
              <a:t>기분으로</a:t>
            </a:r>
            <a:r>
              <a:rPr sz="4000" dirty="0"/>
              <a:t> </a:t>
            </a:r>
            <a:r>
              <a:rPr sz="4000" dirty="0" err="1"/>
              <a:t>값에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unpack을</a:t>
            </a:r>
            <a:r>
              <a:rPr sz="4000" dirty="0"/>
              <a:t> </a:t>
            </a:r>
            <a:r>
              <a:rPr sz="4000" dirty="0" err="1"/>
              <a:t>처리하는</a:t>
            </a:r>
            <a:r>
              <a:rPr sz="4000" dirty="0"/>
              <a:t> </a:t>
            </a:r>
            <a:r>
              <a:rPr sz="4000" dirty="0" err="1"/>
              <a:t>기준으로</a:t>
            </a:r>
            <a:r>
              <a:rPr sz="4000" dirty="0"/>
              <a:t> </a:t>
            </a:r>
            <a:r>
              <a:rPr sz="4000" dirty="0" err="1"/>
              <a:t>동일한</a:t>
            </a:r>
            <a:r>
              <a:rPr sz="4000" dirty="0"/>
              <a:t> </a:t>
            </a:r>
            <a:r>
              <a:rPr sz="4000" dirty="0" err="1"/>
              <a:t>개수와</a:t>
            </a:r>
            <a:r>
              <a:rPr sz="4000" dirty="0"/>
              <a:t> </a:t>
            </a:r>
            <a:r>
              <a:rPr sz="4000" dirty="0" err="1"/>
              <a:t>동일하지</a:t>
            </a:r>
            <a:r>
              <a:rPr sz="4000" dirty="0"/>
              <a:t> </a:t>
            </a:r>
            <a:r>
              <a:rPr sz="4000" dirty="0" err="1"/>
              <a:t>않는</a:t>
            </a:r>
            <a:r>
              <a:rPr sz="4000" dirty="0"/>
              <a:t> </a:t>
            </a:r>
            <a:r>
              <a:rPr sz="4000" dirty="0" err="1"/>
              <a:t>개수</a:t>
            </a:r>
            <a:r>
              <a:rPr sz="4000" dirty="0"/>
              <a:t> </a:t>
            </a:r>
            <a:r>
              <a:rPr sz="4000" dirty="0" err="1"/>
              <a:t>처리</a:t>
            </a:r>
            <a:r>
              <a:rPr sz="4000" dirty="0"/>
              <a:t>(버전3부터)에 </a:t>
            </a:r>
            <a:r>
              <a:rPr sz="4000" dirty="0" err="1"/>
              <a:t>사용</a:t>
            </a:r>
            <a:r>
              <a:rPr sz="4000" dirty="0"/>
              <a:t> </a:t>
            </a:r>
          </a:p>
        </p:txBody>
      </p:sp>
      <p:sp>
        <p:nvSpPr>
          <p:cNvPr id="15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9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grpSp>
        <p:nvGrpSpPr>
          <p:cNvPr id="144" name="직사각형 2"/>
          <p:cNvGrpSpPr/>
          <p:nvPr/>
        </p:nvGrpSpPr>
        <p:grpSpPr>
          <a:xfrm>
            <a:off x="7871521" y="7002017"/>
            <a:ext cx="10945218" cy="1584180"/>
            <a:chOff x="0" y="0"/>
            <a:chExt cx="5472608" cy="792088"/>
          </a:xfrm>
        </p:grpSpPr>
        <p:sp>
          <p:nvSpPr>
            <p:cNvPr id="142" name="직사각형"/>
            <p:cNvSpPr/>
            <p:nvPr/>
          </p:nvSpPr>
          <p:spPr>
            <a:xfrm>
              <a:off x="0" y="0"/>
              <a:ext cx="5472608" cy="792088"/>
            </a:xfrm>
            <a:prstGeom prst="rect">
              <a:avLst/>
            </a:prstGeom>
            <a:solidFill>
              <a:srgbClr val="EAF0F6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143" name="변수명, 변수명, 변수명 = sequence 객체"/>
            <p:cNvSpPr txBox="1"/>
            <p:nvPr/>
          </p:nvSpPr>
          <p:spPr>
            <a:xfrm>
              <a:off x="0" y="242157"/>
              <a:ext cx="54726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변수명, 변수명, 변수명 = sequence 객체 </a:t>
              </a:r>
            </a:p>
          </p:txBody>
        </p:sp>
      </p:grpSp>
      <p:sp>
        <p:nvSpPr>
          <p:cNvPr id="145" name="TextBox 3"/>
          <p:cNvSpPr txBox="1"/>
          <p:nvPr/>
        </p:nvSpPr>
        <p:spPr>
          <a:xfrm>
            <a:off x="3681262" y="7290048"/>
            <a:ext cx="36141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800"/>
              <a:t>개수가 일치</a:t>
            </a:r>
          </a:p>
        </p:txBody>
      </p:sp>
      <p:grpSp>
        <p:nvGrpSpPr>
          <p:cNvPr id="148" name="직사각형 8"/>
          <p:cNvGrpSpPr/>
          <p:nvPr/>
        </p:nvGrpSpPr>
        <p:grpSpPr>
          <a:xfrm>
            <a:off x="7871521" y="9738321"/>
            <a:ext cx="10945218" cy="1584180"/>
            <a:chOff x="0" y="0"/>
            <a:chExt cx="5472608" cy="792088"/>
          </a:xfrm>
        </p:grpSpPr>
        <p:sp>
          <p:nvSpPr>
            <p:cNvPr id="146" name="직사각형"/>
            <p:cNvSpPr/>
            <p:nvPr/>
          </p:nvSpPr>
          <p:spPr>
            <a:xfrm>
              <a:off x="0" y="0"/>
              <a:ext cx="5472608" cy="792088"/>
            </a:xfrm>
            <a:prstGeom prst="rect">
              <a:avLst/>
            </a:prstGeom>
            <a:solidFill>
              <a:srgbClr val="EAF0F6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147" name="변수명, *변수명, 변수명 = sequence 객체"/>
            <p:cNvSpPr txBox="1"/>
            <p:nvPr/>
          </p:nvSpPr>
          <p:spPr>
            <a:xfrm>
              <a:off x="0" y="242157"/>
              <a:ext cx="54726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변수명, *변수명, 변수명 = sequence 객체 </a:t>
              </a:r>
            </a:p>
          </p:txBody>
        </p:sp>
      </p:grpSp>
      <p:sp>
        <p:nvSpPr>
          <p:cNvPr id="149" name="TextBox 9"/>
          <p:cNvSpPr txBox="1"/>
          <p:nvPr/>
        </p:nvSpPr>
        <p:spPr>
          <a:xfrm>
            <a:off x="3695054" y="10161075"/>
            <a:ext cx="3614196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 algn="ctr"/>
            <a:r>
              <a:rPr sz="2800"/>
              <a:t>개수가 불일치</a:t>
            </a:r>
          </a:p>
          <a:p>
            <a:pPr algn="ctr"/>
            <a:r>
              <a:rPr sz="2800"/>
              <a:t>(3버전)</a:t>
            </a:r>
          </a:p>
        </p:txBody>
      </p:sp>
    </p:spTree>
    <p:extLst>
      <p:ext uri="{BB962C8B-B14F-4D97-AF65-F5344CB8AC3E}">
        <p14:creationId xmlns:p14="http://schemas.microsoft.com/office/powerpoint/2010/main" val="818302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왜 </a:t>
            </a:r>
            <a:r>
              <a:rPr dirty="0" err="1"/>
              <a:t>객체화</a:t>
            </a:r>
            <a:r>
              <a:rPr dirty="0"/>
              <a:t> </a:t>
            </a:r>
            <a:r>
              <a:rPr dirty="0" err="1"/>
              <a:t>했을까</a:t>
            </a:r>
            <a:r>
              <a:rPr dirty="0"/>
              <a:t>?</a:t>
            </a:r>
          </a:p>
        </p:txBody>
      </p:sp>
      <p:sp>
        <p:nvSpPr>
          <p:cNvPr id="431" name="슬라이드 번호 개체 틀 7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  <p:grpSp>
        <p:nvGrpSpPr>
          <p:cNvPr id="427" name="그룹 2"/>
          <p:cNvGrpSpPr/>
          <p:nvPr/>
        </p:nvGrpSpPr>
        <p:grpSpPr>
          <a:xfrm>
            <a:off x="5135212" y="5549434"/>
            <a:ext cx="14401612" cy="6637160"/>
            <a:chOff x="-1" y="673"/>
            <a:chExt cx="7200804" cy="3318579"/>
          </a:xfrm>
        </p:grpSpPr>
        <p:grpSp>
          <p:nvGrpSpPr>
            <p:cNvPr id="401" name="직사각형 3"/>
            <p:cNvGrpSpPr/>
            <p:nvPr/>
          </p:nvGrpSpPr>
          <p:grpSpPr>
            <a:xfrm>
              <a:off x="-1" y="1381054"/>
              <a:ext cx="1800203" cy="660000"/>
              <a:chOff x="-1" y="0"/>
              <a:chExt cx="1800202" cy="659998"/>
            </a:xfrm>
          </p:grpSpPr>
          <p:sp>
            <p:nvSpPr>
              <p:cNvPr id="399" name="직사각형"/>
              <p:cNvSpPr/>
              <p:nvPr/>
            </p:nvSpPr>
            <p:spPr>
              <a:xfrm>
                <a:off x="-1" y="0"/>
                <a:ext cx="1800202" cy="65999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0" name="값 객체"/>
              <p:cNvSpPr txBox="1"/>
              <p:nvPr/>
            </p:nvSpPr>
            <p:spPr>
              <a:xfrm>
                <a:off x="-1" y="176112"/>
                <a:ext cx="1800202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/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 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1" name="그룹 12"/>
            <p:cNvGrpSpPr/>
            <p:nvPr/>
          </p:nvGrpSpPr>
          <p:grpSpPr>
            <a:xfrm>
              <a:off x="5184576" y="673"/>
              <a:ext cx="2016227" cy="1478127"/>
              <a:chOff x="0" y="674"/>
              <a:chExt cx="2016226" cy="1478125"/>
            </a:xfrm>
          </p:grpSpPr>
          <p:grpSp>
            <p:nvGrpSpPr>
              <p:cNvPr id="404" name="직사각형 4"/>
              <p:cNvGrpSpPr/>
              <p:nvPr/>
            </p:nvGrpSpPr>
            <p:grpSpPr>
              <a:xfrm>
                <a:off x="0" y="674"/>
                <a:ext cx="2016226" cy="356791"/>
                <a:chOff x="0" y="675"/>
                <a:chExt cx="2016225" cy="356789"/>
              </a:xfrm>
            </p:grpSpPr>
            <p:sp>
              <p:nvSpPr>
                <p:cNvPr id="402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3" name="수치값"/>
                <p:cNvSpPr txBox="1"/>
                <p:nvPr/>
              </p:nvSpPr>
              <p:spPr>
                <a:xfrm>
                  <a:off x="0" y="25185"/>
                  <a:ext cx="2016225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수치값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07" name="직사각형 5"/>
              <p:cNvGrpSpPr/>
              <p:nvPr/>
            </p:nvGrpSpPr>
            <p:grpSpPr>
              <a:xfrm>
                <a:off x="0" y="561342"/>
                <a:ext cx="2016226" cy="356790"/>
                <a:chOff x="0" y="675"/>
                <a:chExt cx="2016225" cy="356789"/>
              </a:xfrm>
            </p:grpSpPr>
            <p:sp>
              <p:nvSpPr>
                <p:cNvPr id="405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6" name="문자열"/>
                <p:cNvSpPr txBox="1"/>
                <p:nvPr/>
              </p:nvSpPr>
              <p:spPr>
                <a:xfrm>
                  <a:off x="0" y="25184"/>
                  <a:ext cx="2016225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문자열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10" name="직사각형 6"/>
              <p:cNvGrpSpPr/>
              <p:nvPr/>
            </p:nvGrpSpPr>
            <p:grpSpPr>
              <a:xfrm>
                <a:off x="0" y="1122009"/>
                <a:ext cx="2016226" cy="356790"/>
                <a:chOff x="0" y="675"/>
                <a:chExt cx="2016225" cy="356789"/>
              </a:xfrm>
            </p:grpSpPr>
            <p:sp>
              <p:nvSpPr>
                <p:cNvPr id="408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9" name="튜플"/>
                <p:cNvSpPr txBox="1"/>
                <p:nvPr/>
              </p:nvSpPr>
              <p:spPr>
                <a:xfrm>
                  <a:off x="0" y="25184"/>
                  <a:ext cx="2016225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튜플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12" name="왼쪽 중괄호 9"/>
            <p:cNvSpPr/>
            <p:nvPr/>
          </p:nvSpPr>
          <p:spPr>
            <a:xfrm>
              <a:off x="4608512" y="6802"/>
              <a:ext cx="432049" cy="141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19352"/>
                    <a:pt x="10800" y="16580"/>
                  </a:cubicBezTo>
                  <a:lnTo>
                    <a:pt x="10800" y="15820"/>
                  </a:lnTo>
                  <a:cubicBezTo>
                    <a:pt x="10800" y="13048"/>
                    <a:pt x="5965" y="10800"/>
                    <a:pt x="0" y="10800"/>
                  </a:cubicBezTo>
                  <a:cubicBezTo>
                    <a:pt x="5965" y="10800"/>
                    <a:pt x="10800" y="8552"/>
                    <a:pt x="10800" y="5780"/>
                  </a:cubicBezTo>
                  <a:lnTo>
                    <a:pt x="10800" y="5020"/>
                  </a:lnTo>
                  <a:cubicBezTo>
                    <a:pt x="10800" y="2248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5" name="직사각형 10"/>
            <p:cNvGrpSpPr/>
            <p:nvPr/>
          </p:nvGrpSpPr>
          <p:grpSpPr>
            <a:xfrm>
              <a:off x="2736304" y="377605"/>
              <a:ext cx="1800202" cy="660000"/>
              <a:chOff x="0" y="36815"/>
              <a:chExt cx="1800201" cy="659999"/>
            </a:xfrm>
          </p:grpSpPr>
          <p:sp>
            <p:nvSpPr>
              <p:cNvPr id="413" name="직사각형"/>
              <p:cNvSpPr/>
              <p:nvPr/>
            </p:nvSpPr>
            <p:spPr>
              <a:xfrm>
                <a:off x="0" y="36815"/>
                <a:ext cx="1800201" cy="659999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/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4" name="Immutuable…"/>
              <p:cNvSpPr txBox="1"/>
              <p:nvPr/>
            </p:nvSpPr>
            <p:spPr>
              <a:xfrm>
                <a:off x="0" y="105206"/>
                <a:ext cx="1800201" cy="5232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/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Immutuable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값객체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418" name="직사각형 11"/>
            <p:cNvGrpSpPr/>
            <p:nvPr/>
          </p:nvGrpSpPr>
          <p:grpSpPr>
            <a:xfrm>
              <a:off x="2736304" y="2530524"/>
              <a:ext cx="1800202" cy="660001"/>
              <a:chOff x="0" y="36815"/>
              <a:chExt cx="1800201" cy="659999"/>
            </a:xfrm>
          </p:grpSpPr>
          <p:sp>
            <p:nvSpPr>
              <p:cNvPr id="416" name="직사각형"/>
              <p:cNvSpPr/>
              <p:nvPr/>
            </p:nvSpPr>
            <p:spPr>
              <a:xfrm>
                <a:off x="0" y="36815"/>
                <a:ext cx="1800201" cy="659999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/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7" name="Mutuable…"/>
              <p:cNvSpPr txBox="1"/>
              <p:nvPr/>
            </p:nvSpPr>
            <p:spPr>
              <a:xfrm>
                <a:off x="0" y="105206"/>
                <a:ext cx="1800201" cy="5232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/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Mutuable</a:t>
                </a: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sz="28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참조객체</a:t>
                </a:r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425" name="그룹 13"/>
            <p:cNvGrpSpPr/>
            <p:nvPr/>
          </p:nvGrpSpPr>
          <p:grpSpPr>
            <a:xfrm>
              <a:off x="5184576" y="2378525"/>
              <a:ext cx="2016227" cy="917458"/>
              <a:chOff x="0" y="675"/>
              <a:chExt cx="2016226" cy="917457"/>
            </a:xfrm>
          </p:grpSpPr>
          <p:grpSp>
            <p:nvGrpSpPr>
              <p:cNvPr id="421" name="직사각형 14"/>
              <p:cNvGrpSpPr/>
              <p:nvPr/>
            </p:nvGrpSpPr>
            <p:grpSpPr>
              <a:xfrm>
                <a:off x="0" y="675"/>
                <a:ext cx="2016226" cy="356790"/>
                <a:chOff x="0" y="676"/>
                <a:chExt cx="2016225" cy="356788"/>
              </a:xfrm>
            </p:grpSpPr>
            <p:sp>
              <p:nvSpPr>
                <p:cNvPr id="419" name="직사각형"/>
                <p:cNvSpPr/>
                <p:nvPr/>
              </p:nvSpPr>
              <p:spPr>
                <a:xfrm>
                  <a:off x="0" y="676"/>
                  <a:ext cx="2016225" cy="356788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0" name="리스트"/>
                <p:cNvSpPr txBox="1"/>
                <p:nvPr/>
              </p:nvSpPr>
              <p:spPr>
                <a:xfrm>
                  <a:off x="0" y="25185"/>
                  <a:ext cx="2016225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리스트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4" name="직사각형 15"/>
              <p:cNvGrpSpPr/>
              <p:nvPr/>
            </p:nvGrpSpPr>
            <p:grpSpPr>
              <a:xfrm>
                <a:off x="0" y="561343"/>
                <a:ext cx="2016226" cy="356789"/>
                <a:chOff x="0" y="676"/>
                <a:chExt cx="2016225" cy="356788"/>
              </a:xfrm>
            </p:grpSpPr>
            <p:sp>
              <p:nvSpPr>
                <p:cNvPr id="422" name="직사각형"/>
                <p:cNvSpPr/>
                <p:nvPr/>
              </p:nvSpPr>
              <p:spPr>
                <a:xfrm>
                  <a:off x="0" y="676"/>
                  <a:ext cx="2016225" cy="356788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3" name="딕셔너리"/>
                <p:cNvSpPr txBox="1"/>
                <p:nvPr/>
              </p:nvSpPr>
              <p:spPr>
                <a:xfrm>
                  <a:off x="0" y="25184"/>
                  <a:ext cx="2016225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딕셔너리</a:t>
                  </a: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26" name="왼쪽 중괄호 17"/>
            <p:cNvSpPr/>
            <p:nvPr/>
          </p:nvSpPr>
          <p:spPr>
            <a:xfrm>
              <a:off x="4608512" y="2401796"/>
              <a:ext cx="432049" cy="91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048"/>
                    <a:pt x="10800" y="18133"/>
                  </a:cubicBezTo>
                  <a:lnTo>
                    <a:pt x="10800" y="14267"/>
                  </a:lnTo>
                  <a:cubicBezTo>
                    <a:pt x="10800" y="12352"/>
                    <a:pt x="5965" y="10800"/>
                    <a:pt x="0" y="10800"/>
                  </a:cubicBezTo>
                  <a:cubicBezTo>
                    <a:pt x="5965" y="10800"/>
                    <a:pt x="10800" y="9248"/>
                    <a:pt x="10800" y="7333"/>
                  </a:cubicBezTo>
                  <a:lnTo>
                    <a:pt x="10800" y="3467"/>
                  </a:lnTo>
                  <a:cubicBezTo>
                    <a:pt x="10800" y="1552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8" name="TextBox 16"/>
          <p:cNvSpPr txBox="1"/>
          <p:nvPr/>
        </p:nvSpPr>
        <p:spPr>
          <a:xfrm>
            <a:off x="4271118" y="2976478"/>
            <a:ext cx="19369932" cy="274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pPr algn="l">
              <a:lnSpc>
                <a:spcPct val="150000"/>
              </a:lnSpc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변경여부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생성되고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등으로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전달될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때에도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객체와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관리한다</a:t>
            </a:r>
            <a:r>
              <a:rPr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9" name="꺾인 연결선 8"/>
          <p:cNvSpPr/>
          <p:nvPr/>
        </p:nvSpPr>
        <p:spPr>
          <a:xfrm flipV="1">
            <a:off x="8735617" y="6963298"/>
            <a:ext cx="1872210" cy="200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꺾인 연결선 19"/>
          <p:cNvSpPr/>
          <p:nvPr/>
        </p:nvSpPr>
        <p:spPr>
          <a:xfrm>
            <a:off x="8735617" y="8970195"/>
            <a:ext cx="1872210" cy="229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literal과</a:t>
            </a:r>
            <a:r>
              <a:rPr dirty="0"/>
              <a:t> expression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600"/>
            <a:ext cx="16459200" cy="34563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627632">
              <a:lnSpc>
                <a:spcPct val="90000"/>
              </a:lnSpc>
              <a:spcBef>
                <a:spcPts val="1200"/>
              </a:spcBef>
              <a:buSzTx/>
              <a:buNone/>
              <a:defRPr sz="2314"/>
            </a:pPr>
            <a:r>
              <a:rPr lang="en-US" sz="4800" dirty="0">
                <a:latin typeface="+mn-ea"/>
                <a:ea typeface="+mn-ea"/>
              </a:rPr>
              <a:t>L</a:t>
            </a:r>
            <a:r>
              <a:rPr sz="4800" dirty="0">
                <a:latin typeface="+mn-ea"/>
                <a:ea typeface="+mn-ea"/>
              </a:rPr>
              <a:t>iteral</a:t>
            </a:r>
            <a:r>
              <a:rPr lang="ko-KR" altLang="en-US" sz="4800" dirty="0">
                <a:latin typeface="맑은 고딕" panose="020B0503020000020004" pitchFamily="50" charset="-127"/>
              </a:rPr>
              <a:t>이나 </a:t>
            </a:r>
            <a:r>
              <a:rPr sz="4800" dirty="0" err="1">
                <a:latin typeface="+mn-ea"/>
                <a:ea typeface="+mn-ea"/>
              </a:rPr>
              <a:t>expression은</a:t>
            </a:r>
            <a:r>
              <a:rPr sz="4800" dirty="0">
                <a:latin typeface="+mn-ea"/>
                <a:ea typeface="+mn-ea"/>
              </a:rPr>
              <a:t> </a:t>
            </a:r>
            <a:r>
              <a:rPr lang="ko-KR" altLang="en-US" sz="4800" dirty="0" err="1">
                <a:latin typeface="맑은 고딕" panose="020B0503020000020004" pitchFamily="50" charset="-127"/>
              </a:rPr>
              <a:t>할당문</a:t>
            </a:r>
            <a:r>
              <a:rPr lang="en-US" altLang="ko-KR" sz="4800" dirty="0">
                <a:latin typeface="맑은 고딕" panose="020B0503020000020004" pitchFamily="50" charset="-127"/>
              </a:rPr>
              <a:t>, </a:t>
            </a:r>
            <a:r>
              <a:rPr sz="4800" dirty="0" err="1">
                <a:latin typeface="+mn-ea"/>
                <a:ea typeface="+mn-ea"/>
              </a:rPr>
              <a:t>조건문이나</a:t>
            </a:r>
            <a:r>
              <a:rPr sz="4800" dirty="0">
                <a:latin typeface="+mn-ea"/>
                <a:ea typeface="+mn-ea"/>
              </a:rPr>
              <a:t> </a:t>
            </a:r>
            <a:r>
              <a:rPr sz="4800" dirty="0" err="1">
                <a:latin typeface="+mn-ea"/>
                <a:ea typeface="+mn-ea"/>
              </a:rPr>
              <a:t>순환문</a:t>
            </a:r>
            <a:r>
              <a:rPr lang="ko-KR" altLang="en-US" sz="4800" dirty="0">
                <a:latin typeface="맑은 고딕" panose="020B0503020000020004" pitchFamily="50" charset="-127"/>
              </a:rPr>
              <a:t>에 사용이 가능하고 항상 평가된 결과가 처리된다</a:t>
            </a:r>
            <a:r>
              <a:rPr lang="en-US" altLang="ko-KR" sz="4800" dirty="0">
                <a:latin typeface="맑은 고딕" panose="020B0503020000020004" pitchFamily="50" charset="-127"/>
              </a:rPr>
              <a:t>. </a:t>
            </a:r>
            <a:endParaRPr sz="4800" dirty="0">
              <a:latin typeface="+mn-ea"/>
              <a:ea typeface="+mn-ea"/>
            </a:endParaRPr>
          </a:p>
        </p:txBody>
      </p:sp>
      <p:sp>
        <p:nvSpPr>
          <p:cNvPr id="14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>
                <a:latin typeface="+mn-ea"/>
                <a:ea typeface="+mn-ea"/>
              </a:rPr>
              <a:t>2</a:t>
            </a:fld>
            <a:endParaRPr dirty="0">
              <a:latin typeface="+mn-ea"/>
              <a:ea typeface="+mn-ea"/>
            </a:endParaRPr>
          </a:p>
        </p:txBody>
      </p:sp>
      <p:grpSp>
        <p:nvGrpSpPr>
          <p:cNvPr id="6" name="직사각형 2"/>
          <p:cNvGrpSpPr/>
          <p:nvPr/>
        </p:nvGrpSpPr>
        <p:grpSpPr>
          <a:xfrm>
            <a:off x="5423244" y="7879500"/>
            <a:ext cx="5040568" cy="1296150"/>
            <a:chOff x="-1" y="-1"/>
            <a:chExt cx="2520282" cy="648074"/>
          </a:xfrm>
        </p:grpSpPr>
        <p:sp>
          <p:nvSpPr>
            <p:cNvPr id="7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+mn-ea"/>
                <a:ea typeface="+mn-ea"/>
              </a:endParaRPr>
            </a:p>
          </p:txBody>
        </p:sp>
        <p:sp>
          <p:nvSpPr>
            <p:cNvPr id="8" name="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lang="ko-KR" altLang="en-US"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리터럴</a:t>
              </a:r>
              <a:endParaRPr sz="6400" dirty="0">
                <a:latin typeface="+mn-ea"/>
                <a:ea typeface="+mn-ea"/>
              </a:endParaRPr>
            </a:p>
          </p:txBody>
        </p:sp>
      </p:grpSp>
      <p:grpSp>
        <p:nvGrpSpPr>
          <p:cNvPr id="9" name="직사각형 5"/>
          <p:cNvGrpSpPr/>
          <p:nvPr/>
        </p:nvGrpSpPr>
        <p:grpSpPr>
          <a:xfrm>
            <a:off x="5422432" y="10602413"/>
            <a:ext cx="5040568" cy="1296150"/>
            <a:chOff x="-1" y="-1"/>
            <a:chExt cx="2520282" cy="648074"/>
          </a:xfrm>
        </p:grpSpPr>
        <p:sp>
          <p:nvSpPr>
            <p:cNvPr id="10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6400" dirty="0">
                <a:latin typeface="+mn-ea"/>
                <a:ea typeface="+mn-ea"/>
              </a:endParaRPr>
            </a:p>
          </p:txBody>
        </p:sp>
        <p:sp>
          <p:nvSpPr>
            <p:cNvPr id="11" name="피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lang="en-US" altLang="ko-KR" sz="6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expression</a:t>
              </a:r>
              <a:endParaRPr sz="6400" dirty="0">
                <a:latin typeface="+mn-ea"/>
                <a:ea typeface="+mn-ea"/>
              </a:endParaRPr>
            </a:p>
          </p:txBody>
        </p:sp>
      </p:grpSp>
      <p:sp>
        <p:nvSpPr>
          <p:cNvPr id="12" name="TextBox 3"/>
          <p:cNvSpPr txBox="1"/>
          <p:nvPr/>
        </p:nvSpPr>
        <p:spPr>
          <a:xfrm>
            <a:off x="11759951" y="8010128"/>
            <a:ext cx="6768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값에 해당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11744535" y="10602412"/>
            <a:ext cx="676875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산식이나 </a:t>
            </a:r>
            <a:r>
              <a:rPr lang="ko-KR" altLang="en-US"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 등 평가된 값으로 처리</a:t>
            </a:r>
            <a:endParaRPr sz="3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Value </a:t>
            </a:r>
            <a:r>
              <a:rPr dirty="0" err="1"/>
              <a:t>갱신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sp>
        <p:nvSpPr>
          <p:cNvPr id="434" name="내용 개체 틀 2"/>
          <p:cNvSpPr txBox="1">
            <a:spLocks noGrp="1"/>
          </p:cNvSpPr>
          <p:nvPr>
            <p:ph type="body" idx="1"/>
          </p:nvPr>
        </p:nvSpPr>
        <p:spPr>
          <a:xfrm>
            <a:off x="4387452" y="3643312"/>
            <a:ext cx="19024997" cy="88403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800"/>
            </a:pPr>
            <a:r>
              <a:rPr sz="3600" dirty="0" err="1"/>
              <a:t>Immutuable</a:t>
            </a:r>
            <a:r>
              <a:rPr sz="3600" dirty="0"/>
              <a:t>(</a:t>
            </a:r>
            <a:r>
              <a:rPr sz="3600" dirty="0" err="1"/>
              <a:t>값객체</a:t>
            </a:r>
            <a:r>
              <a:rPr sz="3600" dirty="0"/>
              <a:t>) : </a:t>
            </a:r>
            <a:r>
              <a:rPr sz="3600" dirty="0" err="1"/>
              <a:t>변수에</a:t>
            </a:r>
            <a:r>
              <a:rPr sz="3600" dirty="0"/>
              <a:t> </a:t>
            </a:r>
            <a:r>
              <a:rPr sz="3600" dirty="0" err="1"/>
              <a:t>저장된</a:t>
            </a:r>
            <a:r>
              <a:rPr sz="3600" dirty="0"/>
              <a:t> </a:t>
            </a:r>
            <a:r>
              <a:rPr sz="3600" dirty="0" err="1"/>
              <a:t>것을</a:t>
            </a:r>
            <a:r>
              <a:rPr sz="3600" dirty="0"/>
              <a:t> </a:t>
            </a:r>
            <a:r>
              <a:rPr sz="3600" dirty="0" err="1"/>
              <a:t>값으로</a:t>
            </a:r>
            <a:r>
              <a:rPr sz="3600" dirty="0"/>
              <a:t> </a:t>
            </a:r>
            <a:r>
              <a:rPr sz="3600" dirty="0" err="1"/>
              <a:t>인식하여</a:t>
            </a:r>
            <a:r>
              <a:rPr sz="3600" dirty="0"/>
              <a:t> </a:t>
            </a:r>
            <a:r>
              <a:rPr sz="3600" dirty="0" err="1"/>
              <a:t>변수를</a:t>
            </a:r>
            <a:r>
              <a:rPr sz="3600" dirty="0"/>
              <a:t> </a:t>
            </a:r>
            <a:r>
              <a:rPr sz="3600" dirty="0" err="1"/>
              <a:t>치환이</a:t>
            </a:r>
            <a:r>
              <a:rPr sz="3600" dirty="0"/>
              <a:t> </a:t>
            </a:r>
            <a:r>
              <a:rPr sz="3600" dirty="0" err="1"/>
              <a:t>가능하지만</a:t>
            </a:r>
            <a:r>
              <a:rPr sz="3600" dirty="0"/>
              <a:t> </a:t>
            </a:r>
            <a:r>
              <a:rPr sz="3600" dirty="0" err="1"/>
              <a:t>변경은</a:t>
            </a:r>
            <a:r>
              <a:rPr sz="3600" dirty="0"/>
              <a:t> </a:t>
            </a:r>
            <a:r>
              <a:rPr sz="3600" dirty="0" err="1"/>
              <a:t>안됨</a:t>
            </a:r>
            <a:endParaRPr sz="3600" dirty="0"/>
          </a:p>
          <a:p>
            <a:pPr marL="0" indent="0">
              <a:lnSpc>
                <a:spcPct val="150000"/>
              </a:lnSpc>
              <a:buSzTx/>
              <a:buNone/>
              <a:defRPr sz="2800"/>
            </a:pPr>
            <a:r>
              <a:rPr sz="3600" dirty="0"/>
              <a:t>   - </a:t>
            </a:r>
            <a:r>
              <a:rPr sz="3600" dirty="0" err="1"/>
              <a:t>문자열은</a:t>
            </a:r>
            <a:r>
              <a:rPr sz="3600" dirty="0"/>
              <a:t> </a:t>
            </a:r>
            <a:r>
              <a:rPr sz="3600" dirty="0" err="1"/>
              <a:t>임의적으로</a:t>
            </a:r>
            <a:r>
              <a:rPr sz="3600" dirty="0"/>
              <a:t> </a:t>
            </a:r>
            <a:r>
              <a:rPr sz="3600" dirty="0" err="1"/>
              <a:t>값객체로</a:t>
            </a:r>
            <a:r>
              <a:rPr sz="3600" dirty="0"/>
              <a:t> </a:t>
            </a:r>
            <a:r>
              <a:rPr sz="3600" dirty="0" err="1"/>
              <a:t>정의</a:t>
            </a:r>
            <a:endParaRPr sz="3600" dirty="0"/>
          </a:p>
          <a:p>
            <a:pPr>
              <a:lnSpc>
                <a:spcPct val="150000"/>
              </a:lnSpc>
              <a:defRPr sz="2800"/>
            </a:pPr>
            <a:r>
              <a:rPr sz="3600" dirty="0" err="1"/>
              <a:t>Mutuable</a:t>
            </a:r>
            <a:r>
              <a:rPr sz="3600" dirty="0"/>
              <a:t>(</a:t>
            </a:r>
            <a:r>
              <a:rPr sz="3600" dirty="0" err="1"/>
              <a:t>참조객체</a:t>
            </a:r>
            <a:r>
              <a:rPr sz="3600" dirty="0"/>
              <a:t>) : </a:t>
            </a:r>
            <a:r>
              <a:rPr sz="3600" dirty="0" err="1"/>
              <a:t>변수에</a:t>
            </a:r>
            <a:r>
              <a:rPr sz="3600" dirty="0"/>
              <a:t> </a:t>
            </a:r>
            <a:r>
              <a:rPr sz="3600" dirty="0" err="1"/>
              <a:t>저장된</a:t>
            </a:r>
            <a:r>
              <a:rPr sz="3600" dirty="0"/>
              <a:t> </a:t>
            </a:r>
            <a:r>
              <a:rPr sz="3600" dirty="0" err="1"/>
              <a:t>것은</a:t>
            </a:r>
            <a:r>
              <a:rPr sz="3600" dirty="0"/>
              <a:t> </a:t>
            </a:r>
            <a:r>
              <a:rPr sz="3600" dirty="0" err="1"/>
              <a:t>객체의</a:t>
            </a:r>
            <a:r>
              <a:rPr sz="3600" dirty="0"/>
              <a:t> </a:t>
            </a:r>
            <a:r>
              <a:rPr sz="3600" dirty="0" err="1"/>
              <a:t>요소</a:t>
            </a:r>
            <a:r>
              <a:rPr sz="3600" dirty="0"/>
              <a:t>(값)</a:t>
            </a:r>
            <a:r>
              <a:rPr sz="3600" dirty="0" err="1"/>
              <a:t>들이</a:t>
            </a:r>
            <a:r>
              <a:rPr sz="3600" dirty="0"/>
              <a:t> </a:t>
            </a:r>
            <a:r>
              <a:rPr sz="3600" dirty="0" err="1"/>
              <a:t>저장된</a:t>
            </a:r>
            <a:r>
              <a:rPr sz="3600" dirty="0"/>
              <a:t> </a:t>
            </a:r>
            <a:r>
              <a:rPr sz="3600" dirty="0" err="1"/>
              <a:t>참조이므로</a:t>
            </a:r>
            <a:r>
              <a:rPr sz="3600" dirty="0"/>
              <a:t> </a:t>
            </a:r>
            <a:r>
              <a:rPr sz="3600" dirty="0" err="1"/>
              <a:t>실제</a:t>
            </a:r>
            <a:r>
              <a:rPr sz="3600" dirty="0"/>
              <a:t> </a:t>
            </a:r>
            <a:r>
              <a:rPr sz="3600" dirty="0" err="1"/>
              <a:t>값들이</a:t>
            </a:r>
            <a:r>
              <a:rPr sz="3600" dirty="0"/>
              <a:t> </a:t>
            </a:r>
            <a:r>
              <a:rPr sz="3600" dirty="0" err="1"/>
              <a:t>변경이</a:t>
            </a:r>
            <a:r>
              <a:rPr sz="3600" dirty="0"/>
              <a:t> </a:t>
            </a:r>
            <a:r>
              <a:rPr sz="3600" dirty="0" err="1"/>
              <a:t>가능</a:t>
            </a:r>
            <a:endParaRPr sz="3600" dirty="0"/>
          </a:p>
          <a:p>
            <a:pPr marL="0" indent="0">
              <a:lnSpc>
                <a:spcPct val="150000"/>
              </a:lnSpc>
              <a:buSzTx/>
              <a:buNone/>
              <a:defRPr sz="2800"/>
            </a:pPr>
            <a:r>
              <a:rPr sz="3600" dirty="0"/>
              <a:t>   - </a:t>
            </a: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파라미터</a:t>
            </a:r>
            <a:r>
              <a:rPr sz="3600" dirty="0"/>
              <a:t>, </a:t>
            </a:r>
            <a:r>
              <a:rPr sz="3600" dirty="0" err="1"/>
              <a:t>할당을</a:t>
            </a:r>
            <a:r>
              <a:rPr sz="3600" dirty="0"/>
              <a:t> 할 </a:t>
            </a:r>
            <a:r>
              <a:rPr sz="3600" dirty="0" err="1"/>
              <a:t>경우</a:t>
            </a:r>
            <a:r>
              <a:rPr sz="3600" dirty="0"/>
              <a:t> </a:t>
            </a:r>
            <a:r>
              <a:rPr sz="3600" dirty="0" err="1"/>
              <a:t>참조만</a:t>
            </a:r>
            <a:r>
              <a:rPr sz="3600" dirty="0"/>
              <a:t> </a:t>
            </a:r>
            <a:r>
              <a:rPr sz="3600" dirty="0" err="1"/>
              <a:t>넘어가므로</a:t>
            </a:r>
            <a:r>
              <a:rPr sz="3600" dirty="0"/>
              <a:t> </a:t>
            </a:r>
            <a:r>
              <a:rPr sz="3600" dirty="0" err="1"/>
              <a:t>요소들이</a:t>
            </a:r>
            <a:r>
              <a:rPr sz="3600" dirty="0"/>
              <a:t> </a:t>
            </a:r>
            <a:r>
              <a:rPr sz="3600" dirty="0" err="1"/>
              <a:t>변경이</a:t>
            </a:r>
            <a:r>
              <a:rPr sz="3600" dirty="0"/>
              <a:t> </a:t>
            </a:r>
            <a:r>
              <a:rPr sz="3600" dirty="0" err="1"/>
              <a:t>가능</a:t>
            </a:r>
            <a:endParaRPr sz="3600" dirty="0"/>
          </a:p>
        </p:txBody>
      </p:sp>
      <p:sp>
        <p:nvSpPr>
          <p:cNvPr id="43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스크린샷 2018-06-24 23.45.32.png" descr="스크린샷 2018-06-24 23.45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27" y="9717713"/>
            <a:ext cx="5029202" cy="2667002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272397" cy="30360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Values and data </a:t>
            </a:r>
            <a:r>
              <a:rPr dirty="0" err="1"/>
              <a:t>types:원자</a:t>
            </a:r>
            <a:endParaRPr dirty="0"/>
          </a:p>
        </p:txBody>
      </p:sp>
      <p:sp>
        <p:nvSpPr>
          <p:cNvPr id="439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객체이므로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구성을</a:t>
            </a:r>
            <a:r>
              <a:rPr dirty="0"/>
              <a:t> </a:t>
            </a:r>
            <a:r>
              <a:rPr dirty="0" err="1"/>
              <a:t>이해해야함</a:t>
            </a:r>
            <a:endParaRPr dirty="0"/>
          </a:p>
        </p:txBody>
      </p:sp>
      <p:sp>
        <p:nvSpPr>
          <p:cNvPr id="475" name="슬라이드 번호 개체 틀 9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  <p:sp>
        <p:nvSpPr>
          <p:cNvPr id="440" name="TextBox 40"/>
          <p:cNvSpPr txBox="1"/>
          <p:nvPr/>
        </p:nvSpPr>
        <p:spPr>
          <a:xfrm>
            <a:off x="11903966" y="10569779"/>
            <a:ext cx="792088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type()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직사각형 2"/>
          <p:cNvSpPr/>
          <p:nvPr/>
        </p:nvSpPr>
        <p:spPr>
          <a:xfrm>
            <a:off x="4774778" y="9921109"/>
            <a:ext cx="3816820" cy="1120182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2" name="직사각형 6"/>
          <p:cNvSpPr/>
          <p:nvPr/>
        </p:nvSpPr>
        <p:spPr>
          <a:xfrm rot="525">
            <a:off x="4856633" y="11322075"/>
            <a:ext cx="3255870" cy="817114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3" name="직선 화살표 연결선 4"/>
          <p:cNvCxnSpPr>
            <a:stCxn id="441" idx="0"/>
            <a:endCxn id="440" idx="0"/>
          </p:cNvCxnSpPr>
          <p:nvPr/>
        </p:nvCxnSpPr>
        <p:spPr>
          <a:xfrm>
            <a:off x="6683188" y="9921109"/>
            <a:ext cx="9181220" cy="648670"/>
          </a:xfrm>
          <a:prstGeom prst="straightConnector1">
            <a:avLst/>
          </a:prstGeom>
          <a:ln w="10000">
            <a:solidFill>
              <a:srgbClr val="FF0000"/>
            </a:solidFill>
            <a:tailEnd type="triangle"/>
          </a:ln>
        </p:spPr>
      </p:cxnSp>
      <p:cxnSp>
        <p:nvCxnSpPr>
          <p:cNvPr id="444" name="직선 화살표 연결선 7"/>
          <p:cNvCxnSpPr>
            <a:stCxn id="442" idx="0"/>
            <a:endCxn id="440" idx="0"/>
          </p:cNvCxnSpPr>
          <p:nvPr/>
        </p:nvCxnSpPr>
        <p:spPr>
          <a:xfrm flipV="1">
            <a:off x="6484630" y="10569779"/>
            <a:ext cx="9379778" cy="752296"/>
          </a:xfrm>
          <a:prstGeom prst="straightConnector1">
            <a:avLst/>
          </a:prstGeom>
          <a:ln w="10000">
            <a:solidFill>
              <a:srgbClr val="FF0000"/>
            </a:solidFill>
            <a:tailEnd type="triangle"/>
          </a:ln>
        </p:spPr>
      </p:cxnSp>
      <p:grpSp>
        <p:nvGrpSpPr>
          <p:cNvPr id="457" name="그룹 8"/>
          <p:cNvGrpSpPr/>
          <p:nvPr/>
        </p:nvGrpSpPr>
        <p:grpSpPr>
          <a:xfrm>
            <a:off x="5279233" y="6911566"/>
            <a:ext cx="6336706" cy="1841800"/>
            <a:chOff x="0" y="5697"/>
            <a:chExt cx="3168351" cy="920898"/>
          </a:xfrm>
        </p:grpSpPr>
        <p:grpSp>
          <p:nvGrpSpPr>
            <p:cNvPr id="447" name="직사각형 3"/>
            <p:cNvGrpSpPr/>
            <p:nvPr/>
          </p:nvGrpSpPr>
          <p:grpSpPr>
            <a:xfrm>
              <a:off x="0" y="5697"/>
              <a:ext cx="1287144" cy="276996"/>
              <a:chOff x="0" y="5698"/>
              <a:chExt cx="1287143" cy="276994"/>
            </a:xfrm>
          </p:grpSpPr>
          <p:sp>
            <p:nvSpPr>
              <p:cNvPr id="445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6" name="referenc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50" name="직사각형 10"/>
            <p:cNvGrpSpPr/>
            <p:nvPr/>
          </p:nvGrpSpPr>
          <p:grpSpPr>
            <a:xfrm>
              <a:off x="2331" y="300265"/>
              <a:ext cx="1287145" cy="276997"/>
              <a:chOff x="0" y="5698"/>
              <a:chExt cx="1287143" cy="276995"/>
            </a:xfrm>
          </p:grpSpPr>
          <p:sp>
            <p:nvSpPr>
              <p:cNvPr id="448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9" name="type"/>
              <p:cNvSpPr txBox="1"/>
              <p:nvPr/>
            </p:nvSpPr>
            <p:spPr>
              <a:xfrm>
                <a:off x="0" y="5698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53" name="직사각형 11"/>
            <p:cNvGrpSpPr/>
            <p:nvPr/>
          </p:nvGrpSpPr>
          <p:grpSpPr>
            <a:xfrm>
              <a:off x="2331" y="607571"/>
              <a:ext cx="1287145" cy="276996"/>
              <a:chOff x="0" y="5697"/>
              <a:chExt cx="1287143" cy="276995"/>
            </a:xfrm>
          </p:grpSpPr>
          <p:sp>
            <p:nvSpPr>
              <p:cNvPr id="451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2" name="value"/>
              <p:cNvSpPr txBox="1"/>
              <p:nvPr/>
            </p:nvSpPr>
            <p:spPr>
              <a:xfrm>
                <a:off x="0" y="5697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54" name="TextBox 5"/>
            <p:cNvSpPr txBox="1"/>
            <p:nvPr/>
          </p:nvSpPr>
          <p:spPr>
            <a:xfrm>
              <a:off x="1325587" y="351089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</a:p>
          </p:txBody>
        </p:sp>
        <p:sp>
          <p:nvSpPr>
            <p:cNvPr id="455" name="TextBox 13"/>
            <p:cNvSpPr txBox="1"/>
            <p:nvPr/>
          </p:nvSpPr>
          <p:spPr>
            <a:xfrm>
              <a:off x="1325587" y="47725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6" name="TextBox 14"/>
            <p:cNvSpPr txBox="1"/>
            <p:nvPr/>
          </p:nvSpPr>
          <p:spPr>
            <a:xfrm>
              <a:off x="1325587" y="649599"/>
              <a:ext cx="184276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</a:p>
          </p:txBody>
        </p:sp>
      </p:grpSp>
      <p:grpSp>
        <p:nvGrpSpPr>
          <p:cNvPr id="470" name="그룹 16"/>
          <p:cNvGrpSpPr/>
          <p:nvPr/>
        </p:nvGrpSpPr>
        <p:grpSpPr>
          <a:xfrm>
            <a:off x="11039872" y="6911566"/>
            <a:ext cx="6336704" cy="1841800"/>
            <a:chOff x="0" y="5697"/>
            <a:chExt cx="3168351" cy="920898"/>
          </a:xfrm>
        </p:grpSpPr>
        <p:grpSp>
          <p:nvGrpSpPr>
            <p:cNvPr id="460" name="직사각형 17"/>
            <p:cNvGrpSpPr/>
            <p:nvPr/>
          </p:nvGrpSpPr>
          <p:grpSpPr>
            <a:xfrm>
              <a:off x="0" y="5697"/>
              <a:ext cx="1287144" cy="276996"/>
              <a:chOff x="0" y="5698"/>
              <a:chExt cx="1287143" cy="276994"/>
            </a:xfrm>
          </p:grpSpPr>
          <p:sp>
            <p:nvSpPr>
              <p:cNvPr id="458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9" name="referenc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63" name="직사각형 18"/>
            <p:cNvGrpSpPr/>
            <p:nvPr/>
          </p:nvGrpSpPr>
          <p:grpSpPr>
            <a:xfrm>
              <a:off x="2331" y="300265"/>
              <a:ext cx="1287145" cy="276997"/>
              <a:chOff x="0" y="5698"/>
              <a:chExt cx="1287143" cy="276995"/>
            </a:xfrm>
          </p:grpSpPr>
          <p:sp>
            <p:nvSpPr>
              <p:cNvPr id="461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2" name="type"/>
              <p:cNvSpPr txBox="1"/>
              <p:nvPr/>
            </p:nvSpPr>
            <p:spPr>
              <a:xfrm>
                <a:off x="0" y="5698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66" name="직사각형 19"/>
            <p:cNvGrpSpPr/>
            <p:nvPr/>
          </p:nvGrpSpPr>
          <p:grpSpPr>
            <a:xfrm>
              <a:off x="2331" y="607571"/>
              <a:ext cx="1287145" cy="276996"/>
              <a:chOff x="0" y="5697"/>
              <a:chExt cx="1287143" cy="276995"/>
            </a:xfrm>
          </p:grpSpPr>
          <p:sp>
            <p:nvSpPr>
              <p:cNvPr id="464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5" name="value"/>
              <p:cNvSpPr txBox="1"/>
              <p:nvPr/>
            </p:nvSpPr>
            <p:spPr>
              <a:xfrm>
                <a:off x="0" y="5697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67" name="TextBox 20"/>
            <p:cNvSpPr txBox="1"/>
            <p:nvPr/>
          </p:nvSpPr>
          <p:spPr>
            <a:xfrm>
              <a:off x="1325587" y="351089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8" name="TextBox 21"/>
            <p:cNvSpPr txBox="1"/>
            <p:nvPr/>
          </p:nvSpPr>
          <p:spPr>
            <a:xfrm>
              <a:off x="1325587" y="47725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9" name="TextBox 22"/>
            <p:cNvSpPr txBox="1"/>
            <p:nvPr/>
          </p:nvSpPr>
          <p:spPr>
            <a:xfrm>
              <a:off x="1325587" y="649599"/>
              <a:ext cx="184276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</a:p>
          </p:txBody>
        </p:sp>
      </p:grpSp>
      <p:sp>
        <p:nvSpPr>
          <p:cNvPr id="471" name="직선 화살표 연결선 24"/>
          <p:cNvSpPr/>
          <p:nvPr/>
        </p:nvSpPr>
        <p:spPr>
          <a:xfrm flipV="1">
            <a:off x="6287343" y="8671468"/>
            <a:ext cx="576066" cy="1498900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2" name="직선 화살표 연결선 26"/>
          <p:cNvSpPr/>
          <p:nvPr/>
        </p:nvSpPr>
        <p:spPr>
          <a:xfrm flipV="1">
            <a:off x="8229748" y="8655632"/>
            <a:ext cx="4101932" cy="1923912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3" name="TextBox 28"/>
          <p:cNvSpPr txBox="1"/>
          <p:nvPr/>
        </p:nvSpPr>
        <p:spPr>
          <a:xfrm>
            <a:off x="6719392" y="5849886"/>
            <a:ext cx="654784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 algn="ctr"/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sz="2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74" name="직사각형 30"/>
          <p:cNvSpPr/>
          <p:nvPr/>
        </p:nvSpPr>
        <p:spPr>
          <a:xfrm>
            <a:off x="4559150" y="5849887"/>
            <a:ext cx="10513172" cy="3168354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스크린샷 2018-06-24 23.47.27.png" descr="스크린샷 2018-06-24 23.47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83" y="10349309"/>
            <a:ext cx="4521202" cy="223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제목 1"/>
          <p:cNvSpPr txBox="1">
            <a:spLocks noGrp="1"/>
          </p:cNvSpPr>
          <p:nvPr>
            <p:ph type="title"/>
          </p:nvPr>
        </p:nvSpPr>
        <p:spPr>
          <a:xfrm>
            <a:off x="4387452" y="357187"/>
            <a:ext cx="17881997" cy="30360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Values and data </a:t>
            </a:r>
            <a:r>
              <a:rPr dirty="0" err="1"/>
              <a:t>types:분자</a:t>
            </a:r>
            <a:endParaRPr dirty="0"/>
          </a:p>
        </p:txBody>
      </p:sp>
      <p:sp>
        <p:nvSpPr>
          <p:cNvPr id="479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dirty="0" err="1"/>
              <a:t>프로그램</a:t>
            </a:r>
            <a:r>
              <a:rPr dirty="0"/>
              <a:t> </a:t>
            </a:r>
            <a:r>
              <a:rPr dirty="0" err="1"/>
              <a:t>언어에서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기본적인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</a:p>
          <a:p>
            <a:pPr marL="0" indent="0">
              <a:buSzTx/>
              <a:buNone/>
            </a:pPr>
            <a:r>
              <a:rPr dirty="0" err="1"/>
              <a:t>구조를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객체</a:t>
            </a:r>
            <a:endParaRPr dirty="0"/>
          </a:p>
        </p:txBody>
      </p:sp>
      <p:sp>
        <p:nvSpPr>
          <p:cNvPr id="54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  <p:grpSp>
        <p:nvGrpSpPr>
          <p:cNvPr id="541" name="그룹 65"/>
          <p:cNvGrpSpPr/>
          <p:nvPr/>
        </p:nvGrpSpPr>
        <p:grpSpPr>
          <a:xfrm>
            <a:off x="4757793" y="5654021"/>
            <a:ext cx="15234594" cy="3957294"/>
            <a:chOff x="0" y="-9692"/>
            <a:chExt cx="7617295" cy="1978646"/>
          </a:xfrm>
        </p:grpSpPr>
        <p:grpSp>
          <p:nvGrpSpPr>
            <p:cNvPr id="489" name="그룹 62"/>
            <p:cNvGrpSpPr/>
            <p:nvPr/>
          </p:nvGrpSpPr>
          <p:grpSpPr>
            <a:xfrm>
              <a:off x="0" y="47207"/>
              <a:ext cx="1872211" cy="987722"/>
              <a:chOff x="0" y="45893"/>
              <a:chExt cx="1872210" cy="987721"/>
            </a:xfrm>
          </p:grpSpPr>
          <p:grpSp>
            <p:nvGrpSpPr>
              <p:cNvPr id="482" name="직사각형 9"/>
              <p:cNvGrpSpPr/>
              <p:nvPr/>
            </p:nvGrpSpPr>
            <p:grpSpPr>
              <a:xfrm>
                <a:off x="0" y="45893"/>
                <a:ext cx="1872210" cy="307775"/>
                <a:chOff x="0" y="45894"/>
                <a:chExt cx="1872209" cy="307773"/>
              </a:xfrm>
            </p:grpSpPr>
            <p:sp>
              <p:nvSpPr>
                <p:cNvPr id="480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1" name="reference"/>
                <p:cNvSpPr txBox="1"/>
                <p:nvPr/>
              </p:nvSpPr>
              <p:spPr>
                <a:xfrm>
                  <a:off x="0" y="45894"/>
                  <a:ext cx="1872209" cy="3077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485" name="직사각형 29"/>
              <p:cNvGrpSpPr/>
              <p:nvPr/>
            </p:nvGrpSpPr>
            <p:grpSpPr>
              <a:xfrm>
                <a:off x="0" y="385867"/>
                <a:ext cx="1872210" cy="307774"/>
                <a:chOff x="0" y="45896"/>
                <a:chExt cx="1872209" cy="307772"/>
              </a:xfrm>
            </p:grpSpPr>
            <p:sp>
              <p:nvSpPr>
                <p:cNvPr id="483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4" name="type"/>
                <p:cNvSpPr txBox="1"/>
                <p:nvPr/>
              </p:nvSpPr>
              <p:spPr>
                <a:xfrm>
                  <a:off x="0" y="45896"/>
                  <a:ext cx="1872209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488" name="직사각형 31"/>
              <p:cNvGrpSpPr/>
              <p:nvPr/>
            </p:nvGrpSpPr>
            <p:grpSpPr>
              <a:xfrm>
                <a:off x="0" y="725840"/>
                <a:ext cx="1872210" cy="307774"/>
                <a:chOff x="0" y="45896"/>
                <a:chExt cx="1872209" cy="307772"/>
              </a:xfrm>
            </p:grpSpPr>
            <p:sp>
              <p:nvSpPr>
                <p:cNvPr id="486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7" name="element"/>
                <p:cNvSpPr txBox="1"/>
                <p:nvPr/>
              </p:nvSpPr>
              <p:spPr>
                <a:xfrm>
                  <a:off x="0" y="45896"/>
                  <a:ext cx="1872209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element</a:t>
                  </a:r>
                </a:p>
              </p:txBody>
            </p:sp>
          </p:grpSp>
        </p:grpSp>
        <p:grpSp>
          <p:nvGrpSpPr>
            <p:cNvPr id="492" name="직사각형 33"/>
            <p:cNvGrpSpPr/>
            <p:nvPr/>
          </p:nvGrpSpPr>
          <p:grpSpPr>
            <a:xfrm>
              <a:off x="3343668" y="-9692"/>
              <a:ext cx="1287145" cy="307774"/>
              <a:chOff x="0" y="-9691"/>
              <a:chExt cx="1287144" cy="307772"/>
            </a:xfrm>
          </p:grpSpPr>
          <p:sp>
            <p:nvSpPr>
              <p:cNvPr id="490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1" name="reference"/>
              <p:cNvSpPr txBox="1"/>
              <p:nvPr/>
            </p:nvSpPr>
            <p:spPr>
              <a:xfrm>
                <a:off x="0" y="-9691"/>
                <a:ext cx="1287144" cy="307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95" name="직사각형 34"/>
            <p:cNvGrpSpPr/>
            <p:nvPr/>
          </p:nvGrpSpPr>
          <p:grpSpPr>
            <a:xfrm>
              <a:off x="3346000" y="195280"/>
              <a:ext cx="1287145" cy="307774"/>
              <a:chOff x="0" y="-9691"/>
              <a:chExt cx="1287144" cy="307773"/>
            </a:xfrm>
          </p:grpSpPr>
          <p:sp>
            <p:nvSpPr>
              <p:cNvPr id="493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4" name="type"/>
              <p:cNvSpPr txBox="1"/>
              <p:nvPr/>
            </p:nvSpPr>
            <p:spPr>
              <a:xfrm>
                <a:off x="0" y="-9691"/>
                <a:ext cx="1287144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98" name="직사각형 35"/>
            <p:cNvGrpSpPr/>
            <p:nvPr/>
          </p:nvGrpSpPr>
          <p:grpSpPr>
            <a:xfrm>
              <a:off x="3346000" y="396256"/>
              <a:ext cx="1287145" cy="307774"/>
              <a:chOff x="0" y="-9691"/>
              <a:chExt cx="1287144" cy="307773"/>
            </a:xfrm>
          </p:grpSpPr>
          <p:sp>
            <p:nvSpPr>
              <p:cNvPr id="496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sz="28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7" name="value"/>
              <p:cNvSpPr txBox="1"/>
              <p:nvPr/>
            </p:nvSpPr>
            <p:spPr>
              <a:xfrm>
                <a:off x="0" y="-9691"/>
                <a:ext cx="1287144" cy="307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99" name="TextBox 36"/>
            <p:cNvSpPr txBox="1"/>
            <p:nvPr/>
          </p:nvSpPr>
          <p:spPr>
            <a:xfrm>
              <a:off x="4669256" y="283739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0" name="TextBox 37"/>
            <p:cNvSpPr txBox="1"/>
            <p:nvPr/>
          </p:nvSpPr>
          <p:spPr>
            <a:xfrm>
              <a:off x="4669256" y="79128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1" name="TextBox 39"/>
            <p:cNvSpPr txBox="1"/>
            <p:nvPr/>
          </p:nvSpPr>
          <p:spPr>
            <a:xfrm>
              <a:off x="4669256" y="485075"/>
              <a:ext cx="1842765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grpSp>
          <p:nvGrpSpPr>
            <p:cNvPr id="511" name="그룹 12"/>
            <p:cNvGrpSpPr/>
            <p:nvPr/>
          </p:nvGrpSpPr>
          <p:grpSpPr>
            <a:xfrm>
              <a:off x="3331903" y="737664"/>
              <a:ext cx="1298911" cy="777442"/>
              <a:chOff x="0" y="-28220"/>
              <a:chExt cx="1298909" cy="777440"/>
            </a:xfrm>
          </p:grpSpPr>
          <p:grpSp>
            <p:nvGrpSpPr>
              <p:cNvPr id="504" name="직사각형 41"/>
              <p:cNvGrpSpPr/>
              <p:nvPr/>
            </p:nvGrpSpPr>
            <p:grpSpPr>
              <a:xfrm>
                <a:off x="0" y="-28220"/>
                <a:ext cx="1285401" cy="307773"/>
                <a:chOff x="0" y="-28219"/>
                <a:chExt cx="1285400" cy="307771"/>
              </a:xfrm>
            </p:grpSpPr>
            <p:sp>
              <p:nvSpPr>
                <p:cNvPr id="502" name="직사각형"/>
                <p:cNvSpPr/>
                <p:nvPr/>
              </p:nvSpPr>
              <p:spPr>
                <a:xfrm>
                  <a:off x="0" y="23674"/>
                  <a:ext cx="1285400" cy="203983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3" name="reference"/>
                <p:cNvSpPr txBox="1"/>
                <p:nvPr/>
              </p:nvSpPr>
              <p:spPr>
                <a:xfrm>
                  <a:off x="0" y="-28219"/>
                  <a:ext cx="1285400" cy="307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07" name="직사각형 42"/>
              <p:cNvGrpSpPr/>
              <p:nvPr/>
            </p:nvGrpSpPr>
            <p:grpSpPr>
              <a:xfrm>
                <a:off x="0" y="203468"/>
                <a:ext cx="1285401" cy="307773"/>
                <a:chOff x="0" y="-28219"/>
                <a:chExt cx="1285400" cy="307772"/>
              </a:xfrm>
            </p:grpSpPr>
            <p:sp>
              <p:nvSpPr>
                <p:cNvPr id="505" name="직사각형"/>
                <p:cNvSpPr/>
                <p:nvPr/>
              </p:nvSpPr>
              <p:spPr>
                <a:xfrm>
                  <a:off x="0" y="23674"/>
                  <a:ext cx="1285400" cy="2039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6" name="type"/>
                <p:cNvSpPr txBox="1"/>
                <p:nvPr/>
              </p:nvSpPr>
              <p:spPr>
                <a:xfrm>
                  <a:off x="0" y="-28219"/>
                  <a:ext cx="1285400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10" name="직사각형 43"/>
              <p:cNvGrpSpPr/>
              <p:nvPr/>
            </p:nvGrpSpPr>
            <p:grpSpPr>
              <a:xfrm>
                <a:off x="13508" y="441447"/>
                <a:ext cx="1285401" cy="307773"/>
                <a:chOff x="0" y="-28219"/>
                <a:chExt cx="1285400" cy="307772"/>
              </a:xfrm>
            </p:grpSpPr>
            <p:sp>
              <p:nvSpPr>
                <p:cNvPr id="508" name="직사각형"/>
                <p:cNvSpPr/>
                <p:nvPr/>
              </p:nvSpPr>
              <p:spPr>
                <a:xfrm>
                  <a:off x="0" y="23674"/>
                  <a:ext cx="1285400" cy="2039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9" name="element"/>
                <p:cNvSpPr txBox="1"/>
                <p:nvPr/>
              </p:nvSpPr>
              <p:spPr>
                <a:xfrm>
                  <a:off x="0" y="-28219"/>
                  <a:ext cx="1285400" cy="3077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element</a:t>
                  </a:r>
                </a:p>
              </p:txBody>
            </p:sp>
          </p:grpSp>
        </p:grpSp>
        <p:sp>
          <p:nvSpPr>
            <p:cNvPr id="512" name="TextBox 44"/>
            <p:cNvSpPr txBox="1"/>
            <p:nvPr/>
          </p:nvSpPr>
          <p:spPr>
            <a:xfrm>
              <a:off x="4680520" y="1084714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  <p:sp>
          <p:nvSpPr>
            <p:cNvPr id="513" name="TextBox 45"/>
            <p:cNvSpPr txBox="1"/>
            <p:nvPr/>
          </p:nvSpPr>
          <p:spPr>
            <a:xfrm>
              <a:off x="4680520" y="880103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" name="꺾인 연결선 25"/>
            <p:cNvSpPr/>
            <p:nvPr/>
          </p:nvSpPr>
          <p:spPr>
            <a:xfrm>
              <a:off x="4630812" y="1361217"/>
              <a:ext cx="804102" cy="10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4" name="그룹 50"/>
            <p:cNvGrpSpPr/>
            <p:nvPr/>
          </p:nvGrpSpPr>
          <p:grpSpPr>
            <a:xfrm>
              <a:off x="5976663" y="1378782"/>
              <a:ext cx="934413" cy="590172"/>
              <a:chOff x="0" y="-40398"/>
              <a:chExt cx="934412" cy="590170"/>
            </a:xfrm>
          </p:grpSpPr>
          <p:grpSp>
            <p:nvGrpSpPr>
              <p:cNvPr id="517" name="직사각형 51"/>
              <p:cNvGrpSpPr/>
              <p:nvPr/>
            </p:nvGrpSpPr>
            <p:grpSpPr>
              <a:xfrm>
                <a:off x="0" y="-40398"/>
                <a:ext cx="932722" cy="307773"/>
                <a:chOff x="0" y="-40397"/>
                <a:chExt cx="932721" cy="307770"/>
              </a:xfrm>
            </p:grpSpPr>
            <p:sp>
              <p:nvSpPr>
                <p:cNvPr id="515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6" name="reference"/>
                <p:cNvSpPr txBox="1"/>
                <p:nvPr/>
              </p:nvSpPr>
              <p:spPr>
                <a:xfrm>
                  <a:off x="0" y="-40397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20" name="직사각형 52"/>
              <p:cNvGrpSpPr/>
              <p:nvPr/>
            </p:nvGrpSpPr>
            <p:grpSpPr>
              <a:xfrm>
                <a:off x="1689" y="102190"/>
                <a:ext cx="932723" cy="307773"/>
                <a:chOff x="0" y="-40398"/>
                <a:chExt cx="932721" cy="307770"/>
              </a:xfrm>
            </p:grpSpPr>
            <p:sp>
              <p:nvSpPr>
                <p:cNvPr id="518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9" name="typ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23" name="직사각형 53"/>
              <p:cNvGrpSpPr/>
              <p:nvPr/>
            </p:nvGrpSpPr>
            <p:grpSpPr>
              <a:xfrm>
                <a:off x="1689" y="241999"/>
                <a:ext cx="932723" cy="307773"/>
                <a:chOff x="0" y="-40398"/>
                <a:chExt cx="932721" cy="307770"/>
              </a:xfrm>
            </p:grpSpPr>
            <p:sp>
              <p:nvSpPr>
                <p:cNvPr id="521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2" name="valu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value</a:t>
                  </a:r>
                </a:p>
              </p:txBody>
            </p:sp>
          </p:grpSp>
        </p:grpSp>
        <p:grpSp>
          <p:nvGrpSpPr>
            <p:cNvPr id="534" name="그룹 27"/>
            <p:cNvGrpSpPr/>
            <p:nvPr/>
          </p:nvGrpSpPr>
          <p:grpSpPr>
            <a:xfrm>
              <a:off x="4968552" y="1377392"/>
              <a:ext cx="934413" cy="590172"/>
              <a:chOff x="0" y="-40398"/>
              <a:chExt cx="934412" cy="590170"/>
            </a:xfrm>
          </p:grpSpPr>
          <p:grpSp>
            <p:nvGrpSpPr>
              <p:cNvPr id="527" name="직사각형 47"/>
              <p:cNvGrpSpPr/>
              <p:nvPr/>
            </p:nvGrpSpPr>
            <p:grpSpPr>
              <a:xfrm>
                <a:off x="0" y="-40398"/>
                <a:ext cx="932722" cy="307773"/>
                <a:chOff x="0" y="-40397"/>
                <a:chExt cx="932721" cy="307770"/>
              </a:xfrm>
            </p:grpSpPr>
            <p:sp>
              <p:nvSpPr>
                <p:cNvPr id="525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6" name="reference"/>
                <p:cNvSpPr txBox="1"/>
                <p:nvPr/>
              </p:nvSpPr>
              <p:spPr>
                <a:xfrm>
                  <a:off x="0" y="-40397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30" name="직사각형 48"/>
              <p:cNvGrpSpPr/>
              <p:nvPr/>
            </p:nvGrpSpPr>
            <p:grpSpPr>
              <a:xfrm>
                <a:off x="1689" y="102190"/>
                <a:ext cx="932723" cy="307773"/>
                <a:chOff x="0" y="-40398"/>
                <a:chExt cx="932721" cy="307770"/>
              </a:xfrm>
            </p:grpSpPr>
            <p:sp>
              <p:nvSpPr>
                <p:cNvPr id="528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9" name="typ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33" name="직사각형 49"/>
              <p:cNvGrpSpPr/>
              <p:nvPr/>
            </p:nvGrpSpPr>
            <p:grpSpPr>
              <a:xfrm>
                <a:off x="1689" y="241999"/>
                <a:ext cx="932723" cy="307773"/>
                <a:chOff x="0" y="-40398"/>
                <a:chExt cx="932721" cy="307770"/>
              </a:xfrm>
            </p:grpSpPr>
            <p:sp>
              <p:nvSpPr>
                <p:cNvPr id="531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91438" tIns="91438" rIns="91438" bIns="91438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sz="2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32" name="value"/>
                <p:cNvSpPr txBox="1"/>
                <p:nvPr/>
              </p:nvSpPr>
              <p:spPr>
                <a:xfrm>
                  <a:off x="0" y="-40398"/>
                  <a:ext cx="932721" cy="30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91438" tIns="91438" rIns="91438" bIns="91438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sz="28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value</a:t>
                  </a:r>
                </a:p>
              </p:txBody>
            </p:sp>
          </p:grpSp>
        </p:grpSp>
        <p:sp>
          <p:nvSpPr>
            <p:cNvPr id="535" name="꺾인 연결선 56"/>
            <p:cNvSpPr/>
            <p:nvPr/>
          </p:nvSpPr>
          <p:spPr>
            <a:xfrm>
              <a:off x="4630812" y="1361217"/>
              <a:ext cx="1812213" cy="10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6" name="TextBox 57"/>
            <p:cNvSpPr txBox="1"/>
            <p:nvPr/>
          </p:nvSpPr>
          <p:spPr>
            <a:xfrm>
              <a:off x="6933726" y="1410990"/>
              <a:ext cx="68356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537" name="꺾인 연결선 59"/>
            <p:cNvSpPr/>
            <p:nvPr/>
          </p:nvSpPr>
          <p:spPr>
            <a:xfrm rot="10800000" flipH="1">
              <a:off x="1872208" y="144195"/>
              <a:ext cx="1471461" cy="73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8" name="꺾인 연결선 61"/>
            <p:cNvSpPr/>
            <p:nvPr/>
          </p:nvSpPr>
          <p:spPr>
            <a:xfrm>
              <a:off x="1872208" y="879944"/>
              <a:ext cx="14596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9" name="TextBox 63"/>
            <p:cNvSpPr txBox="1"/>
            <p:nvPr/>
          </p:nvSpPr>
          <p:spPr>
            <a:xfrm>
              <a:off x="1872208" y="174598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pPr>
                <a:defRPr sz="1200"/>
              </a:pP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0" name="TextBox 64"/>
            <p:cNvSpPr txBox="1"/>
            <p:nvPr/>
          </p:nvSpPr>
          <p:spPr>
            <a:xfrm>
              <a:off x="1944216" y="399946"/>
              <a:ext cx="792089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</p:grpSp>
      <p:sp>
        <p:nvSpPr>
          <p:cNvPr id="542" name="직사각형 67"/>
          <p:cNvSpPr/>
          <p:nvPr/>
        </p:nvSpPr>
        <p:spPr>
          <a:xfrm>
            <a:off x="4850770" y="10314384"/>
            <a:ext cx="4687980" cy="147474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3" name="직선 화살표 연결선 69"/>
          <p:cNvSpPr/>
          <p:nvPr/>
        </p:nvSpPr>
        <p:spPr>
          <a:xfrm flipV="1">
            <a:off x="6630001" y="7726890"/>
            <a:ext cx="2" cy="2587496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 </a:t>
            </a: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430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83087" y="3159249"/>
            <a:ext cx="16459202" cy="283465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파이썬은</a:t>
            </a:r>
            <a:r>
              <a:rPr sz="4000" dirty="0"/>
              <a:t> </a:t>
            </a:r>
            <a:r>
              <a:rPr sz="4000" dirty="0" err="1"/>
              <a:t>내부</a:t>
            </a:r>
            <a:r>
              <a:rPr sz="4000" dirty="0"/>
              <a:t> </a:t>
            </a:r>
            <a:r>
              <a:rPr sz="4000" dirty="0" err="1"/>
              <a:t>데이터모델은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기반으로</a:t>
            </a:r>
            <a:r>
              <a:rPr sz="4000" dirty="0"/>
              <a:t> </a:t>
            </a:r>
            <a:r>
              <a:rPr sz="4000" dirty="0" err="1"/>
              <a:t>만들어져</a:t>
            </a:r>
            <a:r>
              <a:rPr sz="4000" dirty="0"/>
              <a:t> </a:t>
            </a:r>
            <a:r>
              <a:rPr sz="4000" dirty="0" err="1"/>
              <a:t>있음</a:t>
            </a:r>
            <a:endParaRPr sz="4000" dirty="0"/>
          </a:p>
        </p:txBody>
      </p:sp>
      <p:sp>
        <p:nvSpPr>
          <p:cNvPr id="43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  <p:grpSp>
        <p:nvGrpSpPr>
          <p:cNvPr id="434" name="직사각형 3"/>
          <p:cNvGrpSpPr/>
          <p:nvPr/>
        </p:nvGrpSpPr>
        <p:grpSpPr>
          <a:xfrm>
            <a:off x="7295452" y="5849885"/>
            <a:ext cx="10369160" cy="1296150"/>
            <a:chOff x="-1" y="-1"/>
            <a:chExt cx="5184578" cy="648074"/>
          </a:xfrm>
        </p:grpSpPr>
        <p:sp>
          <p:nvSpPr>
            <p:cNvPr id="432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3" name="모든 것은  객체(object)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</a:t>
              </a:r>
            </a:p>
          </p:txBody>
        </p:sp>
      </p:grpSp>
      <p:grpSp>
        <p:nvGrpSpPr>
          <p:cNvPr id="437" name="직사각형 7"/>
          <p:cNvGrpSpPr/>
          <p:nvPr/>
        </p:nvGrpSpPr>
        <p:grpSpPr>
          <a:xfrm>
            <a:off x="7295452" y="7578078"/>
            <a:ext cx="10369160" cy="1296150"/>
            <a:chOff x="-1" y="-1"/>
            <a:chExt cx="5184578" cy="648074"/>
          </a:xfrm>
        </p:grpSpPr>
        <p:sp>
          <p:nvSpPr>
            <p:cNvPr id="435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6" name="객체(object)는 id즉 정체성(Identity)을 가짐"/>
            <p:cNvSpPr txBox="1"/>
            <p:nvPr/>
          </p:nvSpPr>
          <p:spPr>
            <a:xfrm>
              <a:off x="-1" y="170149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id즉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(Identity)을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0" name="직사각형 8"/>
          <p:cNvGrpSpPr/>
          <p:nvPr/>
        </p:nvGrpSpPr>
        <p:grpSpPr>
          <a:xfrm>
            <a:off x="7295452" y="9306270"/>
            <a:ext cx="10369160" cy="1296150"/>
            <a:chOff x="-1" y="-1"/>
            <a:chExt cx="5184578" cy="648074"/>
          </a:xfrm>
        </p:grpSpPr>
        <p:sp>
          <p:nvSpPr>
            <p:cNvPr id="438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9" name="객체(object)는 항상 class 즉 type을 가짐"/>
            <p:cNvSpPr txBox="1"/>
            <p:nvPr/>
          </p:nvSpPr>
          <p:spPr>
            <a:xfrm>
              <a:off x="-1" y="170149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항상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class 즉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3" name="직사각형 9"/>
          <p:cNvGrpSpPr/>
          <p:nvPr/>
        </p:nvGrpSpPr>
        <p:grpSpPr>
          <a:xfrm>
            <a:off x="7295452" y="11034460"/>
            <a:ext cx="10369160" cy="1296150"/>
            <a:chOff x="-1" y="-1"/>
            <a:chExt cx="5184578" cy="648074"/>
          </a:xfrm>
        </p:grpSpPr>
        <p:sp>
          <p:nvSpPr>
            <p:cNvPr id="441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2" name="객체(object)는 해당 value를 가짐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value를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1781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</p:txBody>
      </p:sp>
      <p:sp>
        <p:nvSpPr>
          <p:cNvPr id="446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83086" y="3159249"/>
            <a:ext cx="19334113" cy="283465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생성되면</a:t>
            </a:r>
            <a:r>
              <a:rPr sz="4000" dirty="0"/>
              <a:t> </a:t>
            </a:r>
            <a:r>
              <a:rPr sz="4000" dirty="0" err="1"/>
              <a:t>정체성</a:t>
            </a:r>
            <a:r>
              <a:rPr sz="4000" dirty="0"/>
              <a:t>, </a:t>
            </a:r>
            <a:r>
              <a:rPr sz="4000" dirty="0" err="1"/>
              <a:t>타입</a:t>
            </a:r>
            <a:r>
              <a:rPr sz="4000" dirty="0"/>
              <a:t>, </a:t>
            </a:r>
            <a:r>
              <a:rPr sz="4000" dirty="0" err="1"/>
              <a:t>값은</a:t>
            </a:r>
            <a:r>
              <a:rPr sz="4000" dirty="0"/>
              <a:t> </a:t>
            </a:r>
            <a:r>
              <a:rPr sz="4000" dirty="0" err="1"/>
              <a:t>변경되지</a:t>
            </a:r>
            <a:r>
              <a:rPr sz="4000" dirty="0"/>
              <a:t> </a:t>
            </a:r>
            <a:r>
              <a:rPr sz="4000" dirty="0" err="1"/>
              <a:t>않는</a:t>
            </a:r>
            <a:r>
              <a:rPr sz="4000" dirty="0"/>
              <a:t> </a:t>
            </a:r>
            <a:r>
              <a:rPr sz="4000" dirty="0" err="1"/>
              <a:t>것이</a:t>
            </a:r>
            <a:r>
              <a:rPr sz="4000" dirty="0"/>
              <a:t> </a:t>
            </a:r>
            <a:r>
              <a:rPr sz="4000" dirty="0" err="1"/>
              <a:t>기본이고</a:t>
            </a:r>
            <a:r>
              <a:rPr sz="4000" dirty="0"/>
              <a:t> 단, </a:t>
            </a:r>
            <a:r>
              <a:rPr sz="4000" dirty="0" err="1"/>
              <a:t>변경가능할</a:t>
            </a:r>
            <a:r>
              <a:rPr sz="4000" dirty="0"/>
              <a:t> </a:t>
            </a:r>
            <a:r>
              <a:rPr sz="4000" dirty="0" err="1"/>
              <a:t>경우만</a:t>
            </a:r>
            <a:r>
              <a:rPr sz="4000" dirty="0"/>
              <a:t> </a:t>
            </a:r>
            <a:r>
              <a:rPr sz="4000" dirty="0" err="1"/>
              <a:t>값이</a:t>
            </a:r>
            <a:r>
              <a:rPr sz="4000" dirty="0"/>
              <a:t> </a:t>
            </a:r>
            <a:r>
              <a:rPr sz="4000" dirty="0" err="1"/>
              <a:t>변경가능함</a:t>
            </a:r>
            <a:endParaRPr sz="4000" dirty="0"/>
          </a:p>
        </p:txBody>
      </p:sp>
      <p:sp>
        <p:nvSpPr>
          <p:cNvPr id="4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66598" y="2537588"/>
            <a:ext cx="429604" cy="3904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0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  <p:grpSp>
        <p:nvGrpSpPr>
          <p:cNvPr id="450" name="직사각형 3"/>
          <p:cNvGrpSpPr/>
          <p:nvPr/>
        </p:nvGrpSpPr>
        <p:grpSpPr>
          <a:xfrm>
            <a:off x="7295452" y="5849884"/>
            <a:ext cx="10369160" cy="1296150"/>
            <a:chOff x="-1" y="-1"/>
            <a:chExt cx="5184578" cy="648074"/>
          </a:xfrm>
        </p:grpSpPr>
        <p:sp>
          <p:nvSpPr>
            <p:cNvPr id="448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9" name="객체 정체성은 변경되지 않음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3" name="직사각형 7"/>
          <p:cNvGrpSpPr/>
          <p:nvPr/>
        </p:nvGrpSpPr>
        <p:grpSpPr>
          <a:xfrm>
            <a:off x="7295452" y="7578078"/>
            <a:ext cx="10369160" cy="1296150"/>
            <a:chOff x="-1" y="-1"/>
            <a:chExt cx="5184578" cy="648074"/>
          </a:xfrm>
        </p:grpSpPr>
        <p:sp>
          <p:nvSpPr>
            <p:cNvPr id="451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2" name="객체의 타입도 변경되지 않음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6" name="직사각형 8"/>
          <p:cNvGrpSpPr/>
          <p:nvPr/>
        </p:nvGrpSpPr>
        <p:grpSpPr>
          <a:xfrm>
            <a:off x="7295452" y="9306270"/>
            <a:ext cx="10369160" cy="1296150"/>
            <a:chOff x="-1" y="-1"/>
            <a:chExt cx="5184578" cy="648074"/>
          </a:xfrm>
        </p:grpSpPr>
        <p:sp>
          <p:nvSpPr>
            <p:cNvPr id="454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5" name="객체의 값도 변경되지 않음"/>
            <p:cNvSpPr txBox="1"/>
            <p:nvPr/>
          </p:nvSpPr>
          <p:spPr>
            <a:xfrm>
              <a:off x="-1" y="170149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9" name="직사각형 9"/>
          <p:cNvGrpSpPr/>
          <p:nvPr/>
        </p:nvGrpSpPr>
        <p:grpSpPr>
          <a:xfrm>
            <a:off x="7295452" y="11034460"/>
            <a:ext cx="10369160" cy="1296150"/>
            <a:chOff x="-1" y="-1"/>
            <a:chExt cx="5184578" cy="648074"/>
          </a:xfrm>
        </p:grpSpPr>
        <p:sp>
          <p:nvSpPr>
            <p:cNvPr id="457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8" name="단, 변경가능할 경우만 변경됨"/>
            <p:cNvSpPr txBox="1"/>
            <p:nvPr/>
          </p:nvSpPr>
          <p:spPr>
            <a:xfrm>
              <a:off x="-1" y="170148"/>
              <a:ext cx="518457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단,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변경가능할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경우만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변경됨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7971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Mutable &amp; immutable</a:t>
            </a:r>
          </a:p>
        </p:txBody>
      </p:sp>
      <p:sp>
        <p:nvSpPr>
          <p:cNvPr id="579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8783300" cy="288032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64008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생성되면</a:t>
            </a:r>
            <a:r>
              <a:rPr sz="4000" dirty="0"/>
              <a:t> </a:t>
            </a:r>
            <a:r>
              <a:rPr sz="4000" dirty="0" err="1"/>
              <a:t>객체</a:t>
            </a:r>
            <a:r>
              <a:rPr sz="4000" dirty="0"/>
              <a:t> </a:t>
            </a:r>
            <a:r>
              <a:rPr sz="4000" dirty="0" err="1"/>
              <a:t>내의</a:t>
            </a:r>
            <a:r>
              <a:rPr sz="4000" dirty="0"/>
              <a:t> </a:t>
            </a:r>
            <a:r>
              <a:rPr sz="4000" dirty="0" err="1"/>
              <a:t>원소가</a:t>
            </a:r>
            <a:r>
              <a:rPr sz="4000" dirty="0"/>
              <a:t> </a:t>
            </a:r>
            <a:r>
              <a:rPr sz="4000" dirty="0" err="1"/>
              <a:t>변경이</a:t>
            </a:r>
            <a:r>
              <a:rPr sz="4000" dirty="0"/>
              <a:t> </a:t>
            </a:r>
            <a:r>
              <a:rPr sz="4000" dirty="0" err="1"/>
              <a:t>되는</a:t>
            </a:r>
            <a:r>
              <a:rPr sz="4000" dirty="0"/>
              <a:t> </a:t>
            </a:r>
            <a:r>
              <a:rPr sz="4000" dirty="0" err="1"/>
              <a:t>지에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기준을</a:t>
            </a:r>
            <a:r>
              <a:rPr sz="4000" dirty="0"/>
              <a:t> </a:t>
            </a:r>
            <a:r>
              <a:rPr sz="4000" dirty="0" err="1"/>
              <a:t>가짐</a:t>
            </a:r>
            <a:endParaRPr sz="4000" dirty="0"/>
          </a:p>
          <a:p>
            <a:pPr marL="0" lvl="1" indent="640080">
              <a:spcBef>
                <a:spcPts val="1000"/>
              </a:spcBef>
              <a:buSzTx/>
              <a:buNone/>
              <a:defRPr sz="2600"/>
            </a:pPr>
            <a:r>
              <a:rPr sz="4000" dirty="0"/>
              <a:t> </a:t>
            </a:r>
          </a:p>
        </p:txBody>
      </p:sp>
      <p:sp>
        <p:nvSpPr>
          <p:cNvPr id="58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25</a:t>
            </a:fld>
            <a:endParaRPr dirty="0"/>
          </a:p>
        </p:txBody>
      </p:sp>
      <p:grpSp>
        <p:nvGrpSpPr>
          <p:cNvPr id="582" name="직사각형 2"/>
          <p:cNvGrpSpPr/>
          <p:nvPr/>
        </p:nvGrpSpPr>
        <p:grpSpPr>
          <a:xfrm>
            <a:off x="5423244" y="7290047"/>
            <a:ext cx="4608520" cy="1296150"/>
            <a:chOff x="-1" y="-1"/>
            <a:chExt cx="2304258" cy="648074"/>
          </a:xfrm>
        </p:grpSpPr>
        <p:sp>
          <p:nvSpPr>
            <p:cNvPr id="580" name="직사각형"/>
            <p:cNvSpPr/>
            <p:nvPr/>
          </p:nvSpPr>
          <p:spPr>
            <a:xfrm>
              <a:off x="-1" y="-1"/>
              <a:ext cx="230425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mutabale"/>
            <p:cNvSpPr txBox="1"/>
            <p:nvPr/>
          </p:nvSpPr>
          <p:spPr>
            <a:xfrm>
              <a:off x="-1" y="170148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mutabale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5" name="직사각형 5"/>
          <p:cNvGrpSpPr/>
          <p:nvPr/>
        </p:nvGrpSpPr>
        <p:grpSpPr>
          <a:xfrm>
            <a:off x="5423244" y="10314382"/>
            <a:ext cx="4608520" cy="1296150"/>
            <a:chOff x="-1" y="-1"/>
            <a:chExt cx="2304258" cy="648074"/>
          </a:xfrm>
        </p:grpSpPr>
        <p:sp>
          <p:nvSpPr>
            <p:cNvPr id="583" name="직사각형"/>
            <p:cNvSpPr/>
            <p:nvPr/>
          </p:nvSpPr>
          <p:spPr>
            <a:xfrm>
              <a:off x="-1" y="-1"/>
              <a:ext cx="230425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b="1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immutabale"/>
            <p:cNvSpPr txBox="1"/>
            <p:nvPr/>
          </p:nvSpPr>
          <p:spPr>
            <a:xfrm>
              <a:off x="-1" y="170148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immutabale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6" name="TextBox 3"/>
          <p:cNvSpPr txBox="1"/>
          <p:nvPr/>
        </p:nvSpPr>
        <p:spPr>
          <a:xfrm>
            <a:off x="10895855" y="7556013"/>
            <a:ext cx="83529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가능함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7" name="TextBox 7"/>
          <p:cNvSpPr txBox="1"/>
          <p:nvPr/>
        </p:nvSpPr>
        <p:spPr>
          <a:xfrm>
            <a:off x="10895855" y="10583833"/>
            <a:ext cx="83529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불가능함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Builtin</a:t>
            </a:r>
            <a:r>
              <a:rPr dirty="0"/>
              <a:t> type </a:t>
            </a:r>
            <a:r>
              <a:rPr dirty="0" err="1"/>
              <a:t>특성</a:t>
            </a:r>
            <a:endParaRPr dirty="0"/>
          </a:p>
        </p:txBody>
      </p:sp>
      <p:sp>
        <p:nvSpPr>
          <p:cNvPr id="59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9431000" cy="734482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640080">
              <a:lnSpc>
                <a:spcPct val="80000"/>
              </a:lnSpc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객체</a:t>
            </a:r>
            <a:r>
              <a:rPr sz="4000" dirty="0"/>
              <a:t> </a:t>
            </a:r>
            <a:r>
              <a:rPr sz="4000" dirty="0" err="1"/>
              <a:t>내부에</a:t>
            </a:r>
            <a:r>
              <a:rPr sz="4000" dirty="0"/>
              <a:t> </a:t>
            </a:r>
            <a:r>
              <a:rPr sz="4000" dirty="0" err="1"/>
              <a:t>정해진</a:t>
            </a:r>
            <a:r>
              <a:rPr sz="4000" dirty="0"/>
              <a:t> </a:t>
            </a:r>
            <a:r>
              <a:rPr sz="4000" dirty="0" err="1"/>
              <a:t>값이</a:t>
            </a:r>
            <a:r>
              <a:rPr sz="4000" dirty="0"/>
              <a:t> </a:t>
            </a:r>
            <a:r>
              <a:rPr sz="4000" dirty="0" err="1"/>
              <a:t>변경이</a:t>
            </a:r>
            <a:r>
              <a:rPr sz="4000" dirty="0"/>
              <a:t> </a:t>
            </a:r>
            <a:r>
              <a:rPr sz="4000" dirty="0" err="1"/>
              <a:t>가능한지를</a:t>
            </a:r>
            <a:r>
              <a:rPr sz="4000" dirty="0"/>
              <a:t> </a:t>
            </a:r>
            <a:r>
              <a:rPr sz="4000" dirty="0" err="1"/>
              <a:t>구분</a:t>
            </a:r>
            <a:r>
              <a:rPr sz="4000" dirty="0"/>
              <a:t> </a:t>
            </a:r>
            <a:endParaRPr sz="16600" dirty="0"/>
          </a:p>
          <a:p>
            <a:pPr marL="0" lvl="2" indent="1188718">
              <a:lnSpc>
                <a:spcPct val="80000"/>
              </a:lnSpc>
              <a:spcBef>
                <a:spcPts val="1000"/>
              </a:spcBef>
              <a:buSzTx/>
              <a:buNone/>
              <a:defRPr sz="2500"/>
            </a:pPr>
            <a:r>
              <a:rPr sz="4000" dirty="0"/>
              <a:t>=&gt; </a:t>
            </a:r>
            <a:r>
              <a:rPr sz="4000" dirty="0" err="1"/>
              <a:t>컨테이너</a:t>
            </a:r>
            <a:r>
              <a:rPr sz="4000" dirty="0"/>
              <a:t> </a:t>
            </a:r>
            <a:r>
              <a:rPr sz="4000" dirty="0" err="1"/>
              <a:t>타입</a:t>
            </a:r>
            <a:r>
              <a:rPr sz="4000" dirty="0"/>
              <a:t> </a:t>
            </a:r>
            <a:r>
              <a:rPr sz="4000" dirty="0" err="1"/>
              <a:t>중에</a:t>
            </a:r>
            <a:r>
              <a:rPr sz="4000" dirty="0"/>
              <a:t>  </a:t>
            </a:r>
            <a:r>
              <a:rPr sz="4000" dirty="0" err="1"/>
              <a:t>실제</a:t>
            </a:r>
            <a:r>
              <a:rPr sz="4000" dirty="0"/>
              <a:t> </a:t>
            </a:r>
            <a:r>
              <a:rPr sz="4000" dirty="0" err="1"/>
              <a:t>값이</a:t>
            </a:r>
            <a:r>
              <a:rPr sz="4000" dirty="0"/>
              <a:t> </a:t>
            </a:r>
            <a:r>
              <a:rPr sz="4000" dirty="0" err="1"/>
              <a:t>정해지지</a:t>
            </a:r>
            <a:r>
              <a:rPr sz="4000" dirty="0"/>
              <a:t> 않</a:t>
            </a:r>
            <a:r>
              <a:rPr lang="ko-KR" altLang="en-US" sz="4000" dirty="0"/>
              <a:t>는 </a:t>
            </a:r>
            <a:r>
              <a:rPr sz="4000" dirty="0"/>
              <a:t> </a:t>
            </a:r>
            <a:r>
              <a:rPr sz="4000" dirty="0" err="1"/>
              <a:t>경우</a:t>
            </a:r>
            <a:r>
              <a:rPr sz="4000" dirty="0"/>
              <a:t> </a:t>
            </a:r>
            <a:r>
              <a:rPr sz="4000" dirty="0" err="1"/>
              <a:t>요소들을</a:t>
            </a:r>
            <a:r>
              <a:rPr sz="4000" dirty="0"/>
              <a:t> </a:t>
            </a:r>
            <a:r>
              <a:rPr sz="4000" dirty="0" err="1"/>
              <a:t>변경이</a:t>
            </a:r>
            <a:r>
              <a:rPr sz="4000" dirty="0"/>
              <a:t> </a:t>
            </a:r>
            <a:r>
              <a:rPr sz="4000" dirty="0" err="1"/>
              <a:t>가능</a:t>
            </a:r>
            <a:endParaRPr sz="8800" dirty="0"/>
          </a:p>
          <a:p>
            <a:pPr marL="0" indent="0">
              <a:lnSpc>
                <a:spcPct val="80000"/>
              </a:lnSpc>
              <a:buSzTx/>
              <a:buNone/>
              <a:defRPr sz="2400"/>
            </a:pPr>
            <a:endParaRPr sz="6000" dirty="0"/>
          </a:p>
          <a:p>
            <a:pPr>
              <a:lnSpc>
                <a:spcPct val="80000"/>
              </a:lnSpc>
              <a:buChar char="▪"/>
              <a:defRPr sz="2400"/>
            </a:pPr>
            <a:r>
              <a:rPr sz="3600" dirty="0" err="1"/>
              <a:t>변경불가</a:t>
            </a:r>
            <a:r>
              <a:rPr sz="3600" dirty="0"/>
              <a:t>(immutable) : int, float, complex,</a:t>
            </a:r>
            <a:r>
              <a:rPr lang="en-US" altLang="ko-KR" sz="3600" dirty="0"/>
              <a:t> </a:t>
            </a:r>
            <a:r>
              <a:rPr sz="3600" dirty="0"/>
              <a:t> str/</a:t>
            </a:r>
            <a:r>
              <a:rPr sz="3600" dirty="0" err="1"/>
              <a:t>unicode</a:t>
            </a:r>
            <a:r>
              <a:rPr sz="3600" dirty="0"/>
              <a:t>/bytes, tuple, </a:t>
            </a:r>
            <a:r>
              <a:rPr sz="3600" dirty="0" err="1"/>
              <a:t>frozenset</a:t>
            </a:r>
            <a:endParaRPr sz="3600" dirty="0"/>
          </a:p>
          <a:p>
            <a:pPr>
              <a:lnSpc>
                <a:spcPct val="80000"/>
              </a:lnSpc>
              <a:buChar char="▪"/>
              <a:defRPr sz="2400"/>
            </a:pPr>
            <a:r>
              <a:rPr sz="3600" dirty="0" err="1"/>
              <a:t>변경가능</a:t>
            </a:r>
            <a:r>
              <a:rPr sz="3600" dirty="0"/>
              <a:t>(mutable) : list, </a:t>
            </a:r>
            <a:r>
              <a:rPr sz="3600" dirty="0" err="1"/>
              <a:t>dict</a:t>
            </a:r>
            <a:r>
              <a:rPr sz="3600" dirty="0"/>
              <a:t>, set, bytes-array</a:t>
            </a:r>
          </a:p>
        </p:txBody>
      </p:sp>
      <p:sp>
        <p:nvSpPr>
          <p:cNvPr id="59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26</a:t>
            </a:fld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네임스페이스란</a:t>
            </a:r>
            <a:r>
              <a:rPr dirty="0"/>
              <a:t>?</a:t>
            </a:r>
          </a:p>
        </p:txBody>
      </p:sp>
      <p:sp>
        <p:nvSpPr>
          <p:cNvPr id="6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6459200" cy="388843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, </a:t>
            </a:r>
            <a:r>
              <a:rPr dirty="0" err="1"/>
              <a:t>함수</a:t>
            </a:r>
            <a:r>
              <a:rPr dirty="0"/>
              <a:t>, </a:t>
            </a:r>
            <a:r>
              <a:rPr dirty="0" err="1"/>
              <a:t>클래스</a:t>
            </a:r>
            <a:r>
              <a:rPr dirty="0"/>
              <a:t>, </a:t>
            </a:r>
            <a:r>
              <a:rPr dirty="0" err="1"/>
              <a:t>인스턴스에</a:t>
            </a:r>
            <a:r>
              <a:rPr dirty="0"/>
              <a:t> </a:t>
            </a:r>
            <a:r>
              <a:rPr dirty="0" err="1"/>
              <a:t>지정된</a:t>
            </a:r>
            <a:r>
              <a:rPr dirty="0"/>
              <a:t> </a:t>
            </a:r>
            <a:r>
              <a:rPr dirty="0" err="1"/>
              <a:t>변수들을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영역이다</a:t>
            </a:r>
            <a:r>
              <a:rPr dirty="0"/>
              <a:t>. 이 </a:t>
            </a:r>
            <a:r>
              <a:rPr dirty="0" err="1"/>
              <a:t>영역은</a:t>
            </a:r>
            <a:r>
              <a:rPr dirty="0"/>
              <a:t> </a:t>
            </a:r>
            <a:r>
              <a:rPr dirty="0" err="1"/>
              <a:t>dict</a:t>
            </a:r>
            <a:r>
              <a:rPr dirty="0"/>
              <a:t> </a:t>
            </a:r>
            <a:r>
              <a:rPr dirty="0" err="1"/>
              <a:t>타입으로</a:t>
            </a:r>
            <a:r>
              <a:rPr dirty="0"/>
              <a:t> </a:t>
            </a:r>
            <a:r>
              <a:rPr dirty="0" err="1"/>
              <a:t>구성되어</a:t>
            </a:r>
            <a:r>
              <a:rPr dirty="0"/>
              <a:t> </a:t>
            </a:r>
            <a:r>
              <a:rPr dirty="0" err="1"/>
              <a:t>관리한다</a:t>
            </a:r>
            <a:r>
              <a:rPr dirty="0"/>
              <a:t>.</a:t>
            </a:r>
          </a:p>
        </p:txBody>
      </p:sp>
      <p:sp>
        <p:nvSpPr>
          <p:cNvPr id="64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27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991200" y="9894232"/>
            <a:ext cx="5904656" cy="230425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r>
              <a:rPr lang="en-US" altLang="ko-KR" sz="2800" b="0" dirty="0" err="1">
                <a:latin typeface="Lucida Sans Unicode"/>
                <a:ea typeface="Lucida Sans Unicode"/>
                <a:cs typeface="Lucida Sans Unicode"/>
                <a:sym typeface="Lucida Sans Unicode"/>
              </a:rPr>
              <a:t>dict</a:t>
            </a:r>
            <a:r>
              <a:rPr lang="en-US" altLang="ko-KR" sz="2800" b="0" dirty="0"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336016" y="9499934"/>
            <a:ext cx="7200800" cy="615550"/>
            <a:chOff x="5868144" y="3707161"/>
            <a:chExt cx="4032448" cy="307775"/>
          </a:xfrm>
        </p:grpSpPr>
        <p:sp>
          <p:nvSpPr>
            <p:cNvPr id="3" name="직사각형 2"/>
            <p:cNvSpPr/>
            <p:nvPr/>
          </p:nvSpPr>
          <p:spPr>
            <a:xfrm>
              <a:off x="5868144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>
                  <a:ea typeface="맑은 고딕" panose="020B0503020000020004" pitchFamily="50" charset="-127"/>
                </a:rPr>
                <a:t>이름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56376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>
                  <a:ea typeface="맑은 고딕" panose="020B0503020000020004" pitchFamily="50" charset="-127"/>
                </a:rPr>
                <a:t>객체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336016" y="10755430"/>
            <a:ext cx="7200800" cy="615550"/>
            <a:chOff x="5868144" y="3707161"/>
            <a:chExt cx="4032448" cy="307775"/>
          </a:xfrm>
        </p:grpSpPr>
        <p:sp>
          <p:nvSpPr>
            <p:cNvPr id="12" name="직사각형 11"/>
            <p:cNvSpPr/>
            <p:nvPr/>
          </p:nvSpPr>
          <p:spPr>
            <a:xfrm>
              <a:off x="5868144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>
                  <a:ea typeface="맑은 고딕" panose="020B0503020000020004" pitchFamily="50" charset="-127"/>
                </a:rPr>
                <a:t>이름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56376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>
                  <a:ea typeface="맑은 고딕" panose="020B0503020000020004" pitchFamily="50" charset="-127"/>
                </a:rPr>
                <a:t>객체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2336016" y="12010924"/>
            <a:ext cx="7200800" cy="615550"/>
            <a:chOff x="5868144" y="3707161"/>
            <a:chExt cx="4032448" cy="307775"/>
          </a:xfrm>
        </p:grpSpPr>
        <p:sp>
          <p:nvSpPr>
            <p:cNvPr id="15" name="직사각형 14"/>
            <p:cNvSpPr/>
            <p:nvPr/>
          </p:nvSpPr>
          <p:spPr>
            <a:xfrm>
              <a:off x="5868144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>
                  <a:ea typeface="맑은 고딕" panose="020B0503020000020004" pitchFamily="50" charset="-127"/>
                </a:rPr>
                <a:t>이름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56376" y="3707161"/>
              <a:ext cx="1944216" cy="30777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8" tIns="91438" rIns="91438" bIns="91438" numCol="1" spcCol="38100" rtlCol="0" anchor="ctr">
              <a:spAutoFit/>
            </a:bodyPr>
            <a:lstStyle/>
            <a:p>
              <a:pPr defTabSz="1828800"/>
              <a:r>
                <a:rPr lang="ko-KR" altLang="en-US" sz="2800" dirty="0">
                  <a:ea typeface="맑은 고딕" panose="020B0503020000020004" pitchFamily="50" charset="-127"/>
                </a:rPr>
                <a:t>객체</a:t>
              </a:r>
              <a:endParaRPr lang="ko-KR" altLang="en-US" sz="2800" b="0" dirty="0"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cxnSp>
        <p:nvCxnSpPr>
          <p:cNvPr id="6" name="꺾인 연결선 5"/>
          <p:cNvCxnSpPr>
            <a:stCxn id="2" idx="3"/>
          </p:cNvCxnSpPr>
          <p:nvPr/>
        </p:nvCxnSpPr>
        <p:spPr>
          <a:xfrm flipV="1">
            <a:off x="10895856" y="9894232"/>
            <a:ext cx="1440160" cy="1152128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2" idx="3"/>
            <a:endCxn id="15" idx="1"/>
          </p:cNvCxnSpPr>
          <p:nvPr/>
        </p:nvCxnSpPr>
        <p:spPr>
          <a:xfrm>
            <a:off x="10895856" y="11046360"/>
            <a:ext cx="1440160" cy="1272339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꺾인 연결선 19"/>
          <p:cNvCxnSpPr>
            <a:stCxn id="2" idx="3"/>
            <a:endCxn id="12" idx="1"/>
          </p:cNvCxnSpPr>
          <p:nvPr/>
        </p:nvCxnSpPr>
        <p:spPr>
          <a:xfrm>
            <a:off x="10895856" y="11046360"/>
            <a:ext cx="1440160" cy="16845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직사각형 20"/>
          <p:cNvSpPr/>
          <p:nvPr/>
        </p:nvSpPr>
        <p:spPr>
          <a:xfrm>
            <a:off x="4625968" y="7002016"/>
            <a:ext cx="2032992" cy="1725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ea typeface="맑은 고딕" panose="020B0503020000020004" pitchFamily="50" charset="-127"/>
              </a:rPr>
              <a:t>모듈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30224" y="7002016"/>
            <a:ext cx="2016224" cy="1725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en-US" altLang="ko-KR" sz="2800" dirty="0"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ea typeface="맑은 고딕" panose="020B0503020000020004" pitchFamily="50" charset="-127"/>
              </a:rPr>
              <a:t>클래스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73613" y="7002016"/>
            <a:ext cx="2121106" cy="17255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noAutofit/>
          </a:bodyPr>
          <a:lstStyle/>
          <a:p>
            <a:pPr defTabSz="1828800"/>
            <a:r>
              <a:rPr lang="ko-KR" altLang="en-US" sz="2800" dirty="0" err="1">
                <a:ea typeface="맑은 고딕" panose="020B0503020000020004" pitchFamily="50" charset="-127"/>
              </a:rPr>
              <a:t>인스턴스</a:t>
            </a:r>
            <a:endParaRPr lang="ko-KR" altLang="en-US" sz="2800" b="0" dirty="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23" name="꺾인 연결선 22"/>
          <p:cNvCxnSpPr>
            <a:stCxn id="21" idx="2"/>
            <a:endCxn id="2" idx="0"/>
          </p:cNvCxnSpPr>
          <p:nvPr/>
        </p:nvCxnSpPr>
        <p:spPr>
          <a:xfrm rot="16200000" flipH="1">
            <a:off x="6209674" y="8160378"/>
            <a:ext cx="1166644" cy="230106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꺾인 연결선 28"/>
          <p:cNvCxnSpPr>
            <a:stCxn id="27" idx="2"/>
            <a:endCxn id="2" idx="0"/>
          </p:cNvCxnSpPr>
          <p:nvPr/>
        </p:nvCxnSpPr>
        <p:spPr>
          <a:xfrm rot="5400000">
            <a:off x="8555526" y="8115593"/>
            <a:ext cx="1166644" cy="2390638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꺾인 연결선 30"/>
          <p:cNvCxnSpPr>
            <a:stCxn id="26" idx="2"/>
            <a:endCxn id="2" idx="0"/>
          </p:cNvCxnSpPr>
          <p:nvPr/>
        </p:nvCxnSpPr>
        <p:spPr>
          <a:xfrm rot="16200000" flipH="1">
            <a:off x="7357610" y="9308314"/>
            <a:ext cx="1166644" cy="519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및 </a:t>
            </a:r>
            <a:r>
              <a:rPr dirty="0" err="1"/>
              <a:t>인스턴스</a:t>
            </a:r>
            <a:endParaRPr dirty="0"/>
          </a:p>
        </p:txBody>
      </p:sp>
      <p:sp>
        <p:nvSpPr>
          <p:cNvPr id="667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객체는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정체성</a:t>
            </a:r>
            <a:r>
              <a:rPr dirty="0"/>
              <a:t> 즉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구별가능한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속성과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필요</a:t>
            </a:r>
            <a:endParaRPr dirty="0"/>
          </a:p>
        </p:txBody>
      </p:sp>
      <p:sp>
        <p:nvSpPr>
          <p:cNvPr id="67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28</a:t>
            </a:fld>
            <a:endParaRPr dirty="0"/>
          </a:p>
        </p:txBody>
      </p:sp>
      <p:grpSp>
        <p:nvGrpSpPr>
          <p:cNvPr id="670" name="직사각형 9"/>
          <p:cNvGrpSpPr/>
          <p:nvPr/>
        </p:nvGrpSpPr>
        <p:grpSpPr>
          <a:xfrm>
            <a:off x="6143325" y="6407919"/>
            <a:ext cx="4608518" cy="1440166"/>
            <a:chOff x="-1" y="-1"/>
            <a:chExt cx="2304258" cy="720082"/>
          </a:xfrm>
        </p:grpSpPr>
        <p:sp>
          <p:nvSpPr>
            <p:cNvPr id="668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정체성"/>
            <p:cNvSpPr txBox="1"/>
            <p:nvPr/>
          </p:nvSpPr>
          <p:spPr>
            <a:xfrm>
              <a:off x="-1" y="206152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3" name="직사각형 29"/>
          <p:cNvGrpSpPr/>
          <p:nvPr/>
        </p:nvGrpSpPr>
        <p:grpSpPr>
          <a:xfrm>
            <a:off x="6143325" y="8496148"/>
            <a:ext cx="4608518" cy="1440165"/>
            <a:chOff x="-1" y="-1"/>
            <a:chExt cx="2304258" cy="720082"/>
          </a:xfrm>
        </p:grpSpPr>
        <p:sp>
          <p:nvSpPr>
            <p:cNvPr id="671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속성"/>
            <p:cNvSpPr txBox="1"/>
            <p:nvPr/>
          </p:nvSpPr>
          <p:spPr>
            <a:xfrm>
              <a:off x="-1" y="206152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6" name="직사각형 31"/>
          <p:cNvGrpSpPr/>
          <p:nvPr/>
        </p:nvGrpSpPr>
        <p:grpSpPr>
          <a:xfrm>
            <a:off x="6143325" y="10584382"/>
            <a:ext cx="4608518" cy="1440165"/>
            <a:chOff x="-1" y="-1"/>
            <a:chExt cx="2304258" cy="720082"/>
          </a:xfrm>
        </p:grpSpPr>
        <p:sp>
          <p:nvSpPr>
            <p:cNvPr id="674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행위"/>
            <p:cNvSpPr txBox="1"/>
            <p:nvPr/>
          </p:nvSpPr>
          <p:spPr>
            <a:xfrm>
              <a:off x="-1" y="206152"/>
              <a:ext cx="230425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행위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7" name="오른쪽 화살표 12"/>
          <p:cNvSpPr/>
          <p:nvPr/>
        </p:nvSpPr>
        <p:spPr>
          <a:xfrm>
            <a:off x="11903967" y="8594553"/>
            <a:ext cx="1956818" cy="13515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17C36"/>
          </a:solidFill>
          <a:ln w="12700">
            <a:miter lim="400000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225" y="5637638"/>
            <a:ext cx="6048674" cy="7269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 인자 종류</a:t>
            </a:r>
          </a:p>
        </p:txBody>
      </p:sp>
      <p:sp>
        <p:nvSpPr>
          <p:cNvPr id="231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6459200" cy="259229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640080"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함수</a:t>
            </a:r>
            <a:r>
              <a:rPr sz="4000" dirty="0"/>
              <a:t> </a:t>
            </a:r>
            <a:r>
              <a:rPr sz="4000" dirty="0" err="1"/>
              <a:t>인자</a:t>
            </a:r>
            <a:r>
              <a:rPr sz="4000" dirty="0"/>
              <a:t> </a:t>
            </a:r>
            <a:r>
              <a:rPr sz="4000" dirty="0" err="1"/>
              <a:t>처리하는</a:t>
            </a:r>
            <a:r>
              <a:rPr sz="4000" dirty="0"/>
              <a:t> </a:t>
            </a:r>
            <a:r>
              <a:rPr sz="4000" dirty="0" err="1"/>
              <a:t>방법으로는</a:t>
            </a:r>
            <a:r>
              <a:rPr sz="4000" dirty="0"/>
              <a:t> 4가지가 </a:t>
            </a:r>
            <a:r>
              <a:rPr sz="4000" dirty="0" err="1"/>
              <a:t>있음</a:t>
            </a:r>
            <a:endParaRPr sz="4000" dirty="0"/>
          </a:p>
        </p:txBody>
      </p:sp>
      <p:sp>
        <p:nvSpPr>
          <p:cNvPr id="2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grpSp>
        <p:nvGrpSpPr>
          <p:cNvPr id="254" name="그룹 27"/>
          <p:cNvGrpSpPr/>
          <p:nvPr/>
        </p:nvGrpSpPr>
        <p:grpSpPr>
          <a:xfrm>
            <a:off x="4869624" y="5802619"/>
            <a:ext cx="7056788" cy="6326574"/>
            <a:chOff x="0" y="-2"/>
            <a:chExt cx="3528393" cy="3163285"/>
          </a:xfrm>
        </p:grpSpPr>
        <p:grpSp>
          <p:nvGrpSpPr>
            <p:cNvPr id="234" name="직사각형 2"/>
            <p:cNvGrpSpPr/>
            <p:nvPr/>
          </p:nvGrpSpPr>
          <p:grpSpPr>
            <a:xfrm>
              <a:off x="6956" y="445366"/>
              <a:ext cx="1417722" cy="648075"/>
              <a:chOff x="0" y="-1"/>
              <a:chExt cx="1417720" cy="648074"/>
            </a:xfrm>
          </p:grpSpPr>
          <p:sp>
            <p:nvSpPr>
              <p:cNvPr id="232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33" name="고정인자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고정인자</a:t>
                </a:r>
              </a:p>
            </p:txBody>
          </p:sp>
        </p:grpSp>
        <p:grpSp>
          <p:nvGrpSpPr>
            <p:cNvPr id="237" name="직사각형 14"/>
            <p:cNvGrpSpPr/>
            <p:nvPr/>
          </p:nvGrpSpPr>
          <p:grpSpPr>
            <a:xfrm>
              <a:off x="0" y="2173558"/>
              <a:ext cx="1417721" cy="648075"/>
              <a:chOff x="0" y="-1"/>
              <a:chExt cx="1417720" cy="648074"/>
            </a:xfrm>
          </p:grpSpPr>
          <p:sp>
            <p:nvSpPr>
              <p:cNvPr id="235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36" name="가변인자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가변인자</a:t>
                </a:r>
              </a:p>
            </p:txBody>
          </p:sp>
        </p:grpSp>
        <p:grpSp>
          <p:nvGrpSpPr>
            <p:cNvPr id="240" name="직사각형 15"/>
            <p:cNvGrpSpPr/>
            <p:nvPr/>
          </p:nvGrpSpPr>
          <p:grpSpPr>
            <a:xfrm>
              <a:off x="2110671" y="-2"/>
              <a:ext cx="1417722" cy="648075"/>
              <a:chOff x="0" y="-1"/>
              <a:chExt cx="1417720" cy="648074"/>
            </a:xfrm>
          </p:grpSpPr>
          <p:sp>
            <p:nvSpPr>
              <p:cNvPr id="238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39" name="위치"/>
              <p:cNvSpPr txBox="1"/>
              <p:nvPr/>
            </p:nvSpPr>
            <p:spPr>
              <a:xfrm>
                <a:off x="0" y="170148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위치</a:t>
                </a:r>
              </a:p>
            </p:txBody>
          </p:sp>
        </p:grpSp>
        <p:grpSp>
          <p:nvGrpSpPr>
            <p:cNvPr id="243" name="직사각형 16"/>
            <p:cNvGrpSpPr/>
            <p:nvPr/>
          </p:nvGrpSpPr>
          <p:grpSpPr>
            <a:xfrm>
              <a:off x="2110671" y="838401"/>
              <a:ext cx="1417722" cy="648075"/>
              <a:chOff x="0" y="-1"/>
              <a:chExt cx="1417720" cy="648074"/>
            </a:xfrm>
          </p:grpSpPr>
          <p:sp>
            <p:nvSpPr>
              <p:cNvPr id="241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42" name="키/값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sz="2800"/>
                  <a:t>키/값</a:t>
                </a:r>
              </a:p>
            </p:txBody>
          </p:sp>
        </p:grpSp>
        <p:grpSp>
          <p:nvGrpSpPr>
            <p:cNvPr id="246" name="직사각형 17"/>
            <p:cNvGrpSpPr/>
            <p:nvPr/>
          </p:nvGrpSpPr>
          <p:grpSpPr>
            <a:xfrm>
              <a:off x="2110671" y="1676804"/>
              <a:ext cx="1417722" cy="648075"/>
              <a:chOff x="0" y="-1"/>
              <a:chExt cx="1417720" cy="648074"/>
            </a:xfrm>
          </p:grpSpPr>
          <p:sp>
            <p:nvSpPr>
              <p:cNvPr id="244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45" name="위치"/>
              <p:cNvSpPr txBox="1"/>
              <p:nvPr/>
            </p:nvSpPr>
            <p:spPr>
              <a:xfrm>
                <a:off x="0" y="170148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sz="2800"/>
                  <a:t>위치</a:t>
                </a:r>
              </a:p>
            </p:txBody>
          </p:sp>
        </p:grpSp>
        <p:grpSp>
          <p:nvGrpSpPr>
            <p:cNvPr id="249" name="직사각형 18"/>
            <p:cNvGrpSpPr/>
            <p:nvPr/>
          </p:nvGrpSpPr>
          <p:grpSpPr>
            <a:xfrm>
              <a:off x="2110671" y="2515208"/>
              <a:ext cx="1417722" cy="648075"/>
              <a:chOff x="0" y="-1"/>
              <a:chExt cx="1417720" cy="648074"/>
            </a:xfrm>
          </p:grpSpPr>
          <p:sp>
            <p:nvSpPr>
              <p:cNvPr id="247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6400"/>
              </a:p>
            </p:txBody>
          </p:sp>
          <p:sp>
            <p:nvSpPr>
              <p:cNvPr id="248" name="키/값"/>
              <p:cNvSpPr txBox="1"/>
              <p:nvPr/>
            </p:nvSpPr>
            <p:spPr>
              <a:xfrm>
                <a:off x="0" y="170149"/>
                <a:ext cx="1417720" cy="30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sz="2800"/>
                  <a:t>키/값</a:t>
                </a:r>
              </a:p>
            </p:txBody>
          </p:sp>
        </p:grpSp>
        <p:sp>
          <p:nvSpPr>
            <p:cNvPr id="250" name="꺾인 연결선 7"/>
            <p:cNvSpPr/>
            <p:nvPr/>
          </p:nvSpPr>
          <p:spPr>
            <a:xfrm rot="10800000" flipH="1">
              <a:off x="1424677" y="324035"/>
              <a:ext cx="685995" cy="44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  <p:sp>
          <p:nvSpPr>
            <p:cNvPr id="251" name="꺾인 연결선 20"/>
            <p:cNvSpPr/>
            <p:nvPr/>
          </p:nvSpPr>
          <p:spPr>
            <a:xfrm>
              <a:off x="1424677" y="769403"/>
              <a:ext cx="685995" cy="39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  <p:sp>
          <p:nvSpPr>
            <p:cNvPr id="252" name="꺾인 연결선 22"/>
            <p:cNvSpPr/>
            <p:nvPr/>
          </p:nvSpPr>
          <p:spPr>
            <a:xfrm rot="10800000" flipH="1">
              <a:off x="1417720" y="2000841"/>
              <a:ext cx="692951" cy="49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  <p:sp>
          <p:nvSpPr>
            <p:cNvPr id="253" name="꺾인 연결선 26"/>
            <p:cNvSpPr/>
            <p:nvPr/>
          </p:nvSpPr>
          <p:spPr>
            <a:xfrm>
              <a:off x="1417720" y="2497595"/>
              <a:ext cx="692951" cy="34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6400"/>
            </a:p>
          </p:txBody>
        </p:sp>
      </p:grpSp>
      <p:sp>
        <p:nvSpPr>
          <p:cNvPr id="255" name="TextBox 28"/>
          <p:cNvSpPr txBox="1"/>
          <p:nvPr/>
        </p:nvSpPr>
        <p:spPr>
          <a:xfrm>
            <a:off x="13049604" y="5849887"/>
            <a:ext cx="933414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/>
              <a:t>(x,y,z) 처럼 위치를 고정해서 의미를 확정하는 것</a:t>
            </a:r>
          </a:p>
        </p:txBody>
      </p:sp>
      <p:sp>
        <p:nvSpPr>
          <p:cNvPr id="256" name="TextBox 29"/>
          <p:cNvSpPr txBox="1"/>
          <p:nvPr/>
        </p:nvSpPr>
        <p:spPr>
          <a:xfrm>
            <a:off x="13049604" y="7526694"/>
            <a:ext cx="933414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/>
              <a:t>고정인자이지만 키/값으로 구성되므로 위치에 상관없이 이름으로 인식해서 처리</a:t>
            </a:r>
          </a:p>
        </p:txBody>
      </p:sp>
      <p:sp>
        <p:nvSpPr>
          <p:cNvPr id="257" name="TextBox 30"/>
          <p:cNvSpPr txBox="1"/>
          <p:nvPr/>
        </p:nvSpPr>
        <p:spPr>
          <a:xfrm>
            <a:off x="13049604" y="8838448"/>
            <a:ext cx="933414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 dirty="0" err="1"/>
              <a:t>위치에</a:t>
            </a:r>
            <a:r>
              <a:rPr sz="2800" dirty="0"/>
              <a:t> </a:t>
            </a:r>
            <a:r>
              <a:rPr sz="2800" dirty="0" err="1"/>
              <a:t>대한</a:t>
            </a:r>
            <a:r>
              <a:rPr sz="2800" dirty="0"/>
              <a:t> </a:t>
            </a:r>
            <a:r>
              <a:rPr sz="2800" dirty="0" err="1"/>
              <a:t>인자</a:t>
            </a:r>
            <a:r>
              <a:rPr sz="2800" dirty="0"/>
              <a:t> </a:t>
            </a:r>
            <a:r>
              <a:rPr sz="2800" dirty="0" err="1"/>
              <a:t>수를</a:t>
            </a:r>
            <a:r>
              <a:rPr sz="2800" dirty="0"/>
              <a:t> </a:t>
            </a:r>
            <a:r>
              <a:rPr sz="2800" dirty="0" err="1"/>
              <a:t>고정하지</a:t>
            </a:r>
            <a:r>
              <a:rPr sz="2800" dirty="0"/>
              <a:t> </a:t>
            </a:r>
            <a:r>
              <a:rPr sz="2800" dirty="0" err="1"/>
              <a:t>않고</a:t>
            </a:r>
            <a:r>
              <a:rPr sz="2800" dirty="0"/>
              <a:t> </a:t>
            </a:r>
            <a:r>
              <a:rPr sz="2800" dirty="0" err="1"/>
              <a:t>실제</a:t>
            </a:r>
            <a:r>
              <a:rPr sz="2800" dirty="0"/>
              <a:t> </a:t>
            </a:r>
            <a:r>
              <a:rPr sz="2800" dirty="0" err="1"/>
              <a:t>매핑되는</a:t>
            </a:r>
            <a:r>
              <a:rPr sz="2800" dirty="0"/>
              <a:t> </a:t>
            </a:r>
            <a:r>
              <a:rPr sz="2800" dirty="0" err="1"/>
              <a:t>것을</a:t>
            </a:r>
            <a:r>
              <a:rPr sz="2800" dirty="0"/>
              <a:t> </a:t>
            </a:r>
            <a:r>
              <a:rPr sz="2800" dirty="0" err="1"/>
              <a:t>모두</a:t>
            </a:r>
            <a:r>
              <a:rPr sz="2800" dirty="0"/>
              <a:t> </a:t>
            </a:r>
            <a:r>
              <a:rPr sz="2800" dirty="0" err="1"/>
              <a:t>처리</a:t>
            </a:r>
            <a:endParaRPr sz="2800" dirty="0"/>
          </a:p>
          <a:p>
            <a:pPr>
              <a:defRPr sz="1200"/>
            </a:pPr>
            <a:r>
              <a:rPr sz="2800" dirty="0" err="1"/>
              <a:t>가변위치는</a:t>
            </a:r>
            <a:r>
              <a:rPr sz="2800" dirty="0"/>
              <a:t> </a:t>
            </a:r>
            <a:r>
              <a:rPr sz="2800" dirty="0" err="1"/>
              <a:t>아무것도</a:t>
            </a:r>
            <a:r>
              <a:rPr sz="2800" dirty="0"/>
              <a:t> </a:t>
            </a:r>
            <a:r>
              <a:rPr sz="2800" dirty="0" err="1"/>
              <a:t>없거나</a:t>
            </a:r>
            <a:r>
              <a:rPr sz="2800" dirty="0"/>
              <a:t> </a:t>
            </a:r>
            <a:r>
              <a:rPr sz="2800" dirty="0" err="1"/>
              <a:t>인자가</a:t>
            </a:r>
            <a:r>
              <a:rPr sz="2800" dirty="0"/>
              <a:t> </a:t>
            </a:r>
            <a:r>
              <a:rPr sz="2800" dirty="0" err="1"/>
              <a:t>있을</a:t>
            </a:r>
            <a:r>
              <a:rPr sz="2800" dirty="0"/>
              <a:t> </a:t>
            </a:r>
            <a:r>
              <a:rPr sz="2800" dirty="0" err="1"/>
              <a:t>경우</a:t>
            </a:r>
            <a:r>
              <a:rPr sz="2800" dirty="0"/>
              <a:t> </a:t>
            </a:r>
            <a:r>
              <a:rPr sz="2800" dirty="0" err="1"/>
              <a:t>처리</a:t>
            </a:r>
            <a:endParaRPr sz="2800" dirty="0"/>
          </a:p>
        </p:txBody>
      </p:sp>
      <p:sp>
        <p:nvSpPr>
          <p:cNvPr id="258" name="TextBox 31"/>
          <p:cNvSpPr txBox="1"/>
          <p:nvPr/>
        </p:nvSpPr>
        <p:spPr>
          <a:xfrm>
            <a:off x="13049604" y="10566640"/>
            <a:ext cx="933414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rIns="91438">
            <a:spAutoFit/>
          </a:bodyPr>
          <a:lstStyle/>
          <a:p>
            <a:pPr>
              <a:defRPr sz="1200"/>
            </a:pPr>
            <a:r>
              <a:rPr sz="2800"/>
              <a:t>키/값으로 매핑되는 인자 수를 고정하지 않고 실제 매핑되는 것을 모두 처리</a:t>
            </a:r>
          </a:p>
          <a:p>
            <a:pPr>
              <a:defRPr sz="1200"/>
            </a:pPr>
            <a:r>
              <a:rPr sz="2800"/>
              <a:t>가변 키/값은 아무것도 없거나 인자가 있을 경우 처리</a:t>
            </a:r>
          </a:p>
        </p:txBody>
      </p:sp>
    </p:spTree>
    <p:extLst>
      <p:ext uri="{BB962C8B-B14F-4D97-AF65-F5344CB8AC3E}">
        <p14:creationId xmlns:p14="http://schemas.microsoft.com/office/powerpoint/2010/main" val="34857099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연산자와</a:t>
            </a:r>
            <a:r>
              <a:rPr dirty="0"/>
              <a:t> </a:t>
            </a:r>
            <a:r>
              <a:rPr dirty="0" err="1"/>
              <a:t>피연산자</a:t>
            </a:r>
            <a:endParaRPr dirty="0"/>
          </a:p>
        </p:txBody>
      </p:sp>
      <p:sp>
        <p:nvSpPr>
          <p:cNvPr id="146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연산자와</a:t>
            </a:r>
            <a:r>
              <a:rPr dirty="0"/>
              <a:t> </a:t>
            </a:r>
            <a:r>
              <a:rPr dirty="0" err="1"/>
              <a:t>피연산자</a:t>
            </a:r>
            <a:r>
              <a:rPr dirty="0"/>
              <a:t> </a:t>
            </a:r>
            <a:r>
              <a:rPr dirty="0" err="1"/>
              <a:t>조합으로</a:t>
            </a:r>
            <a:r>
              <a:rPr dirty="0"/>
              <a:t> </a:t>
            </a:r>
            <a:r>
              <a:rPr lang="en-US" altLang="ko-KR"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표현식</a:t>
            </a:r>
            <a:r>
              <a:rPr dirty="0"/>
              <a:t>(expression)을 </a:t>
            </a:r>
            <a:r>
              <a:rPr dirty="0" err="1"/>
              <a:t>만듬</a:t>
            </a:r>
            <a:endParaRPr dirty="0"/>
          </a:p>
        </p:txBody>
      </p:sp>
      <p:sp>
        <p:nvSpPr>
          <p:cNvPr id="15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p:grpSp>
        <p:nvGrpSpPr>
          <p:cNvPr id="149" name="직사각형 2"/>
          <p:cNvGrpSpPr/>
          <p:nvPr/>
        </p:nvGrpSpPr>
        <p:grpSpPr>
          <a:xfrm>
            <a:off x="5423244" y="8010127"/>
            <a:ext cx="5040568" cy="1296150"/>
            <a:chOff x="-1" y="-1"/>
            <a:chExt cx="2520282" cy="648074"/>
          </a:xfrm>
        </p:grpSpPr>
        <p:sp>
          <p:nvSpPr>
            <p:cNvPr id="147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2" name="직사각형 5"/>
          <p:cNvGrpSpPr/>
          <p:nvPr/>
        </p:nvGrpSpPr>
        <p:grpSpPr>
          <a:xfrm>
            <a:off x="5422432" y="10602413"/>
            <a:ext cx="5040568" cy="1296150"/>
            <a:chOff x="-1" y="-1"/>
            <a:chExt cx="2520282" cy="648074"/>
          </a:xfrm>
        </p:grpSpPr>
        <p:sp>
          <p:nvSpPr>
            <p:cNvPr id="150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피연산자"/>
            <p:cNvSpPr txBox="1"/>
            <p:nvPr/>
          </p:nvSpPr>
          <p:spPr>
            <a:xfrm>
              <a:off x="-1" y="31650"/>
              <a:ext cx="252028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6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</a:t>
              </a: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TextBox 3"/>
          <p:cNvSpPr txBox="1"/>
          <p:nvPr/>
        </p:nvSpPr>
        <p:spPr>
          <a:xfrm>
            <a:off x="11759951" y="8010128"/>
            <a:ext cx="6768754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덧셈과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계산을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특별한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endParaRPr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7"/>
          <p:cNvSpPr txBox="1"/>
          <p:nvPr/>
        </p:nvSpPr>
        <p:spPr>
          <a:xfrm>
            <a:off x="11845145" y="10714380"/>
            <a:ext cx="6768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3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적용되는</a:t>
            </a:r>
            <a:r>
              <a:rPr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인자 할당  순서</a:t>
            </a:r>
          </a:p>
        </p:txBody>
      </p:sp>
      <p:sp>
        <p:nvSpPr>
          <p:cNvPr id="429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6459200" cy="1929408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800"/>
            </a:pPr>
            <a:r>
              <a:rPr sz="4000" dirty="0" err="1"/>
              <a:t>인자를</a:t>
            </a:r>
            <a:r>
              <a:rPr sz="4000" dirty="0"/>
              <a:t> </a:t>
            </a:r>
            <a:r>
              <a:rPr sz="4000" dirty="0" err="1"/>
              <a:t>처리시</a:t>
            </a:r>
            <a:r>
              <a:rPr sz="4000" dirty="0"/>
              <a:t> </a:t>
            </a:r>
            <a:r>
              <a:rPr sz="4000" dirty="0" err="1"/>
              <a:t>아래의</a:t>
            </a:r>
            <a:r>
              <a:rPr sz="4000" dirty="0"/>
              <a:t> </a:t>
            </a:r>
            <a:r>
              <a:rPr sz="4000" dirty="0" err="1"/>
              <a:t>순서를</a:t>
            </a:r>
            <a:r>
              <a:rPr sz="4000" dirty="0"/>
              <a:t> </a:t>
            </a:r>
            <a:r>
              <a:rPr sz="4000" dirty="0" err="1"/>
              <a:t>준수해야</a:t>
            </a:r>
            <a:r>
              <a:rPr sz="4000" dirty="0"/>
              <a:t> 함</a:t>
            </a:r>
          </a:p>
        </p:txBody>
      </p:sp>
      <p:sp>
        <p:nvSpPr>
          <p:cNvPr id="43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grpSp>
        <p:nvGrpSpPr>
          <p:cNvPr id="432" name="직사각형 3"/>
          <p:cNvGrpSpPr/>
          <p:nvPr/>
        </p:nvGrpSpPr>
        <p:grpSpPr>
          <a:xfrm>
            <a:off x="5711281" y="7526556"/>
            <a:ext cx="12817426" cy="3024344"/>
            <a:chOff x="0" y="-1"/>
            <a:chExt cx="6408712" cy="1512170"/>
          </a:xfrm>
        </p:grpSpPr>
        <p:sp>
          <p:nvSpPr>
            <p:cNvPr id="430" name="직사각형"/>
            <p:cNvSpPr/>
            <p:nvPr/>
          </p:nvSpPr>
          <p:spPr>
            <a:xfrm>
              <a:off x="0" y="-1"/>
              <a:ext cx="6408712" cy="1512170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800"/>
            </a:p>
          </p:txBody>
        </p:sp>
        <p:sp>
          <p:nvSpPr>
            <p:cNvPr id="431" name="위치인자, 키워드 인자, 가변위치인자, 가변 키워드 인자"/>
            <p:cNvSpPr txBox="1"/>
            <p:nvPr/>
          </p:nvSpPr>
          <p:spPr>
            <a:xfrm>
              <a:off x="0" y="602199"/>
              <a:ext cx="6408712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 b="1"/>
              </a:pPr>
              <a:r>
                <a:rPr sz="2800"/>
                <a:t>위치인자, 키워드 인자, 가변위치인자, 가변 키워드 인자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0735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Default 파라미터 관리 기준</a:t>
            </a:r>
          </a:p>
        </p:txBody>
      </p:sp>
      <p:sp>
        <p:nvSpPr>
          <p:cNvPr id="296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6459200" cy="394563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3100"/>
            </a:pPr>
            <a:r>
              <a:rPr sz="4000" dirty="0" err="1"/>
              <a:t>함수가</a:t>
            </a:r>
            <a:r>
              <a:rPr sz="4000" dirty="0"/>
              <a:t> </a:t>
            </a:r>
            <a:r>
              <a:rPr sz="4000" dirty="0" err="1"/>
              <a:t>정의되면</a:t>
            </a:r>
            <a:r>
              <a:rPr sz="4000" dirty="0"/>
              <a:t> </a:t>
            </a:r>
            <a:r>
              <a:rPr sz="4000" dirty="0" err="1"/>
              <a:t>함수를</a:t>
            </a:r>
            <a:r>
              <a:rPr sz="4000" dirty="0"/>
              <a:t> </a:t>
            </a:r>
            <a:r>
              <a:rPr sz="4000" dirty="0" err="1"/>
              <a:t>객체로</a:t>
            </a:r>
            <a:r>
              <a:rPr sz="4000" dirty="0"/>
              <a:t> </a:t>
            </a:r>
            <a:r>
              <a:rPr sz="4000" dirty="0" err="1"/>
              <a:t>전환할</a:t>
            </a:r>
            <a:r>
              <a:rPr sz="4000" dirty="0"/>
              <a:t> 때 </a:t>
            </a:r>
            <a:r>
              <a:rPr sz="4000" dirty="0" err="1"/>
              <a:t>파라미터</a:t>
            </a:r>
            <a:r>
              <a:rPr sz="4000" dirty="0"/>
              <a:t> </a:t>
            </a:r>
            <a:r>
              <a:rPr sz="4000" dirty="0" err="1"/>
              <a:t>중에</a:t>
            </a:r>
            <a:r>
              <a:rPr sz="4000" dirty="0"/>
              <a:t> </a:t>
            </a:r>
            <a:r>
              <a:rPr sz="4000" dirty="0" err="1"/>
              <a:t>default값이</a:t>
            </a:r>
            <a:r>
              <a:rPr sz="4000" dirty="0"/>
              <a:t> </a:t>
            </a:r>
            <a:r>
              <a:rPr sz="4000" dirty="0" err="1"/>
              <a:t>정해지면</a:t>
            </a:r>
            <a:r>
              <a:rPr sz="4000" dirty="0"/>
              <a:t> __defaults__ (</a:t>
            </a:r>
            <a:r>
              <a:rPr sz="4000" dirty="0" err="1"/>
              <a:t>tuple타입</a:t>
            </a:r>
            <a:r>
              <a:rPr sz="4000" dirty="0"/>
              <a:t>)</a:t>
            </a:r>
            <a:r>
              <a:rPr sz="4000" dirty="0" err="1"/>
              <a:t>속성에</a:t>
            </a:r>
            <a:r>
              <a:rPr sz="4000" dirty="0"/>
              <a:t> </a:t>
            </a:r>
            <a:r>
              <a:rPr sz="4000" dirty="0" err="1"/>
              <a:t>값을</a:t>
            </a:r>
            <a:r>
              <a:rPr sz="4000" dirty="0"/>
              <a:t> </a:t>
            </a:r>
            <a:r>
              <a:rPr sz="4000" dirty="0" err="1"/>
              <a:t>저장</a:t>
            </a:r>
            <a:endParaRPr sz="4000" dirty="0"/>
          </a:p>
        </p:txBody>
      </p:sp>
      <p:sp>
        <p:nvSpPr>
          <p:cNvPr id="30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299" name="직사각형 2"/>
          <p:cNvGrpSpPr/>
          <p:nvPr/>
        </p:nvGrpSpPr>
        <p:grpSpPr>
          <a:xfrm>
            <a:off x="5135212" y="8298160"/>
            <a:ext cx="5616632" cy="2736308"/>
            <a:chOff x="-1" y="0"/>
            <a:chExt cx="2808314" cy="1368152"/>
          </a:xfrm>
        </p:grpSpPr>
        <p:sp>
          <p:nvSpPr>
            <p:cNvPr id="297" name="직사각형"/>
            <p:cNvSpPr/>
            <p:nvPr/>
          </p:nvSpPr>
          <p:spPr>
            <a:xfrm>
              <a:off x="-1" y="0"/>
              <a:ext cx="2808314" cy="136815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/>
            </a:p>
          </p:txBody>
        </p:sp>
        <p:sp>
          <p:nvSpPr>
            <p:cNvPr id="298" name="def 함수명(k= 10)"/>
            <p:cNvSpPr txBox="1"/>
            <p:nvPr/>
          </p:nvSpPr>
          <p:spPr>
            <a:xfrm>
              <a:off x="-1" y="530190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 def 함수명(k= 10)</a:t>
              </a:r>
            </a:p>
          </p:txBody>
        </p:sp>
      </p:grpSp>
      <p:grpSp>
        <p:nvGrpSpPr>
          <p:cNvPr id="302" name="직사각형 30"/>
          <p:cNvGrpSpPr/>
          <p:nvPr/>
        </p:nvGrpSpPr>
        <p:grpSpPr>
          <a:xfrm>
            <a:off x="13459743" y="8260837"/>
            <a:ext cx="5616630" cy="2736306"/>
            <a:chOff x="-1" y="0"/>
            <a:chExt cx="2808314" cy="1368152"/>
          </a:xfrm>
        </p:grpSpPr>
        <p:sp>
          <p:nvSpPr>
            <p:cNvPr id="300" name="직사각형"/>
            <p:cNvSpPr/>
            <p:nvPr/>
          </p:nvSpPr>
          <p:spPr>
            <a:xfrm>
              <a:off x="-1" y="0"/>
              <a:ext cx="2808314" cy="136815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800"/>
            </a:p>
          </p:txBody>
        </p:sp>
        <p:sp>
          <p:nvSpPr>
            <p:cNvPr id="301" name="__defaults__…"/>
            <p:cNvSpPr txBox="1"/>
            <p:nvPr/>
          </p:nvSpPr>
          <p:spPr>
            <a:xfrm>
              <a:off x="-1" y="422467"/>
              <a:ext cx="2808314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800"/>
                <a:t> __defaults__</a:t>
              </a:r>
              <a:endParaRPr sz="2800">
                <a:solidFill>
                  <a:srgbClr val="FFFFFF"/>
                </a:solidFill>
              </a:endParaRPr>
            </a:p>
            <a:p>
              <a:pPr algn="ctr"/>
              <a:r>
                <a:rPr sz="2800"/>
                <a:t>(10,)</a:t>
              </a:r>
            </a:p>
          </p:txBody>
        </p:sp>
      </p:grpSp>
      <p:sp>
        <p:nvSpPr>
          <p:cNvPr id="305" name="직선 화살표 연결선 20"/>
          <p:cNvSpPr/>
          <p:nvPr/>
        </p:nvSpPr>
        <p:spPr>
          <a:xfrm>
            <a:off x="10770840" y="9641664"/>
            <a:ext cx="2669856" cy="1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 sz="2800"/>
          </a:p>
        </p:txBody>
      </p:sp>
    </p:spTree>
    <p:extLst>
      <p:ext uri="{BB962C8B-B14F-4D97-AF65-F5344CB8AC3E}">
        <p14:creationId xmlns:p14="http://schemas.microsoft.com/office/powerpoint/2010/main" val="40109828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Default 값에 따른 처리 방식 </a:t>
            </a:r>
          </a:p>
        </p:txBody>
      </p:sp>
      <p:sp>
        <p:nvSpPr>
          <p:cNvPr id="313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9507200" cy="2892724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1828800" lvl="1" indent="-9144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1900"/>
            </a:pPr>
            <a:r>
              <a:rPr sz="3600" dirty="0" err="1"/>
              <a:t>함수가</a:t>
            </a:r>
            <a:r>
              <a:rPr sz="3600" dirty="0"/>
              <a:t> </a:t>
            </a:r>
            <a:r>
              <a:rPr sz="3600" dirty="0" err="1"/>
              <a:t>실행시</a:t>
            </a:r>
            <a:r>
              <a:rPr sz="3600" dirty="0"/>
              <a:t> </a:t>
            </a: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실행을</a:t>
            </a:r>
            <a:r>
              <a:rPr sz="3600" dirty="0"/>
              <a:t> </a:t>
            </a:r>
            <a:r>
              <a:rPr sz="3600" dirty="0" err="1"/>
              <a:t>위한</a:t>
            </a:r>
            <a:r>
              <a:rPr sz="3600" dirty="0"/>
              <a:t> </a:t>
            </a:r>
            <a:r>
              <a:rPr sz="3600" dirty="0" err="1"/>
              <a:t>프레임을</a:t>
            </a:r>
            <a:r>
              <a:rPr sz="3600" dirty="0"/>
              <a:t> </a:t>
            </a:r>
            <a:r>
              <a:rPr sz="3600" dirty="0" err="1"/>
              <a:t>하나를</a:t>
            </a:r>
            <a:r>
              <a:rPr sz="3600" dirty="0"/>
              <a:t> </a:t>
            </a:r>
            <a:r>
              <a:rPr sz="3600" dirty="0" err="1"/>
              <a:t>가지고</a:t>
            </a:r>
            <a:r>
              <a:rPr sz="3600" dirty="0"/>
              <a:t> </a:t>
            </a:r>
            <a:r>
              <a:rPr sz="3600" dirty="0" err="1"/>
              <a:t>실행</a:t>
            </a:r>
            <a:endParaRPr sz="9600" dirty="0"/>
          </a:p>
          <a:p>
            <a:pPr marL="1828800" lvl="1" indent="-9144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1900"/>
            </a:pPr>
            <a:r>
              <a:rPr sz="3600" dirty="0" err="1"/>
              <a:t>반복적으로</a:t>
            </a:r>
            <a:r>
              <a:rPr sz="3600" dirty="0"/>
              <a:t> </a:t>
            </a:r>
            <a:r>
              <a:rPr sz="3600" dirty="0" err="1"/>
              <a:t>함수를</a:t>
            </a:r>
            <a:r>
              <a:rPr sz="3600" dirty="0"/>
              <a:t> </a:t>
            </a:r>
            <a:r>
              <a:rPr sz="3600" dirty="0" err="1"/>
              <a:t>호출</a:t>
            </a:r>
            <a:r>
              <a:rPr sz="3600" dirty="0"/>
              <a:t> 시 </a:t>
            </a:r>
            <a:r>
              <a:rPr sz="3600" dirty="0" err="1"/>
              <a:t>인자의</a:t>
            </a:r>
            <a:r>
              <a:rPr sz="3600" dirty="0"/>
              <a:t> </a:t>
            </a:r>
            <a:r>
              <a:rPr sz="3600" dirty="0" err="1"/>
              <a:t>값이</a:t>
            </a:r>
            <a:r>
              <a:rPr sz="3600" dirty="0"/>
              <a:t> </a:t>
            </a:r>
            <a:r>
              <a:rPr sz="3600" dirty="0" err="1"/>
              <a:t>참조</a:t>
            </a:r>
            <a:r>
              <a:rPr sz="3600" dirty="0"/>
              <a:t> </a:t>
            </a:r>
            <a:r>
              <a:rPr sz="3600" dirty="0" err="1"/>
              <a:t>객체일</a:t>
            </a:r>
            <a:r>
              <a:rPr sz="3600" dirty="0"/>
              <a:t> </a:t>
            </a:r>
            <a:r>
              <a:rPr sz="3600" dirty="0" err="1"/>
              <a:t>경우는</a:t>
            </a:r>
            <a:r>
              <a:rPr sz="3600" dirty="0"/>
              <a:t> </a:t>
            </a:r>
            <a:r>
              <a:rPr sz="3600" dirty="0" err="1"/>
              <a:t>지속적으로</a:t>
            </a:r>
            <a:r>
              <a:rPr sz="3600" dirty="0"/>
              <a:t> </a:t>
            </a:r>
            <a:r>
              <a:rPr sz="3600" dirty="0" err="1"/>
              <a:t>연결</a:t>
            </a:r>
            <a:endParaRPr sz="9600" dirty="0"/>
          </a:p>
          <a:p>
            <a:pPr marL="1828800" lvl="1" indent="-9144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Char char="▪"/>
              <a:defRPr sz="1900"/>
            </a:pPr>
            <a:r>
              <a:rPr sz="3600" dirty="0" err="1"/>
              <a:t>인자에</a:t>
            </a:r>
            <a:r>
              <a:rPr sz="3600" dirty="0"/>
              <a:t> </a:t>
            </a:r>
            <a:r>
              <a:rPr sz="3600" dirty="0" err="1"/>
              <a:t>참조형을</a:t>
            </a:r>
            <a:r>
              <a:rPr sz="3600" dirty="0"/>
              <a:t> </a:t>
            </a:r>
            <a:r>
              <a:rPr sz="3600" dirty="0" err="1"/>
              <a:t>기본</a:t>
            </a:r>
            <a:r>
              <a:rPr sz="3600" dirty="0"/>
              <a:t> </a:t>
            </a:r>
            <a:r>
              <a:rPr sz="3600" dirty="0" err="1"/>
              <a:t>인자로</a:t>
            </a:r>
            <a:r>
              <a:rPr sz="3600" dirty="0"/>
              <a:t> </a:t>
            </a:r>
            <a:r>
              <a:rPr sz="3600" dirty="0" err="1"/>
              <a:t>사용하면</a:t>
            </a:r>
            <a:r>
              <a:rPr sz="3600" dirty="0"/>
              <a:t> </a:t>
            </a:r>
            <a:r>
              <a:rPr sz="3600" dirty="0" err="1"/>
              <a:t>원하지</a:t>
            </a:r>
            <a:r>
              <a:rPr sz="3600" dirty="0"/>
              <a:t> </a:t>
            </a:r>
            <a:r>
              <a:rPr sz="3600" dirty="0" err="1"/>
              <a:t>않는</a:t>
            </a:r>
            <a:r>
              <a:rPr sz="3600" dirty="0"/>
              <a:t> </a:t>
            </a:r>
            <a:r>
              <a:rPr sz="3600" dirty="0" err="1"/>
              <a:t>결과가</a:t>
            </a:r>
            <a:r>
              <a:rPr sz="3600" dirty="0"/>
              <a:t> </a:t>
            </a:r>
            <a:r>
              <a:rPr sz="3600" dirty="0" err="1"/>
              <a:t>생기므로</a:t>
            </a:r>
            <a:r>
              <a:rPr sz="3600" dirty="0"/>
              <a:t> </a:t>
            </a:r>
            <a:r>
              <a:rPr sz="3600" dirty="0" err="1"/>
              <a:t>None으로</a:t>
            </a:r>
            <a:r>
              <a:rPr sz="3600" dirty="0"/>
              <a:t> </a:t>
            </a:r>
            <a:r>
              <a:rPr sz="3600" dirty="0" err="1"/>
              <a:t>처리한</a:t>
            </a:r>
            <a:r>
              <a:rPr sz="3600" dirty="0"/>
              <a:t> 후 </a:t>
            </a:r>
            <a:r>
              <a:rPr sz="3600" dirty="0" err="1"/>
              <a:t>함수</a:t>
            </a:r>
            <a:r>
              <a:rPr sz="3600" dirty="0"/>
              <a:t> </a:t>
            </a:r>
            <a:r>
              <a:rPr sz="3600" dirty="0" err="1"/>
              <a:t>내부에</a:t>
            </a:r>
            <a:r>
              <a:rPr sz="3600" dirty="0"/>
              <a:t> </a:t>
            </a:r>
            <a:r>
              <a:rPr sz="3600" dirty="0" err="1"/>
              <a:t>참조형을</a:t>
            </a:r>
            <a:r>
              <a:rPr sz="3600" dirty="0"/>
              <a:t> </a:t>
            </a:r>
            <a:r>
              <a:rPr sz="3600" dirty="0" err="1"/>
              <a:t>추가</a:t>
            </a:r>
            <a:r>
              <a:rPr sz="3600" dirty="0"/>
              <a:t> </a:t>
            </a:r>
            <a:r>
              <a:rPr sz="3600" dirty="0" err="1"/>
              <a:t>정의해야</a:t>
            </a:r>
            <a:r>
              <a:rPr sz="3600" dirty="0"/>
              <a:t> 함 </a:t>
            </a:r>
          </a:p>
        </p:txBody>
      </p:sp>
      <p:sp>
        <p:nvSpPr>
          <p:cNvPr id="35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grpSp>
        <p:nvGrpSpPr>
          <p:cNvPr id="316" name="직사각형 6"/>
          <p:cNvGrpSpPr/>
          <p:nvPr/>
        </p:nvGrpSpPr>
        <p:grpSpPr>
          <a:xfrm>
            <a:off x="5539422" y="7931989"/>
            <a:ext cx="2605612" cy="2175060"/>
            <a:chOff x="-1" y="-1"/>
            <a:chExt cx="1302804" cy="1087529"/>
          </a:xfrm>
        </p:grpSpPr>
        <p:sp>
          <p:nvSpPr>
            <p:cNvPr id="314" name="직사각형"/>
            <p:cNvSpPr/>
            <p:nvPr/>
          </p:nvSpPr>
          <p:spPr>
            <a:xfrm>
              <a:off x="-1" y="-1"/>
              <a:ext cx="1302804" cy="1087529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/>
              </a:pPr>
              <a:endParaRPr sz="2400"/>
            </a:p>
          </p:txBody>
        </p:sp>
        <p:sp>
          <p:nvSpPr>
            <p:cNvPr id="315" name="def f(a, l=[]) :…"/>
            <p:cNvSpPr txBox="1"/>
            <p:nvPr/>
          </p:nvSpPr>
          <p:spPr>
            <a:xfrm>
              <a:off x="-1" y="220598"/>
              <a:ext cx="1302804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/>
              </a:pPr>
              <a:r>
                <a:rPr sz="2400"/>
                <a:t>def f(a, l=[]) :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l.append(a)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return l</a:t>
              </a:r>
            </a:p>
          </p:txBody>
        </p:sp>
      </p:grpSp>
      <p:grpSp>
        <p:nvGrpSpPr>
          <p:cNvPr id="319" name="직사각형 7"/>
          <p:cNvGrpSpPr/>
          <p:nvPr/>
        </p:nvGrpSpPr>
        <p:grpSpPr>
          <a:xfrm>
            <a:off x="5539422" y="10267588"/>
            <a:ext cx="2605612" cy="2243468"/>
            <a:chOff x="-1" y="0"/>
            <a:chExt cx="1302804" cy="1121733"/>
          </a:xfrm>
        </p:grpSpPr>
        <p:sp>
          <p:nvSpPr>
            <p:cNvPr id="317" name="직사각형"/>
            <p:cNvSpPr/>
            <p:nvPr/>
          </p:nvSpPr>
          <p:spPr>
            <a:xfrm>
              <a:off x="-1" y="0"/>
              <a:ext cx="1302804" cy="1121733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/>
              </a:pPr>
              <a:endParaRPr sz="2400"/>
            </a:p>
          </p:txBody>
        </p:sp>
        <p:sp>
          <p:nvSpPr>
            <p:cNvPr id="318" name="f(1)…"/>
            <p:cNvSpPr txBox="1"/>
            <p:nvPr/>
          </p:nvSpPr>
          <p:spPr>
            <a:xfrm>
              <a:off x="-1" y="237703"/>
              <a:ext cx="1302804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/>
              </a:pPr>
              <a:r>
                <a:rPr sz="2400"/>
                <a:t>f(1)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f(2)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f(3)</a:t>
              </a:r>
            </a:p>
          </p:txBody>
        </p:sp>
      </p:grpSp>
      <p:sp>
        <p:nvSpPr>
          <p:cNvPr id="320" name="TextBox 8"/>
          <p:cNvSpPr txBox="1"/>
          <p:nvPr/>
        </p:nvSpPr>
        <p:spPr>
          <a:xfrm>
            <a:off x="4247507" y="8331275"/>
            <a:ext cx="10781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함수정의</a:t>
            </a:r>
          </a:p>
        </p:txBody>
      </p:sp>
      <p:sp>
        <p:nvSpPr>
          <p:cNvPr id="321" name="TextBox 9"/>
          <p:cNvSpPr txBox="1"/>
          <p:nvPr/>
        </p:nvSpPr>
        <p:spPr>
          <a:xfrm>
            <a:off x="4397187" y="10834551"/>
            <a:ext cx="107818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함수실행</a:t>
            </a:r>
          </a:p>
        </p:txBody>
      </p:sp>
      <p:grpSp>
        <p:nvGrpSpPr>
          <p:cNvPr id="324" name="직사각형 10"/>
          <p:cNvGrpSpPr/>
          <p:nvPr/>
        </p:nvGrpSpPr>
        <p:grpSpPr>
          <a:xfrm>
            <a:off x="9684521" y="10206873"/>
            <a:ext cx="2215514" cy="650930"/>
            <a:chOff x="-1" y="-1"/>
            <a:chExt cx="1107755" cy="325464"/>
          </a:xfrm>
        </p:grpSpPr>
        <p:sp>
          <p:nvSpPr>
            <p:cNvPr id="322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400"/>
            </a:p>
          </p:txBody>
        </p:sp>
        <p:sp>
          <p:nvSpPr>
            <p:cNvPr id="323" name="{ ‘a’:1, ‘l’ :[1]}"/>
            <p:cNvSpPr txBox="1"/>
            <p:nvPr/>
          </p:nvSpPr>
          <p:spPr>
            <a:xfrm>
              <a:off x="-1" y="24234"/>
              <a:ext cx="11077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rPr sz="2400"/>
                <a:t>{ ‘a’:1, ‘l’ :[1]}</a:t>
              </a:r>
            </a:p>
          </p:txBody>
        </p:sp>
      </p:grpSp>
      <p:sp>
        <p:nvSpPr>
          <p:cNvPr id="325" name="TextBox 11"/>
          <p:cNvSpPr txBox="1"/>
          <p:nvPr/>
        </p:nvSpPr>
        <p:spPr>
          <a:xfrm>
            <a:off x="9428887" y="9641816"/>
            <a:ext cx="264157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 algn="ctr">
              <a:defRPr sz="1000"/>
            </a:lvl1pPr>
          </a:lstStyle>
          <a:p>
            <a:r>
              <a:rPr sz="2400"/>
              <a:t>함수 내부이름공간</a:t>
            </a:r>
          </a:p>
        </p:txBody>
      </p:sp>
      <p:grpSp>
        <p:nvGrpSpPr>
          <p:cNvPr id="328" name="직사각형 12"/>
          <p:cNvGrpSpPr/>
          <p:nvPr/>
        </p:nvGrpSpPr>
        <p:grpSpPr>
          <a:xfrm>
            <a:off x="9684521" y="11000565"/>
            <a:ext cx="2215514" cy="923327"/>
            <a:chOff x="-1" y="-68099"/>
            <a:chExt cx="1107755" cy="461662"/>
          </a:xfrm>
        </p:grpSpPr>
        <p:sp>
          <p:nvSpPr>
            <p:cNvPr id="326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400"/>
            </a:p>
          </p:txBody>
        </p:sp>
        <p:sp>
          <p:nvSpPr>
            <p:cNvPr id="327" name="{ ‘a’:2, ‘l’ :[1,2]}"/>
            <p:cNvSpPr txBox="1"/>
            <p:nvPr/>
          </p:nvSpPr>
          <p:spPr>
            <a:xfrm>
              <a:off x="-1" y="-68099"/>
              <a:ext cx="110775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rPr sz="2400"/>
                <a:t>{ ‘a’:2, ‘l’ :[1,2]}</a:t>
              </a:r>
            </a:p>
          </p:txBody>
        </p:sp>
      </p:grpSp>
      <p:grpSp>
        <p:nvGrpSpPr>
          <p:cNvPr id="331" name="직사각형 13"/>
          <p:cNvGrpSpPr/>
          <p:nvPr/>
        </p:nvGrpSpPr>
        <p:grpSpPr>
          <a:xfrm>
            <a:off x="9689908" y="11865111"/>
            <a:ext cx="2215512" cy="923327"/>
            <a:chOff x="-1" y="-68100"/>
            <a:chExt cx="1107755" cy="461662"/>
          </a:xfrm>
        </p:grpSpPr>
        <p:sp>
          <p:nvSpPr>
            <p:cNvPr id="329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000"/>
              </a:pPr>
              <a:endParaRPr sz="2400"/>
            </a:p>
          </p:txBody>
        </p:sp>
        <p:sp>
          <p:nvSpPr>
            <p:cNvPr id="330" name="{ ‘a’:2, ‘l’ :[1,2,3]}"/>
            <p:cNvSpPr txBox="1"/>
            <p:nvPr/>
          </p:nvSpPr>
          <p:spPr>
            <a:xfrm>
              <a:off x="-1" y="-68100"/>
              <a:ext cx="110775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rPr sz="2400"/>
                <a:t>{ ‘a’:2, ‘l’ :[1,2,3]}</a:t>
              </a:r>
            </a:p>
          </p:txBody>
        </p:sp>
      </p:grpSp>
      <p:sp>
        <p:nvSpPr>
          <p:cNvPr id="332" name="TextBox 14"/>
          <p:cNvSpPr txBox="1"/>
          <p:nvPr/>
        </p:nvSpPr>
        <p:spPr>
          <a:xfrm>
            <a:off x="8491558" y="10392855"/>
            <a:ext cx="10225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f(1) 실행</a:t>
            </a:r>
          </a:p>
        </p:txBody>
      </p:sp>
      <p:sp>
        <p:nvSpPr>
          <p:cNvPr id="333" name="TextBox 15"/>
          <p:cNvSpPr txBox="1"/>
          <p:nvPr/>
        </p:nvSpPr>
        <p:spPr>
          <a:xfrm>
            <a:off x="8511834" y="11244005"/>
            <a:ext cx="10225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f(2) 실행</a:t>
            </a:r>
          </a:p>
        </p:txBody>
      </p:sp>
      <p:sp>
        <p:nvSpPr>
          <p:cNvPr id="334" name="TextBox 16"/>
          <p:cNvSpPr txBox="1"/>
          <p:nvPr/>
        </p:nvSpPr>
        <p:spPr>
          <a:xfrm>
            <a:off x="8511834" y="12256113"/>
            <a:ext cx="10225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f(3) 실행</a:t>
            </a:r>
          </a:p>
        </p:txBody>
      </p:sp>
      <p:grpSp>
        <p:nvGrpSpPr>
          <p:cNvPr id="337" name="직사각형 17"/>
          <p:cNvGrpSpPr/>
          <p:nvPr/>
        </p:nvGrpSpPr>
        <p:grpSpPr>
          <a:xfrm>
            <a:off x="12496510" y="11000568"/>
            <a:ext cx="1475804" cy="923327"/>
            <a:chOff x="0" y="-21759"/>
            <a:chExt cx="737901" cy="461661"/>
          </a:xfrm>
        </p:grpSpPr>
        <p:sp>
          <p:nvSpPr>
            <p:cNvPr id="335" name="직사각형"/>
            <p:cNvSpPr/>
            <p:nvPr/>
          </p:nvSpPr>
          <p:spPr>
            <a:xfrm>
              <a:off x="0" y="46340"/>
              <a:ext cx="737901" cy="325463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600"/>
            </a:p>
          </p:txBody>
        </p:sp>
        <p:sp>
          <p:nvSpPr>
            <p:cNvPr id="336" name="실제 List 객체"/>
            <p:cNvSpPr txBox="1"/>
            <p:nvPr/>
          </p:nvSpPr>
          <p:spPr>
            <a:xfrm>
              <a:off x="0" y="-21759"/>
              <a:ext cx="737901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>
                <a:defRPr sz="1000"/>
              </a:pPr>
              <a:r>
                <a:rPr sz="2400"/>
                <a:t>실제 List 객체</a:t>
              </a:r>
            </a:p>
          </p:txBody>
        </p:sp>
      </p:grpSp>
      <p:sp>
        <p:nvSpPr>
          <p:cNvPr id="352" name="꺾인 연결선 19"/>
          <p:cNvSpPr/>
          <p:nvPr/>
        </p:nvSpPr>
        <p:spPr>
          <a:xfrm>
            <a:off x="11916411" y="10530840"/>
            <a:ext cx="1315722" cy="51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 sz="6600"/>
          </a:p>
        </p:txBody>
      </p:sp>
      <p:sp>
        <p:nvSpPr>
          <p:cNvPr id="353" name="꺾인 연결선 21"/>
          <p:cNvSpPr/>
          <p:nvPr/>
        </p:nvSpPr>
        <p:spPr>
          <a:xfrm>
            <a:off x="10791191" y="10609581"/>
            <a:ext cx="1684022" cy="85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96"/>
                </a:moveTo>
                <a:lnTo>
                  <a:pt x="0" y="0"/>
                </a:lnTo>
                <a:lnTo>
                  <a:pt x="15084" y="0"/>
                </a:lnTo>
                <a:lnTo>
                  <a:pt x="15084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 sz="6600"/>
          </a:p>
        </p:txBody>
      </p:sp>
      <p:sp>
        <p:nvSpPr>
          <p:cNvPr id="354" name="꺾인 연결선 23"/>
          <p:cNvSpPr/>
          <p:nvPr/>
        </p:nvSpPr>
        <p:spPr>
          <a:xfrm>
            <a:off x="10796269" y="11879581"/>
            <a:ext cx="2435862" cy="1297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4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 sz="6600"/>
          </a:p>
        </p:txBody>
      </p:sp>
      <p:sp>
        <p:nvSpPr>
          <p:cNvPr id="341" name="TextBox 26"/>
          <p:cNvSpPr txBox="1"/>
          <p:nvPr/>
        </p:nvSpPr>
        <p:spPr>
          <a:xfrm>
            <a:off x="12070452" y="8900172"/>
            <a:ext cx="247792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000"/>
            </a:pPr>
            <a:r>
              <a:rPr sz="2400"/>
              <a:t>참조객체를 함수 인자에 초기값으로 받을 경우 함수 호출시에 연결된게 남아있는다.</a:t>
            </a:r>
          </a:p>
        </p:txBody>
      </p:sp>
      <p:grpSp>
        <p:nvGrpSpPr>
          <p:cNvPr id="344" name="직사각형 22"/>
          <p:cNvGrpSpPr/>
          <p:nvPr/>
        </p:nvGrpSpPr>
        <p:grpSpPr>
          <a:xfrm>
            <a:off x="17080878" y="7466762"/>
            <a:ext cx="3312372" cy="3860234"/>
            <a:chOff x="0" y="0"/>
            <a:chExt cx="1656184" cy="1930115"/>
          </a:xfrm>
        </p:grpSpPr>
        <p:sp>
          <p:nvSpPr>
            <p:cNvPr id="342" name="직사각형"/>
            <p:cNvSpPr/>
            <p:nvPr/>
          </p:nvSpPr>
          <p:spPr>
            <a:xfrm>
              <a:off x="0" y="0"/>
              <a:ext cx="1656184" cy="193011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>
                <a:defRPr sz="1000"/>
              </a:pPr>
              <a:endParaRPr sz="2400"/>
            </a:p>
          </p:txBody>
        </p:sp>
        <p:sp>
          <p:nvSpPr>
            <p:cNvPr id="343" name="def f(a, l=None) :…"/>
            <p:cNvSpPr txBox="1"/>
            <p:nvPr/>
          </p:nvSpPr>
          <p:spPr>
            <a:xfrm>
              <a:off x="0" y="549560"/>
              <a:ext cx="1656184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>
                <a:defRPr sz="1000"/>
              </a:pPr>
              <a:r>
                <a:rPr sz="2400"/>
                <a:t>def f(a, l=None) :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l = []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l.append(a)</a:t>
              </a:r>
              <a:endParaRPr sz="2400"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rPr sz="2400"/>
                <a:t>    return l</a:t>
              </a:r>
            </a:p>
          </p:txBody>
        </p:sp>
      </p:grpSp>
      <p:sp>
        <p:nvSpPr>
          <p:cNvPr id="345" name="TextBox 27"/>
          <p:cNvSpPr txBox="1"/>
          <p:nvPr/>
        </p:nvSpPr>
        <p:spPr>
          <a:xfrm>
            <a:off x="15192722" y="9379510"/>
            <a:ext cx="16001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함수정의</a:t>
            </a:r>
          </a:p>
        </p:txBody>
      </p:sp>
      <p:sp>
        <p:nvSpPr>
          <p:cNvPr id="346" name="직사각형 3"/>
          <p:cNvSpPr/>
          <p:nvPr/>
        </p:nvSpPr>
        <p:spPr>
          <a:xfrm>
            <a:off x="6560853" y="8217489"/>
            <a:ext cx="792090" cy="60623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600"/>
          </a:p>
        </p:txBody>
      </p:sp>
      <p:sp>
        <p:nvSpPr>
          <p:cNvPr id="347" name="직사각형 28"/>
          <p:cNvSpPr/>
          <p:nvPr/>
        </p:nvSpPr>
        <p:spPr>
          <a:xfrm>
            <a:off x="18217059" y="8520603"/>
            <a:ext cx="1296146" cy="60623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600"/>
          </a:p>
        </p:txBody>
      </p:sp>
      <p:sp>
        <p:nvSpPr>
          <p:cNvPr id="348" name="TextBox 4"/>
          <p:cNvSpPr txBox="1"/>
          <p:nvPr/>
        </p:nvSpPr>
        <p:spPr>
          <a:xfrm>
            <a:off x="10296177" y="7146032"/>
            <a:ext cx="4752530" cy="830997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>
              <a:defRPr sz="1000"/>
            </a:lvl1pPr>
          </a:lstStyle>
          <a:p>
            <a:r>
              <a:rPr sz="2400"/>
              <a:t>인자에  변경가능한 값을 할당하지 않음</a:t>
            </a:r>
          </a:p>
        </p:txBody>
      </p:sp>
      <p:sp>
        <p:nvSpPr>
          <p:cNvPr id="349" name="직선 화살표 연결선 18"/>
          <p:cNvSpPr/>
          <p:nvPr/>
        </p:nvSpPr>
        <p:spPr>
          <a:xfrm flipV="1">
            <a:off x="7352941" y="7546140"/>
            <a:ext cx="2943238" cy="974464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600"/>
          </a:p>
        </p:txBody>
      </p:sp>
      <p:sp>
        <p:nvSpPr>
          <p:cNvPr id="350" name="직선 화살표 연결선 29"/>
          <p:cNvSpPr/>
          <p:nvPr/>
        </p:nvSpPr>
        <p:spPr>
          <a:xfrm flipH="1" flipV="1">
            <a:off x="15048707" y="7546140"/>
            <a:ext cx="3168354" cy="1031356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91438" rIns="91438"/>
          <a:lstStyle/>
          <a:p>
            <a:endParaRPr sz="6600"/>
          </a:p>
        </p:txBody>
      </p:sp>
    </p:spTree>
    <p:extLst>
      <p:ext uri="{BB962C8B-B14F-4D97-AF65-F5344CB8AC3E}">
        <p14:creationId xmlns:p14="http://schemas.microsoft.com/office/powerpoint/2010/main" val="12371575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문장들</a:t>
            </a:r>
            <a:endParaRPr dirty="0"/>
          </a:p>
        </p:txBody>
      </p:sp>
      <p:sp>
        <p:nvSpPr>
          <p:cNvPr id="163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403"/>
            <a:ext cx="16459200" cy="236145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파이썬에는</a:t>
            </a:r>
            <a:r>
              <a:rPr dirty="0"/>
              <a:t> </a:t>
            </a:r>
            <a:r>
              <a:rPr dirty="0" err="1"/>
              <a:t>문장을</a:t>
            </a:r>
            <a:r>
              <a:rPr dirty="0"/>
              <a:t> </a:t>
            </a:r>
            <a:r>
              <a:rPr dirty="0" err="1"/>
              <a:t>구성하는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sp>
        <p:nvSpPr>
          <p:cNvPr id="19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grpSp>
        <p:nvGrpSpPr>
          <p:cNvPr id="166" name="직사각형 4"/>
          <p:cNvGrpSpPr/>
          <p:nvPr/>
        </p:nvGrpSpPr>
        <p:grpSpPr>
          <a:xfrm>
            <a:off x="5618308" y="5202332"/>
            <a:ext cx="5616632" cy="801852"/>
            <a:chOff x="-1" y="-1"/>
            <a:chExt cx="2808314" cy="400925"/>
          </a:xfrm>
        </p:grpSpPr>
        <p:sp>
          <p:nvSpPr>
            <p:cNvPr id="164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할당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직사각형 7"/>
          <p:cNvGrpSpPr/>
          <p:nvPr/>
        </p:nvGrpSpPr>
        <p:grpSpPr>
          <a:xfrm>
            <a:off x="5618308" y="6261748"/>
            <a:ext cx="5616632" cy="801852"/>
            <a:chOff x="-1" y="-1"/>
            <a:chExt cx="2808314" cy="400925"/>
          </a:xfrm>
        </p:grpSpPr>
        <p:sp>
          <p:nvSpPr>
            <p:cNvPr id="167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흐름 제어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흐름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직사각형 8"/>
          <p:cNvGrpSpPr/>
          <p:nvPr/>
        </p:nvGrpSpPr>
        <p:grpSpPr>
          <a:xfrm>
            <a:off x="5618308" y="7321164"/>
            <a:ext cx="5616632" cy="801852"/>
            <a:chOff x="-1" y="-1"/>
            <a:chExt cx="2808314" cy="400925"/>
          </a:xfrm>
        </p:grpSpPr>
        <p:sp>
          <p:nvSpPr>
            <p:cNvPr id="170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순환 제어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순환</a:t>
              </a:r>
              <a:r>
                <a:rPr sz="2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직사각형 10"/>
          <p:cNvGrpSpPr/>
          <p:nvPr/>
        </p:nvGrpSpPr>
        <p:grpSpPr>
          <a:xfrm>
            <a:off x="5618308" y="8380580"/>
            <a:ext cx="5616632" cy="801852"/>
            <a:chOff x="-1" y="-1"/>
            <a:chExt cx="2808314" cy="400925"/>
          </a:xfrm>
        </p:grpSpPr>
        <p:sp>
          <p:nvSpPr>
            <p:cNvPr id="173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예외처리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예외처리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TextBox 5"/>
          <p:cNvSpPr txBox="1"/>
          <p:nvPr/>
        </p:nvSpPr>
        <p:spPr>
          <a:xfrm>
            <a:off x="12099033" y="5280035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1"/>
          <p:cNvSpPr txBox="1"/>
          <p:nvPr/>
        </p:nvSpPr>
        <p:spPr>
          <a:xfrm>
            <a:off x="12099033" y="6388449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2"/>
          <p:cNvSpPr txBox="1"/>
          <p:nvPr/>
        </p:nvSpPr>
        <p:spPr>
          <a:xfrm>
            <a:off x="12099033" y="7224517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for/while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3"/>
          <p:cNvSpPr txBox="1"/>
          <p:nvPr/>
        </p:nvSpPr>
        <p:spPr>
          <a:xfrm>
            <a:off x="12099033" y="8293273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try/except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2" name="직사각형 15"/>
          <p:cNvGrpSpPr/>
          <p:nvPr/>
        </p:nvGrpSpPr>
        <p:grpSpPr>
          <a:xfrm>
            <a:off x="5618308" y="9439996"/>
            <a:ext cx="5616632" cy="801852"/>
            <a:chOff x="-1" y="-1"/>
            <a:chExt cx="2808314" cy="400925"/>
          </a:xfrm>
        </p:grpSpPr>
        <p:sp>
          <p:nvSpPr>
            <p:cNvPr id="180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상황처리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상황처리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3" name="TextBox 16"/>
          <p:cNvSpPr txBox="1"/>
          <p:nvPr/>
        </p:nvSpPr>
        <p:spPr>
          <a:xfrm>
            <a:off x="12099033" y="9482583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with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직사각형 18"/>
          <p:cNvGrpSpPr/>
          <p:nvPr/>
        </p:nvGrpSpPr>
        <p:grpSpPr>
          <a:xfrm>
            <a:off x="5618308" y="10499412"/>
            <a:ext cx="5616632" cy="801852"/>
            <a:chOff x="-1" y="-1"/>
            <a:chExt cx="2808314" cy="400925"/>
          </a:xfrm>
        </p:grpSpPr>
        <p:sp>
          <p:nvSpPr>
            <p:cNvPr id="184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정의문"/>
            <p:cNvSpPr txBox="1"/>
            <p:nvPr/>
          </p:nvSpPr>
          <p:spPr>
            <a:xfrm>
              <a:off x="-1" y="46574"/>
              <a:ext cx="2808314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정의문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TextBox 19"/>
          <p:cNvSpPr txBox="1"/>
          <p:nvPr/>
        </p:nvSpPr>
        <p:spPr>
          <a:xfrm>
            <a:off x="12099033" y="10638481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/class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0" name="직사각형 20"/>
          <p:cNvGrpSpPr/>
          <p:nvPr/>
        </p:nvGrpSpPr>
        <p:grpSpPr>
          <a:xfrm>
            <a:off x="5618308" y="11558831"/>
            <a:ext cx="5616632" cy="801855"/>
            <a:chOff x="-1" y="-1"/>
            <a:chExt cx="2808314" cy="400925"/>
          </a:xfrm>
        </p:grpSpPr>
        <p:sp>
          <p:nvSpPr>
            <p:cNvPr id="188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 sz="1400"/>
              </a:pP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주석문"/>
            <p:cNvSpPr txBox="1"/>
            <p:nvPr/>
          </p:nvSpPr>
          <p:spPr>
            <a:xfrm>
              <a:off x="-1" y="46575"/>
              <a:ext cx="280831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sz="2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주석문</a:t>
              </a:r>
              <a:endParaRPr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1" name="TextBox 21"/>
          <p:cNvSpPr txBox="1"/>
          <p:nvPr/>
        </p:nvSpPr>
        <p:spPr>
          <a:xfrm>
            <a:off x="12387065" y="11639101"/>
            <a:ext cx="705678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400"/>
            </a:pP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#, “””””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등의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기호를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참조변수</a:t>
            </a:r>
            <a:endParaRPr dirty="0"/>
          </a:p>
        </p:txBody>
      </p:sp>
      <p:sp>
        <p:nvSpPr>
          <p:cNvPr id="205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8"/>
            <a:ext cx="16459200" cy="2165417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관리하기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참조를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공간</a:t>
            </a:r>
            <a:r>
              <a:rPr lang="en-US" altLang="ko-KR" dirty="0"/>
              <a:t> </a:t>
            </a:r>
            <a:r>
              <a:rPr dirty="0"/>
              <a:t> 즉,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가리키는</a:t>
            </a:r>
            <a:r>
              <a:rPr dirty="0"/>
              <a:t> </a:t>
            </a:r>
            <a:r>
              <a:rPr dirty="0" err="1"/>
              <a:t>참조변수</a:t>
            </a:r>
            <a:endParaRPr dirty="0"/>
          </a:p>
        </p:txBody>
      </p:sp>
      <p:sp>
        <p:nvSpPr>
          <p:cNvPr id="21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  <p:grpSp>
        <p:nvGrpSpPr>
          <p:cNvPr id="208" name="직사각형 3"/>
          <p:cNvGrpSpPr/>
          <p:nvPr/>
        </p:nvGrpSpPr>
        <p:grpSpPr>
          <a:xfrm>
            <a:off x="4991197" y="7415648"/>
            <a:ext cx="3600406" cy="1001034"/>
            <a:chOff x="-1" y="0"/>
            <a:chExt cx="1800202" cy="500515"/>
          </a:xfrm>
        </p:grpSpPr>
        <p:sp>
          <p:nvSpPr>
            <p:cNvPr id="206" name="직사각형"/>
            <p:cNvSpPr/>
            <p:nvPr/>
          </p:nvSpPr>
          <p:spPr>
            <a:xfrm>
              <a:off x="-1" y="0"/>
              <a:ext cx="1800202" cy="50051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6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변수 내의 값"/>
            <p:cNvSpPr txBox="1"/>
            <p:nvPr/>
          </p:nvSpPr>
          <p:spPr>
            <a:xfrm>
              <a:off x="-1" y="127148"/>
              <a:ext cx="1800202" cy="246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내의</a:t>
              </a:r>
              <a:r>
                <a:rPr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</a:t>
              </a:r>
            </a:p>
          </p:txBody>
        </p:sp>
      </p:grpSp>
      <p:sp>
        <p:nvSpPr>
          <p:cNvPr id="209" name="TextBox 2"/>
          <p:cNvSpPr txBox="1"/>
          <p:nvPr/>
        </p:nvSpPr>
        <p:spPr>
          <a:xfrm>
            <a:off x="4662110" y="6689710"/>
            <a:ext cx="33329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</a:p>
        </p:txBody>
      </p:sp>
      <p:sp>
        <p:nvSpPr>
          <p:cNvPr id="210" name="TextBox 13"/>
          <p:cNvSpPr txBox="1"/>
          <p:nvPr/>
        </p:nvSpPr>
        <p:spPr>
          <a:xfrm>
            <a:off x="5711281" y="9563625"/>
            <a:ext cx="33981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즉,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아래쪽 화살표 15"/>
          <p:cNvSpPr/>
          <p:nvPr/>
        </p:nvSpPr>
        <p:spPr>
          <a:xfrm rot="10800000">
            <a:off x="6431361" y="8680690"/>
            <a:ext cx="969266" cy="716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6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Box 19"/>
          <p:cNvSpPr txBox="1"/>
          <p:nvPr/>
        </p:nvSpPr>
        <p:spPr>
          <a:xfrm>
            <a:off x="4662110" y="5687289"/>
            <a:ext cx="90295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3" name="TextBox 20"/>
          <p:cNvSpPr txBox="1"/>
          <p:nvPr/>
        </p:nvSpPr>
        <p:spPr>
          <a:xfrm>
            <a:off x="10895855" y="7816870"/>
            <a:ext cx="936104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pPr>
              <a:defRPr sz="1600" b="1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참조값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714" y="9005837"/>
            <a:ext cx="10945216" cy="3886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참조변수</a:t>
            </a:r>
            <a:r>
              <a:rPr dirty="0"/>
              <a:t>  </a:t>
            </a:r>
            <a:r>
              <a:rPr dirty="0" err="1"/>
              <a:t>정의</a:t>
            </a:r>
            <a:r>
              <a:rPr dirty="0"/>
              <a:t> 및 </a:t>
            </a:r>
            <a:r>
              <a:rPr dirty="0" err="1"/>
              <a:t>초기화</a:t>
            </a:r>
            <a:endParaRPr dirty="0"/>
          </a:p>
        </p:txBody>
      </p:sp>
      <p:sp>
        <p:nvSpPr>
          <p:cNvPr id="218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</a:t>
            </a:r>
            <a:r>
              <a:rPr dirty="0" err="1"/>
              <a:t>참조변수는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None </a:t>
            </a:r>
            <a:r>
              <a:rPr dirty="0" err="1"/>
              <a:t>객체라도</a:t>
            </a:r>
            <a:r>
              <a:rPr dirty="0"/>
              <a:t> </a:t>
            </a:r>
            <a:r>
              <a:rPr dirty="0" err="1"/>
              <a:t>세팅해야</a:t>
            </a:r>
            <a:r>
              <a:rPr dirty="0"/>
              <a:t> 함</a:t>
            </a:r>
          </a:p>
        </p:txBody>
      </p:sp>
      <p:sp>
        <p:nvSpPr>
          <p:cNvPr id="22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3430718" y="2512708"/>
            <a:ext cx="301364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grpSp>
        <p:nvGrpSpPr>
          <p:cNvPr id="221" name="직사각형 3"/>
          <p:cNvGrpSpPr/>
          <p:nvPr/>
        </p:nvGrpSpPr>
        <p:grpSpPr>
          <a:xfrm>
            <a:off x="4991197" y="7415648"/>
            <a:ext cx="3600406" cy="1001034"/>
            <a:chOff x="-1" y="0"/>
            <a:chExt cx="1800202" cy="500515"/>
          </a:xfrm>
        </p:grpSpPr>
        <p:sp>
          <p:nvSpPr>
            <p:cNvPr id="219" name="직사각형"/>
            <p:cNvSpPr/>
            <p:nvPr/>
          </p:nvSpPr>
          <p:spPr>
            <a:xfrm>
              <a:off x="-1" y="0"/>
              <a:ext cx="1800202" cy="50051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변수 내의 값"/>
            <p:cNvSpPr txBox="1"/>
            <p:nvPr/>
          </p:nvSpPr>
          <p:spPr>
            <a:xfrm>
              <a:off x="-1" y="111759"/>
              <a:ext cx="180020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ctr"/>
            </a:lstStyle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</a:t>
              </a:r>
            </a:p>
          </p:txBody>
        </p:sp>
      </p:grpSp>
      <p:sp>
        <p:nvSpPr>
          <p:cNvPr id="222" name="TextBox 2"/>
          <p:cNvSpPr txBox="1"/>
          <p:nvPr/>
        </p:nvSpPr>
        <p:spPr>
          <a:xfrm>
            <a:off x="4662110" y="6689710"/>
            <a:ext cx="33329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5778719" y="9563625"/>
            <a:ext cx="33981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즉,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아래쪽 화살표 15"/>
          <p:cNvSpPr/>
          <p:nvPr/>
        </p:nvSpPr>
        <p:spPr>
          <a:xfrm rot="10800000">
            <a:off x="6431361" y="8680690"/>
            <a:ext cx="969266" cy="716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19"/>
          <p:cNvSpPr txBox="1"/>
          <p:nvPr/>
        </p:nvSpPr>
        <p:spPr>
          <a:xfrm>
            <a:off x="4662110" y="5687289"/>
            <a:ext cx="90295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183888" y="9091476"/>
            <a:ext cx="7776864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반드시 변수를 할당해야 사용이 가능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값과</a:t>
            </a:r>
            <a:r>
              <a:rPr dirty="0"/>
              <a:t> </a:t>
            </a:r>
            <a:r>
              <a:rPr dirty="0" err="1"/>
              <a:t>클래스의</a:t>
            </a:r>
            <a:r>
              <a:rPr dirty="0"/>
              <a:t>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234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4030167"/>
            <a:ext cx="16459200" cy="240916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877822" defTabSz="1755646">
              <a:spcBef>
                <a:spcPts val="800"/>
              </a:spcBef>
              <a:buSzTx/>
              <a:buNone/>
              <a:defRPr sz="2688"/>
            </a:pPr>
            <a:r>
              <a:rPr sz="4000" dirty="0"/>
              <a:t>instance object 은 값 </a:t>
            </a:r>
            <a:r>
              <a:rPr sz="4000" dirty="0" err="1"/>
              <a:t>객체</a:t>
            </a:r>
            <a:r>
              <a:rPr lang="en-US" altLang="ko-KR" sz="4000" dirty="0"/>
              <a:t>  </a:t>
            </a:r>
            <a:r>
              <a:rPr sz="4000" dirty="0"/>
              <a:t>class </a:t>
            </a:r>
            <a:r>
              <a:rPr sz="4000" dirty="0" err="1"/>
              <a:t>object은</a:t>
            </a:r>
            <a:r>
              <a:rPr sz="4000" dirty="0"/>
              <a:t> </a:t>
            </a:r>
            <a:r>
              <a:rPr sz="4000" dirty="0" err="1"/>
              <a:t>자료형</a:t>
            </a:r>
            <a:r>
              <a:rPr sz="4000" dirty="0"/>
              <a:t> </a:t>
            </a:r>
            <a:r>
              <a:rPr sz="4000" dirty="0" err="1"/>
              <a:t>객체</a:t>
            </a:r>
            <a:endParaRPr sz="4000" dirty="0"/>
          </a:p>
        </p:txBody>
      </p:sp>
      <p:sp>
        <p:nvSpPr>
          <p:cNvPr id="247" name="슬라이드 번호 개체 틀 11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  <p:grpSp>
        <p:nvGrpSpPr>
          <p:cNvPr id="237" name="직사각형 3"/>
          <p:cNvGrpSpPr/>
          <p:nvPr/>
        </p:nvGrpSpPr>
        <p:grpSpPr>
          <a:xfrm>
            <a:off x="6761695" y="9408820"/>
            <a:ext cx="3600406" cy="2016230"/>
            <a:chOff x="-1" y="-1"/>
            <a:chExt cx="1800202" cy="1008114"/>
          </a:xfrm>
        </p:grpSpPr>
        <p:sp>
          <p:nvSpPr>
            <p:cNvPr id="235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Class…"/>
            <p:cNvSpPr txBox="1"/>
            <p:nvPr/>
          </p:nvSpPr>
          <p:spPr>
            <a:xfrm>
              <a:off x="-1" y="273224"/>
              <a:ext cx="180020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  <a:endParaRPr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240" name="직사각형 5"/>
          <p:cNvGrpSpPr/>
          <p:nvPr/>
        </p:nvGrpSpPr>
        <p:grpSpPr>
          <a:xfrm>
            <a:off x="13674461" y="9358514"/>
            <a:ext cx="3600406" cy="2016230"/>
            <a:chOff x="-1" y="-1"/>
            <a:chExt cx="1800202" cy="1008114"/>
          </a:xfrm>
        </p:grpSpPr>
        <p:sp>
          <p:nvSpPr>
            <p:cNvPr id="238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Instance…"/>
            <p:cNvSpPr txBox="1"/>
            <p:nvPr/>
          </p:nvSpPr>
          <p:spPr>
            <a:xfrm>
              <a:off x="-1" y="273225"/>
              <a:ext cx="180020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/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endParaRPr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sp>
        <p:nvSpPr>
          <p:cNvPr id="241" name="오른쪽 화살표 4"/>
          <p:cNvSpPr/>
          <p:nvPr/>
        </p:nvSpPr>
        <p:spPr>
          <a:xfrm>
            <a:off x="10938161" y="9881997"/>
            <a:ext cx="1956818" cy="9692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91438" rIns="9143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TextBox 6"/>
          <p:cNvSpPr txBox="1"/>
          <p:nvPr/>
        </p:nvSpPr>
        <p:spPr>
          <a:xfrm>
            <a:off x="6575377" y="11814098"/>
            <a:ext cx="321065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TextBox 8"/>
          <p:cNvSpPr txBox="1"/>
          <p:nvPr/>
        </p:nvSpPr>
        <p:spPr>
          <a:xfrm>
            <a:off x="13911638" y="11814099"/>
            <a:ext cx="312605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" name="TextBox 9"/>
          <p:cNvSpPr txBox="1"/>
          <p:nvPr/>
        </p:nvSpPr>
        <p:spPr>
          <a:xfrm>
            <a:off x="11082177" y="11005408"/>
            <a:ext cx="201622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sp>
        <p:nvSpPr>
          <p:cNvPr id="245" name="오른쪽 중괄호 7"/>
          <p:cNvSpPr/>
          <p:nvPr/>
        </p:nvSpPr>
        <p:spPr>
          <a:xfrm rot="5400000" flipH="1">
            <a:off x="11471071" y="4236859"/>
            <a:ext cx="1238438" cy="7920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437"/>
                  <a:pt x="10800" y="3211"/>
                </a:cubicBezTo>
                <a:lnTo>
                  <a:pt x="10800" y="7538"/>
                </a:lnTo>
                <a:cubicBezTo>
                  <a:pt x="10800" y="9312"/>
                  <a:pt x="15635" y="10749"/>
                  <a:pt x="21600" y="10749"/>
                </a:cubicBezTo>
                <a:cubicBezTo>
                  <a:pt x="15635" y="10749"/>
                  <a:pt x="10800" y="12186"/>
                  <a:pt x="10800" y="13960"/>
                </a:cubicBezTo>
                <a:lnTo>
                  <a:pt x="10800" y="18389"/>
                </a:lnTo>
                <a:cubicBezTo>
                  <a:pt x="10800" y="20163"/>
                  <a:pt x="5965" y="21600"/>
                  <a:pt x="0" y="2160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91438" rIns="91438" anchor="ctr"/>
          <a:lstStyle/>
          <a:p>
            <a:pPr algn="ctr"/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TextBox 10"/>
          <p:cNvSpPr txBox="1"/>
          <p:nvPr/>
        </p:nvSpPr>
        <p:spPr>
          <a:xfrm>
            <a:off x="10260383" y="6781811"/>
            <a:ext cx="331237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>
            <a:lvl1pPr algn="ctr"/>
          </a:lstStyle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Value/Class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변수</a:t>
            </a:r>
            <a:r>
              <a:rPr lang="en-US" altLang="ko-KR" dirty="0"/>
              <a:t>,</a:t>
            </a:r>
            <a:r>
              <a:rPr dirty="0"/>
              <a:t> </a:t>
            </a:r>
            <a:r>
              <a:rPr dirty="0" err="1"/>
              <a:t>객체</a:t>
            </a:r>
            <a:endParaRPr dirty="0"/>
          </a:p>
        </p:txBody>
      </p:sp>
      <p:sp>
        <p:nvSpPr>
          <p:cNvPr id="250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57599"/>
            <a:ext cx="16459200" cy="238004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  <a:defRPr sz="2600"/>
            </a:pPr>
            <a:r>
              <a:rPr dirty="0"/>
              <a:t> </a:t>
            </a:r>
            <a:r>
              <a:rPr sz="4000" dirty="0" err="1"/>
              <a:t>변수는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관리하기</a:t>
            </a:r>
            <a:r>
              <a:rPr sz="4000" dirty="0"/>
              <a:t> </a:t>
            </a:r>
            <a:r>
              <a:rPr sz="4000" dirty="0" err="1"/>
              <a:t>위한</a:t>
            </a:r>
            <a:r>
              <a:rPr sz="4000" dirty="0"/>
              <a:t> </a:t>
            </a:r>
            <a:r>
              <a:rPr sz="4000" dirty="0" err="1"/>
              <a:t>참조를</a:t>
            </a:r>
            <a:r>
              <a:rPr sz="4000" dirty="0"/>
              <a:t> </a:t>
            </a:r>
            <a:r>
              <a:rPr sz="4000" dirty="0" err="1"/>
              <a:t>관리하는</a:t>
            </a:r>
            <a:r>
              <a:rPr sz="4000" dirty="0"/>
              <a:t> </a:t>
            </a:r>
            <a:r>
              <a:rPr sz="4000" dirty="0" err="1"/>
              <a:t>공간</a:t>
            </a:r>
            <a:r>
              <a:rPr lang="en-US" altLang="ko-KR" sz="4000" dirty="0"/>
              <a:t> </a:t>
            </a:r>
            <a:r>
              <a:rPr sz="4000" dirty="0"/>
              <a:t> 즉, </a:t>
            </a:r>
            <a:r>
              <a:rPr sz="4000" dirty="0" err="1"/>
              <a:t>변수는</a:t>
            </a:r>
            <a:r>
              <a:rPr sz="4000" dirty="0"/>
              <a:t> </a:t>
            </a:r>
            <a:r>
              <a:rPr sz="4000" dirty="0" err="1"/>
              <a:t>객체를</a:t>
            </a:r>
            <a:r>
              <a:rPr sz="4000" dirty="0"/>
              <a:t> </a:t>
            </a:r>
            <a:r>
              <a:rPr sz="4000" dirty="0" err="1"/>
              <a:t>가리키는</a:t>
            </a:r>
            <a:r>
              <a:rPr sz="4000" dirty="0"/>
              <a:t> 것</a:t>
            </a:r>
            <a:endParaRPr dirty="0"/>
          </a:p>
        </p:txBody>
      </p:sp>
      <p:sp>
        <p:nvSpPr>
          <p:cNvPr id="292" name="슬라이드 번호 개체 틀 20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grpSp>
        <p:nvGrpSpPr>
          <p:cNvPr id="290" name="그룹 17"/>
          <p:cNvGrpSpPr/>
          <p:nvPr/>
        </p:nvGrpSpPr>
        <p:grpSpPr>
          <a:xfrm>
            <a:off x="4662113" y="6689709"/>
            <a:ext cx="15450774" cy="5640899"/>
            <a:chOff x="0" y="0"/>
            <a:chExt cx="7725386" cy="2820447"/>
          </a:xfrm>
        </p:grpSpPr>
        <p:grpSp>
          <p:nvGrpSpPr>
            <p:cNvPr id="253" name="직사각형 3"/>
            <p:cNvGrpSpPr/>
            <p:nvPr/>
          </p:nvGrpSpPr>
          <p:grpSpPr>
            <a:xfrm>
              <a:off x="164543" y="362968"/>
              <a:ext cx="1800203" cy="500517"/>
              <a:chOff x="-1" y="-1"/>
              <a:chExt cx="1800202" cy="500516"/>
            </a:xfrm>
          </p:grpSpPr>
          <p:sp>
            <p:nvSpPr>
              <p:cNvPr id="251" name="직사각형"/>
              <p:cNvSpPr/>
              <p:nvPr/>
            </p:nvSpPr>
            <p:spPr>
              <a:xfrm>
                <a:off x="-1" y="-1"/>
                <a:ext cx="1800202" cy="500516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" name="변수 내의 값"/>
              <p:cNvSpPr txBox="1"/>
              <p:nvPr/>
            </p:nvSpPr>
            <p:spPr>
              <a:xfrm>
                <a:off x="-1" y="111758"/>
                <a:ext cx="18002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/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내의</a:t>
                </a:r>
                <a:r>
                  <a:rPr sz="2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</a:t>
                </a:r>
              </a:p>
            </p:txBody>
          </p:sp>
        </p:grpSp>
        <p:grpSp>
          <p:nvGrpSpPr>
            <p:cNvPr id="256" name="직사각형 4"/>
            <p:cNvGrpSpPr/>
            <p:nvPr/>
          </p:nvGrpSpPr>
          <p:grpSpPr>
            <a:xfrm>
              <a:off x="3087136" y="334868"/>
              <a:ext cx="2016226" cy="341159"/>
              <a:chOff x="0" y="8491"/>
              <a:chExt cx="2016225" cy="341158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5" name="수치값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수치값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9" name="직사각형 5"/>
            <p:cNvGrpSpPr/>
            <p:nvPr/>
          </p:nvGrpSpPr>
          <p:grpSpPr>
            <a:xfrm>
              <a:off x="5709160" y="207998"/>
              <a:ext cx="2016226" cy="341159"/>
              <a:chOff x="0" y="8491"/>
              <a:chExt cx="2016225" cy="341158"/>
            </a:xfrm>
          </p:grpSpPr>
          <p:sp>
            <p:nvSpPr>
              <p:cNvPr id="257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문자열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문자열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2" name="직사각형 6"/>
            <p:cNvGrpSpPr/>
            <p:nvPr/>
          </p:nvGrpSpPr>
          <p:grpSpPr>
            <a:xfrm>
              <a:off x="3087136" y="1049674"/>
              <a:ext cx="2016226" cy="341159"/>
              <a:chOff x="0" y="8491"/>
              <a:chExt cx="2016225" cy="341158"/>
            </a:xfrm>
          </p:grpSpPr>
          <p:sp>
            <p:nvSpPr>
              <p:cNvPr id="260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컨테이너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컨테이너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5" name="직사각형 7"/>
            <p:cNvGrpSpPr/>
            <p:nvPr/>
          </p:nvGrpSpPr>
          <p:grpSpPr>
            <a:xfrm>
              <a:off x="3087136" y="1764481"/>
              <a:ext cx="2016226" cy="341159"/>
              <a:chOff x="0" y="8491"/>
              <a:chExt cx="2016225" cy="341158"/>
            </a:xfrm>
          </p:grpSpPr>
          <p:sp>
            <p:nvSpPr>
              <p:cNvPr id="263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" name="함수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8" name="직사각형 8"/>
            <p:cNvGrpSpPr/>
            <p:nvPr/>
          </p:nvGrpSpPr>
          <p:grpSpPr>
            <a:xfrm>
              <a:off x="3087136" y="2479288"/>
              <a:ext cx="2016226" cy="341159"/>
              <a:chOff x="0" y="8491"/>
              <a:chExt cx="2016225" cy="341158"/>
            </a:xfrm>
          </p:grpSpPr>
          <p:sp>
            <p:nvSpPr>
              <p:cNvPr id="266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클래스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9" name="왼쪽 중괄호 9"/>
            <p:cNvSpPr/>
            <p:nvPr/>
          </p:nvSpPr>
          <p:spPr>
            <a:xfrm>
              <a:off x="2151032" y="383605"/>
              <a:ext cx="648073" cy="238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19604"/>
                    <a:pt x="10800" y="17142"/>
                  </a:cubicBezTo>
                  <a:lnTo>
                    <a:pt x="10800" y="15258"/>
                  </a:lnTo>
                  <a:cubicBezTo>
                    <a:pt x="10800" y="12796"/>
                    <a:pt x="5965" y="10800"/>
                    <a:pt x="0" y="10800"/>
                  </a:cubicBezTo>
                  <a:cubicBezTo>
                    <a:pt x="5965" y="10800"/>
                    <a:pt x="10800" y="8804"/>
                    <a:pt x="10800" y="6342"/>
                  </a:cubicBezTo>
                  <a:lnTo>
                    <a:pt x="10800" y="4458"/>
                  </a:lnTo>
                  <a:cubicBezTo>
                    <a:pt x="10800" y="1996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2" name="직사각형 10"/>
            <p:cNvGrpSpPr/>
            <p:nvPr/>
          </p:nvGrpSpPr>
          <p:grpSpPr>
            <a:xfrm>
              <a:off x="5709160" y="1051091"/>
              <a:ext cx="2016226" cy="341159"/>
              <a:chOff x="0" y="8491"/>
              <a:chExt cx="2016225" cy="341158"/>
            </a:xfrm>
          </p:grpSpPr>
          <p:sp>
            <p:nvSpPr>
              <p:cNvPr id="270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" name="튜플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튜플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5" name="직사각형 11"/>
            <p:cNvGrpSpPr/>
            <p:nvPr/>
          </p:nvGrpSpPr>
          <p:grpSpPr>
            <a:xfrm>
              <a:off x="5709160" y="1472637"/>
              <a:ext cx="2016226" cy="341159"/>
              <a:chOff x="0" y="8491"/>
              <a:chExt cx="2016225" cy="341158"/>
            </a:xfrm>
          </p:grpSpPr>
          <p:sp>
            <p:nvSpPr>
              <p:cNvPr id="273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" name="리스트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리스트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8" name="직사각형 12"/>
            <p:cNvGrpSpPr/>
            <p:nvPr/>
          </p:nvGrpSpPr>
          <p:grpSpPr>
            <a:xfrm>
              <a:off x="5709160" y="1894184"/>
              <a:ext cx="2016226" cy="341159"/>
              <a:chOff x="0" y="8491"/>
              <a:chExt cx="2016225" cy="341158"/>
            </a:xfrm>
          </p:grpSpPr>
          <p:sp>
            <p:nvSpPr>
              <p:cNvPr id="276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" name="딕션너리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딕션너리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9" name="꺾인 연결선 14"/>
            <p:cNvSpPr/>
            <p:nvPr/>
          </p:nvSpPr>
          <p:spPr>
            <a:xfrm>
              <a:off x="5103360" y="1214612"/>
              <a:ext cx="605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꺾인 연결선 16"/>
            <p:cNvSpPr/>
            <p:nvPr/>
          </p:nvSpPr>
          <p:spPr>
            <a:xfrm>
              <a:off x="5103360" y="1220254"/>
              <a:ext cx="605801" cy="84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1" name="꺾인 연결선 18"/>
            <p:cNvSpPr/>
            <p:nvPr/>
          </p:nvSpPr>
          <p:spPr>
            <a:xfrm>
              <a:off x="5103360" y="1220254"/>
              <a:ext cx="605801" cy="4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4" name="직사각형 22"/>
            <p:cNvGrpSpPr/>
            <p:nvPr/>
          </p:nvGrpSpPr>
          <p:grpSpPr>
            <a:xfrm>
              <a:off x="5709160" y="629545"/>
              <a:ext cx="2016226" cy="341159"/>
              <a:chOff x="0" y="8491"/>
              <a:chExt cx="2016225" cy="341158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91438" tIns="91438" rIns="91438" bIns="9143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" name="집합"/>
              <p:cNvSpPr txBox="1"/>
              <p:nvPr/>
            </p:nvSpPr>
            <p:spPr>
              <a:xfrm>
                <a:off x="0" y="40572"/>
                <a:ext cx="2016225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8" tIns="91438" rIns="91438" bIns="9143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sz="2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집합</a:t>
                </a:r>
                <a:endParaRPr sz="2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5" name="꺾인 연결선 24"/>
            <p:cNvSpPr/>
            <p:nvPr/>
          </p:nvSpPr>
          <p:spPr>
            <a:xfrm rot="10800000" flipH="1">
              <a:off x="5103360" y="378578"/>
              <a:ext cx="605801" cy="84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6" name="꺾인 연결선 26"/>
            <p:cNvSpPr/>
            <p:nvPr/>
          </p:nvSpPr>
          <p:spPr>
            <a:xfrm rot="10800000" flipH="1">
              <a:off x="5103360" y="800125"/>
              <a:ext cx="605801" cy="42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7" name="TextBox 2"/>
            <p:cNvSpPr txBox="1"/>
            <p:nvPr/>
          </p:nvSpPr>
          <p:spPr>
            <a:xfrm>
              <a:off x="0" y="0"/>
              <a:ext cx="166644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Variable</a:t>
              </a:r>
            </a:p>
          </p:txBody>
        </p:sp>
        <p:sp>
          <p:nvSpPr>
            <p:cNvPr id="288" name="TextBox 13"/>
            <p:cNvSpPr txBox="1"/>
            <p:nvPr/>
          </p:nvSpPr>
          <p:spPr>
            <a:xfrm>
              <a:off x="524584" y="1436956"/>
              <a:ext cx="1699077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8" tIns="91438" rIns="91438" bIns="91438" numCol="1" anchor="t">
              <a:spAutoFit/>
            </a:bodyPr>
            <a:lstStyle/>
            <a:p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즉,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9" name="아래쪽 화살표 15"/>
            <p:cNvSpPr/>
            <p:nvPr/>
          </p:nvSpPr>
          <p:spPr>
            <a:xfrm rot="10800000">
              <a:off x="884624" y="995489"/>
              <a:ext cx="484633" cy="35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91438" tIns="91438" rIns="91438" bIns="9143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1" name="TextBox 19"/>
          <p:cNvSpPr txBox="1"/>
          <p:nvPr/>
        </p:nvSpPr>
        <p:spPr>
          <a:xfrm>
            <a:off x="4662110" y="5687289"/>
            <a:ext cx="902952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rIns="91438">
            <a:spAutoFit/>
          </a:bodyPr>
          <a:lstStyle/>
          <a:p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자료형</a:t>
            </a:r>
            <a:r>
              <a:rPr dirty="0"/>
              <a:t> </a:t>
            </a:r>
            <a:r>
              <a:rPr lang="ko-KR" altLang="en-US" dirty="0"/>
              <a:t>추론</a:t>
            </a:r>
            <a:endParaRPr dirty="0"/>
          </a:p>
        </p:txBody>
      </p:sp>
      <p:sp>
        <p:nvSpPr>
          <p:cNvPr id="295" name="내용 개체 틀 2"/>
          <p:cNvSpPr txBox="1">
            <a:spLocks noGrp="1"/>
          </p:cNvSpPr>
          <p:nvPr>
            <p:ph type="body" idx="1"/>
          </p:nvPr>
        </p:nvSpPr>
        <p:spPr>
          <a:xfrm>
            <a:off x="3962400" y="3200399"/>
            <a:ext cx="16459200" cy="4089650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객체가</a:t>
            </a:r>
            <a:r>
              <a:rPr sz="4000" dirty="0"/>
              <a:t> </a:t>
            </a:r>
            <a:r>
              <a:rPr sz="4000" dirty="0" err="1"/>
              <a:t>만들어지고</a:t>
            </a:r>
            <a:r>
              <a:rPr sz="4000" dirty="0"/>
              <a:t> </a:t>
            </a:r>
            <a:r>
              <a:rPr sz="4000" dirty="0" err="1"/>
              <a:t>객체의</a:t>
            </a:r>
            <a:r>
              <a:rPr sz="4000" dirty="0"/>
              <a:t> </a:t>
            </a:r>
            <a:r>
              <a:rPr sz="4000" dirty="0" err="1"/>
              <a:t>참조만</a:t>
            </a:r>
            <a:r>
              <a:rPr sz="4000" dirty="0"/>
              <a:t> </a:t>
            </a:r>
            <a:r>
              <a:rPr sz="4000" dirty="0" err="1"/>
              <a:t>변수</a:t>
            </a:r>
            <a:r>
              <a:rPr sz="4000" dirty="0"/>
              <a:t> </a:t>
            </a:r>
            <a:r>
              <a:rPr sz="4000" dirty="0" err="1"/>
              <a:t>보관</a:t>
            </a:r>
            <a:endParaRPr lang="en-US" altLang="ko-KR" sz="4000" dirty="0"/>
          </a:p>
          <a:p>
            <a:pPr marL="0" lvl="1" indent="914400">
              <a:spcBef>
                <a:spcPts val="1000"/>
              </a:spcBef>
              <a:buSzTx/>
              <a:buNone/>
              <a:defRPr sz="2600"/>
            </a:pPr>
            <a:r>
              <a:rPr sz="4000" dirty="0" err="1"/>
              <a:t>타입에</a:t>
            </a:r>
            <a:r>
              <a:rPr sz="4000" dirty="0"/>
              <a:t> </a:t>
            </a:r>
            <a:r>
              <a:rPr sz="4000" dirty="0" err="1"/>
              <a:t>대한</a:t>
            </a:r>
            <a:r>
              <a:rPr sz="4000" dirty="0"/>
              <a:t> </a:t>
            </a:r>
            <a:r>
              <a:rPr sz="4000" dirty="0" err="1"/>
              <a:t>추론은</a:t>
            </a:r>
            <a:r>
              <a:rPr sz="4000" dirty="0"/>
              <a:t> </a:t>
            </a:r>
            <a:r>
              <a:rPr sz="4000" dirty="0" err="1"/>
              <a:t>변수에</a:t>
            </a:r>
            <a:r>
              <a:rPr sz="4000" dirty="0"/>
              <a:t> </a:t>
            </a:r>
            <a:r>
              <a:rPr sz="4000" dirty="0" err="1"/>
              <a:t>할당되는</a:t>
            </a:r>
            <a:r>
              <a:rPr sz="4000" dirty="0"/>
              <a:t> </a:t>
            </a:r>
            <a:r>
              <a:rPr sz="4000" dirty="0" err="1"/>
              <a:t>순간</a:t>
            </a:r>
            <a:r>
              <a:rPr sz="4000" dirty="0"/>
              <a:t> </a:t>
            </a:r>
            <a:r>
              <a:rPr sz="4000" dirty="0" err="1"/>
              <a:t>명확해</a:t>
            </a:r>
            <a:r>
              <a:rPr sz="4000" dirty="0"/>
              <a:t> 짐</a:t>
            </a:r>
          </a:p>
        </p:txBody>
      </p:sp>
      <p:sp>
        <p:nvSpPr>
          <p:cNvPr id="29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3352171" y="2512708"/>
            <a:ext cx="458458" cy="415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6203386" y="8336408"/>
            <a:ext cx="3312368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변수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548202" y="6713986"/>
            <a:ext cx="36004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객체</a:t>
            </a:r>
          </a:p>
        </p:txBody>
      </p:sp>
      <p:cxnSp>
        <p:nvCxnSpPr>
          <p:cNvPr id="4" name="꺾인 연결선 3"/>
          <p:cNvCxnSpPr>
            <a:stCxn id="2" idx="3"/>
            <a:endCxn id="8" idx="1"/>
          </p:cNvCxnSpPr>
          <p:nvPr/>
        </p:nvCxnSpPr>
        <p:spPr>
          <a:xfrm flipV="1">
            <a:off x="9515754" y="7083316"/>
            <a:ext cx="4032448" cy="1622422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5888596" y="11110130"/>
            <a:ext cx="4824536" cy="1846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t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변수에 할당된 객체를  보면서 이 객체의 클래스를 확인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3632160" y="11075602"/>
            <a:ext cx="3600400" cy="73866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객체</a:t>
            </a:r>
          </a:p>
        </p:txBody>
      </p:sp>
      <p:cxnSp>
        <p:nvCxnSpPr>
          <p:cNvPr id="9" name="꺾인 연결선 8"/>
          <p:cNvCxnSpPr>
            <a:stCxn id="13" idx="1"/>
            <a:endCxn id="2" idx="3"/>
          </p:cNvCxnSpPr>
          <p:nvPr/>
        </p:nvCxnSpPr>
        <p:spPr>
          <a:xfrm rot="10800000">
            <a:off x="9515754" y="8705738"/>
            <a:ext cx="4116406" cy="2739194"/>
          </a:xfrm>
          <a:prstGeom prst="bent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타원형 설명선 9"/>
          <p:cNvSpPr/>
          <p:nvPr/>
        </p:nvSpPr>
        <p:spPr>
          <a:xfrm>
            <a:off x="12108042" y="9166475"/>
            <a:ext cx="3794720" cy="1817722"/>
          </a:xfrm>
          <a:prstGeom prst="wedgeEllipseCallout">
            <a:avLst>
              <a:gd name="adj1" fmla="val -65483"/>
              <a:gd name="adj2" fmla="val 57170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algn="l" defTabSz="1828800"/>
            <a:r>
              <a:rPr lang="ko-KR" altLang="en-US" sz="3600" b="0" dirty="0"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새로운 객체 할당</a:t>
            </a:r>
          </a:p>
        </p:txBody>
      </p:sp>
      <p:sp>
        <p:nvSpPr>
          <p:cNvPr id="14" name="폭발 2 13"/>
          <p:cNvSpPr/>
          <p:nvPr/>
        </p:nvSpPr>
        <p:spPr>
          <a:xfrm>
            <a:off x="9137977" y="5282083"/>
            <a:ext cx="4494186" cy="3320406"/>
          </a:xfrm>
          <a:prstGeom prst="irregularSeal2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8" tIns="91438" rIns="91438" bIns="91438" numCol="1" spcCol="38100" rtlCol="0" anchor="ctr">
            <a:spAutoFit/>
          </a:bodyPr>
          <a:lstStyle/>
          <a:p>
            <a:pPr defTabSz="1828800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기존 객체연결 해제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1338</Words>
  <Application>Microsoft Office PowerPoint</Application>
  <PresentationFormat>사용자 지정</PresentationFormat>
  <Paragraphs>307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Helvetica Neue</vt:lpstr>
      <vt:lpstr>맑은 고딕</vt:lpstr>
      <vt:lpstr>Lucida Sans Unicode</vt:lpstr>
      <vt:lpstr>Tw Cen MT</vt:lpstr>
      <vt:lpstr>Wingdings</vt:lpstr>
      <vt:lpstr>Wingdings 3</vt:lpstr>
      <vt:lpstr>전체</vt:lpstr>
      <vt:lpstr>파이썬 완전 정복 CAMP 01</vt:lpstr>
      <vt:lpstr>literal과 expression</vt:lpstr>
      <vt:lpstr>연산자와 피연산자</vt:lpstr>
      <vt:lpstr>파이썬 주요 문장들</vt:lpstr>
      <vt:lpstr>참조변수</vt:lpstr>
      <vt:lpstr>참조변수  정의 및 초기화</vt:lpstr>
      <vt:lpstr> 값과 클래스의 관계</vt:lpstr>
      <vt:lpstr>변수, 객체</vt:lpstr>
      <vt:lpstr>자료형 추론</vt:lpstr>
      <vt:lpstr> 형변환은 새로운 객체 생성</vt:lpstr>
      <vt:lpstr>식별자 란 </vt:lpstr>
      <vt:lpstr>식별자 명명 방식 </vt:lpstr>
      <vt:lpstr>식별자 충돌</vt:lpstr>
      <vt:lpstr>Keyword 정보 확인</vt:lpstr>
      <vt:lpstr>변수 정의 규칙</vt:lpstr>
      <vt:lpstr>변수의 별칭</vt:lpstr>
      <vt:lpstr>Variable 삭제</vt:lpstr>
      <vt:lpstr>Unpacking a Sequence 이란</vt:lpstr>
      <vt:lpstr>왜 객체화 했을까?</vt:lpstr>
      <vt:lpstr>Value 갱신 기준</vt:lpstr>
      <vt:lpstr>Values and data types:원자</vt:lpstr>
      <vt:lpstr>Values and data types:분자</vt:lpstr>
      <vt:lpstr> 파이썬은 모든 것을 객체로 처리</vt:lpstr>
      <vt:lpstr> 파이썬 객체의 특징</vt:lpstr>
      <vt:lpstr>Mutable &amp; immutable</vt:lpstr>
      <vt:lpstr>Builtin type 특성</vt:lpstr>
      <vt:lpstr>네임스페이스란?</vt:lpstr>
      <vt:lpstr>사용자 클래스 및 인스턴스</vt:lpstr>
      <vt:lpstr>함수 인자 종류</vt:lpstr>
      <vt:lpstr>인자 할당  순서</vt:lpstr>
      <vt:lpstr>Default 파라미터 관리 기준</vt:lpstr>
      <vt:lpstr>Default 값에 따른 처리 방식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완전 정복 CAMP 01</dc:title>
  <dc:creator>문 용준</dc:creator>
  <cp:lastModifiedBy>문 용준</cp:lastModifiedBy>
  <cp:revision>1</cp:revision>
  <dcterms:created xsi:type="dcterms:W3CDTF">2020-07-16T11:52:12Z</dcterms:created>
  <dcterms:modified xsi:type="dcterms:W3CDTF">2020-07-16T11:53:55Z</dcterms:modified>
</cp:coreProperties>
</file>