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5"/>
  </p:notesMasterIdLst>
  <p:sldIdLst>
    <p:sldId id="256" r:id="rId2"/>
    <p:sldId id="257" r:id="rId3"/>
    <p:sldId id="258" r:id="rId4"/>
    <p:sldId id="259" r:id="rId5"/>
    <p:sldId id="260" r:id="rId6"/>
    <p:sldId id="262" r:id="rId7"/>
    <p:sldId id="263" r:id="rId8"/>
    <p:sldId id="264" r:id="rId9"/>
    <p:sldId id="265" r:id="rId10"/>
    <p:sldId id="269" r:id="rId11"/>
    <p:sldId id="270" r:id="rId12"/>
    <p:sldId id="272" r:id="rId13"/>
    <p:sldId id="273" r:id="rId14"/>
    <p:sldId id="275" r:id="rId15"/>
    <p:sldId id="274" r:id="rId16"/>
    <p:sldId id="276" r:id="rId17"/>
    <p:sldId id="277" r:id="rId18"/>
    <p:sldId id="278" r:id="rId19"/>
    <p:sldId id="279" r:id="rId20"/>
    <p:sldId id="280" r:id="rId21"/>
    <p:sldId id="283" r:id="rId22"/>
    <p:sldId id="281" r:id="rId23"/>
    <p:sldId id="282" r:id="rId24"/>
    <p:sldId id="284" r:id="rId25"/>
    <p:sldId id="286" r:id="rId26"/>
    <p:sldId id="288" r:id="rId27"/>
    <p:sldId id="289" r:id="rId28"/>
    <p:sldId id="290" r:id="rId29"/>
    <p:sldId id="291" r:id="rId30"/>
    <p:sldId id="292" r:id="rId31"/>
    <p:sldId id="293" r:id="rId32"/>
    <p:sldId id="294" r:id="rId33"/>
    <p:sldId id="267"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86" d="100"/>
          <a:sy n="86" d="100"/>
        </p:scale>
        <p:origin x="-3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D8187-6C89-1A41-A0B5-20F68C8946EC}" type="datetimeFigureOut">
              <a:rPr lang="en-US" smtClean="0"/>
              <a:t>10/2/12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CF6654-AB99-2D45-A69E-4DFC54408207}" type="slidenum">
              <a:rPr lang="en-US" smtClean="0"/>
              <a:t>‹#›</a:t>
            </a:fld>
            <a:endParaRPr lang="en-US"/>
          </a:p>
        </p:txBody>
      </p:sp>
    </p:spTree>
    <p:extLst>
      <p:ext uri="{BB962C8B-B14F-4D97-AF65-F5344CB8AC3E}">
        <p14:creationId xmlns:p14="http://schemas.microsoft.com/office/powerpoint/2010/main" val="1832591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sentence is represented as a list,</a:t>
            </a:r>
            <a:r>
              <a:rPr lang="en-US" baseline="0" dirty="0" smtClean="0"/>
              <a:t> with list elements being tokens – usually words, but some punctuation.</a:t>
            </a:r>
            <a:endParaRPr lang="en-US" dirty="0"/>
          </a:p>
        </p:txBody>
      </p:sp>
      <p:sp>
        <p:nvSpPr>
          <p:cNvPr id="4" name="Slide Number Placeholder 3"/>
          <p:cNvSpPr>
            <a:spLocks noGrp="1"/>
          </p:cNvSpPr>
          <p:nvPr>
            <p:ph type="sldNum" sz="quarter" idx="10"/>
          </p:nvPr>
        </p:nvSpPr>
        <p:spPr/>
        <p:txBody>
          <a:bodyPr/>
          <a:lstStyle/>
          <a:p>
            <a:fld id="{78CF6654-AB99-2D45-A69E-4DFC54408207}" type="slidenum">
              <a:rPr lang="en-US" smtClean="0"/>
              <a:t>8</a:t>
            </a:fld>
            <a:endParaRPr lang="en-US"/>
          </a:p>
        </p:txBody>
      </p:sp>
    </p:spTree>
    <p:extLst>
      <p:ext uri="{BB962C8B-B14F-4D97-AF65-F5344CB8AC3E}">
        <p14:creationId xmlns:p14="http://schemas.microsoft.com/office/powerpoint/2010/main" val="226640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repeats, but still has non words and things are counted twice</a:t>
            </a:r>
            <a:r>
              <a:rPr lang="en-US" baseline="0" dirty="0" smtClean="0"/>
              <a:t> if they are capitalized some places</a:t>
            </a:r>
            <a:endParaRPr lang="en-US" dirty="0"/>
          </a:p>
        </p:txBody>
      </p:sp>
      <p:sp>
        <p:nvSpPr>
          <p:cNvPr id="4" name="Slide Number Placeholder 3"/>
          <p:cNvSpPr>
            <a:spLocks noGrp="1"/>
          </p:cNvSpPr>
          <p:nvPr>
            <p:ph type="sldNum" sz="quarter" idx="10"/>
          </p:nvPr>
        </p:nvSpPr>
        <p:spPr/>
        <p:txBody>
          <a:bodyPr/>
          <a:lstStyle/>
          <a:p>
            <a:fld id="{78CF6654-AB99-2D45-A69E-4DFC54408207}" type="slidenum">
              <a:rPr lang="en-US" smtClean="0"/>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4388D3-387B-9644-AC72-A31C8657B487}" type="slidenum">
              <a:rPr lang="en-US" smtClean="0"/>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8849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41446"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E36615-1A83-D24C-9DEF-BFE4844F59A8}" type="datetimeFigureOut">
              <a:rPr lang="en-US" smtClean="0"/>
              <a:pPr/>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36615-1A83-D24C-9DEF-BFE4844F59A8}" type="datetimeFigureOut">
              <a:rPr lang="en-US" smtClean="0"/>
              <a:pPr/>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36615-1A83-D24C-9DEF-BFE4844F59A8}" type="datetimeFigureOut">
              <a:rPr lang="en-US" smtClean="0"/>
              <a:pPr/>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36615-1A83-D24C-9DEF-BFE4844F59A8}" type="datetimeFigureOut">
              <a:rPr lang="en-US" smtClean="0"/>
              <a:pPr/>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E36615-1A83-D24C-9DEF-BFE4844F59A8}" type="datetimeFigureOut">
              <a:rPr lang="en-US" smtClean="0"/>
              <a:pPr/>
              <a:t>10/2/12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E36615-1A83-D24C-9DEF-BFE4844F59A8}" type="datetimeFigureOut">
              <a:rPr lang="en-US" smtClean="0"/>
              <a:pPr/>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E36615-1A83-D24C-9DEF-BFE4844F59A8}" type="datetimeFigureOut">
              <a:rPr lang="en-US" smtClean="0"/>
              <a:pPr/>
              <a:t>10/2/12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E36615-1A83-D24C-9DEF-BFE4844F59A8}" type="datetimeFigureOut">
              <a:rPr lang="en-US" smtClean="0"/>
              <a:pPr/>
              <a:t>10/2/12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36615-1A83-D24C-9DEF-BFE4844F59A8}" type="datetimeFigureOut">
              <a:rPr lang="en-US" smtClean="0"/>
              <a:pPr/>
              <a:t>10/2/12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36615-1A83-D24C-9DEF-BFE4844F59A8}" type="datetimeFigureOut">
              <a:rPr lang="en-US" smtClean="0"/>
              <a:pPr/>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36615-1A83-D24C-9DEF-BFE4844F59A8}" type="datetimeFigureOut">
              <a:rPr lang="en-US" smtClean="0"/>
              <a:pPr/>
              <a:t>10/2/12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B084D-D26B-804E-AF89-4BDC96E111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0000"/>
                <a:satMod val="300000"/>
              </a:schemeClr>
            </a:gs>
            <a:gs pos="93000">
              <a:schemeClr val="bg2">
                <a:shade val="30000"/>
                <a:satMod val="200000"/>
                <a:alpha val="5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0952" y="274638"/>
            <a:ext cx="7295848"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0952" y="1417638"/>
            <a:ext cx="7295848" cy="47085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36615-1A83-D24C-9DEF-BFE4844F59A8}" type="datetimeFigureOut">
              <a:rPr lang="en-US" smtClean="0"/>
              <a:pPr/>
              <a:t>10/2/12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B084D-D26B-804E-AF89-4BDC96E111FB}" type="slidenum">
              <a:rPr lang="en-US" smtClean="0"/>
              <a:pPr/>
              <a:t>‹#›</a:t>
            </a:fld>
            <a:endParaRPr lang="en-US"/>
          </a:p>
        </p:txBody>
      </p:sp>
      <p:pic>
        <p:nvPicPr>
          <p:cNvPr id="7" name="Picture 6" descr="IMG_0223.jpg"/>
          <p:cNvPicPr>
            <a:picLocks noChangeAspect="1"/>
          </p:cNvPicPr>
          <p:nvPr/>
        </p:nvPicPr>
        <p:blipFill>
          <a:blip r:embed="rId13"/>
          <a:srcRect r="72957"/>
          <a:stretch>
            <a:fillRect/>
          </a:stretch>
        </p:blipFill>
        <p:spPr>
          <a:xfrm>
            <a:off x="0" y="0"/>
            <a:ext cx="1390952"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youtube.com/watch?v=7h4baBEi0iA&amp;feature=related" TargetMode="External"/><Relationship Id="rId3" Type="http://schemas.openxmlformats.org/officeDocument/2006/relationships/hyperlink" Target="http://www.youtube.com/watch?src_vid=7h4baBEi0iA&amp;feature=iv&amp;v=lI-M7O_bRNg&amp;annotation_id=annotation_383798%23t=3m11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ltk.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Natural Language Processing</a:t>
            </a:r>
            <a:endParaRPr lang="en-US" dirty="0"/>
          </a:p>
        </p:txBody>
      </p:sp>
      <p:sp>
        <p:nvSpPr>
          <p:cNvPr id="3" name="Subtitle 2"/>
          <p:cNvSpPr>
            <a:spLocks noGrp="1"/>
          </p:cNvSpPr>
          <p:nvPr>
            <p:ph type="subTitle" idx="1"/>
          </p:nvPr>
        </p:nvSpPr>
        <p:spPr/>
        <p:txBody>
          <a:bodyPr/>
          <a:lstStyle/>
          <a:p>
            <a:r>
              <a:rPr lang="en-US" dirty="0" smtClean="0"/>
              <a:t>Source: Natural Language Processing with Python --- Analyzing Text with the Natural Language Toolkit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Same word in different texts</a:t>
            </a:r>
            <a:endParaRPr lang="en-US" dirty="0"/>
          </a:p>
        </p:txBody>
      </p:sp>
      <p:sp>
        <p:nvSpPr>
          <p:cNvPr id="3" name="Rectangle 2"/>
          <p:cNvSpPr/>
          <p:nvPr/>
        </p:nvSpPr>
        <p:spPr>
          <a:xfrm>
            <a:off x="1390952" y="1410356"/>
            <a:ext cx="8853714" cy="5447644"/>
          </a:xfrm>
          <a:prstGeom prst="rect">
            <a:avLst/>
          </a:prstGeom>
        </p:spPr>
        <p:txBody>
          <a:bodyPr wrap="square">
            <a:spAutoFit/>
          </a:bodyPr>
          <a:lstStyle/>
          <a:p>
            <a:r>
              <a:rPr lang="en-US" sz="1200" dirty="0" smtClean="0">
                <a:latin typeface="Andale Mono"/>
                <a:cs typeface="Andale Mono"/>
              </a:rPr>
              <a:t>&gt;&gt;&gt; text1.concordance("monstrous")</a:t>
            </a:r>
          </a:p>
          <a:p>
            <a:r>
              <a:rPr lang="en-US" sz="1200" dirty="0" smtClean="0">
                <a:latin typeface="Andale Mono"/>
                <a:cs typeface="Andale Mono"/>
              </a:rPr>
              <a:t>Building index...</a:t>
            </a:r>
          </a:p>
          <a:p>
            <a:r>
              <a:rPr lang="en-US" sz="1200" dirty="0" smtClean="0">
                <a:latin typeface="Andale Mono"/>
                <a:cs typeface="Andale Mono"/>
              </a:rPr>
              <a:t>Displaying 11 of 11 matches:</a:t>
            </a:r>
          </a:p>
          <a:p>
            <a:r>
              <a:rPr lang="en-US" sz="1200" dirty="0" err="1" smtClean="0">
                <a:latin typeface="Andale Mono"/>
                <a:cs typeface="Andale Mono"/>
              </a:rPr>
              <a:t>ong</a:t>
            </a:r>
            <a:r>
              <a:rPr lang="en-US" sz="1200" dirty="0" smtClean="0">
                <a:latin typeface="Andale Mono"/>
                <a:cs typeface="Andale Mono"/>
              </a:rPr>
              <a:t> the former , one was of a most monstrous size . ... This came towards us , </a:t>
            </a:r>
          </a:p>
          <a:p>
            <a:r>
              <a:rPr lang="en-US" sz="1200" dirty="0" smtClean="0">
                <a:latin typeface="Andale Mono"/>
                <a:cs typeface="Andale Mono"/>
              </a:rPr>
              <a:t>ON OF THE PSALMS . " Touching that monstrous bulk of the whale or </a:t>
            </a:r>
            <a:r>
              <a:rPr lang="en-US" sz="1200" dirty="0" err="1" smtClean="0">
                <a:latin typeface="Andale Mono"/>
                <a:cs typeface="Andale Mono"/>
              </a:rPr>
              <a:t>ork</a:t>
            </a:r>
            <a:r>
              <a:rPr lang="en-US" sz="1200" dirty="0" smtClean="0">
                <a:latin typeface="Andale Mono"/>
                <a:cs typeface="Andale Mono"/>
              </a:rPr>
              <a:t> we have </a:t>
            </a:r>
            <a:r>
              <a:rPr lang="en-US" sz="1200" dirty="0" err="1" smtClean="0">
                <a:latin typeface="Andale Mono"/>
                <a:cs typeface="Andale Mono"/>
              </a:rPr>
              <a:t>r</a:t>
            </a:r>
            <a:endParaRPr lang="en-US" sz="1200" dirty="0" smtClean="0">
              <a:latin typeface="Andale Mono"/>
              <a:cs typeface="Andale Mono"/>
            </a:endParaRPr>
          </a:p>
          <a:p>
            <a:r>
              <a:rPr lang="en-US" sz="1200" dirty="0" err="1" smtClean="0">
                <a:latin typeface="Andale Mono"/>
                <a:cs typeface="Andale Mono"/>
              </a:rPr>
              <a:t>ll</a:t>
            </a:r>
            <a:r>
              <a:rPr lang="en-US" sz="1200" dirty="0" smtClean="0">
                <a:latin typeface="Andale Mono"/>
                <a:cs typeface="Andale Mono"/>
              </a:rPr>
              <a:t> over with a heathenish array of monstrous clubs and spears . Some were thick</a:t>
            </a:r>
          </a:p>
          <a:p>
            <a:r>
              <a:rPr lang="en-US" sz="1200" dirty="0" err="1" smtClean="0">
                <a:latin typeface="Andale Mono"/>
                <a:cs typeface="Andale Mono"/>
              </a:rPr>
              <a:t>d</a:t>
            </a:r>
            <a:r>
              <a:rPr lang="en-US" sz="1200" dirty="0" smtClean="0">
                <a:latin typeface="Andale Mono"/>
                <a:cs typeface="Andale Mono"/>
              </a:rPr>
              <a:t> as you gazed , and wondered what monstrous cannibal and savage could ever </a:t>
            </a:r>
            <a:r>
              <a:rPr lang="en-US" sz="1200" dirty="0" err="1" smtClean="0">
                <a:latin typeface="Andale Mono"/>
                <a:cs typeface="Andale Mono"/>
              </a:rPr>
              <a:t>hav</a:t>
            </a:r>
            <a:endParaRPr lang="en-US" sz="1200" dirty="0" smtClean="0">
              <a:latin typeface="Andale Mono"/>
              <a:cs typeface="Andale Mono"/>
            </a:endParaRPr>
          </a:p>
          <a:p>
            <a:r>
              <a:rPr lang="en-US" sz="1200" dirty="0" smtClean="0">
                <a:latin typeface="Andale Mono"/>
                <a:cs typeface="Andale Mono"/>
              </a:rPr>
              <a:t>that has survived the flood ; most monstrous and most mountainous ! That </a:t>
            </a:r>
            <a:r>
              <a:rPr lang="en-US" sz="1200" dirty="0" err="1" smtClean="0">
                <a:latin typeface="Andale Mono"/>
                <a:cs typeface="Andale Mono"/>
              </a:rPr>
              <a:t>Himmal</a:t>
            </a:r>
            <a:endParaRPr lang="en-US" sz="1200" dirty="0" smtClean="0">
              <a:latin typeface="Andale Mono"/>
              <a:cs typeface="Andale Mono"/>
            </a:endParaRPr>
          </a:p>
          <a:p>
            <a:r>
              <a:rPr lang="en-US" sz="1200" dirty="0" smtClean="0">
                <a:latin typeface="Andale Mono"/>
                <a:cs typeface="Andale Mono"/>
              </a:rPr>
              <a:t>they might scout at Moby Dick as a monstrous fable , or still worse and more de</a:t>
            </a:r>
          </a:p>
          <a:p>
            <a:r>
              <a:rPr lang="en-US" sz="1200" dirty="0" err="1" smtClean="0">
                <a:latin typeface="Andale Mono"/>
                <a:cs typeface="Andale Mono"/>
              </a:rPr>
              <a:t>th</a:t>
            </a:r>
            <a:r>
              <a:rPr lang="en-US" sz="1200" dirty="0" smtClean="0">
                <a:latin typeface="Andale Mono"/>
                <a:cs typeface="Andale Mono"/>
              </a:rPr>
              <a:t> of </a:t>
            </a:r>
            <a:r>
              <a:rPr lang="en-US" sz="1200" dirty="0" err="1" smtClean="0">
                <a:latin typeface="Andale Mono"/>
                <a:cs typeface="Andale Mono"/>
              </a:rPr>
              <a:t>Radney</a:t>
            </a:r>
            <a:r>
              <a:rPr lang="en-US" sz="1200" dirty="0" smtClean="0">
                <a:latin typeface="Andale Mono"/>
                <a:cs typeface="Andale Mono"/>
              </a:rPr>
              <a:t> .'" CHAPTER 55 Of the Monstrous Pictures of Whales . I shall ere </a:t>
            </a:r>
            <a:r>
              <a:rPr lang="en-US" sz="1200" dirty="0" err="1" smtClean="0">
                <a:latin typeface="Andale Mono"/>
                <a:cs typeface="Andale Mono"/>
              </a:rPr>
              <a:t>l</a:t>
            </a:r>
            <a:endParaRPr lang="en-US" sz="1200" dirty="0" smtClean="0">
              <a:latin typeface="Andale Mono"/>
              <a:cs typeface="Andale Mono"/>
            </a:endParaRPr>
          </a:p>
          <a:p>
            <a:r>
              <a:rPr lang="en-US" sz="1200" dirty="0" err="1" smtClean="0">
                <a:latin typeface="Andale Mono"/>
                <a:cs typeface="Andale Mono"/>
              </a:rPr>
              <a:t>ing</a:t>
            </a:r>
            <a:r>
              <a:rPr lang="en-US" sz="1200" dirty="0" smtClean="0">
                <a:latin typeface="Andale Mono"/>
                <a:cs typeface="Andale Mono"/>
              </a:rPr>
              <a:t> Scenes . In </a:t>
            </a:r>
            <a:r>
              <a:rPr lang="en-US" sz="1200" dirty="0" err="1" smtClean="0">
                <a:latin typeface="Andale Mono"/>
                <a:cs typeface="Andale Mono"/>
              </a:rPr>
              <a:t>connexion</a:t>
            </a:r>
            <a:r>
              <a:rPr lang="en-US" sz="1200" dirty="0" smtClean="0">
                <a:latin typeface="Andale Mono"/>
                <a:cs typeface="Andale Mono"/>
              </a:rPr>
              <a:t> with the monstrous pictures of whales , I am strongly</a:t>
            </a:r>
          </a:p>
          <a:p>
            <a:r>
              <a:rPr lang="en-US" sz="1200" dirty="0" smtClean="0">
                <a:latin typeface="Andale Mono"/>
                <a:cs typeface="Andale Mono"/>
              </a:rPr>
              <a:t>ere to enter upon those still more monstrous stories of them which are to be </a:t>
            </a:r>
            <a:r>
              <a:rPr lang="en-US" sz="1200" dirty="0" err="1" smtClean="0">
                <a:latin typeface="Andale Mono"/>
                <a:cs typeface="Andale Mono"/>
              </a:rPr>
              <a:t>fo</a:t>
            </a:r>
            <a:endParaRPr lang="en-US" sz="1200" dirty="0" smtClean="0">
              <a:latin typeface="Andale Mono"/>
              <a:cs typeface="Andale Mono"/>
            </a:endParaRPr>
          </a:p>
          <a:p>
            <a:r>
              <a:rPr lang="en-US" sz="1200" dirty="0" err="1" smtClean="0">
                <a:latin typeface="Andale Mono"/>
                <a:cs typeface="Andale Mono"/>
              </a:rPr>
              <a:t>ght</a:t>
            </a:r>
            <a:r>
              <a:rPr lang="en-US" sz="1200" dirty="0" smtClean="0">
                <a:latin typeface="Andale Mono"/>
                <a:cs typeface="Andale Mono"/>
              </a:rPr>
              <a:t> have been rummaged out of this monstrous cabinet there is no telling . But </a:t>
            </a:r>
          </a:p>
          <a:p>
            <a:r>
              <a:rPr lang="en-US" sz="1200" dirty="0" smtClean="0">
                <a:latin typeface="Andale Mono"/>
                <a:cs typeface="Andale Mono"/>
              </a:rPr>
              <a:t>of Whale - Bones ; for Whales of a monstrous size are oftentimes cast up dead </a:t>
            </a:r>
            <a:r>
              <a:rPr lang="en-US" sz="1200" dirty="0" err="1" smtClean="0">
                <a:latin typeface="Andale Mono"/>
                <a:cs typeface="Andale Mono"/>
              </a:rPr>
              <a:t>u</a:t>
            </a:r>
            <a:endParaRPr lang="en-US" sz="1200" dirty="0" smtClean="0">
              <a:latin typeface="Andale Mono"/>
              <a:cs typeface="Andale Mono"/>
            </a:endParaRPr>
          </a:p>
          <a:p>
            <a:r>
              <a:rPr lang="en-US" sz="1200" dirty="0" smtClean="0">
                <a:latin typeface="Andale Mono"/>
                <a:cs typeface="Andale Mono"/>
              </a:rPr>
              <a:t>&gt;&gt;&gt; text2.concordance("monstrous")</a:t>
            </a:r>
          </a:p>
          <a:p>
            <a:r>
              <a:rPr lang="en-US" sz="1200" dirty="0" smtClean="0">
                <a:latin typeface="Andale Mono"/>
                <a:cs typeface="Andale Mono"/>
              </a:rPr>
              <a:t>Building index...</a:t>
            </a:r>
          </a:p>
          <a:p>
            <a:r>
              <a:rPr lang="en-US" sz="1200" dirty="0" smtClean="0">
                <a:latin typeface="Andale Mono"/>
                <a:cs typeface="Andale Mono"/>
              </a:rPr>
              <a:t>Displaying 11 of 11 matches:</a:t>
            </a:r>
          </a:p>
          <a:p>
            <a:r>
              <a:rPr lang="en-US" sz="1200" dirty="0" smtClean="0">
                <a:latin typeface="Andale Mono"/>
                <a:cs typeface="Andale Mono"/>
              </a:rPr>
              <a:t>. " Now , Palmer , you shall see a monstrous pretty girl ." He immediately went</a:t>
            </a:r>
          </a:p>
          <a:p>
            <a:r>
              <a:rPr lang="en-US" sz="1200" dirty="0" smtClean="0">
                <a:latin typeface="Andale Mono"/>
                <a:cs typeface="Andale Mono"/>
              </a:rPr>
              <a:t>your sister is to marry him . I am monstrous glad of it , for then I shall have</a:t>
            </a:r>
          </a:p>
          <a:p>
            <a:r>
              <a:rPr lang="en-US" sz="1200" dirty="0" err="1" smtClean="0">
                <a:latin typeface="Andale Mono"/>
                <a:cs typeface="Andale Mono"/>
              </a:rPr>
              <a:t>ou</a:t>
            </a:r>
            <a:r>
              <a:rPr lang="en-US" sz="1200" dirty="0" smtClean="0">
                <a:latin typeface="Andale Mono"/>
                <a:cs typeface="Andale Mono"/>
              </a:rPr>
              <a:t> may tell your sister . She is a monstrous lucky girl to get him , upon my ho</a:t>
            </a:r>
          </a:p>
          <a:p>
            <a:r>
              <a:rPr lang="en-US" sz="1200" dirty="0" err="1" smtClean="0">
                <a:latin typeface="Andale Mono"/>
                <a:cs typeface="Andale Mono"/>
              </a:rPr>
              <a:t>k</a:t>
            </a:r>
            <a:r>
              <a:rPr lang="en-US" sz="1200" dirty="0" smtClean="0">
                <a:latin typeface="Andale Mono"/>
                <a:cs typeface="Andale Mono"/>
              </a:rPr>
              <a:t> how you will like them . Lucy is monstrous pretty , and so good </a:t>
            </a:r>
            <a:r>
              <a:rPr lang="en-US" sz="1200" dirty="0" err="1" smtClean="0">
                <a:latin typeface="Andale Mono"/>
                <a:cs typeface="Andale Mono"/>
              </a:rPr>
              <a:t>humoured</a:t>
            </a:r>
            <a:r>
              <a:rPr lang="en-US" sz="1200" dirty="0" smtClean="0">
                <a:latin typeface="Andale Mono"/>
                <a:cs typeface="Andale Mono"/>
              </a:rPr>
              <a:t> and </a:t>
            </a:r>
          </a:p>
          <a:p>
            <a:r>
              <a:rPr lang="en-US" sz="1200" dirty="0" smtClean="0">
                <a:latin typeface="Andale Mono"/>
                <a:cs typeface="Andale Mono"/>
              </a:rPr>
              <a:t> Jennings , " I am sure I shall be monstrous glad of Miss Marianne ' </a:t>
            </a:r>
            <a:r>
              <a:rPr lang="en-US" sz="1200" dirty="0" err="1" smtClean="0">
                <a:latin typeface="Andale Mono"/>
                <a:cs typeface="Andale Mono"/>
              </a:rPr>
              <a:t>s</a:t>
            </a:r>
            <a:r>
              <a:rPr lang="en-US" sz="1200" dirty="0" smtClean="0">
                <a:latin typeface="Andale Mono"/>
                <a:cs typeface="Andale Mono"/>
              </a:rPr>
              <a:t> company </a:t>
            </a:r>
          </a:p>
          <a:p>
            <a:r>
              <a:rPr lang="en-US" sz="1200" dirty="0" smtClean="0">
                <a:latin typeface="Andale Mono"/>
                <a:cs typeface="Andale Mono"/>
              </a:rPr>
              <a:t> usual noisy cheerfulness , " I am monstrous glad to see you -- sorry I could </a:t>
            </a:r>
            <a:r>
              <a:rPr lang="en-US" sz="1200" dirty="0" err="1" smtClean="0">
                <a:latin typeface="Andale Mono"/>
                <a:cs typeface="Andale Mono"/>
              </a:rPr>
              <a:t>n</a:t>
            </a:r>
            <a:endParaRPr lang="en-US" sz="1200" dirty="0" smtClean="0">
              <a:latin typeface="Andale Mono"/>
              <a:cs typeface="Andale Mono"/>
            </a:endParaRPr>
          </a:p>
          <a:p>
            <a:r>
              <a:rPr lang="en-US" sz="1200" dirty="0" err="1" smtClean="0">
                <a:latin typeface="Andale Mono"/>
                <a:cs typeface="Andale Mono"/>
              </a:rPr>
              <a:t>t</a:t>
            </a:r>
            <a:r>
              <a:rPr lang="en-US" sz="1200" dirty="0" smtClean="0">
                <a:latin typeface="Andale Mono"/>
                <a:cs typeface="Andale Mono"/>
              </a:rPr>
              <a:t> however , as it turns out , I am monstrous glad there was never any thing in </a:t>
            </a:r>
          </a:p>
          <a:p>
            <a:r>
              <a:rPr lang="en-US" sz="1200" dirty="0" smtClean="0">
                <a:latin typeface="Andale Mono"/>
                <a:cs typeface="Andale Mono"/>
              </a:rPr>
              <a:t>so scornfully ! for they say he is monstrous fond of her , as well he may . I </a:t>
            </a:r>
            <a:r>
              <a:rPr lang="en-US" sz="1200" dirty="0" err="1" smtClean="0">
                <a:latin typeface="Andale Mono"/>
                <a:cs typeface="Andale Mono"/>
              </a:rPr>
              <a:t>s</a:t>
            </a:r>
            <a:endParaRPr lang="en-US" sz="1200" dirty="0" smtClean="0">
              <a:latin typeface="Andale Mono"/>
              <a:cs typeface="Andale Mono"/>
            </a:endParaRPr>
          </a:p>
          <a:p>
            <a:r>
              <a:rPr lang="en-US" sz="1200" dirty="0" smtClean="0">
                <a:latin typeface="Andale Mono"/>
                <a:cs typeface="Andale Mono"/>
              </a:rPr>
              <a:t>possible that she should ." " I am monstrous glad of it . Good gracious ! I </a:t>
            </a:r>
            <a:r>
              <a:rPr lang="en-US" sz="1200" dirty="0" err="1" smtClean="0">
                <a:latin typeface="Andale Mono"/>
                <a:cs typeface="Andale Mono"/>
              </a:rPr>
              <a:t>hav</a:t>
            </a:r>
            <a:endParaRPr lang="en-US" sz="1200" dirty="0" smtClean="0">
              <a:latin typeface="Andale Mono"/>
              <a:cs typeface="Andale Mono"/>
            </a:endParaRPr>
          </a:p>
          <a:p>
            <a:r>
              <a:rPr lang="en-US" sz="1200" dirty="0" smtClean="0">
                <a:latin typeface="Andale Mono"/>
                <a:cs typeface="Andale Mono"/>
              </a:rPr>
              <a:t>thing of the kind . So then he was monstrous happy , and talked on some time </a:t>
            </a:r>
            <a:r>
              <a:rPr lang="en-US" sz="1200" dirty="0" err="1" smtClean="0">
                <a:latin typeface="Andale Mono"/>
                <a:cs typeface="Andale Mono"/>
              </a:rPr>
              <a:t>ab</a:t>
            </a:r>
            <a:endParaRPr lang="en-US" sz="1200" dirty="0" smtClean="0">
              <a:latin typeface="Andale Mono"/>
              <a:cs typeface="Andale Mono"/>
            </a:endParaRPr>
          </a:p>
          <a:p>
            <a:r>
              <a:rPr lang="en-US" sz="1200" dirty="0" err="1" smtClean="0">
                <a:latin typeface="Andale Mono"/>
                <a:cs typeface="Andale Mono"/>
              </a:rPr>
              <a:t>e</a:t>
            </a:r>
            <a:r>
              <a:rPr lang="en-US" sz="1200" dirty="0" smtClean="0">
                <a:latin typeface="Andale Mono"/>
                <a:cs typeface="Andale Mono"/>
              </a:rPr>
              <a:t> very genteel people . He makes a monstrous deal of money , and they keep </a:t>
            </a:r>
            <a:r>
              <a:rPr lang="en-US" sz="1200" dirty="0" err="1" smtClean="0">
                <a:latin typeface="Andale Mono"/>
                <a:cs typeface="Andale Mono"/>
              </a:rPr>
              <a:t>thei</a:t>
            </a:r>
            <a:endParaRPr lang="en-US" sz="1200" dirty="0" smtClean="0">
              <a:latin typeface="Andale Mono"/>
              <a:cs typeface="Andale Mono"/>
            </a:endParaRPr>
          </a:p>
          <a:p>
            <a:r>
              <a:rPr lang="en-US" sz="1200" dirty="0" smtClean="0">
                <a:latin typeface="Andale Mono"/>
                <a:cs typeface="Andale Mono"/>
              </a:rPr>
              <a:t>&gt;&gt;&gt; </a:t>
            </a:r>
            <a:endParaRPr lang="en-US" sz="1200" dirty="0">
              <a:latin typeface="Andale Mono"/>
              <a:cs typeface="Andale Mono"/>
            </a:endParaRPr>
          </a:p>
        </p:txBody>
      </p:sp>
      <p:sp>
        <p:nvSpPr>
          <p:cNvPr id="5" name="TextBox 4"/>
          <p:cNvSpPr txBox="1"/>
          <p:nvPr/>
        </p:nvSpPr>
        <p:spPr>
          <a:xfrm>
            <a:off x="4807857" y="1417638"/>
            <a:ext cx="3084286" cy="400110"/>
          </a:xfrm>
          <a:prstGeom prst="rect">
            <a:avLst/>
          </a:prstGeom>
          <a:noFill/>
        </p:spPr>
        <p:txBody>
          <a:bodyPr wrap="square" rtlCol="0">
            <a:spAutoFit/>
          </a:bodyPr>
          <a:lstStyle/>
          <a:p>
            <a:r>
              <a:rPr lang="en-US" sz="2000" dirty="0" smtClean="0">
                <a:solidFill>
                  <a:srgbClr val="FFFFFF"/>
                </a:solidFill>
              </a:rPr>
              <a:t>Moby Dick</a:t>
            </a:r>
            <a:endParaRPr lang="en-US" sz="2000" dirty="0">
              <a:solidFill>
                <a:srgbClr val="FFFFFF"/>
              </a:solidFill>
            </a:endParaRPr>
          </a:p>
        </p:txBody>
      </p:sp>
      <p:sp>
        <p:nvSpPr>
          <p:cNvPr id="7" name="TextBox 6"/>
          <p:cNvSpPr txBox="1"/>
          <p:nvPr/>
        </p:nvSpPr>
        <p:spPr>
          <a:xfrm>
            <a:off x="4807857" y="4209143"/>
            <a:ext cx="2612571" cy="400110"/>
          </a:xfrm>
          <a:prstGeom prst="rect">
            <a:avLst/>
          </a:prstGeom>
          <a:noFill/>
        </p:spPr>
        <p:txBody>
          <a:bodyPr wrap="square" rtlCol="0">
            <a:spAutoFit/>
          </a:bodyPr>
          <a:lstStyle/>
          <a:p>
            <a:r>
              <a:rPr lang="en-US" sz="2000" dirty="0" smtClean="0">
                <a:solidFill>
                  <a:srgbClr val="FFFFFF"/>
                </a:solidFill>
              </a:rPr>
              <a:t>Sense and Sensibility</a:t>
            </a:r>
            <a:endParaRPr lang="en-US" sz="2000"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390951" y="2274837"/>
            <a:ext cx="7753049" cy="2031325"/>
          </a:xfrm>
          <a:prstGeom prst="rect">
            <a:avLst/>
          </a:prstGeom>
        </p:spPr>
        <p:txBody>
          <a:bodyPr wrap="square">
            <a:spAutoFit/>
          </a:bodyPr>
          <a:lstStyle/>
          <a:p>
            <a:r>
              <a:rPr lang="en-US" dirty="0" smtClean="0">
                <a:latin typeface="Andale Mono"/>
                <a:cs typeface="Andale Mono"/>
              </a:rPr>
              <a:t>&gt;&gt;&gt; text1.similar("monstrous")</a:t>
            </a:r>
          </a:p>
          <a:p>
            <a:r>
              <a:rPr lang="en-US" dirty="0" smtClean="0">
                <a:latin typeface="Andale Mono"/>
                <a:cs typeface="Andale Mono"/>
              </a:rPr>
              <a:t>abundant candid careful </a:t>
            </a:r>
            <a:r>
              <a:rPr lang="en-US" dirty="0" err="1" smtClean="0">
                <a:latin typeface="Andale Mono"/>
                <a:cs typeface="Andale Mono"/>
              </a:rPr>
              <a:t>christian</a:t>
            </a:r>
            <a:r>
              <a:rPr lang="en-US" dirty="0" smtClean="0">
                <a:latin typeface="Andale Mono"/>
                <a:cs typeface="Andale Mono"/>
              </a:rPr>
              <a:t> contemptible curious delightfully</a:t>
            </a:r>
          </a:p>
          <a:p>
            <a:r>
              <a:rPr lang="en-US" dirty="0" smtClean="0">
                <a:latin typeface="Andale Mono"/>
                <a:cs typeface="Andale Mono"/>
              </a:rPr>
              <a:t>determined doleful domineering exasperate fearless few gamesome</a:t>
            </a:r>
          </a:p>
          <a:p>
            <a:r>
              <a:rPr lang="en-US" dirty="0" smtClean="0">
                <a:latin typeface="Andale Mono"/>
                <a:cs typeface="Andale Mono"/>
              </a:rPr>
              <a:t>horrible impalpable imperial lamentable lazy loving</a:t>
            </a:r>
          </a:p>
          <a:p>
            <a:r>
              <a:rPr lang="en-US" dirty="0" smtClean="0">
                <a:latin typeface="Andale Mono"/>
                <a:cs typeface="Andale Mono"/>
              </a:rPr>
              <a:t>&gt;&gt;&gt; </a:t>
            </a:r>
            <a:endParaRPr lang="en-US" dirty="0">
              <a:latin typeface="Andale Mono"/>
              <a:cs typeface="Andale Mono"/>
            </a:endParaRPr>
          </a:p>
        </p:txBody>
      </p:sp>
      <p:sp>
        <p:nvSpPr>
          <p:cNvPr id="4" name="Rectangle 3"/>
          <p:cNvSpPr/>
          <p:nvPr/>
        </p:nvSpPr>
        <p:spPr>
          <a:xfrm>
            <a:off x="1390952" y="4306162"/>
            <a:ext cx="7753048" cy="1754327"/>
          </a:xfrm>
          <a:prstGeom prst="rect">
            <a:avLst/>
          </a:prstGeom>
        </p:spPr>
        <p:txBody>
          <a:bodyPr wrap="square">
            <a:spAutoFit/>
          </a:bodyPr>
          <a:lstStyle/>
          <a:p>
            <a:r>
              <a:rPr lang="en-US" dirty="0" smtClean="0">
                <a:latin typeface="Andale Mono"/>
                <a:cs typeface="Andale Mono"/>
              </a:rPr>
              <a:t>&gt;&gt;&gt; text2.similar("monstrous")</a:t>
            </a:r>
          </a:p>
          <a:p>
            <a:r>
              <a:rPr lang="en-US" dirty="0" smtClean="0">
                <a:latin typeface="Andale Mono"/>
                <a:cs typeface="Andale Mono"/>
              </a:rPr>
              <a:t>Building word-context index...</a:t>
            </a:r>
          </a:p>
          <a:p>
            <a:r>
              <a:rPr lang="en-US" dirty="0" smtClean="0">
                <a:latin typeface="Andale Mono"/>
                <a:cs typeface="Andale Mono"/>
              </a:rPr>
              <a:t>very exceedingly heartily so a amazingly as extremely good great</a:t>
            </a:r>
          </a:p>
          <a:p>
            <a:r>
              <a:rPr lang="en-US" dirty="0" smtClean="0">
                <a:latin typeface="Andale Mono"/>
                <a:cs typeface="Andale Mono"/>
              </a:rPr>
              <a:t>remarkably sweet vast</a:t>
            </a:r>
          </a:p>
          <a:p>
            <a:r>
              <a:rPr lang="en-US" dirty="0" smtClean="0">
                <a:latin typeface="Andale Mono"/>
                <a:cs typeface="Andale Mono"/>
              </a:rPr>
              <a:t>&gt;&gt;&gt; </a:t>
            </a:r>
            <a:endParaRPr lang="en-US" dirty="0">
              <a:latin typeface="Andale Mono"/>
              <a:cs typeface="Andale Mono"/>
            </a:endParaRPr>
          </a:p>
        </p:txBody>
      </p:sp>
      <p:sp>
        <p:nvSpPr>
          <p:cNvPr id="5" name="TextBox 4"/>
          <p:cNvSpPr txBox="1"/>
          <p:nvPr/>
        </p:nvSpPr>
        <p:spPr>
          <a:xfrm>
            <a:off x="4953000" y="5642429"/>
            <a:ext cx="4191000" cy="830997"/>
          </a:xfrm>
          <a:prstGeom prst="rect">
            <a:avLst/>
          </a:prstGeom>
          <a:noFill/>
        </p:spPr>
        <p:txBody>
          <a:bodyPr wrap="square" rtlCol="0">
            <a:spAutoFit/>
          </a:bodyPr>
          <a:lstStyle/>
          <a:p>
            <a:r>
              <a:rPr lang="en-US" sz="2400" dirty="0" smtClean="0">
                <a:solidFill>
                  <a:schemeClr val="bg1"/>
                </a:solidFill>
              </a:rPr>
              <a:t>Note different sense of the word in the two texts.</a:t>
            </a:r>
            <a:endParaRPr lang="en-US" sz="24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vocabulary</a:t>
            </a:r>
            <a:endParaRPr lang="en-US" dirty="0"/>
          </a:p>
        </p:txBody>
      </p:sp>
      <p:sp>
        <p:nvSpPr>
          <p:cNvPr id="4" name="Rectangle 3"/>
          <p:cNvSpPr/>
          <p:nvPr/>
        </p:nvSpPr>
        <p:spPr>
          <a:xfrm>
            <a:off x="2286000" y="4064000"/>
            <a:ext cx="4572000" cy="1938992"/>
          </a:xfrm>
          <a:prstGeom prst="rect">
            <a:avLst/>
          </a:prstGeom>
        </p:spPr>
        <p:txBody>
          <a:bodyPr>
            <a:spAutoFit/>
          </a:bodyPr>
          <a:lstStyle/>
          <a:p>
            <a:r>
              <a:rPr lang="en-US" sz="2400" dirty="0" smtClean="0"/>
              <a:t>&gt;&gt;&gt; len(set(text3))</a:t>
            </a:r>
          </a:p>
          <a:p>
            <a:r>
              <a:rPr lang="en-US" sz="2400" dirty="0" smtClean="0"/>
              <a:t>2789</a:t>
            </a:r>
          </a:p>
          <a:p>
            <a:r>
              <a:rPr lang="en-US" sz="2400" dirty="0" smtClean="0"/>
              <a:t>&gt;&gt;&gt; len(set(text2))</a:t>
            </a:r>
          </a:p>
          <a:p>
            <a:r>
              <a:rPr lang="en-US" sz="2400" dirty="0" smtClean="0"/>
              <a:t>6833</a:t>
            </a:r>
          </a:p>
          <a:p>
            <a:r>
              <a:rPr lang="en-US" sz="2400" dirty="0" smtClean="0"/>
              <a:t>&gt;&gt;&gt; </a:t>
            </a:r>
            <a:endParaRPr lang="en-US" sz="2400" dirty="0"/>
          </a:p>
        </p:txBody>
      </p:sp>
      <p:sp>
        <p:nvSpPr>
          <p:cNvPr id="5" name="Rectangle 4"/>
          <p:cNvSpPr/>
          <p:nvPr/>
        </p:nvSpPr>
        <p:spPr>
          <a:xfrm>
            <a:off x="2286000" y="1417638"/>
            <a:ext cx="4572000" cy="1200328"/>
          </a:xfrm>
          <a:prstGeom prst="rect">
            <a:avLst/>
          </a:prstGeom>
        </p:spPr>
        <p:txBody>
          <a:bodyPr>
            <a:spAutoFit/>
          </a:bodyPr>
          <a:lstStyle/>
          <a:p>
            <a:r>
              <a:rPr lang="en-US" sz="2400" dirty="0" smtClean="0"/>
              <a:t>&gt;&gt;&gt; len(text3)</a:t>
            </a:r>
          </a:p>
          <a:p>
            <a:r>
              <a:rPr lang="en-US" sz="2400" dirty="0" smtClean="0"/>
              <a:t>44764</a:t>
            </a:r>
          </a:p>
          <a:p>
            <a:r>
              <a:rPr lang="en-US" sz="2400" dirty="0" smtClean="0"/>
              <a:t>&gt;&gt;&gt; </a:t>
            </a:r>
            <a:endParaRPr lang="en-US" sz="2400" dirty="0"/>
          </a:p>
        </p:txBody>
      </p:sp>
      <p:sp>
        <p:nvSpPr>
          <p:cNvPr id="6" name="TextBox 5"/>
          <p:cNvSpPr txBox="1"/>
          <p:nvPr/>
        </p:nvSpPr>
        <p:spPr>
          <a:xfrm>
            <a:off x="3029857" y="2617966"/>
            <a:ext cx="5656943" cy="830997"/>
          </a:xfrm>
          <a:prstGeom prst="rect">
            <a:avLst/>
          </a:prstGeom>
          <a:noFill/>
        </p:spPr>
        <p:txBody>
          <a:bodyPr wrap="square" rtlCol="0">
            <a:spAutoFit/>
          </a:bodyPr>
          <a:lstStyle/>
          <a:p>
            <a:r>
              <a:rPr lang="en-US" sz="2400" dirty="0" smtClean="0">
                <a:solidFill>
                  <a:srgbClr val="FFFFFF"/>
                </a:solidFill>
              </a:rPr>
              <a:t>Total number of </a:t>
            </a:r>
            <a:r>
              <a:rPr lang="en-US" sz="2400" i="1" dirty="0" smtClean="0">
                <a:solidFill>
                  <a:srgbClr val="FFFFFF"/>
                </a:solidFill>
              </a:rPr>
              <a:t>tokens</a:t>
            </a:r>
            <a:r>
              <a:rPr lang="en-US" sz="2400" dirty="0" smtClean="0">
                <a:solidFill>
                  <a:srgbClr val="FFFFFF"/>
                </a:solidFill>
              </a:rPr>
              <a:t>, </a:t>
            </a:r>
          </a:p>
          <a:p>
            <a:r>
              <a:rPr lang="en-US" sz="2400" dirty="0" smtClean="0">
                <a:solidFill>
                  <a:srgbClr val="FFFFFF"/>
                </a:solidFill>
              </a:rPr>
              <a:t>includes non words and repeated words</a:t>
            </a:r>
            <a:endParaRPr lang="en-US" sz="2400" dirty="0">
              <a:solidFill>
                <a:srgbClr val="FFFFFF"/>
              </a:solidFill>
            </a:endParaRPr>
          </a:p>
        </p:txBody>
      </p:sp>
      <p:sp>
        <p:nvSpPr>
          <p:cNvPr id="7" name="TextBox 6"/>
          <p:cNvSpPr txBox="1"/>
          <p:nvPr/>
        </p:nvSpPr>
        <p:spPr>
          <a:xfrm>
            <a:off x="3487057" y="5587493"/>
            <a:ext cx="5656943" cy="461665"/>
          </a:xfrm>
          <a:prstGeom prst="rect">
            <a:avLst/>
          </a:prstGeom>
          <a:noFill/>
        </p:spPr>
        <p:txBody>
          <a:bodyPr wrap="square" rtlCol="0">
            <a:spAutoFit/>
          </a:bodyPr>
          <a:lstStyle/>
          <a:p>
            <a:r>
              <a:rPr lang="en-US" sz="2400" dirty="0" smtClean="0">
                <a:solidFill>
                  <a:srgbClr val="FFFFFF"/>
                </a:solidFill>
              </a:rPr>
              <a:t>What do these numbers mean?</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723571" y="1767007"/>
            <a:ext cx="4572000" cy="1569660"/>
          </a:xfrm>
          <a:prstGeom prst="rect">
            <a:avLst/>
          </a:prstGeom>
        </p:spPr>
        <p:txBody>
          <a:bodyPr>
            <a:spAutoFit/>
          </a:bodyPr>
          <a:lstStyle/>
          <a:p>
            <a:r>
              <a:rPr lang="en-US" sz="2400" dirty="0" smtClean="0"/>
              <a:t>&gt;&gt;&gt; float(len(text2))/float(len(set(text2)))</a:t>
            </a:r>
          </a:p>
          <a:p>
            <a:r>
              <a:rPr lang="en-US" sz="2400" dirty="0" smtClean="0"/>
              <a:t>20.719449729255086</a:t>
            </a:r>
          </a:p>
          <a:p>
            <a:r>
              <a:rPr lang="en-US" sz="2400" dirty="0" smtClean="0"/>
              <a:t>&gt;&gt;&gt; </a:t>
            </a:r>
          </a:p>
        </p:txBody>
      </p:sp>
      <p:sp>
        <p:nvSpPr>
          <p:cNvPr id="4" name="TextBox 3"/>
          <p:cNvSpPr txBox="1"/>
          <p:nvPr/>
        </p:nvSpPr>
        <p:spPr>
          <a:xfrm>
            <a:off x="4278086" y="3105834"/>
            <a:ext cx="4408714" cy="461665"/>
          </a:xfrm>
          <a:prstGeom prst="rect">
            <a:avLst/>
          </a:prstGeom>
          <a:noFill/>
        </p:spPr>
        <p:txBody>
          <a:bodyPr wrap="square" rtlCol="0">
            <a:spAutoFit/>
          </a:bodyPr>
          <a:lstStyle/>
          <a:p>
            <a:r>
              <a:rPr lang="en-US" sz="2400" dirty="0" smtClean="0">
                <a:solidFill>
                  <a:srgbClr val="FFFFFF"/>
                </a:solidFill>
              </a:rPr>
              <a:t>What does this tell us?</a:t>
            </a:r>
            <a:endParaRPr lang="en-US" sz="2400" dirty="0">
              <a:solidFill>
                <a:srgbClr val="FFFFFF"/>
              </a:solidFill>
            </a:endParaRPr>
          </a:p>
        </p:txBody>
      </p:sp>
      <p:sp>
        <p:nvSpPr>
          <p:cNvPr id="5" name="TextBox 4"/>
          <p:cNvSpPr txBox="1"/>
          <p:nvPr/>
        </p:nvSpPr>
        <p:spPr>
          <a:xfrm>
            <a:off x="3505200" y="3567499"/>
            <a:ext cx="5638800" cy="461665"/>
          </a:xfrm>
          <a:prstGeom prst="rect">
            <a:avLst/>
          </a:prstGeom>
          <a:noFill/>
        </p:spPr>
        <p:txBody>
          <a:bodyPr wrap="square" rtlCol="0">
            <a:spAutoFit/>
          </a:bodyPr>
          <a:lstStyle/>
          <a:p>
            <a:r>
              <a:rPr lang="en-US" sz="2400" dirty="0" smtClean="0">
                <a:solidFill>
                  <a:srgbClr val="FFFFFF"/>
                </a:solidFill>
              </a:rPr>
              <a:t>On average, a word is used &gt; 20 times</a:t>
            </a:r>
            <a:endParaRPr lang="en-US" sz="2400" dirty="0">
              <a:solidFill>
                <a:srgbClr val="FFFFFF"/>
              </a:solidFill>
            </a:endParaRPr>
          </a:p>
        </p:txBody>
      </p:sp>
      <p:sp>
        <p:nvSpPr>
          <p:cNvPr id="6" name="TextBox 5"/>
          <p:cNvSpPr txBox="1"/>
          <p:nvPr/>
        </p:nvSpPr>
        <p:spPr>
          <a:xfrm>
            <a:off x="6604000" y="1767007"/>
            <a:ext cx="2082800" cy="707886"/>
          </a:xfrm>
          <a:prstGeom prst="rect">
            <a:avLst/>
          </a:prstGeom>
          <a:noFill/>
        </p:spPr>
        <p:txBody>
          <a:bodyPr wrap="square" rtlCol="0">
            <a:spAutoFit/>
          </a:bodyPr>
          <a:lstStyle/>
          <a:p>
            <a:r>
              <a:rPr lang="en-US" sz="2000" dirty="0" smtClean="0">
                <a:solidFill>
                  <a:srgbClr val="FFFFFF"/>
                </a:solidFill>
              </a:rPr>
              <a:t>A rough measure of lexical richness</a:t>
            </a:r>
            <a:endParaRPr lang="en-US" sz="2000" dirty="0">
              <a:solidFill>
                <a:srgbClr val="FFFFFF"/>
              </a:solidFill>
            </a:endParaRPr>
          </a:p>
        </p:txBody>
      </p:sp>
      <p:sp>
        <p:nvSpPr>
          <p:cNvPr id="7" name="Rectangle 6"/>
          <p:cNvSpPr/>
          <p:nvPr/>
        </p:nvSpPr>
        <p:spPr>
          <a:xfrm>
            <a:off x="1723570" y="4336143"/>
            <a:ext cx="5515429" cy="1569660"/>
          </a:xfrm>
          <a:prstGeom prst="rect">
            <a:avLst/>
          </a:prstGeom>
        </p:spPr>
        <p:txBody>
          <a:bodyPr wrap="square">
            <a:spAutoFit/>
          </a:bodyPr>
          <a:lstStyle/>
          <a:p>
            <a:r>
              <a:rPr lang="en-US" sz="2400" dirty="0" smtClean="0"/>
              <a:t>&gt;&gt;&gt; from __future__ import division</a:t>
            </a:r>
          </a:p>
          <a:p>
            <a:r>
              <a:rPr lang="en-US" sz="2400" dirty="0" smtClean="0"/>
              <a:t>&gt;&gt;&gt; 100*text2.count("money")/len(text2)</a:t>
            </a:r>
          </a:p>
          <a:p>
            <a:r>
              <a:rPr lang="en-US" sz="2400" dirty="0" smtClean="0"/>
              <a:t>0.018364694581002431</a:t>
            </a:r>
          </a:p>
          <a:p>
            <a:r>
              <a:rPr lang="en-US" sz="2400" dirty="0" smtClean="0"/>
              <a:t>&gt;&gt;&gt; </a:t>
            </a:r>
            <a:endParaRPr lang="en-US" sz="2400" dirty="0"/>
          </a:p>
        </p:txBody>
      </p:sp>
      <p:sp>
        <p:nvSpPr>
          <p:cNvPr id="8" name="TextBox 7"/>
          <p:cNvSpPr txBox="1"/>
          <p:nvPr/>
        </p:nvSpPr>
        <p:spPr>
          <a:xfrm>
            <a:off x="5297714" y="6186714"/>
            <a:ext cx="3846286" cy="646331"/>
          </a:xfrm>
          <a:prstGeom prst="rect">
            <a:avLst/>
          </a:prstGeom>
          <a:noFill/>
        </p:spPr>
        <p:txBody>
          <a:bodyPr wrap="square" rtlCol="0">
            <a:spAutoFit/>
          </a:bodyPr>
          <a:lstStyle/>
          <a:p>
            <a:r>
              <a:rPr lang="en-US" dirty="0" smtClean="0">
                <a:solidFill>
                  <a:srgbClr val="FFFFFF"/>
                </a:solidFill>
              </a:rPr>
              <a:t>Note two ways to get floating point results when dividing integers</a:t>
            </a:r>
          </a:p>
        </p:txBody>
      </p:sp>
      <p:sp>
        <p:nvSpPr>
          <p:cNvPr id="9" name="TextBox 8"/>
          <p:cNvSpPr txBox="1"/>
          <p:nvPr/>
        </p:nvSpPr>
        <p:spPr>
          <a:xfrm>
            <a:off x="4091214" y="5444138"/>
            <a:ext cx="4408714" cy="461665"/>
          </a:xfrm>
          <a:prstGeom prst="rect">
            <a:avLst/>
          </a:prstGeom>
          <a:noFill/>
        </p:spPr>
        <p:txBody>
          <a:bodyPr wrap="square" rtlCol="0">
            <a:spAutoFit/>
          </a:bodyPr>
          <a:lstStyle/>
          <a:p>
            <a:r>
              <a:rPr lang="en-US" sz="2400" dirty="0" smtClean="0">
                <a:solidFill>
                  <a:srgbClr val="FFFFFF"/>
                </a:solidFill>
              </a:rPr>
              <a:t>What does this tell us?</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952" y="0"/>
            <a:ext cx="7295848" cy="1143000"/>
          </a:xfrm>
        </p:spPr>
        <p:txBody>
          <a:bodyPr/>
          <a:lstStyle/>
          <a:p>
            <a:r>
              <a:rPr lang="en-US" dirty="0" smtClean="0"/>
              <a:t>Making</a:t>
            </a:r>
            <a:r>
              <a:rPr lang="en-US" sz="5400" dirty="0" smtClean="0"/>
              <a:t> life easier</a:t>
            </a:r>
            <a:endParaRPr lang="en-US" sz="5400" dirty="0"/>
          </a:p>
        </p:txBody>
      </p:sp>
      <p:sp>
        <p:nvSpPr>
          <p:cNvPr id="3" name="Rectangle 2"/>
          <p:cNvSpPr/>
          <p:nvPr/>
        </p:nvSpPr>
        <p:spPr>
          <a:xfrm>
            <a:off x="1626810" y="3995677"/>
            <a:ext cx="6283475" cy="1938992"/>
          </a:xfrm>
          <a:prstGeom prst="rect">
            <a:avLst/>
          </a:prstGeom>
        </p:spPr>
        <p:txBody>
          <a:bodyPr wrap="square">
            <a:spAutoFit/>
          </a:bodyPr>
          <a:lstStyle/>
          <a:p>
            <a:r>
              <a:rPr lang="en-US" sz="2400" dirty="0" smtClean="0"/>
              <a:t>&gt;&gt;&gt; lexical_diversity(text2)</a:t>
            </a:r>
          </a:p>
          <a:p>
            <a:r>
              <a:rPr lang="en-US" sz="2400" dirty="0" smtClean="0"/>
              <a:t>20.719449729255086</a:t>
            </a:r>
          </a:p>
          <a:p>
            <a:r>
              <a:rPr lang="en-US" sz="2400" dirty="0" smtClean="0"/>
              <a:t>&gt;&gt;&gt; percentage(text2.count('money'),len(text2))</a:t>
            </a:r>
          </a:p>
          <a:p>
            <a:r>
              <a:rPr lang="en-US" sz="2400" dirty="0" smtClean="0"/>
              <a:t>0.018364694581002431</a:t>
            </a:r>
          </a:p>
          <a:p>
            <a:r>
              <a:rPr lang="en-US" sz="2400" dirty="0" smtClean="0"/>
              <a:t>&gt;&gt;&gt; </a:t>
            </a:r>
            <a:endParaRPr lang="en-US" sz="2400" dirty="0"/>
          </a:p>
        </p:txBody>
      </p:sp>
      <p:sp>
        <p:nvSpPr>
          <p:cNvPr id="4" name="Rectangle 3"/>
          <p:cNvSpPr/>
          <p:nvPr/>
        </p:nvSpPr>
        <p:spPr>
          <a:xfrm>
            <a:off x="1687283" y="1417638"/>
            <a:ext cx="5243287" cy="2308324"/>
          </a:xfrm>
          <a:prstGeom prst="rect">
            <a:avLst/>
          </a:prstGeom>
        </p:spPr>
        <p:txBody>
          <a:bodyPr wrap="square">
            <a:spAutoFit/>
          </a:bodyPr>
          <a:lstStyle/>
          <a:p>
            <a:r>
              <a:rPr lang="en-US" sz="2400" dirty="0" smtClean="0"/>
              <a:t>&gt;&gt;&gt; def </a:t>
            </a:r>
            <a:r>
              <a:rPr lang="en-US" sz="2400" dirty="0" err="1" smtClean="0"/>
              <a:t>lexical_diversity(text</a:t>
            </a:r>
            <a:r>
              <a:rPr lang="en-US" sz="2400" dirty="0" smtClean="0"/>
              <a:t>):</a:t>
            </a:r>
          </a:p>
          <a:p>
            <a:r>
              <a:rPr lang="en-US" sz="2400" dirty="0" smtClean="0"/>
              <a:t>...    return </a:t>
            </a:r>
            <a:r>
              <a:rPr lang="en-US" sz="2400" dirty="0" err="1" smtClean="0"/>
              <a:t>len(text</a:t>
            </a:r>
            <a:r>
              <a:rPr lang="en-US" sz="2400" dirty="0" smtClean="0"/>
              <a:t>) / </a:t>
            </a:r>
            <a:r>
              <a:rPr lang="en-US" sz="2400" dirty="0" err="1" smtClean="0"/>
              <a:t>len(set(text</a:t>
            </a:r>
            <a:r>
              <a:rPr lang="en-US" sz="2400" dirty="0" smtClean="0"/>
              <a:t>))</a:t>
            </a:r>
          </a:p>
          <a:p>
            <a:r>
              <a:rPr lang="en-US" sz="2400" dirty="0" smtClean="0"/>
              <a:t>... </a:t>
            </a:r>
          </a:p>
          <a:p>
            <a:r>
              <a:rPr lang="en-US" sz="2400" dirty="0" smtClean="0"/>
              <a:t>&gt;&gt;&gt; def </a:t>
            </a:r>
            <a:r>
              <a:rPr lang="en-US" sz="2400" dirty="0" err="1" smtClean="0"/>
              <a:t>percentage(count,total</a:t>
            </a:r>
            <a:r>
              <a:rPr lang="en-US" sz="2400" dirty="0" smtClean="0"/>
              <a:t>):</a:t>
            </a:r>
          </a:p>
          <a:p>
            <a:r>
              <a:rPr lang="en-US" sz="2400" dirty="0" smtClean="0"/>
              <a:t>...    return 100*count/total</a:t>
            </a:r>
          </a:p>
          <a:p>
            <a:r>
              <a:rPr lang="en-US" sz="2400" dirty="0" smtClean="0"/>
              <a:t>...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Modify the function percentage so that you only have to pass it the name of the text and the word to count</a:t>
            </a:r>
          </a:p>
          <a:p>
            <a:pPr marL="971550" lvl="1" indent="-514350"/>
            <a:r>
              <a:rPr lang="en-US" dirty="0" smtClean="0"/>
              <a:t>the new call will look like this:</a:t>
            </a:r>
          </a:p>
          <a:p>
            <a:pPr marL="971550" lvl="1" indent="-514350"/>
            <a:r>
              <a:rPr lang="en-US" dirty="0" smtClean="0"/>
              <a:t>percentage(text2, “money”)</a:t>
            </a:r>
          </a:p>
          <a:p>
            <a:pPr marL="514350" indent="-514350">
              <a:buFont typeface="+mj-lt"/>
              <a:buAutoNum type="arabicPeriod"/>
            </a:pPr>
            <a:r>
              <a:rPr lang="en-US" dirty="0" smtClean="0"/>
              <a:t>In which of the texts is “money” most dominant?</a:t>
            </a:r>
          </a:p>
          <a:p>
            <a:pPr marL="971550" lvl="1" indent="-514350"/>
            <a:r>
              <a:rPr lang="en-US" dirty="0" smtClean="0"/>
              <a:t>Where is it least dominant?</a:t>
            </a:r>
          </a:p>
          <a:p>
            <a:pPr marL="971550" lvl="1" indent="-514350"/>
            <a:r>
              <a:rPr lang="en-US" dirty="0" smtClean="0"/>
              <a:t>What are the percentages for each text?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the texts</a:t>
            </a:r>
            <a:endParaRPr lang="en-US" dirty="0"/>
          </a:p>
        </p:txBody>
      </p:sp>
      <p:sp>
        <p:nvSpPr>
          <p:cNvPr id="3" name="Content Placeholder 2"/>
          <p:cNvSpPr>
            <a:spLocks noGrp="1"/>
          </p:cNvSpPr>
          <p:nvPr>
            <p:ph idx="1"/>
          </p:nvPr>
        </p:nvSpPr>
        <p:spPr>
          <a:xfrm>
            <a:off x="1390952" y="1417638"/>
            <a:ext cx="7295848" cy="1358219"/>
          </a:xfrm>
        </p:spPr>
        <p:txBody>
          <a:bodyPr/>
          <a:lstStyle/>
          <a:p>
            <a:r>
              <a:rPr lang="en-US" dirty="0" smtClean="0"/>
              <a:t>Each of the texts is a list, and so all our list methods work, including slicing:</a:t>
            </a:r>
          </a:p>
          <a:p>
            <a:endParaRPr lang="en-US" dirty="0"/>
          </a:p>
        </p:txBody>
      </p:sp>
      <p:sp>
        <p:nvSpPr>
          <p:cNvPr id="4" name="Rectangle 3"/>
          <p:cNvSpPr/>
          <p:nvPr/>
        </p:nvSpPr>
        <p:spPr>
          <a:xfrm>
            <a:off x="1390952" y="3465286"/>
            <a:ext cx="7753048" cy="3139321"/>
          </a:xfrm>
          <a:prstGeom prst="rect">
            <a:avLst/>
          </a:prstGeom>
        </p:spPr>
        <p:txBody>
          <a:bodyPr wrap="square">
            <a:spAutoFit/>
          </a:bodyPr>
          <a:lstStyle/>
          <a:p>
            <a:r>
              <a:rPr lang="en-US" dirty="0" smtClean="0"/>
              <a:t>&gt;&gt;&gt; text2[0:100]</a:t>
            </a:r>
          </a:p>
          <a:p>
            <a:r>
              <a:rPr lang="en-US" dirty="0" smtClean="0"/>
              <a:t>['[', 'Sense', 'and', 'Sensibility', 'by', 'Jane', 'Austen', '1811', ']', 'CHAPTER', '1', 'The', 'family', 'of', '</a:t>
            </a:r>
            <a:r>
              <a:rPr lang="en-US" dirty="0" err="1" smtClean="0"/>
              <a:t>Dashwood</a:t>
            </a:r>
            <a:r>
              <a:rPr lang="en-US" dirty="0" smtClean="0"/>
              <a:t>', 'had', 'long', 'been', 'settled', 'in', 'Sussex', '.', 'Their', 'estate', 'was', 'large', ',', 'and', 'their', 'residence', 'was', 'at', '</a:t>
            </a:r>
            <a:r>
              <a:rPr lang="en-US" dirty="0" err="1" smtClean="0"/>
              <a:t>Norland</a:t>
            </a:r>
            <a:r>
              <a:rPr lang="en-US" dirty="0" smtClean="0"/>
              <a:t>', 'Park', ',', 'in', 'the', 'centre', 'of', 'their', 'property', ',', 'where', ',', 'for', 'many', 'generations', ',', 'they', 'had', 'lived', 'in', 'so', 'respectable', 'a', 'manner', 'as', 'to', 'engage', 'the', 'general', 'good', 'opinion', 'of', 'their', 'surrounding', 'acquaintance', '.', 'The', 'late', 'owner', 'of', 'this', 'estate', 'was', 'a', 'single', 'man', ',', 'who', 'lived', 'to', 'a', 'very', 'advanced', 'age', ',', 'and', 'who', 'for', 'many', 'years', 'of', 'his', 'life', ',', 'had', 'a', 'constant', 'companion']</a:t>
            </a:r>
          </a:p>
          <a:p>
            <a:r>
              <a:rPr lang="en-US" dirty="0" smtClean="0"/>
              <a:t>&gt;&gt;&gt; </a:t>
            </a:r>
            <a:endParaRPr lang="en-US" dirty="0"/>
          </a:p>
        </p:txBody>
      </p:sp>
      <p:sp>
        <p:nvSpPr>
          <p:cNvPr id="6" name="TextBox 5"/>
          <p:cNvSpPr txBox="1"/>
          <p:nvPr/>
        </p:nvSpPr>
        <p:spPr>
          <a:xfrm>
            <a:off x="1324433" y="2812456"/>
            <a:ext cx="7924800" cy="707886"/>
          </a:xfrm>
          <a:prstGeom prst="rect">
            <a:avLst/>
          </a:prstGeom>
          <a:noFill/>
        </p:spPr>
        <p:txBody>
          <a:bodyPr wrap="square" rtlCol="0">
            <a:spAutoFit/>
          </a:bodyPr>
          <a:lstStyle/>
          <a:p>
            <a:r>
              <a:rPr lang="en-US" sz="2000" dirty="0" smtClean="0">
                <a:solidFill>
                  <a:srgbClr val="FFFFFF"/>
                </a:solidFill>
              </a:rPr>
              <a:t>The first 101 elements in the list for text2 (Sense and Sensibility)   Note that the first element is itself a list.</a:t>
            </a:r>
            <a:endParaRPr lang="en-US" sz="20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index</a:t>
            </a:r>
            <a:endParaRPr lang="en-US" dirty="0"/>
          </a:p>
        </p:txBody>
      </p:sp>
      <p:sp>
        <p:nvSpPr>
          <p:cNvPr id="3" name="Content Placeholder 2"/>
          <p:cNvSpPr>
            <a:spLocks noGrp="1"/>
          </p:cNvSpPr>
          <p:nvPr>
            <p:ph idx="1"/>
          </p:nvPr>
        </p:nvSpPr>
        <p:spPr/>
        <p:txBody>
          <a:bodyPr>
            <a:normAutofit/>
          </a:bodyPr>
          <a:lstStyle/>
          <a:p>
            <a:r>
              <a:rPr lang="en-US" dirty="0" smtClean="0"/>
              <a:t>We can see what is at a position:</a:t>
            </a:r>
          </a:p>
          <a:p>
            <a:pPr lvl="2">
              <a:buNone/>
            </a:pPr>
            <a:r>
              <a:rPr lang="en-US" dirty="0" smtClean="0"/>
              <a:t>&gt;&gt;&gt; text2[302]</a:t>
            </a:r>
          </a:p>
          <a:p>
            <a:pPr lvl="2">
              <a:buNone/>
            </a:pPr>
            <a:r>
              <a:rPr lang="en-US" dirty="0" smtClean="0"/>
              <a:t>'devolved’</a:t>
            </a:r>
          </a:p>
          <a:p>
            <a:pPr>
              <a:buNone/>
            </a:pPr>
            <a:endParaRPr lang="en-US" dirty="0" smtClean="0"/>
          </a:p>
          <a:p>
            <a:pPr>
              <a:buNone/>
            </a:pPr>
            <a:endParaRPr lang="en-US" dirty="0" smtClean="0"/>
          </a:p>
          <a:p>
            <a:r>
              <a:rPr lang="en-US" dirty="0" smtClean="0"/>
              <a:t>And where a word appears:</a:t>
            </a:r>
          </a:p>
          <a:p>
            <a:pPr lvl="2">
              <a:buNone/>
            </a:pPr>
            <a:r>
              <a:rPr lang="en-US" dirty="0" smtClean="0"/>
              <a:t>&gt;&gt;&gt; text2.index('marriage')</a:t>
            </a:r>
          </a:p>
          <a:p>
            <a:pPr lvl="2">
              <a:buNone/>
            </a:pPr>
            <a:r>
              <a:rPr lang="en-US" dirty="0" smtClean="0"/>
              <a:t>255</a:t>
            </a:r>
          </a:p>
          <a:p>
            <a:pPr lvl="2">
              <a:buNone/>
            </a:pPr>
            <a:r>
              <a:rPr lang="en-US" dirty="0" smtClean="0"/>
              <a:t>&gt;&gt;&gt; </a:t>
            </a:r>
          </a:p>
          <a:p>
            <a:pPr lvl="2"/>
            <a:endParaRPr lang="en-US" dirty="0"/>
          </a:p>
        </p:txBody>
      </p:sp>
      <p:sp>
        <p:nvSpPr>
          <p:cNvPr id="4" name="TextBox 3"/>
          <p:cNvSpPr txBox="1"/>
          <p:nvPr/>
        </p:nvSpPr>
        <p:spPr>
          <a:xfrm>
            <a:off x="4336143" y="5569857"/>
            <a:ext cx="4807857" cy="1015663"/>
          </a:xfrm>
          <a:prstGeom prst="rect">
            <a:avLst/>
          </a:prstGeom>
          <a:noFill/>
        </p:spPr>
        <p:txBody>
          <a:bodyPr wrap="square" rtlCol="0">
            <a:spAutoFit/>
          </a:bodyPr>
          <a:lstStyle/>
          <a:p>
            <a:r>
              <a:rPr lang="en-US" sz="2000" dirty="0" smtClean="0">
                <a:solidFill>
                  <a:srgbClr val="FFFFFF"/>
                </a:solidFill>
              </a:rPr>
              <a:t>Remember that indexing begins at 0 and the index tells how far removed you are from the initial element.</a:t>
            </a:r>
            <a:endParaRPr lang="en-US" sz="20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1390952" y="2129221"/>
            <a:ext cx="7295848" cy="4708525"/>
          </a:xfrm>
        </p:spPr>
        <p:txBody>
          <a:bodyPr/>
          <a:lstStyle/>
          <a:p>
            <a:r>
              <a:rPr lang="en-US" dirty="0" smtClean="0"/>
              <a:t>Each of the elements in each of the text lists is a string, and all the string methods apply.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sp>
        <p:nvSpPr>
          <p:cNvPr id="4" name="Rectangle 3"/>
          <p:cNvSpPr/>
          <p:nvPr/>
        </p:nvSpPr>
        <p:spPr>
          <a:xfrm>
            <a:off x="1848152" y="1779686"/>
            <a:ext cx="7295848" cy="3416320"/>
          </a:xfrm>
          <a:prstGeom prst="rect">
            <a:avLst/>
          </a:prstGeom>
        </p:spPr>
        <p:txBody>
          <a:bodyPr wrap="square">
            <a:spAutoFit/>
          </a:bodyPr>
          <a:lstStyle/>
          <a:p>
            <a:r>
              <a:rPr lang="en-US" dirty="0" smtClean="0"/>
              <a:t>&gt;&gt;&gt; fdist1=FreqDist(text1)</a:t>
            </a:r>
          </a:p>
          <a:p>
            <a:r>
              <a:rPr lang="en-US" dirty="0" smtClean="0"/>
              <a:t>&gt;&gt;&gt; fdist1</a:t>
            </a:r>
          </a:p>
          <a:p>
            <a:r>
              <a:rPr lang="en-US" dirty="0" smtClean="0"/>
              <a:t>&lt;</a:t>
            </a:r>
            <a:r>
              <a:rPr lang="en-US" dirty="0" err="1" smtClean="0"/>
              <a:t>FreqDist</a:t>
            </a:r>
            <a:r>
              <a:rPr lang="en-US" dirty="0" smtClean="0"/>
              <a:t> with 260819 outcomes&gt;</a:t>
            </a:r>
          </a:p>
          <a:p>
            <a:endParaRPr lang="en-US" dirty="0" smtClean="0"/>
          </a:p>
          <a:p>
            <a:r>
              <a:rPr lang="en-US" dirty="0" smtClean="0"/>
              <a:t>&gt;&gt;&gt; vocabulary1=fdist1.keys()</a:t>
            </a:r>
          </a:p>
          <a:p>
            <a:endParaRPr lang="en-US" dirty="0" smtClean="0"/>
          </a:p>
          <a:p>
            <a:r>
              <a:rPr lang="en-US" dirty="0" smtClean="0"/>
              <a:t>&gt;&gt;&gt; vocabulary1[:50]</a:t>
            </a:r>
          </a:p>
          <a:p>
            <a:r>
              <a:rPr lang="en-US" dirty="0" smtClean="0"/>
              <a:t>[',', 'the', '.', 'of', 'and', 'a', 'to', ';', 'in', 'that', "'", '-', 'his', 'it', 'I', '</a:t>
            </a:r>
            <a:r>
              <a:rPr lang="en-US" dirty="0" err="1" smtClean="0"/>
              <a:t>s</a:t>
            </a:r>
            <a:r>
              <a:rPr lang="en-US" dirty="0" smtClean="0"/>
              <a:t>', 'is', 'he', 'with', 'was', 'as', '"', 'all', 'for', 'this', '!', 'at', 'by', 'but', 'not', '--', 'him', 'from', 'be', 'on', 'so', 'whale', 'one', 'you', 'had', 'have', 'there', 'But', 'or', 'were', 'now', 'which', '?', 'me', 'like']</a:t>
            </a:r>
          </a:p>
          <a:p>
            <a:r>
              <a:rPr lang="en-US" dirty="0" smtClean="0"/>
              <a:t>&gt;&gt;&gt; </a:t>
            </a:r>
            <a:endParaRPr lang="en-US" dirty="0"/>
          </a:p>
        </p:txBody>
      </p:sp>
      <p:sp>
        <p:nvSpPr>
          <p:cNvPr id="5" name="TextBox 4"/>
          <p:cNvSpPr txBox="1"/>
          <p:nvPr/>
        </p:nvSpPr>
        <p:spPr>
          <a:xfrm>
            <a:off x="1618342" y="5196006"/>
            <a:ext cx="7525658" cy="1569660"/>
          </a:xfrm>
          <a:prstGeom prst="rect">
            <a:avLst/>
          </a:prstGeom>
          <a:noFill/>
        </p:spPr>
        <p:txBody>
          <a:bodyPr wrap="square" rtlCol="0">
            <a:spAutoFit/>
          </a:bodyPr>
          <a:lstStyle/>
          <a:p>
            <a:r>
              <a:rPr lang="en-US" sz="2400" dirty="0" smtClean="0">
                <a:solidFill>
                  <a:srgbClr val="FFFFFF"/>
                </a:solidFill>
              </a:rPr>
              <a:t>These are the 50 most common tokens in the text of Moby Dick.  Many of these are not useful in characterizing the text.  We call them “stop words” and will see how to eliminate them from consideration later.</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a:xfrm>
            <a:off x="1390952" y="1417638"/>
            <a:ext cx="7753048" cy="5049832"/>
          </a:xfrm>
        </p:spPr>
        <p:txBody>
          <a:bodyPr>
            <a:normAutofit/>
          </a:bodyPr>
          <a:lstStyle/>
          <a:p>
            <a:r>
              <a:rPr lang="en-US" dirty="0" smtClean="0"/>
              <a:t>We have </a:t>
            </a:r>
            <a:r>
              <a:rPr lang="en-US" dirty="0" smtClean="0"/>
              <a:t>progressed with </a:t>
            </a:r>
            <a:r>
              <a:rPr lang="en-US" dirty="0" smtClean="0"/>
              <a:t>Object</a:t>
            </a:r>
            <a:r>
              <a:rPr lang="en-US" dirty="0" smtClean="0"/>
              <a:t>-Oriented Programming in Python</a:t>
            </a:r>
          </a:p>
          <a:p>
            <a:pPr lvl="1"/>
            <a:r>
              <a:rPr lang="en-US" dirty="0" smtClean="0"/>
              <a:t>Simple I/O, File I/O</a:t>
            </a:r>
          </a:p>
          <a:p>
            <a:pPr lvl="1"/>
            <a:r>
              <a:rPr lang="en-US" dirty="0" smtClean="0"/>
              <a:t>Lists, Strings, </a:t>
            </a:r>
            <a:r>
              <a:rPr lang="en-US" dirty="0" err="1" smtClean="0"/>
              <a:t>Tuples</a:t>
            </a:r>
            <a:r>
              <a:rPr lang="en-US" dirty="0" smtClean="0"/>
              <a:t>, and their methods</a:t>
            </a:r>
          </a:p>
          <a:p>
            <a:pPr lvl="1"/>
            <a:r>
              <a:rPr lang="en-US" dirty="0" smtClean="0"/>
              <a:t>Numeric types and operations</a:t>
            </a:r>
          </a:p>
          <a:p>
            <a:pPr lvl="1"/>
            <a:r>
              <a:rPr lang="en-US" dirty="0" smtClean="0"/>
              <a:t>Control structures: if, for, while</a:t>
            </a:r>
          </a:p>
          <a:p>
            <a:pPr lvl="1"/>
            <a:r>
              <a:rPr lang="en-US" dirty="0" smtClean="0"/>
              <a:t>Function definition and use</a:t>
            </a:r>
          </a:p>
          <a:p>
            <a:pPr lvl="2"/>
            <a:r>
              <a:rPr lang="en-US" dirty="0" smtClean="0"/>
              <a:t>Parameters for defining the function, arguments for calling the function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precise specification</a:t>
            </a:r>
            <a:endParaRPr lang="en-US" dirty="0"/>
          </a:p>
        </p:txBody>
      </p:sp>
      <p:sp>
        <p:nvSpPr>
          <p:cNvPr id="4" name="Content Placeholder 3"/>
          <p:cNvSpPr>
            <a:spLocks noGrp="1"/>
          </p:cNvSpPr>
          <p:nvPr>
            <p:ph idx="1"/>
          </p:nvPr>
        </p:nvSpPr>
        <p:spPr>
          <a:xfrm>
            <a:off x="1390952" y="1417638"/>
            <a:ext cx="7295848" cy="2334527"/>
          </a:xfrm>
        </p:spPr>
        <p:txBody>
          <a:bodyPr>
            <a:normAutofit/>
          </a:bodyPr>
          <a:lstStyle/>
          <a:p>
            <a:r>
              <a:rPr lang="en-US" dirty="0" smtClean="0"/>
              <a:t>Consider the mathematical expression</a:t>
            </a:r>
          </a:p>
          <a:p>
            <a:endParaRPr lang="en-US" dirty="0" smtClean="0"/>
          </a:p>
          <a:p>
            <a:r>
              <a:rPr lang="en-US" dirty="0" smtClean="0"/>
              <a:t>Python implementation is</a:t>
            </a:r>
          </a:p>
          <a:p>
            <a:pPr lvl="1"/>
            <a:r>
              <a:rPr lang="en-US" dirty="0" smtClean="0"/>
              <a:t>[</a:t>
            </a:r>
            <a:r>
              <a:rPr lang="en-US" dirty="0" err="1" smtClean="0"/>
              <a:t>w</a:t>
            </a:r>
            <a:r>
              <a:rPr lang="en-US" dirty="0" smtClean="0"/>
              <a:t> for </a:t>
            </a:r>
            <a:r>
              <a:rPr lang="en-US" dirty="0" err="1" smtClean="0"/>
              <a:t>w</a:t>
            </a:r>
            <a:r>
              <a:rPr lang="en-US" dirty="0" smtClean="0"/>
              <a:t> in V if </a:t>
            </a:r>
            <a:r>
              <a:rPr lang="en-US" dirty="0" err="1" smtClean="0"/>
              <a:t>p(w</a:t>
            </a:r>
            <a:r>
              <a:rPr lang="en-US" dirty="0" smtClean="0"/>
              <a:t>)] </a:t>
            </a:r>
          </a:p>
          <a:p>
            <a:pPr lvl="1"/>
            <a:endParaRPr lang="en-US" dirty="0"/>
          </a:p>
        </p:txBody>
      </p:sp>
      <p:sp>
        <p:nvSpPr>
          <p:cNvPr id="3" name="Rectangle 2"/>
          <p:cNvSpPr/>
          <p:nvPr/>
        </p:nvSpPr>
        <p:spPr>
          <a:xfrm>
            <a:off x="1390952" y="4352329"/>
            <a:ext cx="7753048" cy="1477328"/>
          </a:xfrm>
          <a:prstGeom prst="rect">
            <a:avLst/>
          </a:prstGeom>
        </p:spPr>
        <p:txBody>
          <a:bodyPr wrap="square">
            <a:spAutoFit/>
          </a:bodyPr>
          <a:lstStyle/>
          <a:p>
            <a:r>
              <a:rPr lang="en-US" dirty="0" smtClean="0"/>
              <a:t>&gt;&gt;&gt; </a:t>
            </a:r>
            <a:r>
              <a:rPr lang="en-US" dirty="0" err="1" smtClean="0"/>
              <a:t>AustenVoc</a:t>
            </a:r>
            <a:r>
              <a:rPr lang="en-US" dirty="0" smtClean="0"/>
              <a:t>=set(text2)</a:t>
            </a:r>
          </a:p>
          <a:p>
            <a:r>
              <a:rPr lang="en-US" dirty="0" smtClean="0"/>
              <a:t>&gt;&gt;&gt; long_words_2=[</a:t>
            </a:r>
            <a:r>
              <a:rPr lang="en-US" dirty="0" err="1" smtClean="0"/>
              <a:t>w</a:t>
            </a:r>
            <a:r>
              <a:rPr lang="en-US" dirty="0" smtClean="0"/>
              <a:t> for </a:t>
            </a:r>
            <a:r>
              <a:rPr lang="en-US" dirty="0" err="1" smtClean="0"/>
              <a:t>w</a:t>
            </a:r>
            <a:r>
              <a:rPr lang="en-US" dirty="0" smtClean="0"/>
              <a:t> in </a:t>
            </a:r>
            <a:r>
              <a:rPr lang="en-US" dirty="0" err="1" smtClean="0"/>
              <a:t>AustenVoc</a:t>
            </a:r>
            <a:r>
              <a:rPr lang="en-US" dirty="0" smtClean="0"/>
              <a:t> if </a:t>
            </a:r>
            <a:r>
              <a:rPr lang="en-US" dirty="0" err="1" smtClean="0"/>
              <a:t>len(w</a:t>
            </a:r>
            <a:r>
              <a:rPr lang="en-US" dirty="0" smtClean="0"/>
              <a:t>) &gt;15]</a:t>
            </a:r>
          </a:p>
          <a:p>
            <a:r>
              <a:rPr lang="en-US" dirty="0" smtClean="0"/>
              <a:t>&gt;&gt;&gt; long_words_2</a:t>
            </a:r>
          </a:p>
          <a:p>
            <a:r>
              <a:rPr lang="en-US" dirty="0" smtClean="0"/>
              <a:t>['incomprehensible', 'disqualifications', 'disinterestedness', 'companionableness']</a:t>
            </a:r>
          </a:p>
          <a:p>
            <a:r>
              <a:rPr lang="en-US" dirty="0" smtClean="0"/>
              <a:t>&gt;&gt;&gt; </a:t>
            </a:r>
            <a:endParaRPr lang="en-US" dirty="0"/>
          </a:p>
        </p:txBody>
      </p:sp>
      <p:graphicFrame>
        <p:nvGraphicFramePr>
          <p:cNvPr id="5" name="Object 4"/>
          <p:cNvGraphicFramePr>
            <a:graphicFrameLocks noChangeAspect="1"/>
          </p:cNvGraphicFramePr>
          <p:nvPr/>
        </p:nvGraphicFramePr>
        <p:xfrm>
          <a:off x="2267854" y="1958015"/>
          <a:ext cx="3048000" cy="618318"/>
        </p:xfrm>
        <a:graphic>
          <a:graphicData uri="http://schemas.openxmlformats.org/presentationml/2006/ole">
            <mc:AlternateContent xmlns:mc="http://schemas.openxmlformats.org/markup-compatibility/2006">
              <mc:Choice xmlns:v="urn:schemas-microsoft-com:vml" Requires="v">
                <p:oleObj spid="_x0000_s39945" name="Equation" r:id="rId3" imgW="1231900" imgH="177800" progId="Equation.3">
                  <p:embed/>
                </p:oleObj>
              </mc:Choice>
              <mc:Fallback>
                <p:oleObj name="Equation" r:id="rId3" imgW="1231900" imgH="177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854" y="1958015"/>
                        <a:ext cx="3048000" cy="618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588000" y="3138713"/>
            <a:ext cx="3556000" cy="830997"/>
          </a:xfrm>
          <a:prstGeom prst="rect">
            <a:avLst/>
          </a:prstGeom>
          <a:noFill/>
        </p:spPr>
        <p:txBody>
          <a:bodyPr wrap="square" rtlCol="0">
            <a:spAutoFit/>
          </a:bodyPr>
          <a:lstStyle/>
          <a:p>
            <a:r>
              <a:rPr lang="en-US" sz="2400" dirty="0" smtClean="0">
                <a:solidFill>
                  <a:srgbClr val="FFFFFF"/>
                </a:solidFill>
              </a:rPr>
              <a:t>List comprehension – we saw it first last week</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to the condition</a:t>
            </a:r>
            <a:endParaRPr lang="en-US" dirty="0"/>
          </a:p>
        </p:txBody>
      </p:sp>
      <p:sp>
        <p:nvSpPr>
          <p:cNvPr id="4" name="Rectangle 3"/>
          <p:cNvSpPr/>
          <p:nvPr/>
        </p:nvSpPr>
        <p:spPr>
          <a:xfrm>
            <a:off x="1390952" y="2507153"/>
            <a:ext cx="7753048" cy="2492990"/>
          </a:xfrm>
          <a:prstGeom prst="rect">
            <a:avLst/>
          </a:prstGeom>
        </p:spPr>
        <p:txBody>
          <a:bodyPr wrap="square">
            <a:spAutoFit/>
          </a:bodyPr>
          <a:lstStyle/>
          <a:p>
            <a:r>
              <a:rPr lang="en-US" dirty="0" smtClean="0"/>
              <a:t>fdist2=FreqDist(text2)</a:t>
            </a:r>
          </a:p>
          <a:p>
            <a:r>
              <a:rPr lang="en-US" dirty="0" smtClean="0"/>
              <a:t>&gt;&gt;&gt; long_words_2=</a:t>
            </a:r>
            <a:r>
              <a:rPr lang="en-US" dirty="0" err="1" smtClean="0"/>
              <a:t>sorted([w</a:t>
            </a:r>
            <a:r>
              <a:rPr lang="en-US" dirty="0" smtClean="0"/>
              <a:t> for </a:t>
            </a:r>
            <a:r>
              <a:rPr lang="en-US" dirty="0" err="1" smtClean="0"/>
              <a:t>w</a:t>
            </a:r>
            <a:r>
              <a:rPr lang="en-US" dirty="0" smtClean="0"/>
              <a:t> in </a:t>
            </a:r>
            <a:r>
              <a:rPr lang="en-US" dirty="0" err="1" smtClean="0"/>
              <a:t>AustenVoc</a:t>
            </a:r>
            <a:r>
              <a:rPr lang="en-US" dirty="0" smtClean="0"/>
              <a:t> if </a:t>
            </a:r>
            <a:r>
              <a:rPr lang="en-US" dirty="0" err="1" smtClean="0"/>
              <a:t>len(w</a:t>
            </a:r>
            <a:r>
              <a:rPr lang="en-US" dirty="0" smtClean="0"/>
              <a:t>) &gt;12 and fdist2[w]&gt;5])</a:t>
            </a:r>
          </a:p>
          <a:p>
            <a:r>
              <a:rPr lang="en-US" sz="2000" dirty="0" smtClean="0"/>
              <a:t>&gt;&gt;&gt; long_words_2</a:t>
            </a:r>
          </a:p>
          <a:p>
            <a:r>
              <a:rPr lang="en-US" sz="2000" dirty="0" smtClean="0"/>
              <a:t>['Somersetshire', 'accommodation', 'circumstances', 'communication', 'consciousness', 'consideration', 'disappointment', 'distinguished', 'embarrassment', 'encouragement', 'establishment', 'extraordinary', 'inconvenience', 'indisposition', '</a:t>
            </a:r>
            <a:r>
              <a:rPr lang="en-US" sz="2000" dirty="0" err="1" smtClean="0"/>
              <a:t>neighbourhood</a:t>
            </a:r>
            <a:r>
              <a:rPr lang="en-US" sz="2000" dirty="0" smtClean="0"/>
              <a:t>', 'unaccountable', 'uncomfortable', 'understanding', 'unfortunately']</a:t>
            </a:r>
            <a:endParaRPr lang="en-US" sz="2000" dirty="0"/>
          </a:p>
        </p:txBody>
      </p:sp>
      <p:sp>
        <p:nvSpPr>
          <p:cNvPr id="5" name="TextBox 4"/>
          <p:cNvSpPr txBox="1"/>
          <p:nvPr/>
        </p:nvSpPr>
        <p:spPr>
          <a:xfrm>
            <a:off x="3015343" y="5318865"/>
            <a:ext cx="6128657" cy="461665"/>
          </a:xfrm>
          <a:prstGeom prst="rect">
            <a:avLst/>
          </a:prstGeom>
          <a:noFill/>
        </p:spPr>
        <p:txBody>
          <a:bodyPr wrap="square" rtlCol="0">
            <a:spAutoFit/>
          </a:bodyPr>
          <a:lstStyle/>
          <a:p>
            <a:r>
              <a:rPr lang="en-US" sz="2400" dirty="0" smtClean="0">
                <a:solidFill>
                  <a:srgbClr val="FFFFFF"/>
                </a:solidFill>
              </a:rPr>
              <a:t>So, our if </a:t>
            </a:r>
            <a:r>
              <a:rPr lang="en-US" sz="2400" dirty="0" err="1" smtClean="0">
                <a:solidFill>
                  <a:srgbClr val="FFFFFF"/>
                </a:solidFill>
              </a:rPr>
              <a:t>p(w</a:t>
            </a:r>
            <a:r>
              <a:rPr lang="en-US" sz="2400" dirty="0" smtClean="0">
                <a:solidFill>
                  <a:srgbClr val="FFFFFF"/>
                </a:solidFill>
              </a:rPr>
              <a:t>) can be as complex as we need</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a:xfrm>
            <a:off x="1390952" y="2134594"/>
            <a:ext cx="7295848" cy="4708525"/>
          </a:xfrm>
        </p:spPr>
        <p:txBody>
          <a:bodyPr/>
          <a:lstStyle/>
          <a:p>
            <a:r>
              <a:rPr lang="en-US" dirty="0" smtClean="0"/>
              <a:t>Find all the words longer than 12 characters, which occur at least 5 times, in each of the texts.</a:t>
            </a:r>
          </a:p>
          <a:p>
            <a:pPr lvl="1"/>
            <a:r>
              <a:rPr lang="en-US" dirty="0" smtClean="0"/>
              <a:t>How well do they give you a sense of the texts?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Collocations and Bigrams</a:t>
            </a:r>
            <a:endParaRPr lang="en-US" dirty="0"/>
          </a:p>
        </p:txBody>
      </p:sp>
      <p:sp>
        <p:nvSpPr>
          <p:cNvPr id="3" name="Content Placeholder 2"/>
          <p:cNvSpPr>
            <a:spLocks noGrp="1"/>
          </p:cNvSpPr>
          <p:nvPr>
            <p:ph idx="1"/>
          </p:nvPr>
        </p:nvSpPr>
        <p:spPr>
          <a:xfrm>
            <a:off x="1390952" y="1417638"/>
            <a:ext cx="7753048" cy="5440361"/>
          </a:xfrm>
        </p:spPr>
        <p:txBody>
          <a:bodyPr>
            <a:normAutofit fontScale="85000" lnSpcReduction="20000"/>
          </a:bodyPr>
          <a:lstStyle/>
          <a:p>
            <a:r>
              <a:rPr lang="en-US" dirty="0" smtClean="0"/>
              <a:t>Sometimes a word by itself is not representative of its role in a text.  It is only with a companion word that we get the intended sense.</a:t>
            </a:r>
          </a:p>
          <a:p>
            <a:pPr lvl="1"/>
            <a:r>
              <a:rPr lang="en-US" dirty="0" smtClean="0"/>
              <a:t>red wine</a:t>
            </a:r>
          </a:p>
          <a:p>
            <a:pPr lvl="1"/>
            <a:r>
              <a:rPr lang="en-US" dirty="0" smtClean="0"/>
              <a:t>high horse</a:t>
            </a:r>
          </a:p>
          <a:p>
            <a:pPr lvl="1"/>
            <a:r>
              <a:rPr lang="en-US" dirty="0" smtClean="0"/>
              <a:t>sign of hope</a:t>
            </a:r>
          </a:p>
          <a:p>
            <a:r>
              <a:rPr lang="en-US" dirty="0" smtClean="0"/>
              <a:t>Bigrams are two word combinations</a:t>
            </a:r>
          </a:p>
          <a:p>
            <a:pPr lvl="1"/>
            <a:r>
              <a:rPr lang="en-US" dirty="0" smtClean="0"/>
              <a:t>not all bigrams are useful, of course</a:t>
            </a:r>
          </a:p>
          <a:p>
            <a:pPr lvl="1"/>
            <a:r>
              <a:rPr lang="en-US" dirty="0" smtClean="0"/>
              <a:t>len(bigrams(text2))  == 141575</a:t>
            </a:r>
          </a:p>
          <a:p>
            <a:pPr lvl="2"/>
            <a:r>
              <a:rPr lang="en-US" dirty="0" smtClean="0"/>
              <a:t>including “and among”, “they could” , …</a:t>
            </a:r>
          </a:p>
          <a:p>
            <a:r>
              <a:rPr lang="en-US" dirty="0" smtClean="0"/>
              <a:t>Collocations provides bigrams that include uncommon words – words that might be significant in the text.</a:t>
            </a:r>
          </a:p>
          <a:p>
            <a:pPr lvl="1"/>
            <a:r>
              <a:rPr lang="en-US" dirty="0" smtClean="0"/>
              <a:t>text2.collocations has 20 pairs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90952" y="870857"/>
            <a:ext cx="7616371" cy="3416320"/>
          </a:xfrm>
          <a:prstGeom prst="rect">
            <a:avLst/>
          </a:prstGeom>
        </p:spPr>
        <p:txBody>
          <a:bodyPr wrap="square">
            <a:spAutoFit/>
          </a:bodyPr>
          <a:lstStyle/>
          <a:p>
            <a:r>
              <a:rPr lang="en-US" dirty="0" smtClean="0"/>
              <a:t>&gt;&gt;&gt; colloc2=text2.collocations()</a:t>
            </a:r>
          </a:p>
          <a:p>
            <a:r>
              <a:rPr lang="en-US" dirty="0" smtClean="0"/>
              <a:t>Colonel Brandon; Sir John; Lady Middleton; Miss </a:t>
            </a:r>
            <a:r>
              <a:rPr lang="en-US" dirty="0" err="1" smtClean="0"/>
              <a:t>Dashwood</a:t>
            </a:r>
            <a:r>
              <a:rPr lang="en-US" dirty="0" smtClean="0"/>
              <a:t>; every thing;</a:t>
            </a:r>
          </a:p>
          <a:p>
            <a:r>
              <a:rPr lang="en-US" dirty="0" smtClean="0"/>
              <a:t>thousand pounds; dare say; Miss </a:t>
            </a:r>
            <a:r>
              <a:rPr lang="en-US" dirty="0" err="1" smtClean="0"/>
              <a:t>Steeles</a:t>
            </a:r>
            <a:r>
              <a:rPr lang="en-US" dirty="0" smtClean="0"/>
              <a:t>; said </a:t>
            </a:r>
            <a:r>
              <a:rPr lang="en-US" dirty="0" err="1" smtClean="0"/>
              <a:t>Elinor</a:t>
            </a:r>
            <a:r>
              <a:rPr lang="en-US" dirty="0" smtClean="0"/>
              <a:t>; Miss Steele;</a:t>
            </a:r>
          </a:p>
          <a:p>
            <a:r>
              <a:rPr lang="en-US" dirty="0" smtClean="0"/>
              <a:t>every body; John </a:t>
            </a:r>
            <a:r>
              <a:rPr lang="en-US" dirty="0" err="1" smtClean="0"/>
              <a:t>Dashwood</a:t>
            </a:r>
            <a:r>
              <a:rPr lang="en-US" dirty="0" smtClean="0"/>
              <a:t>; great deal; Harley Street; Berkeley Street;</a:t>
            </a:r>
          </a:p>
          <a:p>
            <a:r>
              <a:rPr lang="en-US" dirty="0" smtClean="0"/>
              <a:t>Miss </a:t>
            </a:r>
            <a:r>
              <a:rPr lang="en-US" dirty="0" err="1" smtClean="0"/>
              <a:t>Dashwoods</a:t>
            </a:r>
            <a:r>
              <a:rPr lang="en-US" dirty="0" smtClean="0"/>
              <a:t>; young man; </a:t>
            </a:r>
            <a:r>
              <a:rPr lang="en-US" dirty="0" err="1" smtClean="0"/>
              <a:t>Combe</a:t>
            </a:r>
            <a:r>
              <a:rPr lang="en-US" dirty="0" smtClean="0"/>
              <a:t> Magna; every day; next morning</a:t>
            </a:r>
          </a:p>
          <a:p>
            <a:endParaRPr lang="en-US" dirty="0" smtClean="0"/>
          </a:p>
          <a:p>
            <a:endParaRPr lang="en-US" dirty="0" smtClean="0"/>
          </a:p>
          <a:p>
            <a:r>
              <a:rPr lang="en-US" dirty="0" smtClean="0"/>
              <a:t>&gt;&gt;&gt; [</a:t>
            </a:r>
            <a:r>
              <a:rPr lang="en-US" dirty="0" err="1" smtClean="0"/>
              <a:t>len(w</a:t>
            </a:r>
            <a:r>
              <a:rPr lang="en-US" dirty="0" smtClean="0"/>
              <a:t>) for </a:t>
            </a:r>
            <a:r>
              <a:rPr lang="en-US" dirty="0" err="1" smtClean="0"/>
              <a:t>w</a:t>
            </a:r>
            <a:r>
              <a:rPr lang="en-US" dirty="0" smtClean="0"/>
              <a:t> in text2]</a:t>
            </a:r>
          </a:p>
          <a:p>
            <a:r>
              <a:rPr lang="en-US" dirty="0" smtClean="0"/>
              <a:t>[1, 5, 3, 11, 2, 4, 6, 4, 1, 7, 1, 3, 6, 2, 8, 3, 4, 4, 7, 2, 6, 1, 5, 6, 3, 5, 1, 3, 5, 9, 3, 2, 7, 4, 1, 2, 3, 6, 2, 5, 8, 1, 5, 1, 3, 4, 11, 1, 4, 3, 5, 2, 2, 11, 1, 6, 2, 2, 6, 3, 7, 4, 7, 2, 5, 11, 12, 1, 3, 4, 5, 2, 4, 6, 3, 1, 6, 3, 1, 3, 5, 2, 1, 4, 8, 3, 1, 3, 3, 3, 4, 5, 2, 3, 4, 1, 3, 1, 8, 9, 3, 11, 2, 3, 6, 1, 3, 3, 5, 1, 5, 8, 3, 5, 6, 3, 3, 1, 8,  …</a:t>
            </a:r>
            <a:endParaRPr lang="en-US" dirty="0"/>
          </a:p>
        </p:txBody>
      </p:sp>
      <p:sp>
        <p:nvSpPr>
          <p:cNvPr id="8" name="TextBox 7"/>
          <p:cNvSpPr txBox="1"/>
          <p:nvPr/>
        </p:nvSpPr>
        <p:spPr>
          <a:xfrm>
            <a:off x="1868714" y="4287177"/>
            <a:ext cx="5624286" cy="461665"/>
          </a:xfrm>
          <a:prstGeom prst="rect">
            <a:avLst/>
          </a:prstGeom>
          <a:noFill/>
        </p:spPr>
        <p:txBody>
          <a:bodyPr wrap="square" rtlCol="0">
            <a:spAutoFit/>
          </a:bodyPr>
          <a:lstStyle/>
          <a:p>
            <a:r>
              <a:rPr lang="en-US" sz="2400" dirty="0" smtClean="0">
                <a:solidFill>
                  <a:srgbClr val="FFFFFF"/>
                </a:solidFill>
              </a:rPr>
              <a:t>For each word in text2, return its length</a:t>
            </a:r>
            <a:endParaRPr lang="en-US" sz="2400" dirty="0">
              <a:solidFill>
                <a:srgbClr val="FFFFFF"/>
              </a:solidFill>
            </a:endParaRPr>
          </a:p>
        </p:txBody>
      </p:sp>
      <p:sp>
        <p:nvSpPr>
          <p:cNvPr id="9" name="Rectangle 8"/>
          <p:cNvSpPr/>
          <p:nvPr/>
        </p:nvSpPr>
        <p:spPr>
          <a:xfrm>
            <a:off x="1390952" y="4748842"/>
            <a:ext cx="6646334" cy="1754327"/>
          </a:xfrm>
          <a:prstGeom prst="rect">
            <a:avLst/>
          </a:prstGeom>
        </p:spPr>
        <p:txBody>
          <a:bodyPr wrap="square">
            <a:spAutoFit/>
          </a:bodyPr>
          <a:lstStyle/>
          <a:p>
            <a:r>
              <a:rPr lang="en-US" dirty="0" smtClean="0"/>
              <a:t>&gt;&gt;&gt; fdist2=</a:t>
            </a:r>
            <a:r>
              <a:rPr lang="en-US" dirty="0" err="1" smtClean="0"/>
              <a:t>FreqDist([len(w</a:t>
            </a:r>
            <a:r>
              <a:rPr lang="en-US" dirty="0" smtClean="0"/>
              <a:t>) for </a:t>
            </a:r>
            <a:r>
              <a:rPr lang="en-US" dirty="0" err="1" smtClean="0"/>
              <a:t>w</a:t>
            </a:r>
            <a:r>
              <a:rPr lang="en-US" dirty="0" smtClean="0"/>
              <a:t> in text2])</a:t>
            </a:r>
          </a:p>
          <a:p>
            <a:r>
              <a:rPr lang="en-US" dirty="0" smtClean="0"/>
              <a:t>&gt;&gt;&gt; fdist2</a:t>
            </a:r>
          </a:p>
          <a:p>
            <a:r>
              <a:rPr lang="en-US" dirty="0" smtClean="0"/>
              <a:t>&lt;</a:t>
            </a:r>
            <a:r>
              <a:rPr lang="en-US" dirty="0" err="1" smtClean="0"/>
              <a:t>FreqDist</a:t>
            </a:r>
            <a:r>
              <a:rPr lang="en-US" dirty="0" smtClean="0"/>
              <a:t> with 141576 outcomes&gt;</a:t>
            </a:r>
          </a:p>
          <a:p>
            <a:r>
              <a:rPr lang="en-US" dirty="0" smtClean="0"/>
              <a:t>&gt;&gt;&gt; fdist2.keys()</a:t>
            </a:r>
          </a:p>
          <a:p>
            <a:r>
              <a:rPr lang="en-US" dirty="0" smtClean="0"/>
              <a:t>[3, 2, 1, 4, 5, 6, 7, 8, 9, 10, 11, 12, 13, 14, 15, 17, 16]</a:t>
            </a:r>
          </a:p>
          <a:p>
            <a:r>
              <a:rPr lang="en-US" dirty="0" smtClean="0"/>
              <a:t>&gt;&gt;&gt; </a:t>
            </a:r>
          </a:p>
        </p:txBody>
      </p:sp>
      <p:sp>
        <p:nvSpPr>
          <p:cNvPr id="10" name="TextBox 9"/>
          <p:cNvSpPr txBox="1"/>
          <p:nvPr/>
        </p:nvSpPr>
        <p:spPr>
          <a:xfrm>
            <a:off x="6350000" y="5657671"/>
            <a:ext cx="2794000" cy="1200329"/>
          </a:xfrm>
          <a:prstGeom prst="rect">
            <a:avLst/>
          </a:prstGeom>
          <a:noFill/>
        </p:spPr>
        <p:txBody>
          <a:bodyPr wrap="square" rtlCol="0">
            <a:spAutoFit/>
          </a:bodyPr>
          <a:lstStyle/>
          <a:p>
            <a:r>
              <a:rPr lang="en-US" dirty="0" smtClean="0">
                <a:solidFill>
                  <a:srgbClr val="FFFFFF"/>
                </a:solidFill>
              </a:rPr>
              <a:t>There are 141,576 words, each with a length.  But there are only 17 different word lengths.</a:t>
            </a:r>
            <a:endParaRPr lang="en-US"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390952" y="1417639"/>
            <a:ext cx="7753048" cy="1477328"/>
          </a:xfrm>
          <a:prstGeom prst="rect">
            <a:avLst/>
          </a:prstGeom>
        </p:spPr>
        <p:txBody>
          <a:bodyPr wrap="square">
            <a:spAutoFit/>
          </a:bodyPr>
          <a:lstStyle/>
          <a:p>
            <a:r>
              <a:rPr lang="en-US" dirty="0" smtClean="0"/>
              <a:t>&gt;&gt;&gt; fdist2.items()</a:t>
            </a:r>
          </a:p>
          <a:p>
            <a:r>
              <a:rPr lang="en-US" dirty="0" smtClean="0"/>
              <a:t>[(3, 28839), (2, 24826), (1, 23009), (4, 21352), (5, 11438), (6, 9507), (7, 8158), (8, 5676), (9, 3736), (10, 2596), (11, 1278), (12, 711), (13, 334), (14, 87), (15, 24), (17, 3), (16, 2)]</a:t>
            </a:r>
          </a:p>
          <a:p>
            <a:r>
              <a:rPr lang="en-US" dirty="0" smtClean="0"/>
              <a:t>&gt;&gt;&gt; </a:t>
            </a:r>
            <a:endParaRPr lang="en-US" dirty="0"/>
          </a:p>
        </p:txBody>
      </p:sp>
      <p:sp>
        <p:nvSpPr>
          <p:cNvPr id="4" name="TextBox 3"/>
          <p:cNvSpPr txBox="1"/>
          <p:nvPr/>
        </p:nvSpPr>
        <p:spPr>
          <a:xfrm>
            <a:off x="2540000" y="2571801"/>
            <a:ext cx="5769429" cy="646331"/>
          </a:xfrm>
          <a:prstGeom prst="rect">
            <a:avLst/>
          </a:prstGeom>
          <a:noFill/>
        </p:spPr>
        <p:txBody>
          <a:bodyPr wrap="square" rtlCol="0">
            <a:spAutoFit/>
          </a:bodyPr>
          <a:lstStyle/>
          <a:p>
            <a:r>
              <a:rPr lang="en-US" dirty="0" smtClean="0">
                <a:solidFill>
                  <a:srgbClr val="FFFFFF"/>
                </a:solidFill>
              </a:rPr>
              <a:t>There are 28,839 3-letter words in Sense and Sensibility (not unique words, necessarily)</a:t>
            </a:r>
            <a:endParaRPr lang="en-US" dirty="0">
              <a:solidFill>
                <a:srgbClr val="FFFFFF"/>
              </a:solidFill>
            </a:endParaRPr>
          </a:p>
        </p:txBody>
      </p:sp>
      <p:sp>
        <p:nvSpPr>
          <p:cNvPr id="5" name="Rectangle 4"/>
          <p:cNvSpPr/>
          <p:nvPr/>
        </p:nvSpPr>
        <p:spPr>
          <a:xfrm>
            <a:off x="1390952" y="3218132"/>
            <a:ext cx="7753048" cy="3693319"/>
          </a:xfrm>
          <a:prstGeom prst="rect">
            <a:avLst/>
          </a:prstGeom>
        </p:spPr>
        <p:txBody>
          <a:bodyPr wrap="square">
            <a:spAutoFit/>
          </a:bodyPr>
          <a:lstStyle/>
          <a:p>
            <a:r>
              <a:rPr lang="en-US" dirty="0" smtClean="0"/>
              <a:t>&gt;&gt;&gt; fdist2.keys()</a:t>
            </a:r>
          </a:p>
          <a:p>
            <a:r>
              <a:rPr lang="en-US" dirty="0" smtClean="0"/>
              <a:t>[3, 2, 1, 4, 5, 6, 7, 8, 9, 10, 11, 12, 13, 14, 15, 17, 16]</a:t>
            </a:r>
          </a:p>
          <a:p>
            <a:r>
              <a:rPr lang="en-US" dirty="0" smtClean="0"/>
              <a:t>&gt;&gt;&gt; fdist2.items()</a:t>
            </a:r>
          </a:p>
          <a:p>
            <a:r>
              <a:rPr lang="en-US" dirty="0" smtClean="0"/>
              <a:t>[(3, 28839), (2, 24826), (1, 23009), (4, 21352), (5, 11438), (6, 9507), (7, 8158), (8, 5676), (9, 3736), (10, 2596), (11, 1278), (12, 711), (13, 334), (14, 87), (15, 24), (17, 3), (16, 2)]</a:t>
            </a:r>
          </a:p>
          <a:p>
            <a:r>
              <a:rPr lang="en-US" dirty="0" smtClean="0"/>
              <a:t>&gt;&gt;&gt; fdist2.max()</a:t>
            </a:r>
          </a:p>
          <a:p>
            <a:r>
              <a:rPr lang="en-US" dirty="0" smtClean="0"/>
              <a:t>3</a:t>
            </a:r>
          </a:p>
          <a:p>
            <a:r>
              <a:rPr lang="en-US" dirty="0" smtClean="0"/>
              <a:t>&gt;&gt;&gt; fdist2[3]</a:t>
            </a:r>
          </a:p>
          <a:p>
            <a:r>
              <a:rPr lang="en-US" dirty="0" smtClean="0"/>
              <a:t>28839</a:t>
            </a:r>
          </a:p>
          <a:p>
            <a:r>
              <a:rPr lang="en-US" dirty="0" smtClean="0"/>
              <a:t>&gt;&gt;&gt; fdist2[13]</a:t>
            </a:r>
          </a:p>
          <a:p>
            <a:r>
              <a:rPr lang="en-US" dirty="0" smtClean="0"/>
              <a:t>334</a:t>
            </a:r>
          </a:p>
          <a:p>
            <a:r>
              <a:rPr lang="en-US" dirty="0" smtClean="0"/>
              <a:t>&gt;&gt;&gt; </a:t>
            </a:r>
            <a:endParaRPr lang="en-US" dirty="0"/>
          </a:p>
        </p:txBody>
      </p:sp>
      <p:sp>
        <p:nvSpPr>
          <p:cNvPr id="6" name="TextBox 5"/>
          <p:cNvSpPr txBox="1"/>
          <p:nvPr/>
        </p:nvSpPr>
        <p:spPr>
          <a:xfrm>
            <a:off x="3326191" y="5842000"/>
            <a:ext cx="4457095" cy="646331"/>
          </a:xfrm>
          <a:prstGeom prst="rect">
            <a:avLst/>
          </a:prstGeom>
          <a:noFill/>
        </p:spPr>
        <p:txBody>
          <a:bodyPr wrap="square" rtlCol="0">
            <a:spAutoFit/>
          </a:bodyPr>
          <a:lstStyle/>
          <a:p>
            <a:r>
              <a:rPr lang="en-US" dirty="0" smtClean="0">
                <a:solidFill>
                  <a:srgbClr val="FFFFFF"/>
                </a:solidFill>
              </a:rPr>
              <a:t>There are 28,839 3-letter words and 334 13-letter words in Sense and Sensibility</a:t>
            </a:r>
            <a:endParaRPr lang="en-US"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90952" y="0"/>
            <a:ext cx="7295848" cy="1143000"/>
          </a:xfrm>
        </p:spPr>
        <p:txBody>
          <a:bodyPr>
            <a:normAutofit/>
          </a:bodyPr>
          <a:lstStyle/>
          <a:p>
            <a:r>
              <a:rPr lang="en-US" dirty="0" smtClean="0"/>
              <a:t>Table 1.2 – </a:t>
            </a:r>
            <a:r>
              <a:rPr lang="en-US" dirty="0" err="1" smtClean="0"/>
              <a:t>FreqDist</a:t>
            </a:r>
            <a:r>
              <a:rPr lang="en-US" dirty="0" smtClean="0"/>
              <a:t> functions</a:t>
            </a:r>
            <a:endParaRPr lang="en-US" dirty="0"/>
          </a:p>
        </p:txBody>
      </p:sp>
      <p:graphicFrame>
        <p:nvGraphicFramePr>
          <p:cNvPr id="11" name="Content Placeholder 10"/>
          <p:cNvGraphicFramePr>
            <a:graphicFrameLocks noGrp="1"/>
          </p:cNvGraphicFramePr>
          <p:nvPr>
            <p:ph idx="1"/>
          </p:nvPr>
        </p:nvGraphicFramePr>
        <p:xfrm>
          <a:off x="1390952" y="1547222"/>
          <a:ext cx="7753048" cy="5201920"/>
        </p:xfrm>
        <a:graphic>
          <a:graphicData uri="http://schemas.openxmlformats.org/drawingml/2006/table">
            <a:tbl>
              <a:tblPr firstRow="1" bandRow="1">
                <a:tableStyleId>{5C22544A-7EE6-4342-B048-85BDC9FD1C3A}</a:tableStyleId>
              </a:tblPr>
              <a:tblGrid>
                <a:gridCol w="2705486"/>
                <a:gridCol w="5047562"/>
              </a:tblGrid>
              <a:tr h="0">
                <a:tc>
                  <a:txBody>
                    <a:bodyPr/>
                    <a:lstStyle/>
                    <a:p>
                      <a:r>
                        <a:rPr lang="en-US" sz="1600" dirty="0" smtClean="0"/>
                        <a:t>Example</a:t>
                      </a:r>
                      <a:endParaRPr lang="en-US" sz="1600" dirty="0"/>
                    </a:p>
                  </a:txBody>
                  <a:tcPr/>
                </a:tc>
                <a:tc>
                  <a:txBody>
                    <a:bodyPr/>
                    <a:lstStyle/>
                    <a:p>
                      <a:r>
                        <a:rPr lang="en-US" sz="1600" dirty="0" err="1" smtClean="0"/>
                        <a:t>Descripiton</a:t>
                      </a:r>
                      <a:endParaRPr lang="en-US" sz="1600" dirty="0"/>
                    </a:p>
                  </a:txBody>
                  <a:tcPr/>
                </a:tc>
              </a:tr>
              <a:tr h="370840">
                <a:tc>
                  <a:txBody>
                    <a:bodyPr/>
                    <a:lstStyle/>
                    <a:p>
                      <a:r>
                        <a:rPr lang="en-US" sz="1600" kern="1200" dirty="0" err="1" smtClean="0">
                          <a:solidFill>
                            <a:schemeClr val="dk1"/>
                          </a:solidFill>
                          <a:latin typeface="+mn-lt"/>
                          <a:ea typeface="+mn-ea"/>
                          <a:cs typeface="+mn-cs"/>
                        </a:rPr>
                        <a:t>fdist</a:t>
                      </a:r>
                      <a:r>
                        <a:rPr lang="en-US" sz="1600" kern="1200" dirty="0" smtClean="0">
                          <a:solidFill>
                            <a:schemeClr val="dk1"/>
                          </a:solidFill>
                          <a:latin typeface="+mn-lt"/>
                          <a:ea typeface="+mn-ea"/>
                          <a:cs typeface="+mn-cs"/>
                        </a:rPr>
                        <a:t> = </a:t>
                      </a:r>
                      <a:r>
                        <a:rPr lang="en-US" sz="1600" kern="1200" dirty="0" err="1" smtClean="0">
                          <a:solidFill>
                            <a:schemeClr val="dk1"/>
                          </a:solidFill>
                          <a:latin typeface="+mn-lt"/>
                          <a:ea typeface="+mn-ea"/>
                          <a:cs typeface="+mn-cs"/>
                        </a:rPr>
                        <a:t>FreqDist(samples</a:t>
                      </a:r>
                      <a:r>
                        <a:rPr lang="en-US" sz="1600" kern="1200" dirty="0" smtClean="0">
                          <a:solidFill>
                            <a:schemeClr val="dk1"/>
                          </a:solidFill>
                          <a:latin typeface="+mn-lt"/>
                          <a:ea typeface="+mn-ea"/>
                          <a:cs typeface="+mn-cs"/>
                        </a:rPr>
                        <a:t>)</a:t>
                      </a:r>
                      <a:endParaRPr lang="en-US" sz="1600" dirty="0"/>
                    </a:p>
                  </a:txBody>
                  <a:tcPr/>
                </a:tc>
                <a:tc>
                  <a:txBody>
                    <a:bodyPr/>
                    <a:lstStyle/>
                    <a:p>
                      <a:r>
                        <a:rPr lang="en-US" sz="1600" kern="1200" dirty="0" smtClean="0">
                          <a:solidFill>
                            <a:schemeClr val="dk1"/>
                          </a:solidFill>
                          <a:latin typeface="+mn-lt"/>
                          <a:ea typeface="+mn-ea"/>
                          <a:cs typeface="+mn-cs"/>
                        </a:rPr>
                        <a:t>create a frequency distribution containing the given samples</a:t>
                      </a:r>
                      <a:endParaRPr lang="en-US" sz="1600" dirty="0"/>
                    </a:p>
                  </a:txBody>
                  <a:tcPr/>
                </a:tc>
              </a:tr>
              <a:tr h="370840">
                <a:tc>
                  <a:txBody>
                    <a:bodyPr/>
                    <a:lstStyle/>
                    <a:p>
                      <a:r>
                        <a:rPr lang="en-US" sz="1600" dirty="0" err="1" smtClean="0"/>
                        <a:t>fdist.inc(sample</a:t>
                      </a:r>
                      <a:r>
                        <a:rPr lang="en-US" sz="1600" dirty="0" smtClean="0"/>
                        <a:t>)</a:t>
                      </a:r>
                      <a:endParaRPr lang="en-US" sz="1600" dirty="0"/>
                    </a:p>
                  </a:txBody>
                  <a:tcPr/>
                </a:tc>
                <a:tc>
                  <a:txBody>
                    <a:bodyPr/>
                    <a:lstStyle/>
                    <a:p>
                      <a:r>
                        <a:rPr lang="en-US" sz="1600" kern="1200" dirty="0" smtClean="0">
                          <a:solidFill>
                            <a:schemeClr val="dk1"/>
                          </a:solidFill>
                          <a:latin typeface="+mn-lt"/>
                          <a:ea typeface="+mn-ea"/>
                          <a:cs typeface="+mn-cs"/>
                        </a:rPr>
                        <a:t>increment the count for this sample</a:t>
                      </a:r>
                      <a:endParaRPr lang="en-US" sz="1600" dirty="0"/>
                    </a:p>
                  </a:txBody>
                  <a:tcPr/>
                </a:tc>
              </a:tr>
              <a:tr h="370840">
                <a:tc>
                  <a:txBody>
                    <a:bodyPr/>
                    <a:lstStyle/>
                    <a:p>
                      <a:r>
                        <a:rPr lang="en-US" sz="1600" kern="1200" dirty="0" err="1" smtClean="0">
                          <a:solidFill>
                            <a:schemeClr val="dk1"/>
                          </a:solidFill>
                          <a:latin typeface="+mn-lt"/>
                          <a:ea typeface="+mn-ea"/>
                          <a:cs typeface="+mn-cs"/>
                        </a:rPr>
                        <a:t>fdist['monstrous</a:t>
                      </a:r>
                      <a:r>
                        <a:rPr lang="en-US" sz="1600" kern="1200" dirty="0" smtClean="0">
                          <a:solidFill>
                            <a:schemeClr val="dk1"/>
                          </a:solidFill>
                          <a:latin typeface="+mn-lt"/>
                          <a:ea typeface="+mn-ea"/>
                          <a:cs typeface="+mn-cs"/>
                        </a:rPr>
                        <a:t>']</a:t>
                      </a:r>
                      <a:endParaRPr lang="en-US" sz="1600" dirty="0"/>
                    </a:p>
                  </a:txBody>
                  <a:tcPr/>
                </a:tc>
                <a:tc>
                  <a:txBody>
                    <a:bodyPr/>
                    <a:lstStyle/>
                    <a:p>
                      <a:r>
                        <a:rPr lang="en-US" sz="1600" kern="1200" dirty="0" smtClean="0">
                          <a:solidFill>
                            <a:schemeClr val="dk1"/>
                          </a:solidFill>
                          <a:latin typeface="+mn-lt"/>
                          <a:ea typeface="+mn-ea"/>
                          <a:cs typeface="+mn-cs"/>
                        </a:rPr>
                        <a:t>count of the number of times a given sample occurred</a:t>
                      </a:r>
                      <a:endParaRPr lang="en-US" sz="1600" dirty="0"/>
                    </a:p>
                  </a:txBody>
                  <a:tcPr/>
                </a:tc>
              </a:tr>
              <a:tr h="370840">
                <a:tc>
                  <a:txBody>
                    <a:bodyPr/>
                    <a:lstStyle/>
                    <a:p>
                      <a:r>
                        <a:rPr lang="en-US" sz="1600" dirty="0" err="1" smtClean="0"/>
                        <a:t>fdist.freq(‘monstrous</a:t>
                      </a:r>
                      <a:r>
                        <a:rPr lang="en-US" sz="1600" dirty="0" smtClean="0"/>
                        <a:t>’)</a:t>
                      </a:r>
                      <a:endParaRPr lang="en-US" sz="1600" dirty="0"/>
                    </a:p>
                  </a:txBody>
                  <a:tcPr/>
                </a:tc>
                <a:tc>
                  <a:txBody>
                    <a:bodyPr/>
                    <a:lstStyle/>
                    <a:p>
                      <a:r>
                        <a:rPr lang="en-US" sz="1600" kern="1200" dirty="0" smtClean="0">
                          <a:solidFill>
                            <a:schemeClr val="dk1"/>
                          </a:solidFill>
                          <a:latin typeface="+mn-lt"/>
                          <a:ea typeface="+mn-ea"/>
                          <a:cs typeface="+mn-cs"/>
                        </a:rPr>
                        <a:t>frequency of a given sample</a:t>
                      </a:r>
                      <a:endParaRPr lang="en-US" sz="1600" dirty="0"/>
                    </a:p>
                  </a:txBody>
                  <a:tcPr/>
                </a:tc>
              </a:tr>
              <a:tr h="370840">
                <a:tc>
                  <a:txBody>
                    <a:bodyPr/>
                    <a:lstStyle/>
                    <a:p>
                      <a:r>
                        <a:rPr lang="en-US" sz="1600" dirty="0" err="1" smtClean="0"/>
                        <a:t>fdist.N</a:t>
                      </a:r>
                      <a:r>
                        <a:rPr lang="en-US" sz="1600" dirty="0" smtClean="0"/>
                        <a:t>()</a:t>
                      </a:r>
                      <a:endParaRPr lang="en-US" sz="1600" dirty="0"/>
                    </a:p>
                  </a:txBody>
                  <a:tcPr/>
                </a:tc>
                <a:tc>
                  <a:txBody>
                    <a:bodyPr/>
                    <a:lstStyle/>
                    <a:p>
                      <a:r>
                        <a:rPr lang="en-US" sz="1600" kern="1200" dirty="0" smtClean="0">
                          <a:solidFill>
                            <a:schemeClr val="dk1"/>
                          </a:solidFill>
                          <a:latin typeface="+mn-lt"/>
                          <a:ea typeface="+mn-ea"/>
                          <a:cs typeface="+mn-cs"/>
                        </a:rPr>
                        <a:t>total number of samples</a:t>
                      </a:r>
                      <a:endParaRPr lang="en-US" sz="1600" dirty="0"/>
                    </a:p>
                  </a:txBody>
                  <a:tcPr/>
                </a:tc>
              </a:tr>
              <a:tr h="370840">
                <a:tc>
                  <a:txBody>
                    <a:bodyPr/>
                    <a:lstStyle/>
                    <a:p>
                      <a:r>
                        <a:rPr lang="en-US" sz="1600" dirty="0" err="1" smtClean="0"/>
                        <a:t>fdist.keys</a:t>
                      </a:r>
                      <a:r>
                        <a:rPr lang="en-US" sz="1600" dirty="0" smtClean="0"/>
                        <a:t>()</a:t>
                      </a:r>
                      <a:endParaRPr lang="en-US" sz="1600" dirty="0"/>
                    </a:p>
                  </a:txBody>
                  <a:tcPr/>
                </a:tc>
                <a:tc>
                  <a:txBody>
                    <a:bodyPr/>
                    <a:lstStyle/>
                    <a:p>
                      <a:r>
                        <a:rPr lang="en-US" sz="1600" dirty="0" smtClean="0"/>
                        <a:t>The samples sorted in order of decreasing frequency</a:t>
                      </a:r>
                      <a:endParaRPr lang="en-US" sz="1600" dirty="0"/>
                    </a:p>
                  </a:txBody>
                  <a:tcPr/>
                </a:tc>
              </a:tr>
              <a:tr h="370840">
                <a:tc>
                  <a:txBody>
                    <a:bodyPr/>
                    <a:lstStyle/>
                    <a:p>
                      <a:r>
                        <a:rPr lang="en-US" sz="1600" dirty="0" smtClean="0"/>
                        <a:t>for sample in </a:t>
                      </a:r>
                      <a:r>
                        <a:rPr lang="en-US" sz="1600" dirty="0" err="1" smtClean="0"/>
                        <a:t>fdist</a:t>
                      </a:r>
                      <a:r>
                        <a:rPr lang="en-US" sz="1600" dirty="0" smtClean="0"/>
                        <a:t>:</a:t>
                      </a:r>
                      <a:endParaRPr lang="en-US" sz="1600" dirty="0"/>
                    </a:p>
                  </a:txBody>
                  <a:tcPr/>
                </a:tc>
                <a:tc>
                  <a:txBody>
                    <a:bodyPr/>
                    <a:lstStyle/>
                    <a:p>
                      <a:r>
                        <a:rPr lang="en-US" sz="1600" dirty="0" smtClean="0"/>
                        <a:t>iterate over the samples, in order of decreasing frequency</a:t>
                      </a:r>
                      <a:endParaRPr lang="en-US" sz="1600" dirty="0"/>
                    </a:p>
                  </a:txBody>
                  <a:tcPr/>
                </a:tc>
              </a:tr>
              <a:tr h="370840">
                <a:tc>
                  <a:txBody>
                    <a:bodyPr/>
                    <a:lstStyle/>
                    <a:p>
                      <a:r>
                        <a:rPr lang="en-US" sz="1600" dirty="0" err="1" smtClean="0"/>
                        <a:t>fdist.max</a:t>
                      </a:r>
                      <a:r>
                        <a:rPr lang="en-US" sz="1600" dirty="0" smtClean="0"/>
                        <a:t>()</a:t>
                      </a:r>
                      <a:endParaRPr lang="en-US" sz="1600" dirty="0"/>
                    </a:p>
                  </a:txBody>
                  <a:tcPr/>
                </a:tc>
                <a:tc>
                  <a:txBody>
                    <a:bodyPr/>
                    <a:lstStyle/>
                    <a:p>
                      <a:r>
                        <a:rPr lang="en-US" sz="1600" dirty="0" smtClean="0"/>
                        <a:t>sample</a:t>
                      </a:r>
                      <a:r>
                        <a:rPr lang="en-US" sz="1600" baseline="0" dirty="0" smtClean="0"/>
                        <a:t> with the greatest count</a:t>
                      </a:r>
                    </a:p>
                  </a:txBody>
                  <a:tcPr/>
                </a:tc>
              </a:tr>
              <a:tr h="370840">
                <a:tc>
                  <a:txBody>
                    <a:bodyPr/>
                    <a:lstStyle/>
                    <a:p>
                      <a:endParaRPr lang="en-US" sz="1600" dirty="0" smtClean="0"/>
                    </a:p>
                    <a:p>
                      <a:r>
                        <a:rPr lang="en-US" sz="1600" dirty="0" err="1" smtClean="0"/>
                        <a:t>fdist.tabulate</a:t>
                      </a:r>
                      <a:r>
                        <a:rPr lang="en-US" sz="1600" dirty="0" smtClean="0"/>
                        <a:t>()</a:t>
                      </a:r>
                      <a:endParaRPr lang="en-US" sz="1600" dirty="0"/>
                    </a:p>
                  </a:txBody>
                  <a:tcPr/>
                </a:tc>
                <a:tc>
                  <a:txBody>
                    <a:bodyPr/>
                    <a:lstStyle/>
                    <a:p>
                      <a:r>
                        <a:rPr lang="en-US" sz="1600" dirty="0" smtClean="0"/>
                        <a:t>tabulate the frequency distribution</a:t>
                      </a:r>
                      <a:endParaRPr lang="en-US" sz="1600" dirty="0"/>
                    </a:p>
                  </a:txBody>
                  <a:tcPr/>
                </a:tc>
              </a:tr>
              <a:tr h="370840">
                <a:tc>
                  <a:txBody>
                    <a:bodyPr/>
                    <a:lstStyle/>
                    <a:p>
                      <a:r>
                        <a:rPr lang="en-US" sz="1600" dirty="0" err="1" smtClean="0"/>
                        <a:t>fdist.plot</a:t>
                      </a:r>
                      <a:r>
                        <a:rPr lang="en-US" sz="1600" dirty="0" smtClean="0"/>
                        <a:t>()</a:t>
                      </a:r>
                      <a:endParaRPr lang="en-US" sz="1600" dirty="0"/>
                    </a:p>
                  </a:txBody>
                  <a:tcPr/>
                </a:tc>
                <a:tc>
                  <a:txBody>
                    <a:bodyPr/>
                    <a:lstStyle/>
                    <a:p>
                      <a:r>
                        <a:rPr lang="en-US" sz="1600" dirty="0" smtClean="0"/>
                        <a:t>graphical plot of the frequency</a:t>
                      </a:r>
                      <a:r>
                        <a:rPr lang="en-US" sz="1600" baseline="0" dirty="0" smtClean="0"/>
                        <a:t> distribution</a:t>
                      </a:r>
                      <a:endParaRPr lang="en-US" sz="1600" dirty="0"/>
                    </a:p>
                  </a:txBody>
                  <a:tcPr/>
                </a:tc>
              </a:tr>
              <a:tr h="370840">
                <a:tc>
                  <a:txBody>
                    <a:bodyPr/>
                    <a:lstStyle/>
                    <a:p>
                      <a:r>
                        <a:rPr lang="en-US" sz="1600" dirty="0" err="1" smtClean="0"/>
                        <a:t>fdist.plot(cumulative</a:t>
                      </a:r>
                      <a:r>
                        <a:rPr lang="en-US" sz="1600" dirty="0" smtClean="0"/>
                        <a:t>=True)</a:t>
                      </a:r>
                      <a:endParaRPr lang="en-US" sz="1600" dirty="0"/>
                    </a:p>
                  </a:txBody>
                  <a:tcPr/>
                </a:tc>
                <a:tc>
                  <a:txBody>
                    <a:bodyPr/>
                    <a:lstStyle/>
                    <a:p>
                      <a:r>
                        <a:rPr lang="en-US" sz="1600" dirty="0" smtClean="0"/>
                        <a:t>cumulative plot of the frequency distribution</a:t>
                      </a:r>
                      <a:endParaRPr lang="en-US" sz="1600" dirty="0"/>
                    </a:p>
                  </a:txBody>
                  <a:tcPr/>
                </a:tc>
              </a:tr>
              <a:tr h="370840">
                <a:tc>
                  <a:txBody>
                    <a:bodyPr/>
                    <a:lstStyle/>
                    <a:p>
                      <a:r>
                        <a:rPr lang="en-US" sz="1600" dirty="0" smtClean="0"/>
                        <a:t>fdist1&lt;fdist2</a:t>
                      </a:r>
                      <a:endParaRPr lang="en-US" sz="1600" dirty="0"/>
                    </a:p>
                  </a:txBody>
                  <a:tcPr/>
                </a:tc>
                <a:tc>
                  <a:txBody>
                    <a:bodyPr/>
                    <a:lstStyle/>
                    <a:p>
                      <a:r>
                        <a:rPr lang="en-US" sz="1600" dirty="0" smtClean="0"/>
                        <a:t>test if samples in fdist1</a:t>
                      </a:r>
                      <a:r>
                        <a:rPr lang="en-US" sz="1600" baseline="0" dirty="0" smtClean="0"/>
                        <a:t> occur less frequently than in fdist2</a:t>
                      </a:r>
                      <a:endParaRPr lang="en-US"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idx="1"/>
          </p:nvPr>
        </p:nvSpPr>
        <p:spPr>
          <a:xfrm>
            <a:off x="1390952" y="3320143"/>
            <a:ext cx="7753048" cy="2918505"/>
          </a:xfrm>
        </p:spPr>
        <p:txBody>
          <a:bodyPr>
            <a:noAutofit/>
          </a:bodyPr>
          <a:lstStyle/>
          <a:p>
            <a:pPr>
              <a:buNone/>
            </a:pPr>
            <a:r>
              <a:rPr lang="en-US" sz="1800" b="1" dirty="0" smtClean="0"/>
              <a:t>Function</a:t>
            </a:r>
            <a:r>
              <a:rPr lang="en-US" sz="1800" dirty="0" smtClean="0"/>
              <a:t>			</a:t>
            </a:r>
            <a:r>
              <a:rPr lang="en-US" sz="1800" b="1" dirty="0" smtClean="0"/>
              <a:t>Meaning</a:t>
            </a:r>
          </a:p>
          <a:p>
            <a:pPr>
              <a:buNone/>
            </a:pPr>
            <a:r>
              <a:rPr lang="en-US" sz="1800" dirty="0" err="1" smtClean="0"/>
              <a:t>s.startswith(t</a:t>
            </a:r>
            <a:r>
              <a:rPr lang="en-US" sz="1800" dirty="0" smtClean="0"/>
              <a:t>)		test if </a:t>
            </a:r>
            <a:r>
              <a:rPr lang="en-US" sz="1800" dirty="0" err="1" smtClean="0"/>
              <a:t>s</a:t>
            </a:r>
            <a:r>
              <a:rPr lang="en-US" sz="1800" dirty="0" smtClean="0"/>
              <a:t> starts with </a:t>
            </a:r>
            <a:r>
              <a:rPr lang="en-US" sz="1800" dirty="0" err="1" smtClean="0"/>
              <a:t>t</a:t>
            </a:r>
            <a:endParaRPr lang="en-US" sz="1800" dirty="0" smtClean="0"/>
          </a:p>
          <a:p>
            <a:pPr>
              <a:buNone/>
            </a:pPr>
            <a:r>
              <a:rPr lang="en-US" sz="1800" dirty="0" err="1" smtClean="0"/>
              <a:t>s.endswith(t</a:t>
            </a:r>
            <a:r>
              <a:rPr lang="en-US" sz="1800" dirty="0" smtClean="0"/>
              <a:t>)		test if </a:t>
            </a:r>
            <a:r>
              <a:rPr lang="en-US" sz="1800" dirty="0" err="1" smtClean="0"/>
              <a:t>s</a:t>
            </a:r>
            <a:r>
              <a:rPr lang="en-US" sz="1800" dirty="0" smtClean="0"/>
              <a:t> ends with </a:t>
            </a:r>
            <a:r>
              <a:rPr lang="en-US" sz="1800" dirty="0" err="1" smtClean="0"/>
              <a:t>t</a:t>
            </a:r>
            <a:endParaRPr lang="en-US" sz="1800" dirty="0" smtClean="0"/>
          </a:p>
          <a:p>
            <a:pPr>
              <a:buNone/>
            </a:pPr>
            <a:r>
              <a:rPr lang="en-US" sz="1800" dirty="0" err="1" smtClean="0"/>
              <a:t>t</a:t>
            </a:r>
            <a:r>
              <a:rPr lang="en-US" sz="1800" dirty="0" smtClean="0"/>
              <a:t> in </a:t>
            </a:r>
            <a:r>
              <a:rPr lang="en-US" sz="1800" dirty="0" err="1" smtClean="0"/>
              <a:t>s</a:t>
            </a:r>
            <a:r>
              <a:rPr lang="en-US" sz="1800" dirty="0" smtClean="0"/>
              <a:t>				test if </a:t>
            </a:r>
            <a:r>
              <a:rPr lang="en-US" sz="1800" dirty="0" err="1" smtClean="0"/>
              <a:t>t</a:t>
            </a:r>
            <a:r>
              <a:rPr lang="en-US" sz="1800" dirty="0" smtClean="0"/>
              <a:t> is contained inside </a:t>
            </a:r>
            <a:r>
              <a:rPr lang="en-US" sz="1800" dirty="0" err="1" smtClean="0"/>
              <a:t>s</a:t>
            </a:r>
            <a:endParaRPr lang="en-US" sz="1800" dirty="0" smtClean="0"/>
          </a:p>
          <a:p>
            <a:pPr>
              <a:buNone/>
            </a:pPr>
            <a:r>
              <a:rPr lang="en-US" sz="1800" dirty="0" err="1" smtClean="0"/>
              <a:t>s.islower</a:t>
            </a:r>
            <a:r>
              <a:rPr lang="en-US" sz="1800" dirty="0" smtClean="0"/>
              <a:t>()		test if all cased characters in </a:t>
            </a:r>
            <a:r>
              <a:rPr lang="en-US" sz="1800" dirty="0" err="1" smtClean="0"/>
              <a:t>s</a:t>
            </a:r>
            <a:r>
              <a:rPr lang="en-US" sz="1800" dirty="0" smtClean="0"/>
              <a:t> are lowercase</a:t>
            </a:r>
          </a:p>
          <a:p>
            <a:pPr>
              <a:buNone/>
            </a:pPr>
            <a:r>
              <a:rPr lang="en-US" sz="1800" dirty="0" err="1" smtClean="0"/>
              <a:t>s.isupper</a:t>
            </a:r>
            <a:r>
              <a:rPr lang="en-US" sz="1800" dirty="0" smtClean="0"/>
              <a:t>()		test if all cased characters in </a:t>
            </a:r>
            <a:r>
              <a:rPr lang="en-US" sz="1800" dirty="0" err="1" smtClean="0"/>
              <a:t>s</a:t>
            </a:r>
            <a:r>
              <a:rPr lang="en-US" sz="1800" dirty="0" smtClean="0"/>
              <a:t> are uppercase</a:t>
            </a:r>
          </a:p>
          <a:p>
            <a:pPr>
              <a:buNone/>
            </a:pPr>
            <a:r>
              <a:rPr lang="en-US" sz="1800" dirty="0" err="1" smtClean="0"/>
              <a:t>s.isalpha</a:t>
            </a:r>
            <a:r>
              <a:rPr lang="en-US" sz="1800" dirty="0" smtClean="0"/>
              <a:t>()		test if all characters in </a:t>
            </a:r>
            <a:r>
              <a:rPr lang="en-US" sz="1800" dirty="0" err="1" smtClean="0"/>
              <a:t>s</a:t>
            </a:r>
            <a:r>
              <a:rPr lang="en-US" sz="1800" dirty="0" smtClean="0"/>
              <a:t> are alphabetic</a:t>
            </a:r>
          </a:p>
          <a:p>
            <a:pPr>
              <a:buNone/>
            </a:pPr>
            <a:r>
              <a:rPr lang="en-US" sz="1800" dirty="0" err="1" smtClean="0"/>
              <a:t>s.isalnum</a:t>
            </a:r>
            <a:r>
              <a:rPr lang="en-US" sz="1800" dirty="0" smtClean="0"/>
              <a:t>()		test if all characters in </a:t>
            </a:r>
            <a:r>
              <a:rPr lang="en-US" sz="1800" dirty="0" err="1" smtClean="0"/>
              <a:t>s</a:t>
            </a:r>
            <a:r>
              <a:rPr lang="en-US" sz="1800" dirty="0" smtClean="0"/>
              <a:t> are alphanumeric</a:t>
            </a:r>
          </a:p>
          <a:p>
            <a:pPr>
              <a:buNone/>
            </a:pPr>
            <a:r>
              <a:rPr lang="en-US" sz="1800" dirty="0" err="1" smtClean="0"/>
              <a:t>s.isdigit</a:t>
            </a:r>
            <a:r>
              <a:rPr lang="en-US" sz="1800" dirty="0" smtClean="0"/>
              <a:t>()			test if all characters in </a:t>
            </a:r>
            <a:r>
              <a:rPr lang="en-US" sz="1800" dirty="0" err="1" smtClean="0"/>
              <a:t>s</a:t>
            </a:r>
            <a:r>
              <a:rPr lang="en-US" sz="1800" dirty="0" smtClean="0"/>
              <a:t> are digits</a:t>
            </a:r>
          </a:p>
          <a:p>
            <a:pPr>
              <a:buNone/>
            </a:pPr>
            <a:r>
              <a:rPr lang="en-US" sz="1800" dirty="0" err="1" smtClean="0"/>
              <a:t>s.istitle</a:t>
            </a:r>
            <a:r>
              <a:rPr lang="en-US" sz="1800" dirty="0" smtClean="0"/>
              <a:t>()			test if </a:t>
            </a:r>
            <a:r>
              <a:rPr lang="en-US" sz="1800" dirty="0" err="1" smtClean="0"/>
              <a:t>s</a:t>
            </a:r>
            <a:r>
              <a:rPr lang="en-US" sz="1800" dirty="0" smtClean="0"/>
              <a:t> is </a:t>
            </a:r>
            <a:r>
              <a:rPr lang="en-US" sz="1800" dirty="0" err="1" smtClean="0"/>
              <a:t>titlecased</a:t>
            </a:r>
            <a:r>
              <a:rPr lang="en-US" sz="1800" dirty="0" smtClean="0"/>
              <a:t> (all words in </a:t>
            </a:r>
            <a:r>
              <a:rPr lang="en-US" sz="1800" dirty="0" err="1" smtClean="0"/>
              <a:t>s</a:t>
            </a:r>
            <a:r>
              <a:rPr lang="en-US" sz="1800" dirty="0" smtClean="0"/>
              <a:t> have have initial capitals)</a:t>
            </a:r>
            <a:endParaRPr lang="en-US" sz="1800" dirty="0"/>
          </a:p>
        </p:txBody>
      </p:sp>
      <p:sp>
        <p:nvSpPr>
          <p:cNvPr id="4" name="TextBox 3"/>
          <p:cNvSpPr txBox="1"/>
          <p:nvPr/>
        </p:nvSpPr>
        <p:spPr>
          <a:xfrm>
            <a:off x="1390952" y="2248635"/>
            <a:ext cx="7474857" cy="830997"/>
          </a:xfrm>
          <a:prstGeom prst="rect">
            <a:avLst/>
          </a:prstGeom>
          <a:noFill/>
        </p:spPr>
        <p:txBody>
          <a:bodyPr wrap="square" rtlCol="0">
            <a:spAutoFit/>
          </a:bodyPr>
          <a:lstStyle/>
          <a:p>
            <a:r>
              <a:rPr lang="en-US" sz="2400" dirty="0" smtClean="0"/>
              <a:t>We have seen conditionals and loop statements.  These are some special functions for work on text</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4" name="Rectangle 3"/>
          <p:cNvSpPr/>
          <p:nvPr/>
        </p:nvSpPr>
        <p:spPr>
          <a:xfrm>
            <a:off x="1390952" y="3633765"/>
            <a:ext cx="7753048" cy="1631216"/>
          </a:xfrm>
          <a:prstGeom prst="rect">
            <a:avLst/>
          </a:prstGeom>
        </p:spPr>
        <p:txBody>
          <a:bodyPr wrap="square">
            <a:spAutoFit/>
          </a:bodyPr>
          <a:lstStyle/>
          <a:p>
            <a:r>
              <a:rPr lang="en-US" sz="2000" dirty="0" smtClean="0"/>
              <a:t> 	</a:t>
            </a:r>
          </a:p>
          <a:p>
            <a:r>
              <a:rPr lang="en-US" sz="2000" dirty="0" smtClean="0"/>
              <a:t>&gt;&gt;&gt; </a:t>
            </a:r>
            <a:r>
              <a:rPr lang="en-US" sz="2000" dirty="0" err="1" smtClean="0"/>
              <a:t>sorted([w</a:t>
            </a:r>
            <a:r>
              <a:rPr lang="en-US" sz="2000" dirty="0" smtClean="0"/>
              <a:t> for </a:t>
            </a:r>
            <a:r>
              <a:rPr lang="en-US" sz="2000" dirty="0" err="1" smtClean="0"/>
              <a:t>w</a:t>
            </a:r>
            <a:r>
              <a:rPr lang="en-US" sz="2000" dirty="0" smtClean="0"/>
              <a:t> in set(text7) if '-' in </a:t>
            </a:r>
            <a:r>
              <a:rPr lang="en-US" sz="2000" dirty="0" err="1" smtClean="0"/>
              <a:t>w</a:t>
            </a:r>
            <a:r>
              <a:rPr lang="en-US" sz="2000" dirty="0" smtClean="0"/>
              <a:t> and 'index' in </a:t>
            </a:r>
            <a:r>
              <a:rPr lang="en-US" sz="2000" dirty="0" err="1" smtClean="0"/>
              <a:t>w</a:t>
            </a:r>
            <a:r>
              <a:rPr lang="en-US" sz="2000" dirty="0" smtClean="0"/>
              <a:t>])</a:t>
            </a:r>
          </a:p>
          <a:p>
            <a:r>
              <a:rPr lang="en-US" sz="2000" dirty="0" smtClean="0"/>
              <a:t>&gt;&gt;&gt; </a:t>
            </a:r>
            <a:r>
              <a:rPr lang="en-US" sz="2000" dirty="0" err="1" smtClean="0"/>
              <a:t>sorted([wd</a:t>
            </a:r>
            <a:r>
              <a:rPr lang="en-US" sz="2000" dirty="0" smtClean="0"/>
              <a:t> for wd in set(text3) if </a:t>
            </a:r>
            <a:r>
              <a:rPr lang="en-US" sz="2000" dirty="0" err="1" smtClean="0"/>
              <a:t>wd.istitle</a:t>
            </a:r>
            <a:r>
              <a:rPr lang="en-US" sz="2000" dirty="0" smtClean="0"/>
              <a:t>() and </a:t>
            </a:r>
            <a:r>
              <a:rPr lang="en-US" sz="2000" dirty="0" err="1" smtClean="0"/>
              <a:t>len(wd</a:t>
            </a:r>
            <a:r>
              <a:rPr lang="en-US" sz="2000" dirty="0" smtClean="0"/>
              <a:t>) &gt; 10])</a:t>
            </a:r>
          </a:p>
          <a:p>
            <a:r>
              <a:rPr lang="en-US" sz="2000" dirty="0" smtClean="0"/>
              <a:t>&gt;&gt;&gt; </a:t>
            </a:r>
            <a:r>
              <a:rPr lang="en-US" sz="2000" dirty="0" err="1" smtClean="0"/>
              <a:t>sorted([w</a:t>
            </a:r>
            <a:r>
              <a:rPr lang="en-US" sz="2000" dirty="0" smtClean="0"/>
              <a:t> for </a:t>
            </a:r>
            <a:r>
              <a:rPr lang="en-US" sz="2000" dirty="0" err="1" smtClean="0"/>
              <a:t>w</a:t>
            </a:r>
            <a:r>
              <a:rPr lang="en-US" sz="2000" dirty="0" smtClean="0"/>
              <a:t> in set(sent7) if not </a:t>
            </a:r>
            <a:r>
              <a:rPr lang="en-US" sz="2000" dirty="0" err="1" smtClean="0"/>
              <a:t>w.islower</a:t>
            </a:r>
            <a:r>
              <a:rPr lang="en-US" sz="2000" dirty="0" smtClean="0"/>
              <a:t>()])</a:t>
            </a:r>
          </a:p>
          <a:p>
            <a:r>
              <a:rPr lang="en-US" sz="2000" dirty="0" smtClean="0"/>
              <a:t>&gt;&gt;&gt; </a:t>
            </a:r>
            <a:r>
              <a:rPr lang="en-US" sz="2000" dirty="0" err="1" smtClean="0"/>
              <a:t>sorted([t</a:t>
            </a:r>
            <a:r>
              <a:rPr lang="en-US" sz="2000" dirty="0" smtClean="0"/>
              <a:t> for </a:t>
            </a:r>
            <a:r>
              <a:rPr lang="en-US" sz="2000" dirty="0" err="1" smtClean="0"/>
              <a:t>t</a:t>
            </a:r>
            <a:r>
              <a:rPr lang="en-US" sz="2000" dirty="0" smtClean="0"/>
              <a:t> in set(text2) if '</a:t>
            </a:r>
            <a:r>
              <a:rPr lang="en-US" sz="2000" dirty="0" err="1" smtClean="0"/>
              <a:t>cie</a:t>
            </a:r>
            <a:r>
              <a:rPr lang="en-US" sz="2000" dirty="0" smtClean="0"/>
              <a:t>' in </a:t>
            </a:r>
            <a:r>
              <a:rPr lang="en-US" sz="2000" dirty="0" err="1" smtClean="0"/>
              <a:t>t</a:t>
            </a:r>
            <a:r>
              <a:rPr lang="en-US" sz="2000" dirty="0" smtClean="0"/>
              <a:t> or '</a:t>
            </a:r>
            <a:r>
              <a:rPr lang="en-US" sz="2000" dirty="0" err="1" smtClean="0"/>
              <a:t>cei</a:t>
            </a:r>
            <a:r>
              <a:rPr lang="en-US" sz="2000" dirty="0" smtClean="0"/>
              <a:t>' in </a:t>
            </a:r>
            <a:r>
              <a:rPr lang="en-US" sz="2000" dirty="0" err="1" smtClean="0"/>
              <a:t>t</a:t>
            </a:r>
            <a:r>
              <a:rPr lang="en-US" sz="2000" dirty="0" smtClean="0"/>
              <a:t>])</a:t>
            </a:r>
            <a:endParaRPr lang="en-US" sz="2000" dirty="0"/>
          </a:p>
        </p:txBody>
      </p:sp>
      <p:sp>
        <p:nvSpPr>
          <p:cNvPr id="5" name="TextBox 4"/>
          <p:cNvSpPr txBox="1"/>
          <p:nvPr/>
        </p:nvSpPr>
        <p:spPr>
          <a:xfrm>
            <a:off x="1390952" y="1741714"/>
            <a:ext cx="6464905" cy="1200328"/>
          </a:xfrm>
          <a:prstGeom prst="rect">
            <a:avLst/>
          </a:prstGeom>
          <a:noFill/>
        </p:spPr>
        <p:txBody>
          <a:bodyPr wrap="square" rtlCol="0">
            <a:spAutoFit/>
          </a:bodyPr>
          <a:lstStyle/>
          <a:p>
            <a:r>
              <a:rPr lang="en-US" sz="2400" dirty="0" smtClean="0"/>
              <a:t>From the NLTK book:  Run the following examples and explain what is happening.  Then make up some tests of your own.</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Ending the double count of words </a:t>
            </a:r>
            <a:endParaRPr lang="en-US" dirty="0"/>
          </a:p>
        </p:txBody>
      </p:sp>
      <p:sp>
        <p:nvSpPr>
          <p:cNvPr id="3" name="Content Placeholder 2"/>
          <p:cNvSpPr>
            <a:spLocks noGrp="1"/>
          </p:cNvSpPr>
          <p:nvPr>
            <p:ph idx="1"/>
          </p:nvPr>
        </p:nvSpPr>
        <p:spPr>
          <a:xfrm>
            <a:off x="1390952" y="1417638"/>
            <a:ext cx="7295848" cy="4532207"/>
          </a:xfrm>
        </p:spPr>
        <p:txBody>
          <a:bodyPr>
            <a:normAutofit fontScale="92500" lnSpcReduction="10000"/>
          </a:bodyPr>
          <a:lstStyle/>
          <a:p>
            <a:r>
              <a:rPr lang="en-US" dirty="0" smtClean="0"/>
              <a:t>The count of words from the various texts was flawed.  How?</a:t>
            </a:r>
          </a:p>
          <a:p>
            <a:r>
              <a:rPr lang="en-US" dirty="0" smtClean="0"/>
              <a:t>We had</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What’s the problem?  How do we fix it?</a:t>
            </a:r>
          </a:p>
          <a:p>
            <a:endParaRPr lang="en-US" dirty="0"/>
          </a:p>
        </p:txBody>
      </p:sp>
      <p:sp>
        <p:nvSpPr>
          <p:cNvPr id="4" name="Rectangle 3"/>
          <p:cNvSpPr/>
          <p:nvPr/>
        </p:nvSpPr>
        <p:spPr>
          <a:xfrm>
            <a:off x="1848152" y="2267857"/>
            <a:ext cx="7295848" cy="3046988"/>
          </a:xfrm>
          <a:prstGeom prst="rect">
            <a:avLst/>
          </a:prstGeom>
        </p:spPr>
        <p:txBody>
          <a:bodyPr wrap="square">
            <a:spAutoFit/>
          </a:bodyPr>
          <a:lstStyle/>
          <a:p>
            <a:r>
              <a:rPr lang="en-US" sz="2400" dirty="0" smtClean="0"/>
              <a:t> 	</a:t>
            </a:r>
          </a:p>
          <a:p>
            <a:r>
              <a:rPr lang="en-US" sz="2400" dirty="0" smtClean="0"/>
              <a:t>&gt;&gt;&gt; len(text1)</a:t>
            </a:r>
          </a:p>
          <a:p>
            <a:r>
              <a:rPr lang="en-US" sz="2400" dirty="0" smtClean="0"/>
              <a:t>260819</a:t>
            </a:r>
          </a:p>
          <a:p>
            <a:r>
              <a:rPr lang="en-US" sz="2400" dirty="0" smtClean="0"/>
              <a:t>&gt;&gt;&gt; len(set(text1))</a:t>
            </a:r>
          </a:p>
          <a:p>
            <a:r>
              <a:rPr lang="en-US" sz="2400" dirty="0" smtClean="0"/>
              <a:t>19317</a:t>
            </a:r>
          </a:p>
          <a:p>
            <a:r>
              <a:rPr lang="en-US" sz="2400" dirty="0" smtClean="0"/>
              <a:t>&gt;&gt;&gt; </a:t>
            </a:r>
            <a:r>
              <a:rPr lang="en-US" sz="2400" dirty="0" err="1" smtClean="0"/>
              <a:t>len(set([word.lower</a:t>
            </a:r>
            <a:r>
              <a:rPr lang="en-US" sz="2400" dirty="0" smtClean="0"/>
              <a:t>() for word in text1]))</a:t>
            </a:r>
          </a:p>
          <a:p>
            <a:r>
              <a:rPr lang="en-US" sz="2400" dirty="0" smtClean="0"/>
              <a:t>17231</a:t>
            </a:r>
          </a:p>
          <a:p>
            <a:r>
              <a:rPr lang="en-US" sz="2400" dirty="0" smtClean="0"/>
              <a:t>&gt;&gt;&gt;</a:t>
            </a:r>
            <a:endParaRPr lang="en-US" sz="2400" dirty="0"/>
          </a:p>
        </p:txBody>
      </p:sp>
      <p:sp>
        <p:nvSpPr>
          <p:cNvPr id="5" name="Rectangle 4"/>
          <p:cNvSpPr/>
          <p:nvPr/>
        </p:nvSpPr>
        <p:spPr>
          <a:xfrm>
            <a:off x="1390952" y="5934670"/>
            <a:ext cx="7753048" cy="923330"/>
          </a:xfrm>
          <a:prstGeom prst="rect">
            <a:avLst/>
          </a:prstGeom>
        </p:spPr>
        <p:txBody>
          <a:bodyPr wrap="square">
            <a:spAutoFit/>
          </a:bodyPr>
          <a:lstStyle/>
          <a:p>
            <a:r>
              <a:rPr lang="en-US" dirty="0" smtClean="0"/>
              <a:t>&gt;&gt;&gt; </a:t>
            </a:r>
            <a:r>
              <a:rPr lang="en-US" dirty="0" err="1" smtClean="0"/>
              <a:t>len(set([word.lower</a:t>
            </a:r>
            <a:r>
              <a:rPr lang="en-US" dirty="0" smtClean="0"/>
              <a:t>() for word in text1 if </a:t>
            </a:r>
            <a:r>
              <a:rPr lang="en-US" dirty="0" err="1" smtClean="0"/>
              <a:t>word.isalpha</a:t>
            </a:r>
            <a:r>
              <a:rPr lang="en-US" dirty="0" smtClean="0"/>
              <a:t>()]))</a:t>
            </a:r>
          </a:p>
          <a:p>
            <a:r>
              <a:rPr lang="en-US" dirty="0" smtClean="0"/>
              <a:t>16948</a:t>
            </a:r>
          </a:p>
          <a:p>
            <a:r>
              <a:rPr lang="en-US" dirty="0" smtClean="0"/>
              <a:t>&gt;&gt;&gt;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what we have</a:t>
            </a:r>
            <a:endParaRPr lang="en-US" dirty="0"/>
          </a:p>
        </p:txBody>
      </p:sp>
      <p:sp>
        <p:nvSpPr>
          <p:cNvPr id="3" name="Content Placeholder 2"/>
          <p:cNvSpPr>
            <a:spLocks noGrp="1"/>
          </p:cNvSpPr>
          <p:nvPr>
            <p:ph idx="1"/>
          </p:nvPr>
        </p:nvSpPr>
        <p:spPr/>
        <p:txBody>
          <a:bodyPr>
            <a:normAutofit fontScale="92500"/>
          </a:bodyPr>
          <a:lstStyle/>
          <a:p>
            <a:r>
              <a:rPr lang="en-US" dirty="0" smtClean="0"/>
              <a:t>We have looked at some of the NLTK book.</a:t>
            </a:r>
          </a:p>
          <a:p>
            <a:r>
              <a:rPr lang="en-US" dirty="0" smtClean="0"/>
              <a:t>Chapter 1 of the NLTK </a:t>
            </a:r>
            <a:r>
              <a:rPr lang="en-US" dirty="0" smtClean="0"/>
              <a:t>book repeats much of what we </a:t>
            </a:r>
            <a:r>
              <a:rPr lang="en-US" dirty="0" smtClean="0"/>
              <a:t>see in the other text.</a:t>
            </a:r>
            <a:endParaRPr lang="en-US" dirty="0" smtClean="0"/>
          </a:p>
          <a:p>
            <a:r>
              <a:rPr lang="en-US" dirty="0" smtClean="0"/>
              <a:t>Now in the context of an application domain: Natural Language Processing</a:t>
            </a:r>
          </a:p>
          <a:p>
            <a:pPr lvl="1"/>
            <a:r>
              <a:rPr lang="en-US" dirty="0" smtClean="0"/>
              <a:t>Note: there are similar packages for other domains</a:t>
            </a:r>
          </a:p>
          <a:p>
            <a:r>
              <a:rPr lang="en-US" dirty="0" smtClean="0"/>
              <a:t>Book examples in chapter 1 are all done with the interactive python shell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Nested loops and loops with conditions</a:t>
            </a:r>
            <a:endParaRPr lang="en-US" dirty="0"/>
          </a:p>
        </p:txBody>
      </p:sp>
      <p:sp>
        <p:nvSpPr>
          <p:cNvPr id="3" name="Content Placeholder 2"/>
          <p:cNvSpPr>
            <a:spLocks noGrp="1"/>
          </p:cNvSpPr>
          <p:nvPr>
            <p:ph idx="1"/>
          </p:nvPr>
        </p:nvSpPr>
        <p:spPr>
          <a:xfrm>
            <a:off x="1390952" y="5731896"/>
            <a:ext cx="7295848" cy="1376362"/>
          </a:xfrm>
        </p:spPr>
        <p:txBody>
          <a:bodyPr/>
          <a:lstStyle/>
          <a:p>
            <a:r>
              <a:rPr lang="en-US" dirty="0" smtClean="0"/>
              <a:t>Follow what happens.</a:t>
            </a:r>
            <a:endParaRPr lang="en-US" dirty="0"/>
          </a:p>
        </p:txBody>
      </p:sp>
      <p:sp>
        <p:nvSpPr>
          <p:cNvPr id="4" name="Rectangle 3"/>
          <p:cNvSpPr/>
          <p:nvPr/>
        </p:nvSpPr>
        <p:spPr>
          <a:xfrm>
            <a:off x="1848698" y="1417638"/>
            <a:ext cx="7025818" cy="4247317"/>
          </a:xfrm>
          <a:prstGeom prst="rect">
            <a:avLst/>
          </a:prstGeom>
        </p:spPr>
        <p:txBody>
          <a:bodyPr wrap="square">
            <a:spAutoFit/>
          </a:bodyPr>
          <a:lstStyle/>
          <a:p>
            <a:endParaRPr lang="en-US" dirty="0" smtClean="0"/>
          </a:p>
          <a:p>
            <a:r>
              <a:rPr lang="en-US" dirty="0" smtClean="0"/>
              <a:t> 	</a:t>
            </a:r>
          </a:p>
          <a:p>
            <a:r>
              <a:rPr lang="en-US" dirty="0" smtClean="0"/>
              <a:t>&gt;&gt;&gt; for token in sent1:</a:t>
            </a:r>
          </a:p>
          <a:p>
            <a:r>
              <a:rPr lang="en-US" dirty="0" smtClean="0"/>
              <a:t>...     if </a:t>
            </a:r>
            <a:r>
              <a:rPr lang="en-US" dirty="0" err="1" smtClean="0"/>
              <a:t>token.islower</a:t>
            </a:r>
            <a:r>
              <a:rPr lang="en-US" dirty="0" smtClean="0"/>
              <a:t>():</a:t>
            </a:r>
          </a:p>
          <a:p>
            <a:r>
              <a:rPr lang="en-US" dirty="0" smtClean="0"/>
              <a:t>...         print token, 'is a lowercase word'</a:t>
            </a:r>
          </a:p>
          <a:p>
            <a:r>
              <a:rPr lang="en-US" dirty="0" smtClean="0"/>
              <a:t>...     </a:t>
            </a:r>
            <a:r>
              <a:rPr lang="en-US" dirty="0" err="1" smtClean="0"/>
              <a:t>elif</a:t>
            </a:r>
            <a:r>
              <a:rPr lang="en-US" dirty="0" smtClean="0"/>
              <a:t> </a:t>
            </a:r>
            <a:r>
              <a:rPr lang="en-US" dirty="0" err="1" smtClean="0"/>
              <a:t>token.istitle</a:t>
            </a:r>
            <a:r>
              <a:rPr lang="en-US" dirty="0" smtClean="0"/>
              <a:t>():</a:t>
            </a:r>
          </a:p>
          <a:p>
            <a:r>
              <a:rPr lang="en-US" dirty="0" smtClean="0"/>
              <a:t>...         print token, 'is a </a:t>
            </a:r>
            <a:r>
              <a:rPr lang="en-US" dirty="0" err="1" smtClean="0"/>
              <a:t>titlecase</a:t>
            </a:r>
            <a:r>
              <a:rPr lang="en-US" dirty="0" smtClean="0"/>
              <a:t> word'</a:t>
            </a:r>
          </a:p>
          <a:p>
            <a:r>
              <a:rPr lang="en-US" dirty="0" smtClean="0"/>
              <a:t>...     else:</a:t>
            </a:r>
          </a:p>
          <a:p>
            <a:r>
              <a:rPr lang="en-US" dirty="0" smtClean="0"/>
              <a:t>...         print token, 'is punctuation'</a:t>
            </a:r>
          </a:p>
          <a:p>
            <a:r>
              <a:rPr lang="en-US" dirty="0" smtClean="0"/>
              <a:t>...</a:t>
            </a:r>
          </a:p>
          <a:p>
            <a:r>
              <a:rPr lang="en-US" dirty="0" smtClean="0"/>
              <a:t>Call is a </a:t>
            </a:r>
            <a:r>
              <a:rPr lang="en-US" dirty="0" err="1" smtClean="0"/>
              <a:t>titlecase</a:t>
            </a:r>
            <a:r>
              <a:rPr lang="en-US" dirty="0" smtClean="0"/>
              <a:t> word</a:t>
            </a:r>
          </a:p>
          <a:p>
            <a:r>
              <a:rPr lang="en-US" dirty="0" smtClean="0"/>
              <a:t>me is a lowercase word</a:t>
            </a:r>
          </a:p>
          <a:p>
            <a:r>
              <a:rPr lang="en-US" dirty="0" smtClean="0"/>
              <a:t>Ishmael is a </a:t>
            </a:r>
            <a:r>
              <a:rPr lang="en-US" dirty="0" err="1" smtClean="0"/>
              <a:t>titlecase</a:t>
            </a:r>
            <a:r>
              <a:rPr lang="en-US" dirty="0" smtClean="0"/>
              <a:t> word</a:t>
            </a:r>
          </a:p>
          <a:p>
            <a:r>
              <a:rPr lang="en-US" dirty="0" smtClean="0"/>
              <a:t>. is punctuation</a:t>
            </a:r>
          </a:p>
          <a:p>
            <a:r>
              <a:rPr lang="en-US" dirty="0" smtClean="0"/>
              <a:t>&gt;&gt;&gt;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4" name="Rectangle 3"/>
          <p:cNvSpPr/>
          <p:nvPr/>
        </p:nvSpPr>
        <p:spPr>
          <a:xfrm>
            <a:off x="1632856" y="3013502"/>
            <a:ext cx="7053944" cy="1938992"/>
          </a:xfrm>
          <a:prstGeom prst="rect">
            <a:avLst/>
          </a:prstGeom>
        </p:spPr>
        <p:txBody>
          <a:bodyPr wrap="square">
            <a:spAutoFit/>
          </a:bodyPr>
          <a:lstStyle/>
          <a:p>
            <a:r>
              <a:rPr lang="en-US" sz="2000" dirty="0" smtClean="0"/>
              <a:t>&gt;&gt;&gt; tricky = </a:t>
            </a:r>
            <a:r>
              <a:rPr lang="en-US" sz="2000" dirty="0" err="1" smtClean="0"/>
              <a:t>sorted([w</a:t>
            </a:r>
            <a:r>
              <a:rPr lang="en-US" sz="2000" dirty="0" smtClean="0"/>
              <a:t> for </a:t>
            </a:r>
            <a:r>
              <a:rPr lang="en-US" sz="2000" dirty="0" err="1" smtClean="0"/>
              <a:t>w</a:t>
            </a:r>
            <a:r>
              <a:rPr lang="en-US" sz="2000" dirty="0" smtClean="0"/>
              <a:t> in set(text2) if '</a:t>
            </a:r>
            <a:r>
              <a:rPr lang="en-US" sz="2000" dirty="0" err="1" smtClean="0"/>
              <a:t>cie</a:t>
            </a:r>
            <a:r>
              <a:rPr lang="en-US" sz="2000" dirty="0" smtClean="0"/>
              <a:t>' in </a:t>
            </a:r>
            <a:r>
              <a:rPr lang="en-US" sz="2000" dirty="0" err="1" smtClean="0"/>
              <a:t>w</a:t>
            </a:r>
            <a:r>
              <a:rPr lang="en-US" sz="2000" dirty="0" smtClean="0"/>
              <a:t> or '</a:t>
            </a:r>
            <a:r>
              <a:rPr lang="en-US" sz="2000" dirty="0" err="1" smtClean="0"/>
              <a:t>cei</a:t>
            </a:r>
            <a:r>
              <a:rPr lang="en-US" sz="2000" dirty="0" smtClean="0"/>
              <a:t>' in </a:t>
            </a:r>
            <a:r>
              <a:rPr lang="en-US" sz="2000" dirty="0" err="1" smtClean="0"/>
              <a:t>w</a:t>
            </a:r>
            <a:r>
              <a:rPr lang="en-US" sz="2000" dirty="0" smtClean="0"/>
              <a:t>])</a:t>
            </a:r>
          </a:p>
          <a:p>
            <a:r>
              <a:rPr lang="en-US" sz="2000" dirty="0" smtClean="0"/>
              <a:t>&gt;&gt;&gt; for word in tricky:</a:t>
            </a:r>
          </a:p>
          <a:p>
            <a:r>
              <a:rPr lang="en-US" sz="2000" dirty="0" smtClean="0"/>
              <a:t>...     print word,</a:t>
            </a:r>
          </a:p>
          <a:p>
            <a:r>
              <a:rPr lang="en-US" sz="2000" dirty="0" smtClean="0"/>
              <a:t>ancient ceiling conceit conceited conceive conscience</a:t>
            </a:r>
          </a:p>
          <a:p>
            <a:r>
              <a:rPr lang="en-US" sz="2000" dirty="0" smtClean="0"/>
              <a:t>conscientious conscientiously deceitful deceive ...</a:t>
            </a:r>
          </a:p>
          <a:p>
            <a:r>
              <a:rPr lang="en-US" sz="2000" dirty="0" smtClean="0"/>
              <a:t>&gt;&gt;&gt;</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Text Understanding</a:t>
            </a:r>
            <a:endParaRPr lang="en-US" dirty="0"/>
          </a:p>
        </p:txBody>
      </p:sp>
      <p:sp>
        <p:nvSpPr>
          <p:cNvPr id="3" name="Content Placeholder 2"/>
          <p:cNvSpPr>
            <a:spLocks noGrp="1"/>
          </p:cNvSpPr>
          <p:nvPr>
            <p:ph idx="1"/>
          </p:nvPr>
        </p:nvSpPr>
        <p:spPr>
          <a:xfrm>
            <a:off x="1390952" y="1417638"/>
            <a:ext cx="7295848" cy="1979056"/>
          </a:xfrm>
        </p:spPr>
        <p:txBody>
          <a:bodyPr>
            <a:normAutofit fontScale="70000" lnSpcReduction="20000"/>
          </a:bodyPr>
          <a:lstStyle/>
          <a:p>
            <a:r>
              <a:rPr lang="en-US" dirty="0" smtClean="0"/>
              <a:t>See section </a:t>
            </a:r>
            <a:r>
              <a:rPr lang="en-US" dirty="0" smtClean="0"/>
              <a:t>1.5</a:t>
            </a:r>
          </a:p>
          <a:p>
            <a:pPr>
              <a:lnSpc>
                <a:spcPct val="120000"/>
              </a:lnSpc>
            </a:pPr>
            <a:r>
              <a:rPr lang="en-US" dirty="0" smtClean="0"/>
              <a:t>Some realistic, interesting problems associated with Natural Language Processing</a:t>
            </a:r>
          </a:p>
          <a:p>
            <a:pPr marL="0" indent="0">
              <a:buNone/>
            </a:pPr>
            <a:endParaRPr lang="en-US" dirty="0" smtClean="0"/>
          </a:p>
          <a:p>
            <a:pPr lvl="1"/>
            <a:r>
              <a:rPr lang="en-US" sz="3600" dirty="0" smtClean="0"/>
              <a:t>Word sense disambiguation</a:t>
            </a:r>
          </a:p>
          <a:p>
            <a:pPr lvl="2"/>
            <a:endParaRPr lang="en-US" dirty="0"/>
          </a:p>
        </p:txBody>
      </p:sp>
      <p:sp>
        <p:nvSpPr>
          <p:cNvPr id="5" name="Rectangle 4"/>
          <p:cNvSpPr/>
          <p:nvPr/>
        </p:nvSpPr>
        <p:spPr>
          <a:xfrm>
            <a:off x="1390952" y="3145511"/>
            <a:ext cx="7753048" cy="1200329"/>
          </a:xfrm>
          <a:prstGeom prst="rect">
            <a:avLst/>
          </a:prstGeom>
        </p:spPr>
        <p:txBody>
          <a:bodyPr wrap="square">
            <a:spAutoFit/>
          </a:bodyPr>
          <a:lstStyle/>
          <a:p>
            <a:endParaRPr lang="en-US" dirty="0" smtClean="0"/>
          </a:p>
          <a:p>
            <a:r>
              <a:rPr lang="en-US" dirty="0" smtClean="0"/>
              <a:t>a.		The lost children were found by the searchers (agentive)</a:t>
            </a:r>
          </a:p>
          <a:p>
            <a:r>
              <a:rPr lang="en-US" dirty="0" err="1" smtClean="0"/>
              <a:t>b</a:t>
            </a:r>
            <a:r>
              <a:rPr lang="en-US" dirty="0" smtClean="0"/>
              <a:t>.		The lost children were found by the mountain (locative)</a:t>
            </a:r>
          </a:p>
          <a:p>
            <a:r>
              <a:rPr lang="en-US" dirty="0" err="1" smtClean="0"/>
              <a:t>c</a:t>
            </a:r>
            <a:r>
              <a:rPr lang="en-US" dirty="0" smtClean="0"/>
              <a:t>.		The lost children were found by the afternoon (temporal)</a:t>
            </a:r>
            <a:endParaRPr lang="en-US" dirty="0"/>
          </a:p>
        </p:txBody>
      </p:sp>
      <p:sp>
        <p:nvSpPr>
          <p:cNvPr id="6" name="Content Placeholder 2"/>
          <p:cNvSpPr txBox="1">
            <a:spLocks/>
          </p:cNvSpPr>
          <p:nvPr/>
        </p:nvSpPr>
        <p:spPr>
          <a:xfrm>
            <a:off x="1543352" y="4281714"/>
            <a:ext cx="7295848" cy="997857"/>
          </a:xfrm>
          <a:prstGeom prst="rect">
            <a:avLst/>
          </a:prstGeom>
        </p:spPr>
        <p:txBody>
          <a:bodyPr vert="horz" lIns="91440" tIns="45720" rIns="91440" bIns="45720" rtlCol="0">
            <a:normAutofit lnSpcReduction="10000"/>
          </a:body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Pronoun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resolution</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543352" y="4885749"/>
            <a:ext cx="7600648" cy="1200329"/>
          </a:xfrm>
          <a:prstGeom prst="rect">
            <a:avLst/>
          </a:prstGeom>
        </p:spPr>
        <p:txBody>
          <a:bodyPr wrap="square">
            <a:spAutoFit/>
          </a:bodyPr>
          <a:lstStyle/>
          <a:p>
            <a:endParaRPr lang="en-US" dirty="0" smtClean="0"/>
          </a:p>
          <a:p>
            <a:r>
              <a:rPr lang="en-US" dirty="0" smtClean="0"/>
              <a:t>a.		The thieves stole the paintings. They were subsequently sold.</a:t>
            </a:r>
          </a:p>
          <a:p>
            <a:r>
              <a:rPr lang="en-US" dirty="0" err="1" smtClean="0"/>
              <a:t>b</a:t>
            </a:r>
            <a:r>
              <a:rPr lang="en-US" dirty="0" smtClean="0"/>
              <a:t>.		The thieves stole the paintings. They were subsequently caught.</a:t>
            </a:r>
          </a:p>
          <a:p>
            <a:r>
              <a:rPr lang="en-US" dirty="0" err="1" smtClean="0"/>
              <a:t>c</a:t>
            </a:r>
            <a:r>
              <a:rPr lang="en-US" dirty="0" smtClean="0"/>
              <a:t>.		The thieves stole the paintings. They were subsequently found.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text!</a:t>
            </a:r>
            <a:endParaRPr lang="en-US" dirty="0"/>
          </a:p>
        </p:txBody>
      </p:sp>
      <p:sp>
        <p:nvSpPr>
          <p:cNvPr id="4" name="Rectangle 3"/>
          <p:cNvSpPr/>
          <p:nvPr/>
        </p:nvSpPr>
        <p:spPr>
          <a:xfrm>
            <a:off x="1390952" y="1417638"/>
            <a:ext cx="7753048" cy="3477875"/>
          </a:xfrm>
          <a:prstGeom prst="rect">
            <a:avLst/>
          </a:prstGeom>
        </p:spPr>
        <p:txBody>
          <a:bodyPr wrap="square">
            <a:spAutoFit/>
          </a:bodyPr>
          <a:lstStyle/>
          <a:p>
            <a:r>
              <a:rPr lang="en-US" sz="2000" dirty="0" smtClean="0"/>
              <a:t>&gt;&gt;&gt; text4.generate()</a:t>
            </a:r>
          </a:p>
          <a:p>
            <a:r>
              <a:rPr lang="en-US" sz="2000" dirty="0" smtClean="0"/>
              <a:t>Building </a:t>
            </a:r>
            <a:r>
              <a:rPr lang="en-US" sz="2000" dirty="0" err="1" smtClean="0"/>
              <a:t>ngram</a:t>
            </a:r>
            <a:r>
              <a:rPr lang="en-US" sz="2000" dirty="0" smtClean="0"/>
              <a:t> index...</a:t>
            </a:r>
          </a:p>
          <a:p>
            <a:r>
              <a:rPr lang="en-US" sz="2000" dirty="0" smtClean="0"/>
              <a:t>Fellow - Citizens : Under Providence I have given freedom new reach ,</a:t>
            </a:r>
          </a:p>
          <a:p>
            <a:r>
              <a:rPr lang="en-US" sz="2000" dirty="0" smtClean="0"/>
              <a:t>and maintain lasting peace -- based on righteousness and justice .</a:t>
            </a:r>
          </a:p>
          <a:p>
            <a:r>
              <a:rPr lang="en-US" sz="2000" dirty="0" smtClean="0"/>
              <a:t>There was this reason only why the cotton - producing States should be</a:t>
            </a:r>
          </a:p>
          <a:p>
            <a:r>
              <a:rPr lang="en-US" sz="2000" dirty="0" smtClean="0"/>
              <a:t>promoted by just and abundant society , on just principles . These</a:t>
            </a:r>
          </a:p>
          <a:p>
            <a:r>
              <a:rPr lang="en-US" sz="2000" dirty="0" smtClean="0"/>
              <a:t>later years have elapsed , and civil war . More than this , we affirm</a:t>
            </a:r>
          </a:p>
          <a:p>
            <a:r>
              <a:rPr lang="en-US" sz="2000" dirty="0" smtClean="0"/>
              <a:t>a new beginning is a destiny . May Congress prohibit slavery in the</a:t>
            </a:r>
          </a:p>
          <a:p>
            <a:r>
              <a:rPr lang="en-US" sz="2000" dirty="0" smtClean="0"/>
              <a:t>workshop , in translating humanity ' </a:t>
            </a:r>
            <a:r>
              <a:rPr lang="en-US" sz="2000" dirty="0" err="1" smtClean="0"/>
              <a:t>s</a:t>
            </a:r>
            <a:r>
              <a:rPr lang="en-US" sz="2000" dirty="0" smtClean="0"/>
              <a:t> strongest , but we have adopted</a:t>
            </a:r>
          </a:p>
          <a:p>
            <a:r>
              <a:rPr lang="en-US" sz="2000" dirty="0" smtClean="0"/>
              <a:t>, and fear of God . And , in each</a:t>
            </a:r>
          </a:p>
          <a:p>
            <a:r>
              <a:rPr lang="en-US" sz="2000" dirty="0" smtClean="0"/>
              <a:t>&gt;&gt;&gt; </a:t>
            </a:r>
            <a:endParaRPr lang="en-US" sz="2000" dirty="0"/>
          </a:p>
        </p:txBody>
      </p:sp>
      <p:sp>
        <p:nvSpPr>
          <p:cNvPr id="5" name="TextBox 4"/>
          <p:cNvSpPr txBox="1"/>
          <p:nvPr/>
        </p:nvSpPr>
        <p:spPr>
          <a:xfrm>
            <a:off x="4082143" y="5696857"/>
            <a:ext cx="4604657" cy="461665"/>
          </a:xfrm>
          <a:prstGeom prst="rect">
            <a:avLst/>
          </a:prstGeom>
          <a:noFill/>
        </p:spPr>
        <p:txBody>
          <a:bodyPr wrap="square" rtlCol="0">
            <a:spAutoFit/>
          </a:bodyPr>
          <a:lstStyle/>
          <a:p>
            <a:r>
              <a:rPr lang="en-US" sz="2400" dirty="0" smtClean="0">
                <a:solidFill>
                  <a:srgbClr val="FFFFFF"/>
                </a:solidFill>
              </a:rPr>
              <a:t>An inaugural address??</a:t>
            </a:r>
          </a:p>
        </p:txBody>
      </p:sp>
      <p:sp>
        <p:nvSpPr>
          <p:cNvPr id="6" name="TextBox 5"/>
          <p:cNvSpPr txBox="1"/>
          <p:nvPr/>
        </p:nvSpPr>
        <p:spPr>
          <a:xfrm>
            <a:off x="4082143" y="6346763"/>
            <a:ext cx="5061857" cy="461665"/>
          </a:xfrm>
          <a:prstGeom prst="rect">
            <a:avLst/>
          </a:prstGeom>
          <a:noFill/>
        </p:spPr>
        <p:txBody>
          <a:bodyPr wrap="square" rtlCol="0">
            <a:spAutoFit/>
          </a:bodyPr>
          <a:lstStyle/>
          <a:p>
            <a:r>
              <a:rPr lang="en-US" sz="2400" dirty="0" smtClean="0">
                <a:solidFill>
                  <a:srgbClr val="FFFFFF"/>
                </a:solidFill>
              </a:rPr>
              <a:t> -- MIT hoax – conference submission</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a:t>
            </a:r>
            <a:endParaRPr lang="en-US" dirty="0"/>
          </a:p>
        </p:txBody>
      </p:sp>
      <p:sp>
        <p:nvSpPr>
          <p:cNvPr id="3" name="Rectangle 2"/>
          <p:cNvSpPr/>
          <p:nvPr/>
        </p:nvSpPr>
        <p:spPr>
          <a:xfrm>
            <a:off x="1390952" y="1838971"/>
            <a:ext cx="8001000" cy="4801315"/>
          </a:xfrm>
          <a:prstGeom prst="rect">
            <a:avLst/>
          </a:prstGeom>
        </p:spPr>
        <p:txBody>
          <a:bodyPr wrap="square">
            <a:spAutoFit/>
          </a:bodyPr>
          <a:lstStyle/>
          <a:p>
            <a:r>
              <a:rPr lang="en-US" dirty="0" smtClean="0"/>
              <a:t>Babel&gt; How long before the next flight to Alice Springs?</a:t>
            </a:r>
          </a:p>
          <a:p>
            <a:r>
              <a:rPr lang="en-US" dirty="0" smtClean="0"/>
              <a:t>Babel&gt; </a:t>
            </a:r>
            <a:r>
              <a:rPr lang="en-US" dirty="0" err="1" smtClean="0"/>
              <a:t>german</a:t>
            </a:r>
            <a:endParaRPr lang="en-US" dirty="0" smtClean="0"/>
          </a:p>
          <a:p>
            <a:r>
              <a:rPr lang="en-US" dirty="0" smtClean="0"/>
              <a:t>Babel&gt; run</a:t>
            </a:r>
          </a:p>
          <a:p>
            <a:r>
              <a:rPr lang="en-US" dirty="0" smtClean="0"/>
              <a:t>0&gt; How long before the next flight to Alice Springs?</a:t>
            </a:r>
          </a:p>
          <a:p>
            <a:r>
              <a:rPr lang="en-US" dirty="0" smtClean="0"/>
              <a:t>1&gt; </a:t>
            </a:r>
            <a:r>
              <a:rPr lang="en-US" dirty="0" err="1" smtClean="0"/>
              <a:t>Wie</a:t>
            </a:r>
            <a:r>
              <a:rPr lang="en-US" dirty="0" smtClean="0"/>
              <a:t> </a:t>
            </a:r>
            <a:r>
              <a:rPr lang="en-US" dirty="0" err="1" smtClean="0"/>
              <a:t>lang</a:t>
            </a:r>
            <a:r>
              <a:rPr lang="en-US" dirty="0" smtClean="0"/>
              <a:t> </a:t>
            </a:r>
            <a:r>
              <a:rPr lang="en-US" dirty="0" err="1" smtClean="0"/>
              <a:t>vor</a:t>
            </a:r>
            <a:r>
              <a:rPr lang="en-US" dirty="0" smtClean="0"/>
              <a:t> </a:t>
            </a:r>
            <a:r>
              <a:rPr lang="en-US" dirty="0" err="1" smtClean="0"/>
              <a:t>dem</a:t>
            </a:r>
            <a:r>
              <a:rPr lang="en-US" dirty="0" smtClean="0"/>
              <a:t> </a:t>
            </a:r>
            <a:r>
              <a:rPr lang="en-US" dirty="0" err="1" smtClean="0"/>
              <a:t>folgenden</a:t>
            </a:r>
            <a:r>
              <a:rPr lang="en-US" dirty="0" smtClean="0"/>
              <a:t> </a:t>
            </a:r>
            <a:r>
              <a:rPr lang="en-US" dirty="0" err="1" smtClean="0"/>
              <a:t>Flug</a:t>
            </a:r>
            <a:r>
              <a:rPr lang="en-US" dirty="0" smtClean="0"/>
              <a:t> </a:t>
            </a:r>
            <a:r>
              <a:rPr lang="en-US" dirty="0" err="1" smtClean="0"/>
              <a:t>zu</a:t>
            </a:r>
            <a:r>
              <a:rPr lang="en-US" dirty="0" smtClean="0"/>
              <a:t> Alice Springs?</a:t>
            </a:r>
          </a:p>
          <a:p>
            <a:r>
              <a:rPr lang="en-US" dirty="0" smtClean="0"/>
              <a:t>2&gt; How long before the following flight to Alice jump?</a:t>
            </a:r>
          </a:p>
          <a:p>
            <a:r>
              <a:rPr lang="en-US" dirty="0" smtClean="0"/>
              <a:t>3&gt; </a:t>
            </a:r>
            <a:r>
              <a:rPr lang="en-US" dirty="0" err="1" smtClean="0"/>
              <a:t>Wie</a:t>
            </a:r>
            <a:r>
              <a:rPr lang="en-US" dirty="0" smtClean="0"/>
              <a:t> </a:t>
            </a:r>
            <a:r>
              <a:rPr lang="en-US" dirty="0" err="1" smtClean="0"/>
              <a:t>lang</a:t>
            </a:r>
            <a:r>
              <a:rPr lang="en-US" dirty="0" smtClean="0"/>
              <a:t> </a:t>
            </a:r>
            <a:r>
              <a:rPr lang="en-US" dirty="0" err="1" smtClean="0"/>
              <a:t>vor</a:t>
            </a:r>
            <a:r>
              <a:rPr lang="en-US" dirty="0" smtClean="0"/>
              <a:t> </a:t>
            </a:r>
            <a:r>
              <a:rPr lang="en-US" dirty="0" err="1" smtClean="0"/>
              <a:t>dem</a:t>
            </a:r>
            <a:r>
              <a:rPr lang="en-US" dirty="0" smtClean="0"/>
              <a:t> </a:t>
            </a:r>
            <a:r>
              <a:rPr lang="en-US" dirty="0" err="1" smtClean="0"/>
              <a:t>folgenden</a:t>
            </a:r>
            <a:r>
              <a:rPr lang="en-US" dirty="0" smtClean="0"/>
              <a:t> </a:t>
            </a:r>
            <a:r>
              <a:rPr lang="en-US" dirty="0" err="1" smtClean="0"/>
              <a:t>Flug</a:t>
            </a:r>
            <a:r>
              <a:rPr lang="en-US" dirty="0" smtClean="0"/>
              <a:t> </a:t>
            </a:r>
            <a:r>
              <a:rPr lang="en-US" dirty="0" err="1" smtClean="0"/>
              <a:t>zu</a:t>
            </a:r>
            <a:r>
              <a:rPr lang="en-US" dirty="0" smtClean="0"/>
              <a:t> Alice </a:t>
            </a:r>
            <a:r>
              <a:rPr lang="en-US" dirty="0" err="1" smtClean="0"/>
              <a:t>springen</a:t>
            </a:r>
            <a:r>
              <a:rPr lang="en-US" dirty="0" smtClean="0"/>
              <a:t> </a:t>
            </a:r>
            <a:r>
              <a:rPr lang="en-US" dirty="0" err="1" smtClean="0"/>
              <a:t>Sie</a:t>
            </a:r>
            <a:r>
              <a:rPr lang="en-US" dirty="0" smtClean="0"/>
              <a:t>?</a:t>
            </a:r>
          </a:p>
          <a:p>
            <a:r>
              <a:rPr lang="en-US" dirty="0" smtClean="0"/>
              <a:t>4&gt; How long before the following flight to Alice do you jump?</a:t>
            </a:r>
          </a:p>
          <a:p>
            <a:r>
              <a:rPr lang="en-US" dirty="0" smtClean="0"/>
              <a:t>5&gt; </a:t>
            </a:r>
            <a:r>
              <a:rPr lang="en-US" dirty="0" err="1" smtClean="0"/>
              <a:t>Wie</a:t>
            </a:r>
            <a:r>
              <a:rPr lang="en-US" dirty="0" smtClean="0"/>
              <a:t> </a:t>
            </a:r>
            <a:r>
              <a:rPr lang="en-US" dirty="0" err="1" smtClean="0"/>
              <a:t>lang</a:t>
            </a:r>
            <a:r>
              <a:rPr lang="en-US" dirty="0" smtClean="0"/>
              <a:t>, </a:t>
            </a:r>
            <a:r>
              <a:rPr lang="en-US" dirty="0" err="1" smtClean="0"/>
              <a:t>bevor</a:t>
            </a:r>
            <a:r>
              <a:rPr lang="en-US" dirty="0" smtClean="0"/>
              <a:t> </a:t>
            </a:r>
            <a:r>
              <a:rPr lang="en-US" dirty="0" err="1" smtClean="0"/>
              <a:t>der</a:t>
            </a:r>
            <a:r>
              <a:rPr lang="en-US" dirty="0" smtClean="0"/>
              <a:t> </a:t>
            </a:r>
            <a:r>
              <a:rPr lang="en-US" dirty="0" err="1" smtClean="0"/>
              <a:t>folgende</a:t>
            </a:r>
            <a:r>
              <a:rPr lang="en-US" dirty="0" smtClean="0"/>
              <a:t> </a:t>
            </a:r>
            <a:r>
              <a:rPr lang="en-US" dirty="0" err="1" smtClean="0"/>
              <a:t>Flug</a:t>
            </a:r>
            <a:r>
              <a:rPr lang="en-US" dirty="0" smtClean="0"/>
              <a:t> </a:t>
            </a:r>
            <a:r>
              <a:rPr lang="en-US" dirty="0" err="1" smtClean="0"/>
              <a:t>zu</a:t>
            </a:r>
            <a:r>
              <a:rPr lang="en-US" dirty="0" smtClean="0"/>
              <a:t> Alice </a:t>
            </a:r>
            <a:r>
              <a:rPr lang="en-US" dirty="0" err="1" smtClean="0"/>
              <a:t>tun</a:t>
            </a:r>
            <a:r>
              <a:rPr lang="en-US" dirty="0" smtClean="0"/>
              <a:t>, </a:t>
            </a:r>
            <a:r>
              <a:rPr lang="en-US" dirty="0" err="1" smtClean="0"/>
              <a:t>Sie</a:t>
            </a:r>
            <a:r>
              <a:rPr lang="en-US" dirty="0" smtClean="0"/>
              <a:t> </a:t>
            </a:r>
            <a:r>
              <a:rPr lang="en-US" dirty="0" err="1" smtClean="0"/>
              <a:t>springen</a:t>
            </a:r>
            <a:r>
              <a:rPr lang="en-US" dirty="0" smtClean="0"/>
              <a:t>?</a:t>
            </a:r>
          </a:p>
          <a:p>
            <a:r>
              <a:rPr lang="en-US" dirty="0" smtClean="0"/>
              <a:t>6&gt; How long, before the following flight to Alice does, do you jump?</a:t>
            </a:r>
          </a:p>
          <a:p>
            <a:r>
              <a:rPr lang="en-US" dirty="0" smtClean="0"/>
              <a:t>7&gt; </a:t>
            </a:r>
            <a:r>
              <a:rPr lang="en-US" dirty="0" err="1" smtClean="0"/>
              <a:t>Wie</a:t>
            </a:r>
            <a:r>
              <a:rPr lang="en-US" dirty="0" smtClean="0"/>
              <a:t> </a:t>
            </a:r>
            <a:r>
              <a:rPr lang="en-US" dirty="0" err="1" smtClean="0"/>
              <a:t>lang</a:t>
            </a:r>
            <a:r>
              <a:rPr lang="en-US" dirty="0" smtClean="0"/>
              <a:t> </a:t>
            </a:r>
            <a:r>
              <a:rPr lang="en-US" dirty="0" err="1" smtClean="0"/>
              <a:t>bevor</a:t>
            </a:r>
            <a:r>
              <a:rPr lang="en-US" dirty="0" smtClean="0"/>
              <a:t> </a:t>
            </a:r>
            <a:r>
              <a:rPr lang="en-US" dirty="0" err="1" smtClean="0"/>
              <a:t>der</a:t>
            </a:r>
            <a:r>
              <a:rPr lang="en-US" dirty="0" smtClean="0"/>
              <a:t> </a:t>
            </a:r>
            <a:r>
              <a:rPr lang="en-US" dirty="0" err="1" smtClean="0"/>
              <a:t>folgende</a:t>
            </a:r>
            <a:r>
              <a:rPr lang="en-US" dirty="0" smtClean="0"/>
              <a:t> </a:t>
            </a:r>
            <a:r>
              <a:rPr lang="en-US" dirty="0" err="1" smtClean="0"/>
              <a:t>Flug</a:t>
            </a:r>
            <a:r>
              <a:rPr lang="en-US" dirty="0" smtClean="0"/>
              <a:t> </a:t>
            </a:r>
            <a:r>
              <a:rPr lang="en-US" dirty="0" err="1" smtClean="0"/>
              <a:t>zu</a:t>
            </a:r>
            <a:r>
              <a:rPr lang="en-US" dirty="0" smtClean="0"/>
              <a:t> Alice tut, </a:t>
            </a:r>
            <a:r>
              <a:rPr lang="en-US" dirty="0" err="1" smtClean="0"/>
              <a:t>tun</a:t>
            </a:r>
            <a:r>
              <a:rPr lang="en-US" dirty="0" smtClean="0"/>
              <a:t> </a:t>
            </a:r>
            <a:r>
              <a:rPr lang="en-US" dirty="0" err="1" smtClean="0"/>
              <a:t>Sie</a:t>
            </a:r>
            <a:r>
              <a:rPr lang="en-US" dirty="0" smtClean="0"/>
              <a:t> </a:t>
            </a:r>
            <a:r>
              <a:rPr lang="en-US" dirty="0" err="1" smtClean="0"/>
              <a:t>springen</a:t>
            </a:r>
            <a:r>
              <a:rPr lang="en-US" dirty="0" smtClean="0"/>
              <a:t>?</a:t>
            </a:r>
          </a:p>
          <a:p>
            <a:r>
              <a:rPr lang="en-US" dirty="0" smtClean="0"/>
              <a:t>8&gt; How long before the following flight to Alice does, do you jump?</a:t>
            </a:r>
          </a:p>
          <a:p>
            <a:r>
              <a:rPr lang="en-US" dirty="0" smtClean="0"/>
              <a:t>9&gt; </a:t>
            </a:r>
            <a:r>
              <a:rPr lang="en-US" dirty="0" err="1" smtClean="0"/>
              <a:t>Wie</a:t>
            </a:r>
            <a:r>
              <a:rPr lang="en-US" dirty="0" smtClean="0"/>
              <a:t> </a:t>
            </a:r>
            <a:r>
              <a:rPr lang="en-US" dirty="0" err="1" smtClean="0"/>
              <a:t>lang</a:t>
            </a:r>
            <a:r>
              <a:rPr lang="en-US" dirty="0" smtClean="0"/>
              <a:t>, </a:t>
            </a:r>
            <a:r>
              <a:rPr lang="en-US" dirty="0" err="1" smtClean="0"/>
              <a:t>bevor</a:t>
            </a:r>
            <a:r>
              <a:rPr lang="en-US" dirty="0" smtClean="0"/>
              <a:t> </a:t>
            </a:r>
            <a:r>
              <a:rPr lang="en-US" dirty="0" err="1" smtClean="0"/>
              <a:t>der</a:t>
            </a:r>
            <a:r>
              <a:rPr lang="en-US" dirty="0" smtClean="0"/>
              <a:t> </a:t>
            </a:r>
            <a:r>
              <a:rPr lang="en-US" dirty="0" err="1" smtClean="0"/>
              <a:t>folgende</a:t>
            </a:r>
            <a:r>
              <a:rPr lang="en-US" dirty="0" smtClean="0"/>
              <a:t> </a:t>
            </a:r>
            <a:r>
              <a:rPr lang="en-US" dirty="0" err="1" smtClean="0"/>
              <a:t>Flug</a:t>
            </a:r>
            <a:r>
              <a:rPr lang="en-US" dirty="0" smtClean="0"/>
              <a:t> </a:t>
            </a:r>
            <a:r>
              <a:rPr lang="en-US" dirty="0" err="1" smtClean="0"/>
              <a:t>zu</a:t>
            </a:r>
            <a:r>
              <a:rPr lang="en-US" dirty="0" smtClean="0"/>
              <a:t> Alice tut, </a:t>
            </a:r>
            <a:r>
              <a:rPr lang="en-US" dirty="0" err="1" smtClean="0"/>
              <a:t>tun</a:t>
            </a:r>
            <a:r>
              <a:rPr lang="en-US" dirty="0" smtClean="0"/>
              <a:t> </a:t>
            </a:r>
            <a:r>
              <a:rPr lang="en-US" dirty="0" err="1" smtClean="0"/>
              <a:t>Sie</a:t>
            </a:r>
            <a:r>
              <a:rPr lang="en-US" dirty="0" smtClean="0"/>
              <a:t> </a:t>
            </a:r>
            <a:r>
              <a:rPr lang="en-US" dirty="0" err="1" smtClean="0"/>
              <a:t>springen</a:t>
            </a:r>
            <a:r>
              <a:rPr lang="en-US" dirty="0" smtClean="0"/>
              <a:t>?</a:t>
            </a:r>
          </a:p>
          <a:p>
            <a:r>
              <a:rPr lang="en-US" dirty="0" smtClean="0"/>
              <a:t>10&gt; How long, before the following flight does to Alice, do do you jump?</a:t>
            </a:r>
          </a:p>
          <a:p>
            <a:r>
              <a:rPr lang="en-US" dirty="0" smtClean="0"/>
              <a:t>11&gt; </a:t>
            </a:r>
            <a:r>
              <a:rPr lang="en-US" dirty="0" err="1" smtClean="0"/>
              <a:t>Wie</a:t>
            </a:r>
            <a:r>
              <a:rPr lang="en-US" dirty="0" smtClean="0"/>
              <a:t> </a:t>
            </a:r>
            <a:r>
              <a:rPr lang="en-US" dirty="0" err="1" smtClean="0"/>
              <a:t>lang</a:t>
            </a:r>
            <a:r>
              <a:rPr lang="en-US" dirty="0" smtClean="0"/>
              <a:t> </a:t>
            </a:r>
            <a:r>
              <a:rPr lang="en-US" dirty="0" err="1" smtClean="0"/>
              <a:t>bevor</a:t>
            </a:r>
            <a:r>
              <a:rPr lang="en-US" dirty="0" smtClean="0"/>
              <a:t> </a:t>
            </a:r>
            <a:r>
              <a:rPr lang="en-US" dirty="0" err="1" smtClean="0"/>
              <a:t>der</a:t>
            </a:r>
            <a:r>
              <a:rPr lang="en-US" dirty="0" smtClean="0"/>
              <a:t> </a:t>
            </a:r>
            <a:r>
              <a:rPr lang="en-US" dirty="0" err="1" smtClean="0"/>
              <a:t>folgende</a:t>
            </a:r>
            <a:r>
              <a:rPr lang="en-US" dirty="0" smtClean="0"/>
              <a:t> </a:t>
            </a:r>
            <a:r>
              <a:rPr lang="en-US" dirty="0" err="1" smtClean="0"/>
              <a:t>Flug</a:t>
            </a:r>
            <a:r>
              <a:rPr lang="en-US" dirty="0" smtClean="0"/>
              <a:t> </a:t>
            </a:r>
            <a:r>
              <a:rPr lang="en-US" dirty="0" err="1" smtClean="0"/>
              <a:t>zu</a:t>
            </a:r>
            <a:r>
              <a:rPr lang="en-US" dirty="0" smtClean="0"/>
              <a:t> Alice tut, </a:t>
            </a:r>
            <a:r>
              <a:rPr lang="en-US" dirty="0" err="1" smtClean="0"/>
              <a:t>Sie</a:t>
            </a:r>
            <a:r>
              <a:rPr lang="en-US" dirty="0" smtClean="0"/>
              <a:t> </a:t>
            </a:r>
            <a:r>
              <a:rPr lang="en-US" dirty="0" err="1" smtClean="0"/>
              <a:t>tun</a:t>
            </a:r>
            <a:r>
              <a:rPr lang="en-US" dirty="0" smtClean="0"/>
              <a:t> Sprung?</a:t>
            </a:r>
          </a:p>
          <a:p>
            <a:r>
              <a:rPr lang="en-US" dirty="0" smtClean="0"/>
              <a:t>12&gt; How long before the following flight does leap to Alice, does you?</a:t>
            </a:r>
          </a:p>
          <a:p>
            <a:r>
              <a:rPr lang="en-US" dirty="0" smtClean="0"/>
              <a:t>Babel&gt;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Jeopardy and Watson</a:t>
            </a:r>
            <a:endParaRPr lang="en-US" dirty="0"/>
          </a:p>
        </p:txBody>
      </p:sp>
      <p:sp>
        <p:nvSpPr>
          <p:cNvPr id="3" name="Rectangle 2"/>
          <p:cNvSpPr/>
          <p:nvPr/>
        </p:nvSpPr>
        <p:spPr>
          <a:xfrm>
            <a:off x="1390952" y="2195287"/>
            <a:ext cx="7295848" cy="400110"/>
          </a:xfrm>
          <a:prstGeom prst="rect">
            <a:avLst/>
          </a:prstGeom>
        </p:spPr>
        <p:txBody>
          <a:bodyPr wrap="square">
            <a:spAutoFit/>
          </a:bodyPr>
          <a:lstStyle/>
          <a:p>
            <a:r>
              <a:rPr lang="en-US" sz="2000" dirty="0" smtClean="0"/>
              <a:t>http://</a:t>
            </a:r>
            <a:r>
              <a:rPr lang="en-US" sz="2000" dirty="0" err="1" smtClean="0"/>
              <a:t>www.youtube.com/watch?v</a:t>
            </a:r>
            <a:r>
              <a:rPr lang="en-US" sz="2000" dirty="0" smtClean="0"/>
              <a:t>=xm8iUjzgPTg&amp;feature=related</a:t>
            </a:r>
            <a:endParaRPr lang="en-US" sz="2000" dirty="0"/>
          </a:p>
        </p:txBody>
      </p:sp>
      <p:sp>
        <p:nvSpPr>
          <p:cNvPr id="4" name="TextBox 3"/>
          <p:cNvSpPr txBox="1"/>
          <p:nvPr/>
        </p:nvSpPr>
        <p:spPr>
          <a:xfrm>
            <a:off x="1723571" y="3138714"/>
            <a:ext cx="6963229" cy="646331"/>
          </a:xfrm>
          <a:prstGeom prst="rect">
            <a:avLst/>
          </a:prstGeom>
          <a:noFill/>
        </p:spPr>
        <p:txBody>
          <a:bodyPr wrap="square" rtlCol="0">
            <a:spAutoFit/>
          </a:bodyPr>
          <a:lstStyle/>
          <a:p>
            <a:r>
              <a:rPr lang="en-US" dirty="0" smtClean="0">
                <a:hlinkClick r:id="rId2"/>
              </a:rPr>
              <a:t>http://www.youtube.com/watch?v=7h4baBEi0iA&amp;feature=related</a:t>
            </a:r>
            <a:r>
              <a:rPr lang="en-US" dirty="0" smtClean="0"/>
              <a:t> -- the strange response</a:t>
            </a:r>
            <a:endParaRPr lang="en-US" dirty="0"/>
          </a:p>
        </p:txBody>
      </p:sp>
      <p:sp>
        <p:nvSpPr>
          <p:cNvPr id="5" name="Rectangle 4"/>
          <p:cNvSpPr/>
          <p:nvPr/>
        </p:nvSpPr>
        <p:spPr>
          <a:xfrm>
            <a:off x="1723570" y="4481286"/>
            <a:ext cx="7420429" cy="923330"/>
          </a:xfrm>
          <a:prstGeom prst="rect">
            <a:avLst/>
          </a:prstGeom>
        </p:spPr>
        <p:txBody>
          <a:bodyPr wrap="square">
            <a:spAutoFit/>
          </a:bodyPr>
          <a:lstStyle/>
          <a:p>
            <a:r>
              <a:rPr lang="en-US" dirty="0" smtClean="0">
                <a:hlinkClick r:id="rId3"/>
              </a:rPr>
              <a:t>http://www.youtube.com/watch?src_vid=7h4baBEi0iA&amp;feature=iv&amp;v=lI-M7O_bRNg&amp;annotation_id=annotation_383798#t=3m11s</a:t>
            </a:r>
            <a:endParaRPr lang="en-US" dirty="0" smtClean="0"/>
          </a:p>
          <a:p>
            <a:r>
              <a:rPr lang="en-US" dirty="0" smtClean="0"/>
              <a:t>Explanation of the strange response</a:t>
            </a:r>
            <a:endParaRPr lang="en-US" dirty="0"/>
          </a:p>
        </p:txBody>
      </p:sp>
      <p:sp>
        <p:nvSpPr>
          <p:cNvPr id="6" name="TextBox 5"/>
          <p:cNvSpPr txBox="1"/>
          <p:nvPr/>
        </p:nvSpPr>
        <p:spPr>
          <a:xfrm>
            <a:off x="1723570" y="1417638"/>
            <a:ext cx="6694716" cy="461665"/>
          </a:xfrm>
          <a:prstGeom prst="rect">
            <a:avLst/>
          </a:prstGeom>
          <a:noFill/>
        </p:spPr>
        <p:txBody>
          <a:bodyPr wrap="square" rtlCol="0">
            <a:spAutoFit/>
          </a:bodyPr>
          <a:lstStyle/>
          <a:p>
            <a:r>
              <a:rPr lang="en-US" sz="2400" dirty="0" smtClean="0"/>
              <a:t>The ultimate example of a machine and language</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corpora</a:t>
            </a:r>
            <a:endParaRPr lang="en-US" dirty="0"/>
          </a:p>
        </p:txBody>
      </p:sp>
      <p:sp>
        <p:nvSpPr>
          <p:cNvPr id="3" name="Content Placeholder 2"/>
          <p:cNvSpPr>
            <a:spLocks noGrp="1"/>
          </p:cNvSpPr>
          <p:nvPr>
            <p:ph idx="1"/>
          </p:nvPr>
        </p:nvSpPr>
        <p:spPr/>
        <p:txBody>
          <a:bodyPr/>
          <a:lstStyle/>
          <a:p>
            <a:r>
              <a:rPr lang="en-US" dirty="0" smtClean="0"/>
              <a:t>A collection of text entities</a:t>
            </a:r>
          </a:p>
          <a:p>
            <a:pPr lvl="1"/>
            <a:r>
              <a:rPr lang="en-US" dirty="0" smtClean="0"/>
              <a:t>Usually there is some unifying characteristic, but not always</a:t>
            </a:r>
          </a:p>
          <a:p>
            <a:pPr lvl="1"/>
            <a:r>
              <a:rPr lang="en-US" dirty="0" smtClean="0"/>
              <a:t>Typical examples</a:t>
            </a:r>
          </a:p>
          <a:p>
            <a:pPr lvl="2"/>
            <a:r>
              <a:rPr lang="en-US" dirty="0" smtClean="0"/>
              <a:t>All issues of a newspaper for a period of time</a:t>
            </a:r>
          </a:p>
          <a:p>
            <a:pPr lvl="2"/>
            <a:r>
              <a:rPr lang="en-US" dirty="0" smtClean="0"/>
              <a:t>A collection of reports from a particular industry or standards body</a:t>
            </a:r>
          </a:p>
          <a:p>
            <a:pPr lvl="1"/>
            <a:r>
              <a:rPr lang="en-US" dirty="0" smtClean="0"/>
              <a:t>More recent</a:t>
            </a:r>
          </a:p>
          <a:p>
            <a:pPr lvl="2"/>
            <a:r>
              <a:rPr lang="en-US" dirty="0" smtClean="0"/>
              <a:t>The whole collection of posts to twitter</a:t>
            </a:r>
          </a:p>
          <a:p>
            <a:pPr lvl="2"/>
            <a:r>
              <a:rPr lang="en-US" dirty="0" smtClean="0"/>
              <a:t>All the entries in a blog or set of blogs</a:t>
            </a:r>
            <a:endParaRPr lang="en-US" dirty="0"/>
          </a:p>
        </p:txBody>
      </p:sp>
    </p:spTree>
    <p:extLst>
      <p:ext uri="{BB962C8B-B14F-4D97-AF65-F5344CB8AC3E}">
        <p14:creationId xmlns:p14="http://schemas.microsoft.com/office/powerpoint/2010/main" val="27074095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it out</a:t>
            </a:r>
            <a:endParaRPr lang="en-US" dirty="0"/>
          </a:p>
        </p:txBody>
      </p:sp>
      <p:sp>
        <p:nvSpPr>
          <p:cNvPr id="3" name="Content Placeholder 2"/>
          <p:cNvSpPr>
            <a:spLocks noGrp="1"/>
          </p:cNvSpPr>
          <p:nvPr>
            <p:ph idx="1"/>
          </p:nvPr>
        </p:nvSpPr>
        <p:spPr>
          <a:xfrm>
            <a:off x="1390952" y="2149475"/>
            <a:ext cx="7295848" cy="4708525"/>
          </a:xfrm>
        </p:spPr>
        <p:txBody>
          <a:bodyPr/>
          <a:lstStyle/>
          <a:p>
            <a:r>
              <a:rPr lang="en-US" dirty="0" smtClean="0"/>
              <a:t>Go to http://</a:t>
            </a:r>
            <a:r>
              <a:rPr lang="en-US" dirty="0" err="1" smtClean="0"/>
              <a:t>www.gutenberg.org</a:t>
            </a:r>
            <a:r>
              <a:rPr lang="en-US" dirty="0" smtClean="0"/>
              <a:t>/</a:t>
            </a:r>
          </a:p>
          <a:p>
            <a:r>
              <a:rPr lang="en-US" dirty="0" smtClean="0"/>
              <a:t>Take a few minutes to explore the site.</a:t>
            </a:r>
          </a:p>
          <a:p>
            <a:pPr lvl="1"/>
            <a:r>
              <a:rPr lang="en-US" dirty="0" smtClean="0"/>
              <a:t>Look at the top 100 downloads of yesterday</a:t>
            </a:r>
          </a:p>
          <a:p>
            <a:pPr lvl="1"/>
            <a:r>
              <a:rPr lang="en-US" dirty="0" smtClean="0"/>
              <a:t>Can you characterize them?  What do you think of this list? </a:t>
            </a:r>
            <a:endParaRPr lang="en-US" dirty="0"/>
          </a:p>
        </p:txBody>
      </p:sp>
    </p:spTree>
    <p:extLst>
      <p:ext uri="{BB962C8B-B14F-4D97-AF65-F5344CB8AC3E}">
        <p14:creationId xmlns:p14="http://schemas.microsoft.com/office/powerpoint/2010/main" val="233945004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 in </a:t>
            </a:r>
            <a:r>
              <a:rPr lang="en-US" dirty="0" err="1" smtClean="0"/>
              <a:t>nltk</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nltk</a:t>
            </a:r>
            <a:r>
              <a:rPr lang="en-US" dirty="0" smtClean="0"/>
              <a:t> includes part of the Gutenberg collection</a:t>
            </a:r>
          </a:p>
          <a:p>
            <a:r>
              <a:rPr lang="en-US" dirty="0" smtClean="0"/>
              <a:t>Find out which ones by</a:t>
            </a:r>
          </a:p>
          <a:p>
            <a:pPr>
              <a:buNone/>
            </a:pPr>
            <a:r>
              <a:rPr lang="en-US" dirty="0" smtClean="0"/>
              <a:t>	&gt;&gt;&gt;</a:t>
            </a:r>
            <a:r>
              <a:rPr lang="en-US" dirty="0" err="1" smtClean="0"/>
              <a:t>nltk.corpus.gutenberg.fileids</a:t>
            </a:r>
            <a:r>
              <a:rPr lang="en-US" dirty="0" smtClean="0"/>
              <a:t>()</a:t>
            </a:r>
          </a:p>
          <a:p>
            <a:r>
              <a:rPr lang="en-US" dirty="0" smtClean="0"/>
              <a:t>These are the texts of the Gutenberg collection that are downloaded with the </a:t>
            </a:r>
            <a:r>
              <a:rPr lang="en-US" dirty="0" err="1" smtClean="0"/>
              <a:t>nltk</a:t>
            </a:r>
            <a:r>
              <a:rPr lang="en-US" dirty="0" smtClean="0"/>
              <a:t> package.</a:t>
            </a:r>
          </a:p>
          <a:p>
            <a:pPr>
              <a:buNone/>
            </a:pPr>
            <a:endParaRPr lang="en-US" dirty="0" smtClean="0"/>
          </a:p>
          <a:p>
            <a:pPr>
              <a:buNone/>
            </a:pPr>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2380249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other texts</a:t>
            </a:r>
            <a:endParaRPr lang="en-US" dirty="0"/>
          </a:p>
        </p:txBody>
      </p:sp>
      <p:sp>
        <p:nvSpPr>
          <p:cNvPr id="3" name="Content Placeholder 2"/>
          <p:cNvSpPr>
            <a:spLocks noGrp="1"/>
          </p:cNvSpPr>
          <p:nvPr>
            <p:ph idx="1"/>
          </p:nvPr>
        </p:nvSpPr>
        <p:spPr/>
        <p:txBody>
          <a:bodyPr>
            <a:normAutofit fontScale="92500"/>
          </a:bodyPr>
          <a:lstStyle/>
          <a:p>
            <a:r>
              <a:rPr lang="en-US" dirty="0" smtClean="0"/>
              <a:t>We will explore the files loaded with </a:t>
            </a:r>
            <a:r>
              <a:rPr lang="en-US" dirty="0" err="1" smtClean="0"/>
              <a:t>nltk</a:t>
            </a:r>
            <a:endParaRPr lang="en-US" dirty="0" smtClean="0"/>
          </a:p>
          <a:p>
            <a:r>
              <a:rPr lang="en-US" dirty="0" smtClean="0"/>
              <a:t>You may want to explore other texts also.  </a:t>
            </a:r>
          </a:p>
          <a:p>
            <a:r>
              <a:rPr lang="en-US" dirty="0" smtClean="0"/>
              <a:t>From the </a:t>
            </a:r>
            <a:r>
              <a:rPr lang="en-US" dirty="0" err="1" smtClean="0"/>
              <a:t>help(nltk.corpus</a:t>
            </a:r>
            <a:r>
              <a:rPr lang="en-US" dirty="0" smtClean="0"/>
              <a:t>):</a:t>
            </a:r>
          </a:p>
          <a:p>
            <a:pPr lvl="1"/>
            <a:r>
              <a:rPr lang="en-US" dirty="0" smtClean="0"/>
              <a:t>If </a:t>
            </a:r>
            <a:r>
              <a:rPr lang="en-US" dirty="0" err="1" smtClean="0"/>
              <a:t>C{item</a:t>
            </a:r>
            <a:r>
              <a:rPr lang="en-US" dirty="0" smtClean="0"/>
              <a:t>} is one of the unique identifiers listed in the corpus module's </a:t>
            </a:r>
            <a:r>
              <a:rPr lang="en-US" dirty="0" err="1" smtClean="0"/>
              <a:t>C{items</a:t>
            </a:r>
            <a:r>
              <a:rPr lang="en-US" dirty="0" smtClean="0"/>
              <a:t>} variable, then the corresponding document will be loaded from the NLTK corpus package.</a:t>
            </a:r>
          </a:p>
          <a:p>
            <a:pPr lvl="1"/>
            <a:r>
              <a:rPr lang="en-US" dirty="0" smtClean="0"/>
              <a:t>If </a:t>
            </a:r>
            <a:r>
              <a:rPr lang="en-US" dirty="0" err="1" smtClean="0"/>
              <a:t>C{item</a:t>
            </a:r>
            <a:r>
              <a:rPr lang="en-US" dirty="0" smtClean="0"/>
              <a:t>} is a filename, then that file will be read.</a:t>
            </a:r>
          </a:p>
          <a:p>
            <a:endParaRPr lang="en-US" dirty="0"/>
          </a:p>
        </p:txBody>
      </p:sp>
      <p:sp>
        <p:nvSpPr>
          <p:cNvPr id="4" name="TextBox 3"/>
          <p:cNvSpPr txBox="1"/>
          <p:nvPr/>
        </p:nvSpPr>
        <p:spPr>
          <a:xfrm>
            <a:off x="2772264" y="6126163"/>
            <a:ext cx="5914536" cy="646331"/>
          </a:xfrm>
          <a:prstGeom prst="rect">
            <a:avLst/>
          </a:prstGeom>
          <a:noFill/>
        </p:spPr>
        <p:txBody>
          <a:bodyPr wrap="square" rtlCol="0">
            <a:spAutoFit/>
          </a:bodyPr>
          <a:lstStyle/>
          <a:p>
            <a:r>
              <a:rPr lang="en-US" dirty="0" smtClean="0">
                <a:solidFill>
                  <a:srgbClr val="FFFF00"/>
                </a:solidFill>
              </a:rPr>
              <a:t>For now – just a note that we can use these tools on other texts that we download or acquire from any source.</a:t>
            </a:r>
            <a:endParaRPr lang="en-US" dirty="0">
              <a:solidFill>
                <a:srgbClr val="FFFF00"/>
              </a:solidFill>
            </a:endParaRPr>
          </a:p>
        </p:txBody>
      </p:sp>
    </p:spTree>
    <p:extLst>
      <p:ext uri="{BB962C8B-B14F-4D97-AF65-F5344CB8AC3E}">
        <p14:creationId xmlns:p14="http://schemas.microsoft.com/office/powerpoint/2010/main" val="8266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can we achieve by combining simple programming techniques with large quantities of text?</a:t>
            </a:r>
          </a:p>
          <a:p>
            <a:r>
              <a:rPr lang="en-US" dirty="0" smtClean="0"/>
              <a:t>How can we automatically extract key words and phrases that sum up the style and content of a text?</a:t>
            </a:r>
          </a:p>
          <a:p>
            <a:r>
              <a:rPr lang="en-US" dirty="0" smtClean="0"/>
              <a:t>What tools and techniques does the Python programming language provide for such work?</a:t>
            </a:r>
          </a:p>
          <a:p>
            <a:r>
              <a:rPr lang="en-US" dirty="0" smtClean="0"/>
              <a:t>What are some of the interesting challenges of natural language processing?</a:t>
            </a:r>
            <a:endParaRPr lang="en-US" dirty="0"/>
          </a:p>
        </p:txBody>
      </p:sp>
      <p:sp>
        <p:nvSpPr>
          <p:cNvPr id="4" name="TextBox 3"/>
          <p:cNvSpPr txBox="1"/>
          <p:nvPr/>
        </p:nvSpPr>
        <p:spPr>
          <a:xfrm>
            <a:off x="0" y="6134978"/>
            <a:ext cx="2185628" cy="369332"/>
          </a:xfrm>
          <a:prstGeom prst="rect">
            <a:avLst/>
          </a:prstGeom>
          <a:noFill/>
        </p:spPr>
        <p:txBody>
          <a:bodyPr wrap="square" rtlCol="0">
            <a:spAutoFit/>
          </a:bodyPr>
          <a:lstStyle/>
          <a:p>
            <a:r>
              <a:rPr lang="en-US" dirty="0" smtClean="0">
                <a:solidFill>
                  <a:schemeClr val="bg1"/>
                </a:solidFill>
              </a:rPr>
              <a:t>Quote from </a:t>
            </a:r>
            <a:r>
              <a:rPr lang="en-US" dirty="0" err="1" smtClean="0">
                <a:solidFill>
                  <a:schemeClr val="bg1"/>
                </a:solidFill>
              </a:rPr>
              <a:t>nltk</a:t>
            </a:r>
            <a:r>
              <a:rPr lang="en-US" dirty="0" smtClean="0">
                <a:solidFill>
                  <a:schemeClr val="bg1"/>
                </a:solidFill>
              </a:rPr>
              <a:t> book</a:t>
            </a:r>
            <a:endParaRPr lang="en-US" dirty="0">
              <a:solidFill>
                <a:schemeClr val="bg1"/>
              </a:solidFill>
            </a:endParaRPr>
          </a:p>
        </p:txBody>
      </p:sp>
      <p:sp>
        <p:nvSpPr>
          <p:cNvPr id="5" name="TextBox 4"/>
          <p:cNvSpPr txBox="1"/>
          <p:nvPr/>
        </p:nvSpPr>
        <p:spPr>
          <a:xfrm>
            <a:off x="1816222" y="6211669"/>
            <a:ext cx="6428719" cy="646331"/>
          </a:xfrm>
          <a:prstGeom prst="rect">
            <a:avLst/>
          </a:prstGeom>
          <a:noFill/>
        </p:spPr>
        <p:txBody>
          <a:bodyPr wrap="square" rtlCol="0">
            <a:spAutoFit/>
          </a:bodyPr>
          <a:lstStyle/>
          <a:p>
            <a:r>
              <a:rPr lang="en-US" dirty="0" smtClean="0">
                <a:solidFill>
                  <a:srgbClr val="FFFFFF"/>
                </a:solidFill>
              </a:rPr>
              <a:t>Since text can cover any subject area, it is a general interest area to explore in some depth.</a:t>
            </a:r>
            <a:endParaRPr lang="en-US"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tools we saw before</a:t>
            </a:r>
            <a:endParaRPr lang="en-US" dirty="0"/>
          </a:p>
        </p:txBody>
      </p:sp>
      <p:sp>
        <p:nvSpPr>
          <p:cNvPr id="3" name="Content Placeholder 2"/>
          <p:cNvSpPr>
            <a:spLocks noGrp="1"/>
          </p:cNvSpPr>
          <p:nvPr>
            <p:ph idx="1"/>
          </p:nvPr>
        </p:nvSpPr>
        <p:spPr>
          <a:xfrm>
            <a:off x="1390952" y="1417638"/>
            <a:ext cx="7753048" cy="5022219"/>
          </a:xfrm>
        </p:spPr>
        <p:txBody>
          <a:bodyPr>
            <a:normAutofit/>
          </a:bodyPr>
          <a:lstStyle/>
          <a:p>
            <a:r>
              <a:rPr lang="en-US" dirty="0" smtClean="0"/>
              <a:t>The particular texts we saw in chapter 1 were accessed through aliases that simplified the interaction.</a:t>
            </a:r>
          </a:p>
          <a:p>
            <a:r>
              <a:rPr lang="en-US" dirty="0" smtClean="0"/>
              <a:t>Now, more general case, we have to do more.</a:t>
            </a:r>
          </a:p>
          <a:p>
            <a:r>
              <a:rPr lang="en-US" dirty="0" smtClean="0"/>
              <a:t>To get the list of words in a text:</a:t>
            </a:r>
          </a:p>
          <a:p>
            <a:pPr>
              <a:buNone/>
            </a:pPr>
            <a:r>
              <a:rPr lang="en-US" sz="2400" dirty="0" smtClean="0"/>
              <a:t>&gt;&gt;&gt;</a:t>
            </a:r>
            <a:r>
              <a:rPr lang="en-US" sz="2400" dirty="0" err="1" smtClean="0"/>
              <a:t>emma</a:t>
            </a:r>
            <a:r>
              <a:rPr lang="en-US" sz="2400" dirty="0" smtClean="0"/>
              <a:t> = </a:t>
            </a:r>
            <a:r>
              <a:rPr lang="en-US" sz="2400" dirty="0" err="1" smtClean="0"/>
              <a:t>nltk.corpus.gutenberg.words('austen-emma.txt</a:t>
            </a:r>
            <a:r>
              <a:rPr lang="en-US" sz="2400" dirty="0" smtClean="0"/>
              <a:t>')</a:t>
            </a:r>
          </a:p>
          <a:p>
            <a:r>
              <a:rPr lang="en-US" sz="2400" dirty="0" smtClean="0"/>
              <a:t>Now we have the form we had for the texts of Chapter 1 and can use the tools found there.  Try:</a:t>
            </a:r>
          </a:p>
          <a:p>
            <a:pPr>
              <a:buNone/>
            </a:pPr>
            <a:r>
              <a:rPr lang="en-US" sz="2400" dirty="0" smtClean="0"/>
              <a:t>&gt;&gt;&gt; </a:t>
            </a:r>
            <a:r>
              <a:rPr lang="en-US" sz="2400" dirty="0" err="1" smtClean="0"/>
              <a:t>len(emma</a:t>
            </a:r>
            <a:r>
              <a:rPr lang="en-US" sz="2400" dirty="0" smtClean="0"/>
              <a:t>)</a:t>
            </a:r>
          </a:p>
          <a:p>
            <a:endParaRPr lang="en-US" dirty="0"/>
          </a:p>
        </p:txBody>
      </p:sp>
      <p:sp>
        <p:nvSpPr>
          <p:cNvPr id="5" name="TextBox 4"/>
          <p:cNvSpPr txBox="1"/>
          <p:nvPr/>
        </p:nvSpPr>
        <p:spPr>
          <a:xfrm>
            <a:off x="1390952" y="6488668"/>
            <a:ext cx="6021849" cy="369332"/>
          </a:xfrm>
          <a:prstGeom prst="rect">
            <a:avLst/>
          </a:prstGeom>
          <a:noFill/>
        </p:spPr>
        <p:txBody>
          <a:bodyPr wrap="square" rtlCol="0">
            <a:spAutoFit/>
          </a:bodyPr>
          <a:lstStyle/>
          <a:p>
            <a:r>
              <a:rPr lang="en-US" dirty="0" smtClean="0"/>
              <a:t>Note the frequency of use of Jane Austen books ???</a:t>
            </a:r>
            <a:endParaRPr lang="en-US" dirty="0"/>
          </a:p>
        </p:txBody>
      </p:sp>
    </p:spTree>
    <p:extLst>
      <p:ext uri="{BB962C8B-B14F-4D97-AF65-F5344CB8AC3E}">
        <p14:creationId xmlns:p14="http://schemas.microsoft.com/office/powerpoint/2010/main" val="3502191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Shortened reference</a:t>
            </a:r>
            <a:endParaRPr lang="en-US" dirty="0"/>
          </a:p>
        </p:txBody>
      </p:sp>
      <p:sp>
        <p:nvSpPr>
          <p:cNvPr id="3" name="Content Placeholder 2"/>
          <p:cNvSpPr>
            <a:spLocks noGrp="1"/>
          </p:cNvSpPr>
          <p:nvPr>
            <p:ph idx="1"/>
          </p:nvPr>
        </p:nvSpPr>
        <p:spPr>
          <a:xfrm>
            <a:off x="1390952" y="1417638"/>
            <a:ext cx="7753048" cy="4976836"/>
          </a:xfrm>
        </p:spPr>
        <p:txBody>
          <a:bodyPr>
            <a:normAutofit fontScale="92500" lnSpcReduction="20000"/>
          </a:bodyPr>
          <a:lstStyle/>
          <a:p>
            <a:r>
              <a:rPr lang="en-US" dirty="0" smtClean="0"/>
              <a:t>Global context</a:t>
            </a:r>
          </a:p>
          <a:p>
            <a:pPr lvl="1"/>
            <a:r>
              <a:rPr lang="en-US" dirty="0" smtClean="0"/>
              <a:t>Instead of citing the </a:t>
            </a:r>
            <a:r>
              <a:rPr lang="en-US" dirty="0" err="1" smtClean="0"/>
              <a:t>gutenberg</a:t>
            </a:r>
            <a:r>
              <a:rPr lang="en-US" dirty="0" smtClean="0"/>
              <a:t> corpus for each resource, </a:t>
            </a:r>
          </a:p>
          <a:p>
            <a:pPr>
              <a:buNone/>
            </a:pPr>
            <a:r>
              <a:rPr lang="en-US" sz="2800" dirty="0" smtClean="0"/>
              <a:t>&gt;&gt;&gt; from </a:t>
            </a:r>
            <a:r>
              <a:rPr lang="en-US" sz="2800" dirty="0" err="1" smtClean="0"/>
              <a:t>nltk.corpus</a:t>
            </a:r>
            <a:r>
              <a:rPr lang="en-US" sz="2800" dirty="0" smtClean="0"/>
              <a:t> import </a:t>
            </a:r>
            <a:r>
              <a:rPr lang="en-US" sz="2800" dirty="0" err="1" smtClean="0"/>
              <a:t>gutenberg</a:t>
            </a:r>
            <a:endParaRPr lang="en-US" sz="2800" dirty="0" smtClean="0"/>
          </a:p>
          <a:p>
            <a:pPr>
              <a:buNone/>
            </a:pPr>
            <a:r>
              <a:rPr lang="en-US" sz="2800" dirty="0" smtClean="0"/>
              <a:t>&gt;&gt;&gt; </a:t>
            </a:r>
            <a:r>
              <a:rPr lang="en-US" sz="2800" dirty="0" err="1" smtClean="0"/>
              <a:t>gutenberg.fileids</a:t>
            </a:r>
            <a:r>
              <a:rPr lang="en-US" sz="2800" dirty="0" smtClean="0"/>
              <a:t>()</a:t>
            </a:r>
          </a:p>
          <a:p>
            <a:pPr>
              <a:buNone/>
            </a:pPr>
            <a:r>
              <a:rPr lang="en-US" sz="2800" dirty="0" smtClean="0"/>
              <a:t>['</a:t>
            </a:r>
            <a:r>
              <a:rPr lang="en-US" sz="2800" dirty="0" err="1" smtClean="0"/>
              <a:t>austen-emma.txt</a:t>
            </a:r>
            <a:r>
              <a:rPr lang="en-US" sz="2800" dirty="0" smtClean="0"/>
              <a:t>', '</a:t>
            </a:r>
            <a:r>
              <a:rPr lang="en-US" sz="2800" dirty="0" err="1" smtClean="0"/>
              <a:t>austen-persuasion.txt</a:t>
            </a:r>
            <a:r>
              <a:rPr lang="en-US" sz="2800" dirty="0" smtClean="0"/>
              <a:t>', '</a:t>
            </a:r>
            <a:r>
              <a:rPr lang="en-US" sz="2800" dirty="0" err="1" smtClean="0"/>
              <a:t>austen-sense.txt</a:t>
            </a:r>
            <a:r>
              <a:rPr lang="en-US" sz="2800" dirty="0" smtClean="0"/>
              <a:t>', ...]</a:t>
            </a:r>
          </a:p>
          <a:p>
            <a:pPr>
              <a:buNone/>
            </a:pPr>
            <a:r>
              <a:rPr lang="en-US" sz="2800" dirty="0" smtClean="0"/>
              <a:t>&gt;&gt;&gt; </a:t>
            </a:r>
            <a:r>
              <a:rPr lang="en-US" sz="2800" dirty="0" err="1" smtClean="0"/>
              <a:t>emma</a:t>
            </a:r>
            <a:r>
              <a:rPr lang="en-US" sz="2800" dirty="0" smtClean="0"/>
              <a:t> = </a:t>
            </a:r>
            <a:r>
              <a:rPr lang="en-US" sz="2800" dirty="0" err="1" smtClean="0"/>
              <a:t>gutenberg.words('austen-emma.txt</a:t>
            </a:r>
            <a:r>
              <a:rPr lang="en-US" sz="2800" dirty="0" smtClean="0"/>
              <a:t>')</a:t>
            </a:r>
          </a:p>
          <a:p>
            <a:r>
              <a:rPr lang="en-US" sz="2800" dirty="0" smtClean="0"/>
              <a:t>So, </a:t>
            </a:r>
          </a:p>
          <a:p>
            <a:pPr>
              <a:buNone/>
            </a:pPr>
            <a:r>
              <a:rPr lang="en-US" sz="2800" dirty="0" err="1" smtClean="0"/>
              <a:t>nltk.corpus.gutenberg.words('austen-emma.txt</a:t>
            </a:r>
            <a:r>
              <a:rPr lang="en-US" sz="2800" dirty="0" smtClean="0"/>
              <a:t>')</a:t>
            </a:r>
          </a:p>
          <a:p>
            <a:pPr>
              <a:buNone/>
            </a:pPr>
            <a:r>
              <a:rPr lang="en-US" sz="2800" dirty="0" smtClean="0"/>
              <a:t>becomes just </a:t>
            </a:r>
          </a:p>
          <a:p>
            <a:pPr>
              <a:buNone/>
            </a:pPr>
            <a:r>
              <a:rPr lang="en-US" sz="2800" dirty="0" err="1" smtClean="0"/>
              <a:t>gutenberg.words('austen-emma.txt</a:t>
            </a:r>
            <a:r>
              <a:rPr lang="en-US" sz="2800" dirty="0" smtClean="0"/>
              <a:t>')</a:t>
            </a:r>
          </a:p>
          <a:p>
            <a:pPr>
              <a:buNone/>
            </a:pPr>
            <a:endParaRPr lang="en-US" sz="2800" dirty="0" smtClean="0"/>
          </a:p>
          <a:p>
            <a:pPr lvl="1"/>
            <a:endParaRPr lang="en-US" dirty="0" smtClean="0"/>
          </a:p>
          <a:p>
            <a:pPr lvl="1"/>
            <a:endParaRPr lang="en-US" dirty="0"/>
          </a:p>
        </p:txBody>
      </p:sp>
    </p:spTree>
    <p:extLst>
      <p:ext uri="{BB962C8B-B14F-4D97-AF65-F5344CB8AC3E}">
        <p14:creationId xmlns:p14="http://schemas.microsoft.com/office/powerpoint/2010/main" val="1293539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access options</a:t>
            </a:r>
            <a:endParaRPr lang="en-US" dirty="0"/>
          </a:p>
        </p:txBody>
      </p:sp>
      <p:sp>
        <p:nvSpPr>
          <p:cNvPr id="3" name="Content Placeholder 2"/>
          <p:cNvSpPr>
            <a:spLocks noGrp="1"/>
          </p:cNvSpPr>
          <p:nvPr>
            <p:ph idx="1"/>
          </p:nvPr>
        </p:nvSpPr>
        <p:spPr>
          <a:xfrm>
            <a:off x="1390952" y="2138245"/>
            <a:ext cx="7295848" cy="4708525"/>
          </a:xfrm>
        </p:spPr>
        <p:txBody>
          <a:bodyPr/>
          <a:lstStyle/>
          <a:p>
            <a:r>
              <a:rPr lang="en-US" dirty="0" err="1" smtClean="0"/>
              <a:t>gutenberg.words('austen-emma.txt</a:t>
            </a:r>
            <a:r>
              <a:rPr lang="en-US" dirty="0" smtClean="0"/>
              <a:t>')</a:t>
            </a:r>
          </a:p>
          <a:p>
            <a:pPr lvl="1"/>
            <a:r>
              <a:rPr lang="en-US" dirty="0" smtClean="0"/>
              <a:t>the words of the text</a:t>
            </a:r>
          </a:p>
          <a:p>
            <a:r>
              <a:rPr lang="en-US" dirty="0" err="1" smtClean="0"/>
              <a:t>gutenberg.raw('austen-emma.txt</a:t>
            </a:r>
            <a:r>
              <a:rPr lang="en-US" dirty="0" smtClean="0"/>
              <a:t>')</a:t>
            </a:r>
          </a:p>
          <a:p>
            <a:pPr lvl="1"/>
            <a:r>
              <a:rPr lang="en-US" dirty="0" smtClean="0"/>
              <a:t>the original text, no separation into tokens (words).  One long string.</a:t>
            </a:r>
          </a:p>
          <a:p>
            <a:r>
              <a:rPr lang="en-US" dirty="0" err="1" smtClean="0"/>
              <a:t>gutenberg.sents('austen-emma.txt</a:t>
            </a:r>
            <a:r>
              <a:rPr lang="en-US" dirty="0" smtClean="0"/>
              <a:t>')</a:t>
            </a:r>
          </a:p>
          <a:p>
            <a:pPr lvl="1"/>
            <a:r>
              <a:rPr lang="en-US" dirty="0" smtClean="0"/>
              <a:t>the text divided into sentences</a:t>
            </a:r>
          </a:p>
          <a:p>
            <a:pPr lvl="1"/>
            <a:endParaRPr lang="en-US" dirty="0"/>
          </a:p>
        </p:txBody>
      </p:sp>
    </p:spTree>
    <p:extLst>
      <p:ext uri="{BB962C8B-B14F-4D97-AF65-F5344CB8AC3E}">
        <p14:creationId xmlns:p14="http://schemas.microsoft.com/office/powerpoint/2010/main" val="2704615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code to run</a:t>
            </a:r>
            <a:endParaRPr lang="en-US" dirty="0"/>
          </a:p>
        </p:txBody>
      </p:sp>
      <p:sp>
        <p:nvSpPr>
          <p:cNvPr id="3" name="Content Placeholder 2"/>
          <p:cNvSpPr>
            <a:spLocks noGrp="1"/>
          </p:cNvSpPr>
          <p:nvPr>
            <p:ph idx="1"/>
          </p:nvPr>
        </p:nvSpPr>
        <p:spPr>
          <a:xfrm>
            <a:off x="1390952" y="1417639"/>
            <a:ext cx="7572394" cy="2348970"/>
          </a:xfrm>
        </p:spPr>
        <p:txBody>
          <a:bodyPr/>
          <a:lstStyle/>
          <a:p>
            <a:r>
              <a:rPr lang="en-US" dirty="0" smtClean="0"/>
              <a:t>Enter and run the code for counting characters, words, sentences and finding the lexical diversity score of each text in the corpus.</a:t>
            </a:r>
            <a:endParaRPr lang="en-US" dirty="0"/>
          </a:p>
        </p:txBody>
      </p:sp>
      <p:sp>
        <p:nvSpPr>
          <p:cNvPr id="4" name="Rectangle 3"/>
          <p:cNvSpPr/>
          <p:nvPr/>
        </p:nvSpPr>
        <p:spPr>
          <a:xfrm>
            <a:off x="1570684" y="3429000"/>
            <a:ext cx="7392662" cy="2585323"/>
          </a:xfrm>
          <a:prstGeom prst="rect">
            <a:avLst/>
          </a:prstGeom>
        </p:spPr>
        <p:txBody>
          <a:bodyPr wrap="square">
            <a:spAutoFit/>
          </a:bodyPr>
          <a:lstStyle/>
          <a:p>
            <a:r>
              <a:rPr lang="en-US" dirty="0" smtClean="0"/>
              <a:t>import </a:t>
            </a:r>
            <a:r>
              <a:rPr lang="en-US" dirty="0" err="1" smtClean="0"/>
              <a:t>nltk</a:t>
            </a:r>
            <a:endParaRPr lang="en-US" dirty="0" smtClean="0"/>
          </a:p>
          <a:p>
            <a:r>
              <a:rPr lang="en-US" dirty="0" smtClean="0"/>
              <a:t>from </a:t>
            </a:r>
            <a:r>
              <a:rPr lang="en-US" dirty="0" err="1" smtClean="0"/>
              <a:t>nltk.corpus</a:t>
            </a:r>
            <a:r>
              <a:rPr lang="en-US" dirty="0" smtClean="0"/>
              <a:t> import </a:t>
            </a:r>
            <a:r>
              <a:rPr lang="en-US" dirty="0" err="1" smtClean="0"/>
              <a:t>gutenberg</a:t>
            </a:r>
            <a:endParaRPr lang="en-US" dirty="0" smtClean="0"/>
          </a:p>
          <a:p>
            <a:r>
              <a:rPr lang="en-US" dirty="0" smtClean="0"/>
              <a:t>for </a:t>
            </a:r>
            <a:r>
              <a:rPr lang="en-US" dirty="0" err="1" smtClean="0"/>
              <a:t>fileid</a:t>
            </a:r>
            <a:r>
              <a:rPr lang="en-US" dirty="0" smtClean="0"/>
              <a:t> in </a:t>
            </a:r>
            <a:r>
              <a:rPr lang="en-US" dirty="0" err="1" smtClean="0"/>
              <a:t>gutenberg.fileids</a:t>
            </a:r>
            <a:r>
              <a:rPr lang="en-US" dirty="0" smtClean="0"/>
              <a:t>():</a:t>
            </a:r>
          </a:p>
          <a:p>
            <a:r>
              <a:rPr lang="en-US" dirty="0" smtClean="0"/>
              <a:t>   </a:t>
            </a:r>
            <a:r>
              <a:rPr lang="en-US" dirty="0" err="1" smtClean="0"/>
              <a:t>num_chars</a:t>
            </a:r>
            <a:r>
              <a:rPr lang="en-US" dirty="0" smtClean="0"/>
              <a:t> = </a:t>
            </a:r>
            <a:r>
              <a:rPr lang="en-US" dirty="0" err="1" smtClean="0"/>
              <a:t>len(gutenberg.raw(fileid</a:t>
            </a:r>
            <a:r>
              <a:rPr lang="en-US" dirty="0" smtClean="0"/>
              <a:t>))</a:t>
            </a:r>
          </a:p>
          <a:p>
            <a:r>
              <a:rPr lang="en-US" dirty="0" smtClean="0"/>
              <a:t>   </a:t>
            </a:r>
            <a:r>
              <a:rPr lang="en-US" dirty="0" err="1" smtClean="0"/>
              <a:t>num_words</a:t>
            </a:r>
            <a:r>
              <a:rPr lang="en-US" dirty="0" smtClean="0"/>
              <a:t> = </a:t>
            </a:r>
            <a:r>
              <a:rPr lang="en-US" dirty="0" err="1" smtClean="0"/>
              <a:t>len(gutenberg.words(fileid</a:t>
            </a:r>
            <a:r>
              <a:rPr lang="en-US" dirty="0" smtClean="0"/>
              <a:t>))</a:t>
            </a:r>
          </a:p>
          <a:p>
            <a:r>
              <a:rPr lang="en-US" dirty="0" smtClean="0"/>
              <a:t>   </a:t>
            </a:r>
            <a:r>
              <a:rPr lang="en-US" dirty="0" err="1" smtClean="0"/>
              <a:t>num_sents</a:t>
            </a:r>
            <a:r>
              <a:rPr lang="en-US" dirty="0" smtClean="0"/>
              <a:t> = </a:t>
            </a:r>
            <a:r>
              <a:rPr lang="en-US" dirty="0" err="1" smtClean="0"/>
              <a:t>len(gutenberg.sents(fileid</a:t>
            </a:r>
            <a:r>
              <a:rPr lang="en-US" dirty="0" smtClean="0"/>
              <a:t>))</a:t>
            </a:r>
          </a:p>
          <a:p>
            <a:r>
              <a:rPr lang="en-US" dirty="0" smtClean="0"/>
              <a:t>   </a:t>
            </a:r>
            <a:r>
              <a:rPr lang="en-US" dirty="0" err="1" smtClean="0"/>
              <a:t>num_vocab</a:t>
            </a:r>
            <a:r>
              <a:rPr lang="en-US" dirty="0" smtClean="0"/>
              <a:t> = </a:t>
            </a:r>
            <a:r>
              <a:rPr lang="en-US" dirty="0" err="1" smtClean="0"/>
              <a:t>len(set([w.lower</a:t>
            </a:r>
            <a:r>
              <a:rPr lang="en-US" dirty="0" smtClean="0"/>
              <a:t>() for </a:t>
            </a:r>
            <a:r>
              <a:rPr lang="en-US" dirty="0" err="1" smtClean="0"/>
              <a:t>w</a:t>
            </a:r>
            <a:r>
              <a:rPr lang="en-US" dirty="0" smtClean="0"/>
              <a:t> in </a:t>
            </a:r>
            <a:r>
              <a:rPr lang="en-US" dirty="0" err="1" smtClean="0"/>
              <a:t>gutenberg.words(fileid</a:t>
            </a:r>
            <a:r>
              <a:rPr lang="en-US" dirty="0" smtClean="0"/>
              <a:t>)]))</a:t>
            </a:r>
          </a:p>
          <a:p>
            <a:r>
              <a:rPr lang="en-US" dirty="0" smtClean="0"/>
              <a:t>   print </a:t>
            </a:r>
            <a:r>
              <a:rPr lang="en-US" dirty="0" err="1" smtClean="0"/>
              <a:t>int(num_chars/num_words</a:t>
            </a:r>
            <a:r>
              <a:rPr lang="en-US" dirty="0" smtClean="0"/>
              <a:t>), </a:t>
            </a:r>
            <a:r>
              <a:rPr lang="en-US" dirty="0" err="1" smtClean="0"/>
              <a:t>int(num_words/num_sents</a:t>
            </a:r>
            <a:r>
              <a:rPr lang="en-US" dirty="0" smtClean="0"/>
              <a:t>), \</a:t>
            </a:r>
          </a:p>
          <a:p>
            <a:r>
              <a:rPr lang="en-US" dirty="0" err="1" smtClean="0"/>
              <a:t>int(num_words/num_vocab</a:t>
            </a:r>
            <a:r>
              <a:rPr lang="en-US" dirty="0" smtClean="0"/>
              <a:t>), </a:t>
            </a:r>
            <a:r>
              <a:rPr lang="en-US" dirty="0" err="1" smtClean="0"/>
              <a:t>fileid</a:t>
            </a:r>
            <a:endParaRPr lang="en-US" dirty="0"/>
          </a:p>
        </p:txBody>
      </p:sp>
      <p:sp>
        <p:nvSpPr>
          <p:cNvPr id="5" name="TextBox 4"/>
          <p:cNvSpPr txBox="1"/>
          <p:nvPr/>
        </p:nvSpPr>
        <p:spPr>
          <a:xfrm>
            <a:off x="1570684" y="6438271"/>
            <a:ext cx="7116116" cy="369332"/>
          </a:xfrm>
          <a:prstGeom prst="rect">
            <a:avLst/>
          </a:prstGeom>
          <a:noFill/>
        </p:spPr>
        <p:txBody>
          <a:bodyPr wrap="square" rtlCol="0">
            <a:spAutoFit/>
          </a:bodyPr>
          <a:lstStyle/>
          <a:p>
            <a:r>
              <a:rPr lang="en-US" dirty="0" smtClean="0"/>
              <a:t>Short, simple code.  Already seeing some noticeable time to execute</a:t>
            </a:r>
            <a:endParaRPr lang="en-US" dirty="0"/>
          </a:p>
        </p:txBody>
      </p:sp>
    </p:spTree>
    <p:extLst>
      <p:ext uri="{BB962C8B-B14F-4D97-AF65-F5344CB8AC3E}">
        <p14:creationId xmlns:p14="http://schemas.microsoft.com/office/powerpoint/2010/main" val="4239368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the code</a:t>
            </a:r>
            <a:endParaRPr lang="en-US" dirty="0"/>
          </a:p>
        </p:txBody>
      </p:sp>
      <p:sp>
        <p:nvSpPr>
          <p:cNvPr id="3" name="Content Placeholder 2"/>
          <p:cNvSpPr>
            <a:spLocks noGrp="1"/>
          </p:cNvSpPr>
          <p:nvPr>
            <p:ph idx="1"/>
          </p:nvPr>
        </p:nvSpPr>
        <p:spPr>
          <a:xfrm>
            <a:off x="1390952" y="2460918"/>
            <a:ext cx="7295848" cy="2687523"/>
          </a:xfrm>
        </p:spPr>
        <p:txBody>
          <a:bodyPr/>
          <a:lstStyle/>
          <a:p>
            <a:r>
              <a:rPr lang="en-US" dirty="0" smtClean="0"/>
              <a:t>Simple change – print out the total number of characters, words, sentences for each text.</a:t>
            </a:r>
            <a:endParaRPr lang="en-US" dirty="0"/>
          </a:p>
        </p:txBody>
      </p:sp>
    </p:spTree>
    <p:extLst>
      <p:ext uri="{BB962C8B-B14F-4D97-AF65-F5344CB8AC3E}">
        <p14:creationId xmlns:p14="http://schemas.microsoft.com/office/powerpoint/2010/main" val="233413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text corpus</a:t>
            </a:r>
            <a:endParaRPr lang="en-US" dirty="0"/>
          </a:p>
        </p:txBody>
      </p:sp>
      <p:sp>
        <p:nvSpPr>
          <p:cNvPr id="3" name="Content Placeholder 2"/>
          <p:cNvSpPr>
            <a:spLocks noGrp="1"/>
          </p:cNvSpPr>
          <p:nvPr>
            <p:ph idx="1"/>
          </p:nvPr>
        </p:nvSpPr>
        <p:spPr>
          <a:xfrm>
            <a:off x="1390952" y="1417638"/>
            <a:ext cx="7753048" cy="5440362"/>
          </a:xfrm>
        </p:spPr>
        <p:txBody>
          <a:bodyPr>
            <a:normAutofit lnSpcReduction="10000"/>
          </a:bodyPr>
          <a:lstStyle/>
          <a:p>
            <a:r>
              <a:rPr lang="en-US" dirty="0" smtClean="0"/>
              <a:t>Take a look at your directory of </a:t>
            </a:r>
            <a:r>
              <a:rPr lang="en-US" dirty="0" err="1" smtClean="0"/>
              <a:t>nltk_data</a:t>
            </a:r>
            <a:r>
              <a:rPr lang="en-US" dirty="0" smtClean="0"/>
              <a:t> to see the variety of text materials accessible to you. </a:t>
            </a:r>
          </a:p>
          <a:p>
            <a:pPr lvl="1"/>
            <a:r>
              <a:rPr lang="en-US" dirty="0" smtClean="0"/>
              <a:t>Some are not plain text and we cannot use them yet – but will</a:t>
            </a:r>
          </a:p>
          <a:p>
            <a:pPr lvl="1"/>
            <a:r>
              <a:rPr lang="en-US" dirty="0" smtClean="0"/>
              <a:t>Of the plain text, note the diversity</a:t>
            </a:r>
          </a:p>
          <a:p>
            <a:pPr lvl="2"/>
            <a:r>
              <a:rPr lang="en-US" dirty="0" smtClean="0"/>
              <a:t>Classic published materials</a:t>
            </a:r>
          </a:p>
          <a:p>
            <a:pPr lvl="2"/>
            <a:r>
              <a:rPr lang="en-US" dirty="0" smtClean="0"/>
              <a:t>News feeds, movie reviews</a:t>
            </a:r>
          </a:p>
          <a:p>
            <a:pPr lvl="2"/>
            <a:r>
              <a:rPr lang="en-US" dirty="0" smtClean="0"/>
              <a:t>Overheard conversations, internet chat</a:t>
            </a:r>
          </a:p>
          <a:p>
            <a:pPr lvl="1"/>
            <a:r>
              <a:rPr lang="en-US" dirty="0" smtClean="0"/>
              <a:t>All categories of language are needed to understand the language as it is defined and as it is used.</a:t>
            </a:r>
          </a:p>
        </p:txBody>
      </p:sp>
    </p:spTree>
    <p:extLst>
      <p:ext uri="{BB962C8B-B14F-4D97-AF65-F5344CB8AC3E}">
        <p14:creationId xmlns:p14="http://schemas.microsoft.com/office/powerpoint/2010/main" val="1191998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Brown Corpus</a:t>
            </a:r>
            <a:endParaRPr lang="en-US" dirty="0"/>
          </a:p>
        </p:txBody>
      </p:sp>
      <p:sp>
        <p:nvSpPr>
          <p:cNvPr id="3" name="Content Placeholder 2"/>
          <p:cNvSpPr>
            <a:spLocks noGrp="1"/>
          </p:cNvSpPr>
          <p:nvPr>
            <p:ph idx="1"/>
          </p:nvPr>
        </p:nvSpPr>
        <p:spPr>
          <a:xfrm>
            <a:off x="1390952" y="1735158"/>
            <a:ext cx="7295848" cy="2465763"/>
          </a:xfrm>
        </p:spPr>
        <p:txBody>
          <a:bodyPr>
            <a:normAutofit lnSpcReduction="10000"/>
          </a:bodyPr>
          <a:lstStyle/>
          <a:p>
            <a:r>
              <a:rPr lang="en-US" dirty="0" smtClean="0"/>
              <a:t>First 1 million word corpus</a:t>
            </a:r>
          </a:p>
          <a:p>
            <a:r>
              <a:rPr lang="en-US" dirty="0" smtClean="0"/>
              <a:t>Explore –</a:t>
            </a:r>
          </a:p>
          <a:p>
            <a:pPr lvl="1"/>
            <a:r>
              <a:rPr lang="en-US" dirty="0" smtClean="0"/>
              <a:t>what are the categories?</a:t>
            </a:r>
          </a:p>
          <a:p>
            <a:pPr lvl="1"/>
            <a:r>
              <a:rPr lang="en-US" dirty="0" smtClean="0"/>
              <a:t>Access words or sentences from one or more categories or </a:t>
            </a:r>
            <a:r>
              <a:rPr lang="en-US" dirty="0" err="1" smtClean="0"/>
              <a:t>fileids</a:t>
            </a:r>
            <a:endParaRPr lang="en-US" dirty="0" smtClean="0"/>
          </a:p>
          <a:p>
            <a:pPr lvl="1"/>
            <a:endParaRPr lang="en-US" dirty="0"/>
          </a:p>
        </p:txBody>
      </p:sp>
      <p:sp>
        <p:nvSpPr>
          <p:cNvPr id="4" name="Rectangle 3"/>
          <p:cNvSpPr/>
          <p:nvPr/>
        </p:nvSpPr>
        <p:spPr>
          <a:xfrm>
            <a:off x="1745863" y="4277312"/>
            <a:ext cx="6940937" cy="954107"/>
          </a:xfrm>
          <a:prstGeom prst="rect">
            <a:avLst/>
          </a:prstGeom>
        </p:spPr>
        <p:txBody>
          <a:bodyPr wrap="square">
            <a:spAutoFit/>
          </a:bodyPr>
          <a:lstStyle/>
          <a:p>
            <a:r>
              <a:rPr lang="en-US" sz="2800" dirty="0" smtClean="0"/>
              <a:t>&gt;&gt;&gt; from </a:t>
            </a:r>
            <a:r>
              <a:rPr lang="en-US" sz="2800" dirty="0" err="1" smtClean="0"/>
              <a:t>nltk.corpus</a:t>
            </a:r>
            <a:r>
              <a:rPr lang="en-US" sz="2800" dirty="0" smtClean="0"/>
              <a:t> import brown</a:t>
            </a:r>
          </a:p>
          <a:p>
            <a:r>
              <a:rPr lang="en-US" sz="2800" dirty="0" smtClean="0"/>
              <a:t>&gt;&gt;&gt; </a:t>
            </a:r>
            <a:r>
              <a:rPr lang="en-US" sz="2800" dirty="0" err="1" smtClean="0"/>
              <a:t>brown.categories</a:t>
            </a:r>
            <a:r>
              <a:rPr lang="en-US" sz="2800" dirty="0" smtClean="0"/>
              <a:t>()</a:t>
            </a:r>
          </a:p>
        </p:txBody>
      </p:sp>
      <p:sp>
        <p:nvSpPr>
          <p:cNvPr id="5" name="Rectangle 4"/>
          <p:cNvSpPr/>
          <p:nvPr/>
        </p:nvSpPr>
        <p:spPr>
          <a:xfrm>
            <a:off x="1813890" y="5118019"/>
            <a:ext cx="6940937" cy="461665"/>
          </a:xfrm>
          <a:prstGeom prst="rect">
            <a:avLst/>
          </a:prstGeom>
        </p:spPr>
        <p:txBody>
          <a:bodyPr wrap="square">
            <a:spAutoFit/>
          </a:bodyPr>
          <a:lstStyle/>
          <a:p>
            <a:r>
              <a:rPr lang="en-US" sz="2400" dirty="0" smtClean="0"/>
              <a:t>&gt;&gt;&gt; </a:t>
            </a:r>
            <a:r>
              <a:rPr lang="en-US" sz="2400" dirty="0" err="1" smtClean="0"/>
              <a:t>brown.fileids(categories</a:t>
            </a:r>
            <a:r>
              <a:rPr lang="en-US" sz="2400" dirty="0" smtClean="0"/>
              <a:t>=”&lt;choose&gt;")</a:t>
            </a:r>
            <a:endParaRPr lang="en-US" sz="2400" dirty="0"/>
          </a:p>
        </p:txBody>
      </p:sp>
    </p:spTree>
    <p:extLst>
      <p:ext uri="{BB962C8B-B14F-4D97-AF65-F5344CB8AC3E}">
        <p14:creationId xmlns:p14="http://schemas.microsoft.com/office/powerpoint/2010/main" val="343725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Sylistics</a:t>
            </a:r>
            <a:endParaRPr lang="en-US" dirty="0"/>
          </a:p>
        </p:txBody>
      </p:sp>
      <p:sp>
        <p:nvSpPr>
          <p:cNvPr id="3" name="Content Placeholder 2"/>
          <p:cNvSpPr>
            <a:spLocks noGrp="1"/>
          </p:cNvSpPr>
          <p:nvPr>
            <p:ph idx="1"/>
          </p:nvPr>
        </p:nvSpPr>
        <p:spPr>
          <a:xfrm>
            <a:off x="1390952" y="3708211"/>
            <a:ext cx="7753048" cy="3149788"/>
          </a:xfrm>
        </p:spPr>
        <p:txBody>
          <a:bodyPr/>
          <a:lstStyle/>
          <a:p>
            <a:r>
              <a:rPr lang="en-US" dirty="0" smtClean="0"/>
              <a:t>Enter that code and run it.</a:t>
            </a:r>
          </a:p>
          <a:p>
            <a:r>
              <a:rPr lang="en-US" dirty="0" smtClean="0"/>
              <a:t>What does it give you?</a:t>
            </a:r>
          </a:p>
          <a:p>
            <a:r>
              <a:rPr lang="en-US" dirty="0" smtClean="0"/>
              <a:t>What does it mean?</a:t>
            </a:r>
            <a:endParaRPr lang="en-US" dirty="0"/>
          </a:p>
        </p:txBody>
      </p:sp>
      <p:sp>
        <p:nvSpPr>
          <p:cNvPr id="4" name="Rectangle 3"/>
          <p:cNvSpPr/>
          <p:nvPr/>
        </p:nvSpPr>
        <p:spPr>
          <a:xfrm>
            <a:off x="1635007" y="1417638"/>
            <a:ext cx="6335655" cy="1938992"/>
          </a:xfrm>
          <a:prstGeom prst="rect">
            <a:avLst/>
          </a:prstGeom>
        </p:spPr>
        <p:txBody>
          <a:bodyPr wrap="square">
            <a:spAutoFit/>
          </a:bodyPr>
          <a:lstStyle/>
          <a:p>
            <a:r>
              <a:rPr lang="en-US" sz="2000" dirty="0" smtClean="0"/>
              <a:t>&gt;&gt;&gt; from </a:t>
            </a:r>
            <a:r>
              <a:rPr lang="en-US" sz="2000" dirty="0" err="1" smtClean="0"/>
              <a:t>nltk.corpus</a:t>
            </a:r>
            <a:r>
              <a:rPr lang="en-US" sz="2000" dirty="0" smtClean="0"/>
              <a:t> import brown</a:t>
            </a:r>
          </a:p>
          <a:p>
            <a:r>
              <a:rPr lang="en-US" sz="2000" dirty="0" smtClean="0"/>
              <a:t>&gt;&gt;&gt; </a:t>
            </a:r>
            <a:r>
              <a:rPr lang="en-US" sz="2000" dirty="0" err="1" smtClean="0"/>
              <a:t>news_text</a:t>
            </a:r>
            <a:r>
              <a:rPr lang="en-US" sz="2000" dirty="0" smtClean="0"/>
              <a:t> = </a:t>
            </a:r>
            <a:r>
              <a:rPr lang="en-US" sz="2000" dirty="0" err="1" smtClean="0"/>
              <a:t>brown.words(categories</a:t>
            </a:r>
            <a:r>
              <a:rPr lang="en-US" sz="2000" dirty="0" smtClean="0"/>
              <a:t>='news')</a:t>
            </a:r>
          </a:p>
          <a:p>
            <a:r>
              <a:rPr lang="en-US" sz="2000" dirty="0" smtClean="0"/>
              <a:t>&gt;&gt;&gt; </a:t>
            </a:r>
            <a:r>
              <a:rPr lang="en-US" sz="2000" dirty="0" err="1" smtClean="0"/>
              <a:t>fdist</a:t>
            </a:r>
            <a:r>
              <a:rPr lang="en-US" sz="2000" dirty="0" smtClean="0"/>
              <a:t> = </a:t>
            </a:r>
            <a:r>
              <a:rPr lang="en-US" sz="2000" dirty="0" err="1" smtClean="0"/>
              <a:t>nltk.FreqDist([w.lower</a:t>
            </a:r>
            <a:r>
              <a:rPr lang="en-US" sz="2000" dirty="0" smtClean="0"/>
              <a:t>() for </a:t>
            </a:r>
            <a:r>
              <a:rPr lang="en-US" sz="2000" dirty="0" err="1" smtClean="0"/>
              <a:t>w</a:t>
            </a:r>
            <a:r>
              <a:rPr lang="en-US" sz="2000" dirty="0" smtClean="0"/>
              <a:t> in </a:t>
            </a:r>
            <a:r>
              <a:rPr lang="en-US" sz="2000" dirty="0" err="1" smtClean="0"/>
              <a:t>news_text</a:t>
            </a:r>
            <a:r>
              <a:rPr lang="en-US" sz="2000" dirty="0" smtClean="0"/>
              <a:t>])</a:t>
            </a:r>
          </a:p>
          <a:p>
            <a:r>
              <a:rPr lang="en-US" sz="2000" dirty="0" smtClean="0"/>
              <a:t>&gt;&gt;&gt; modals = ['can', 'could', 'may', 'might', 'must', 'will']</a:t>
            </a:r>
          </a:p>
          <a:p>
            <a:r>
              <a:rPr lang="en-US" sz="2000" dirty="0" smtClean="0"/>
              <a:t>&gt;&gt;&gt; for </a:t>
            </a:r>
            <a:r>
              <a:rPr lang="en-US" sz="2000" dirty="0" err="1" smtClean="0"/>
              <a:t>m</a:t>
            </a:r>
            <a:r>
              <a:rPr lang="en-US" sz="2000" dirty="0" smtClean="0"/>
              <a:t> in modals:</a:t>
            </a:r>
          </a:p>
          <a:p>
            <a:r>
              <a:rPr lang="en-US" sz="2000" dirty="0" smtClean="0"/>
              <a:t>...     print </a:t>
            </a:r>
            <a:r>
              <a:rPr lang="en-US" sz="2000" dirty="0" err="1" smtClean="0"/>
              <a:t>m</a:t>
            </a:r>
            <a:r>
              <a:rPr lang="en-US" sz="2000" dirty="0" smtClean="0"/>
              <a:t> + ':', </a:t>
            </a:r>
            <a:r>
              <a:rPr lang="en-US" sz="2000" dirty="0" err="1" smtClean="0"/>
              <a:t>fdist[m</a:t>
            </a:r>
            <a:r>
              <a:rPr lang="en-US" sz="2000" dirty="0" smtClean="0"/>
              <a:t>],</a:t>
            </a:r>
            <a:endParaRPr lang="en-US" sz="2000" dirty="0"/>
          </a:p>
        </p:txBody>
      </p:sp>
    </p:spTree>
    <p:extLst>
      <p:ext uri="{BB962C8B-B14F-4D97-AF65-F5344CB8AC3E}">
        <p14:creationId xmlns:p14="http://schemas.microsoft.com/office/powerpoint/2010/main" val="2604422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a:xfrm>
            <a:off x="1390952" y="2075358"/>
            <a:ext cx="7295848" cy="4708525"/>
          </a:xfrm>
        </p:spPr>
        <p:txBody>
          <a:bodyPr/>
          <a:lstStyle/>
          <a:p>
            <a:r>
              <a:rPr lang="en-US" dirty="0" smtClean="0"/>
              <a:t>Repeat the previous code, but look for the use of those same words in the categories for religion, government</a:t>
            </a:r>
          </a:p>
          <a:p>
            <a:r>
              <a:rPr lang="en-US" dirty="0" smtClean="0"/>
              <a:t>Now analyze the use of the “</a:t>
            </a:r>
            <a:r>
              <a:rPr lang="en-US" dirty="0" err="1" smtClean="0"/>
              <a:t>wh</a:t>
            </a:r>
            <a:r>
              <a:rPr lang="en-US" dirty="0" smtClean="0"/>
              <a:t>” words in the news category and one other of your choice.  (Who, What, Where, When, Why)</a:t>
            </a:r>
            <a:endParaRPr lang="en-US" dirty="0"/>
          </a:p>
        </p:txBody>
      </p:sp>
    </p:spTree>
    <p:extLst>
      <p:ext uri="{BB962C8B-B14F-4D97-AF65-F5344CB8AC3E}">
        <p14:creationId xmlns:p14="http://schemas.microsoft.com/office/powerpoint/2010/main" val="2748263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step comparison</a:t>
            </a:r>
            <a:endParaRPr lang="en-US" dirty="0"/>
          </a:p>
        </p:txBody>
      </p:sp>
      <p:sp>
        <p:nvSpPr>
          <p:cNvPr id="3" name="Content Placeholder 2"/>
          <p:cNvSpPr>
            <a:spLocks noGrp="1"/>
          </p:cNvSpPr>
          <p:nvPr>
            <p:ph idx="1"/>
          </p:nvPr>
        </p:nvSpPr>
        <p:spPr>
          <a:xfrm>
            <a:off x="1390952" y="1417638"/>
            <a:ext cx="7046856" cy="874445"/>
          </a:xfrm>
        </p:spPr>
        <p:txBody>
          <a:bodyPr/>
          <a:lstStyle/>
          <a:p>
            <a:r>
              <a:rPr lang="en-US" dirty="0" smtClean="0"/>
              <a:t>Consider the following code:</a:t>
            </a:r>
            <a:endParaRPr lang="en-US" dirty="0"/>
          </a:p>
        </p:txBody>
      </p:sp>
      <p:sp>
        <p:nvSpPr>
          <p:cNvPr id="4" name="Rectangle 3"/>
          <p:cNvSpPr/>
          <p:nvPr/>
        </p:nvSpPr>
        <p:spPr>
          <a:xfrm>
            <a:off x="1390952" y="2058495"/>
            <a:ext cx="7753048" cy="2862322"/>
          </a:xfrm>
          <a:prstGeom prst="rect">
            <a:avLst/>
          </a:prstGeom>
        </p:spPr>
        <p:txBody>
          <a:bodyPr wrap="square">
            <a:spAutoFit/>
          </a:bodyPr>
          <a:lstStyle/>
          <a:p>
            <a:r>
              <a:rPr lang="en-US" sz="2000" dirty="0" smtClean="0"/>
              <a:t>import </a:t>
            </a:r>
            <a:r>
              <a:rPr lang="en-US" sz="2000" dirty="0" err="1" smtClean="0"/>
              <a:t>nltk</a:t>
            </a:r>
            <a:endParaRPr lang="en-US" sz="2000" dirty="0" smtClean="0"/>
          </a:p>
          <a:p>
            <a:r>
              <a:rPr lang="en-US" sz="2000" dirty="0" smtClean="0"/>
              <a:t>from </a:t>
            </a:r>
            <a:r>
              <a:rPr lang="en-US" sz="2000" dirty="0" err="1" smtClean="0"/>
              <a:t>nltk.corpus</a:t>
            </a:r>
            <a:r>
              <a:rPr lang="en-US" sz="2000" dirty="0" smtClean="0"/>
              <a:t> import brown</a:t>
            </a:r>
          </a:p>
          <a:p>
            <a:r>
              <a:rPr lang="en-US" sz="2000" dirty="0" err="1" smtClean="0"/>
              <a:t>cfd</a:t>
            </a:r>
            <a:r>
              <a:rPr lang="en-US" sz="2000" dirty="0" smtClean="0"/>
              <a:t> = </a:t>
            </a:r>
            <a:r>
              <a:rPr lang="en-US" sz="2000" dirty="0" err="1" smtClean="0"/>
              <a:t>nltk.ConditionalFreqDist</a:t>
            </a:r>
            <a:r>
              <a:rPr lang="en-US" sz="2000" dirty="0" smtClean="0"/>
              <a:t>(</a:t>
            </a:r>
          </a:p>
          <a:p>
            <a:r>
              <a:rPr lang="en-US" sz="2000" dirty="0" smtClean="0"/>
              <a:t>   (genre, word)</a:t>
            </a:r>
          </a:p>
          <a:p>
            <a:r>
              <a:rPr lang="en-US" sz="2000" dirty="0" smtClean="0"/>
              <a:t>   for genre in </a:t>
            </a:r>
            <a:r>
              <a:rPr lang="en-US" sz="2000" dirty="0" err="1" smtClean="0"/>
              <a:t>brown.categories</a:t>
            </a:r>
            <a:r>
              <a:rPr lang="en-US" sz="2000" dirty="0" smtClean="0"/>
              <a:t>()</a:t>
            </a:r>
          </a:p>
          <a:p>
            <a:r>
              <a:rPr lang="en-US" sz="2000" dirty="0" smtClean="0"/>
              <a:t>   for word in </a:t>
            </a:r>
            <a:r>
              <a:rPr lang="en-US" sz="2000" dirty="0" err="1" smtClean="0"/>
              <a:t>brown.words(categories</a:t>
            </a:r>
            <a:r>
              <a:rPr lang="en-US" sz="2000" dirty="0" smtClean="0"/>
              <a:t>=genre))</a:t>
            </a:r>
          </a:p>
          <a:p>
            <a:r>
              <a:rPr lang="en-US" sz="2000" dirty="0" smtClean="0"/>
              <a:t>genres =</a:t>
            </a:r>
            <a:r>
              <a:rPr lang="en-US" dirty="0" smtClean="0"/>
              <a:t> ['news', 'religion', 'hobbies', '</a:t>
            </a:r>
            <a:r>
              <a:rPr lang="en-US" dirty="0" err="1" smtClean="0"/>
              <a:t>science_fiction</a:t>
            </a:r>
            <a:r>
              <a:rPr lang="en-US" dirty="0" smtClean="0"/>
              <a:t>', 'romance', 'humor']</a:t>
            </a:r>
            <a:endParaRPr lang="en-US" sz="2000" dirty="0" smtClean="0"/>
          </a:p>
          <a:p>
            <a:r>
              <a:rPr lang="en-US" sz="2000" dirty="0" smtClean="0"/>
              <a:t>modals = ['can', 'could', 'may', 'might', 'must', 'will']</a:t>
            </a:r>
          </a:p>
          <a:p>
            <a:r>
              <a:rPr lang="en-US" sz="2000" dirty="0" err="1" smtClean="0"/>
              <a:t>cfd.tabulate(conditions</a:t>
            </a:r>
            <a:r>
              <a:rPr lang="en-US" sz="2000" dirty="0" smtClean="0"/>
              <a:t>=genres, samples=modals)</a:t>
            </a:r>
            <a:endParaRPr lang="en-US" sz="2000" dirty="0"/>
          </a:p>
        </p:txBody>
      </p:sp>
      <p:sp>
        <p:nvSpPr>
          <p:cNvPr id="5" name="TextBox 4"/>
          <p:cNvSpPr txBox="1"/>
          <p:nvPr/>
        </p:nvSpPr>
        <p:spPr>
          <a:xfrm>
            <a:off x="1649606" y="5299530"/>
            <a:ext cx="7037194" cy="954107"/>
          </a:xfrm>
          <a:prstGeom prst="rect">
            <a:avLst/>
          </a:prstGeom>
          <a:noFill/>
        </p:spPr>
        <p:txBody>
          <a:bodyPr wrap="square" rtlCol="0">
            <a:spAutoFit/>
          </a:bodyPr>
          <a:lstStyle/>
          <a:p>
            <a:r>
              <a:rPr lang="en-US" sz="2800" dirty="0" smtClean="0"/>
              <a:t>Enter and run it.  </a:t>
            </a:r>
          </a:p>
          <a:p>
            <a:r>
              <a:rPr lang="en-US" sz="2800" dirty="0" smtClean="0"/>
              <a:t>What does it do?  </a:t>
            </a:r>
            <a:endParaRPr lang="en-US" sz="2800" dirty="0"/>
          </a:p>
        </p:txBody>
      </p:sp>
    </p:spTree>
    <p:extLst>
      <p:ext uri="{BB962C8B-B14F-4D97-AF65-F5344CB8AC3E}">
        <p14:creationId xmlns:p14="http://schemas.microsoft.com/office/powerpoint/2010/main" val="402134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NLTK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natural language tool kit </a:t>
            </a:r>
          </a:p>
          <a:p>
            <a:pPr lvl="1"/>
            <a:r>
              <a:rPr lang="en-US" dirty="0" smtClean="0"/>
              <a:t>modules</a:t>
            </a:r>
          </a:p>
          <a:p>
            <a:pPr lvl="1"/>
            <a:r>
              <a:rPr lang="en-US" dirty="0" smtClean="0"/>
              <a:t>datasets</a:t>
            </a:r>
          </a:p>
          <a:p>
            <a:pPr lvl="1"/>
            <a:r>
              <a:rPr lang="en-US" dirty="0" smtClean="0"/>
              <a:t>tutorials</a:t>
            </a:r>
          </a:p>
          <a:p>
            <a:r>
              <a:rPr lang="en-US" dirty="0" smtClean="0"/>
              <a:t>Contains: align, app (package), book, </a:t>
            </a:r>
            <a:r>
              <a:rPr lang="en-US" dirty="0" err="1" smtClean="0"/>
              <a:t>ccg</a:t>
            </a:r>
            <a:r>
              <a:rPr lang="en-US" dirty="0" smtClean="0"/>
              <a:t> (package),  chat (package, chunk (package), classify (package), cluster (package), collocations, </a:t>
            </a:r>
            <a:r>
              <a:rPr lang="en-US" dirty="0" err="1" smtClean="0"/>
              <a:t>compat</a:t>
            </a:r>
            <a:r>
              <a:rPr lang="en-US" dirty="0" smtClean="0"/>
              <a:t>, containers, corpus (package), data, decorators, downloader, draw (package), </a:t>
            </a:r>
            <a:r>
              <a:rPr lang="en-US" dirty="0" err="1" smtClean="0"/>
              <a:t>etree</a:t>
            </a:r>
            <a:r>
              <a:rPr lang="en-US" dirty="0" smtClean="0"/>
              <a:t> (package),  evaluate,  examples (package), </a:t>
            </a:r>
            <a:r>
              <a:rPr lang="en-US" dirty="0" err="1" smtClean="0"/>
              <a:t>featstruct</a:t>
            </a:r>
            <a:r>
              <a:rPr lang="en-US" dirty="0" smtClean="0"/>
              <a:t>,   grammar), help, inference (package), internals,   </a:t>
            </a:r>
            <a:r>
              <a:rPr lang="en-US" dirty="0" err="1" smtClean="0"/>
              <a:t>lazyimport</a:t>
            </a:r>
            <a:r>
              <a:rPr lang="en-US" dirty="0" smtClean="0"/>
              <a:t>, metrics (package), misc (package), model (package),  </a:t>
            </a:r>
            <a:r>
              <a:rPr lang="en-US" dirty="0" err="1" smtClean="0"/>
              <a:t>olac</a:t>
            </a:r>
            <a:r>
              <a:rPr lang="en-US" dirty="0" smtClean="0"/>
              <a:t>, parse (package), probability, </a:t>
            </a:r>
            <a:r>
              <a:rPr lang="en-US" dirty="0" err="1" smtClean="0"/>
              <a:t>sem</a:t>
            </a:r>
            <a:r>
              <a:rPr lang="en-US" dirty="0" smtClean="0"/>
              <a:t> (package), </a:t>
            </a:r>
            <a:r>
              <a:rPr lang="en-US" dirty="0" err="1" smtClean="0"/>
              <a:t>sourcedstring</a:t>
            </a:r>
            <a:r>
              <a:rPr lang="en-US" dirty="0" smtClean="0"/>
              <a:t>,  stem (package), tag (package), text,  tokenize (package), toolbox (package), tree, </a:t>
            </a:r>
            <a:r>
              <a:rPr lang="en-US" dirty="0" err="1" smtClean="0"/>
              <a:t>treetransforms</a:t>
            </a:r>
            <a:r>
              <a:rPr lang="en-US" dirty="0" smtClean="0"/>
              <a:t>, </a:t>
            </a:r>
            <a:r>
              <a:rPr lang="en-US" dirty="0" err="1" smtClean="0"/>
              <a:t>util</a:t>
            </a:r>
            <a:r>
              <a:rPr lang="en-US" dirty="0" smtClean="0"/>
              <a:t>, </a:t>
            </a:r>
            <a:r>
              <a:rPr lang="en-US" dirty="0" err="1" smtClean="0"/>
              <a:t>yamltags</a:t>
            </a:r>
            <a:endParaRPr lang="en-US" dirty="0" smtClean="0"/>
          </a:p>
          <a:p>
            <a:pPr lvl="1"/>
            <a:endParaRPr lang="en-US" dirty="0" smtClean="0"/>
          </a:p>
          <a:p>
            <a:endParaRPr lang="en-US" dirty="0"/>
          </a:p>
        </p:txBody>
      </p:sp>
      <p:sp>
        <p:nvSpPr>
          <p:cNvPr id="4" name="TextBox 3"/>
          <p:cNvSpPr txBox="1"/>
          <p:nvPr/>
        </p:nvSpPr>
        <p:spPr>
          <a:xfrm>
            <a:off x="4286080" y="5987663"/>
            <a:ext cx="4857919" cy="646331"/>
          </a:xfrm>
          <a:prstGeom prst="rect">
            <a:avLst/>
          </a:prstGeom>
          <a:noFill/>
        </p:spPr>
        <p:txBody>
          <a:bodyPr wrap="square" rtlCol="0">
            <a:spAutoFit/>
          </a:bodyPr>
          <a:lstStyle/>
          <a:p>
            <a:r>
              <a:rPr lang="en-US" dirty="0" smtClean="0">
                <a:solidFill>
                  <a:srgbClr val="FFFFFF"/>
                </a:solidFill>
              </a:rPr>
              <a:t>We will not have time to explore all of them, but this gives a full list for further exploration.</a:t>
            </a:r>
            <a:endParaRPr lang="en-US"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corpora</a:t>
            </a:r>
            <a:endParaRPr lang="en-US" dirty="0"/>
          </a:p>
        </p:txBody>
      </p:sp>
      <p:sp>
        <p:nvSpPr>
          <p:cNvPr id="3" name="Content Placeholder 2"/>
          <p:cNvSpPr>
            <a:spLocks noGrp="1"/>
          </p:cNvSpPr>
          <p:nvPr>
            <p:ph idx="1"/>
          </p:nvPr>
        </p:nvSpPr>
        <p:spPr>
          <a:xfrm>
            <a:off x="1390952" y="1961958"/>
            <a:ext cx="7295848" cy="4708525"/>
          </a:xfrm>
        </p:spPr>
        <p:txBody>
          <a:bodyPr/>
          <a:lstStyle/>
          <a:p>
            <a:r>
              <a:rPr lang="en-US" dirty="0" smtClean="0"/>
              <a:t>There is some information about the Reuters and Inaugural address corpora also.  Take a look at them with the online site.  (5 minutes or so)</a:t>
            </a:r>
            <a:endParaRPr lang="en-US" dirty="0"/>
          </a:p>
        </p:txBody>
      </p:sp>
    </p:spTree>
    <p:extLst>
      <p:ext uri="{BB962C8B-B14F-4D97-AF65-F5344CB8AC3E}">
        <p14:creationId xmlns:p14="http://schemas.microsoft.com/office/powerpoint/2010/main" val="4078821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Spot Check</a:t>
            </a:r>
            <a:endParaRPr lang="en-US" dirty="0"/>
          </a:p>
        </p:txBody>
      </p:sp>
      <p:sp>
        <p:nvSpPr>
          <p:cNvPr id="6" name="Content Placeholder 5"/>
          <p:cNvSpPr>
            <a:spLocks noGrp="1"/>
          </p:cNvSpPr>
          <p:nvPr>
            <p:ph idx="1"/>
          </p:nvPr>
        </p:nvSpPr>
        <p:spPr>
          <a:xfrm>
            <a:off x="1390952" y="1417638"/>
            <a:ext cx="7753048" cy="5440362"/>
          </a:xfrm>
        </p:spPr>
        <p:txBody>
          <a:bodyPr>
            <a:normAutofit fontScale="92500"/>
          </a:bodyPr>
          <a:lstStyle/>
          <a:p>
            <a:r>
              <a:rPr lang="en-US" dirty="0" smtClean="0"/>
              <a:t>Take a look at Table 2-2 for a list of some of the material available from the </a:t>
            </a:r>
            <a:r>
              <a:rPr lang="en-US" dirty="0" err="1" smtClean="0"/>
              <a:t>nltk</a:t>
            </a:r>
            <a:r>
              <a:rPr lang="en-US" dirty="0" smtClean="0"/>
              <a:t> project.  (I cannot fit it on a slide in any meaningful way)</a:t>
            </a:r>
          </a:p>
          <a:p>
            <a:r>
              <a:rPr lang="en-US" dirty="0" smtClean="0"/>
              <a:t>Confirm that you have downloaded all of these (when you did the </a:t>
            </a:r>
            <a:r>
              <a:rPr lang="en-US" dirty="0" err="1" smtClean="0"/>
              <a:t>nltk.download</a:t>
            </a:r>
            <a:r>
              <a:rPr lang="en-US" dirty="0" smtClean="0"/>
              <a:t>, if you selected all)</a:t>
            </a:r>
          </a:p>
          <a:p>
            <a:r>
              <a:rPr lang="en-US" dirty="0" smtClean="0"/>
              <a:t>Find them in your directory and explore.</a:t>
            </a:r>
          </a:p>
          <a:p>
            <a:pPr lvl="1"/>
            <a:r>
              <a:rPr lang="en-US" dirty="0" smtClean="0"/>
              <a:t>How many languages are represented?</a:t>
            </a:r>
          </a:p>
          <a:p>
            <a:pPr lvl="1"/>
            <a:r>
              <a:rPr lang="en-US" dirty="0" smtClean="0"/>
              <a:t>How would you describe the variety of content?  What do you find most interesting/unusual/strange/fun?</a:t>
            </a:r>
            <a:endParaRPr lang="en-US" dirty="0"/>
          </a:p>
        </p:txBody>
      </p:sp>
    </p:spTree>
    <p:extLst>
      <p:ext uri="{BB962C8B-B14F-4D97-AF65-F5344CB8AC3E}">
        <p14:creationId xmlns:p14="http://schemas.microsoft.com/office/powerpoint/2010/main" val="400981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US" dirty="0"/>
          </a:p>
        </p:txBody>
      </p:sp>
      <p:sp>
        <p:nvSpPr>
          <p:cNvPr id="3" name="Content Placeholder 2"/>
          <p:cNvSpPr>
            <a:spLocks noGrp="1"/>
          </p:cNvSpPr>
          <p:nvPr>
            <p:ph idx="1"/>
          </p:nvPr>
        </p:nvSpPr>
        <p:spPr>
          <a:xfrm>
            <a:off x="1390952" y="1417639"/>
            <a:ext cx="7753048" cy="2374721"/>
          </a:xfrm>
        </p:spPr>
        <p:txBody>
          <a:bodyPr/>
          <a:lstStyle/>
          <a:p>
            <a:r>
              <a:rPr lang="en-US" dirty="0" smtClean="0"/>
              <a:t>The Universal Declaration of Human Rights is available in 300 languages.</a:t>
            </a:r>
          </a:p>
          <a:p>
            <a:pPr>
              <a:buNone/>
            </a:pPr>
            <a:r>
              <a:rPr lang="en-US" dirty="0" smtClean="0"/>
              <a:t>&gt;&gt;&gt;</a:t>
            </a:r>
            <a:r>
              <a:rPr lang="en-US" dirty="0" err="1" smtClean="0"/>
              <a:t>udhr.fileids</a:t>
            </a:r>
            <a:r>
              <a:rPr lang="en-US" dirty="0" smtClean="0"/>
              <a:t>()</a:t>
            </a:r>
            <a:endParaRPr lang="en-US" dirty="0"/>
          </a:p>
        </p:txBody>
      </p:sp>
    </p:spTree>
    <p:extLst>
      <p:ext uri="{BB962C8B-B14F-4D97-AF65-F5344CB8AC3E}">
        <p14:creationId xmlns:p14="http://schemas.microsoft.com/office/powerpoint/2010/main" val="21554479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Corpora</a:t>
            </a:r>
            <a:endParaRPr lang="en-US" dirty="0"/>
          </a:p>
        </p:txBody>
      </p:sp>
      <p:sp>
        <p:nvSpPr>
          <p:cNvPr id="3" name="Content Placeholder 2"/>
          <p:cNvSpPr>
            <a:spLocks noGrp="1"/>
          </p:cNvSpPr>
          <p:nvPr>
            <p:ph idx="1"/>
          </p:nvPr>
        </p:nvSpPr>
        <p:spPr/>
        <p:txBody>
          <a:bodyPr/>
          <a:lstStyle/>
          <a:p>
            <a:r>
              <a:rPr lang="en-US" dirty="0" smtClean="0"/>
              <a:t>The organization will vary according to the type of corpus.  Knowing the organization may be important for using the corpus.</a:t>
            </a:r>
            <a:endParaRPr lang="en-US" dirty="0"/>
          </a:p>
        </p:txBody>
      </p:sp>
      <p:pic>
        <p:nvPicPr>
          <p:cNvPr id="4" name="Picture 3"/>
          <p:cNvPicPr>
            <a:picLocks noChangeAspect="1"/>
          </p:cNvPicPr>
          <p:nvPr/>
        </p:nvPicPr>
        <p:blipFill>
          <a:blip r:embed="rId2"/>
          <a:stretch>
            <a:fillRect/>
          </a:stretch>
        </p:blipFill>
        <p:spPr>
          <a:xfrm>
            <a:off x="624623" y="3888063"/>
            <a:ext cx="8519377" cy="1818365"/>
          </a:xfrm>
          <a:prstGeom prst="rect">
            <a:avLst/>
          </a:prstGeom>
        </p:spPr>
      </p:pic>
    </p:spTree>
    <p:extLst>
      <p:ext uri="{BB962C8B-B14F-4D97-AF65-F5344CB8AC3E}">
        <p14:creationId xmlns:p14="http://schemas.microsoft.com/office/powerpoint/2010/main" val="3734994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0952" y="948689"/>
            <a:ext cx="7753048" cy="6001644"/>
          </a:xfrm>
          <a:prstGeom prst="rect">
            <a:avLst/>
          </a:prstGeom>
        </p:spPr>
        <p:txBody>
          <a:bodyPr wrap="square">
            <a:spAutoFit/>
          </a:bodyPr>
          <a:lstStyle/>
          <a:p>
            <a:r>
              <a:rPr lang="en-US" sz="2400" b="1" dirty="0" smtClean="0"/>
              <a:t>Example</a:t>
            </a:r>
            <a:r>
              <a:rPr lang="en-US" dirty="0" smtClean="0"/>
              <a:t>					</a:t>
            </a:r>
            <a:r>
              <a:rPr lang="en-US" sz="2400" b="1" dirty="0" smtClean="0"/>
              <a:t>Description</a:t>
            </a:r>
            <a:endParaRPr lang="en-US" b="1" dirty="0" smtClean="0"/>
          </a:p>
          <a:p>
            <a:r>
              <a:rPr lang="en-US" dirty="0" err="1" smtClean="0"/>
              <a:t>fileids</a:t>
            </a:r>
            <a:r>
              <a:rPr lang="en-US" dirty="0" smtClean="0"/>
              <a:t>()					the files of the corpus</a:t>
            </a:r>
          </a:p>
          <a:p>
            <a:r>
              <a:rPr lang="en-US" dirty="0" err="1" smtClean="0"/>
              <a:t>fileids([categories</a:t>
            </a:r>
            <a:r>
              <a:rPr lang="en-US" dirty="0" smtClean="0"/>
              <a:t>])			the files of the corpus corresponding to these categories</a:t>
            </a:r>
          </a:p>
          <a:p>
            <a:r>
              <a:rPr lang="en-US" dirty="0" smtClean="0"/>
              <a:t>categories()				the categories of the corpus</a:t>
            </a:r>
          </a:p>
          <a:p>
            <a:r>
              <a:rPr lang="en-US" dirty="0" err="1" smtClean="0"/>
              <a:t>categories([fileids</a:t>
            </a:r>
            <a:r>
              <a:rPr lang="en-US" dirty="0" smtClean="0"/>
              <a:t>])			the categories of the corpus corresponding to these files</a:t>
            </a:r>
          </a:p>
          <a:p>
            <a:r>
              <a:rPr lang="en-US" dirty="0" smtClean="0"/>
              <a:t>raw()					the raw content of the corpus</a:t>
            </a:r>
          </a:p>
          <a:p>
            <a:r>
              <a:rPr lang="en-US" dirty="0" err="1" smtClean="0"/>
              <a:t>raw(fileids</a:t>
            </a:r>
            <a:r>
              <a:rPr lang="en-US" dirty="0" smtClean="0"/>
              <a:t>=[f1,f2,f3])		the raw content of the specified files</a:t>
            </a:r>
          </a:p>
          <a:p>
            <a:r>
              <a:rPr lang="en-US" dirty="0" err="1" smtClean="0"/>
              <a:t>raw(categories</a:t>
            </a:r>
            <a:r>
              <a:rPr lang="en-US" dirty="0" smtClean="0"/>
              <a:t>=[c1,c2])		the raw content of the specified categories</a:t>
            </a:r>
          </a:p>
          <a:p>
            <a:r>
              <a:rPr lang="en-US" dirty="0" smtClean="0"/>
              <a:t>words()					the words of the whole corpus</a:t>
            </a:r>
          </a:p>
          <a:p>
            <a:r>
              <a:rPr lang="en-US" dirty="0" err="1" smtClean="0"/>
              <a:t>words(fileids</a:t>
            </a:r>
            <a:r>
              <a:rPr lang="en-US" dirty="0" smtClean="0"/>
              <a:t>=[f1,f2,f3])		the words of the specified </a:t>
            </a:r>
            <a:r>
              <a:rPr lang="en-US" dirty="0" err="1" smtClean="0"/>
              <a:t>fileids</a:t>
            </a:r>
            <a:endParaRPr lang="en-US" dirty="0" smtClean="0"/>
          </a:p>
          <a:p>
            <a:r>
              <a:rPr lang="en-US" dirty="0" err="1" smtClean="0"/>
              <a:t>words(categories</a:t>
            </a:r>
            <a:r>
              <a:rPr lang="en-US" dirty="0" smtClean="0"/>
              <a:t>=[c1,c2])	the words of the specified categories</a:t>
            </a:r>
          </a:p>
          <a:p>
            <a:r>
              <a:rPr lang="en-US" dirty="0" err="1" smtClean="0"/>
              <a:t>sents</a:t>
            </a:r>
            <a:r>
              <a:rPr lang="en-US" dirty="0" smtClean="0"/>
              <a:t>()					the sentences of the whole corpus</a:t>
            </a:r>
          </a:p>
          <a:p>
            <a:r>
              <a:rPr lang="en-US" dirty="0" err="1" smtClean="0"/>
              <a:t>sents(fileids</a:t>
            </a:r>
            <a:r>
              <a:rPr lang="en-US" dirty="0" smtClean="0"/>
              <a:t>=[f1,f2,f3])		the sentences of the specified </a:t>
            </a:r>
            <a:r>
              <a:rPr lang="en-US" dirty="0" err="1" smtClean="0"/>
              <a:t>fileids</a:t>
            </a:r>
            <a:endParaRPr lang="en-US" dirty="0" smtClean="0"/>
          </a:p>
          <a:p>
            <a:r>
              <a:rPr lang="en-US" dirty="0" err="1" smtClean="0"/>
              <a:t>sents(categories</a:t>
            </a:r>
            <a:r>
              <a:rPr lang="en-US" dirty="0" smtClean="0"/>
              <a:t>=[c1,c2])	the sentences of the specified categories</a:t>
            </a:r>
          </a:p>
          <a:p>
            <a:r>
              <a:rPr lang="en-US" dirty="0" err="1" smtClean="0"/>
              <a:t>abspath(fileid</a:t>
            </a:r>
            <a:r>
              <a:rPr lang="en-US" dirty="0" smtClean="0"/>
              <a:t>)				the location of the given file on disk</a:t>
            </a:r>
          </a:p>
          <a:p>
            <a:r>
              <a:rPr lang="en-US" dirty="0" err="1" smtClean="0"/>
              <a:t>encoding(fileid</a:t>
            </a:r>
            <a:r>
              <a:rPr lang="en-US" dirty="0" smtClean="0"/>
              <a:t>)			the encoding of the file (if known)</a:t>
            </a:r>
          </a:p>
          <a:p>
            <a:r>
              <a:rPr lang="en-US" dirty="0" err="1" smtClean="0"/>
              <a:t>open(fileid</a:t>
            </a:r>
            <a:r>
              <a:rPr lang="en-US" dirty="0" smtClean="0"/>
              <a:t>)				open a stream for reading the given corpus file</a:t>
            </a:r>
          </a:p>
          <a:p>
            <a:r>
              <a:rPr lang="en-US" dirty="0" smtClean="0"/>
              <a:t>root()					the path to the root of locally installed corpus</a:t>
            </a:r>
          </a:p>
          <a:p>
            <a:r>
              <a:rPr lang="en-US" dirty="0" smtClean="0"/>
              <a:t>readme()					the contents of the README file of the corpus</a:t>
            </a:r>
            <a:endParaRPr lang="en-US" dirty="0"/>
          </a:p>
        </p:txBody>
      </p:sp>
      <p:sp>
        <p:nvSpPr>
          <p:cNvPr id="4" name="TextBox 3"/>
          <p:cNvSpPr txBox="1"/>
          <p:nvPr/>
        </p:nvSpPr>
        <p:spPr>
          <a:xfrm>
            <a:off x="1390952" y="220133"/>
            <a:ext cx="6330648" cy="369332"/>
          </a:xfrm>
          <a:prstGeom prst="rect">
            <a:avLst/>
          </a:prstGeom>
          <a:noFill/>
        </p:spPr>
        <p:txBody>
          <a:bodyPr wrap="square" rtlCol="0">
            <a:spAutoFit/>
          </a:bodyPr>
          <a:lstStyle/>
          <a:p>
            <a:r>
              <a:rPr lang="en-US" dirty="0" smtClean="0"/>
              <a:t>Table 2.3 – Basic Corpus Functionality in NLTK</a:t>
            </a:r>
            <a:endParaRPr lang="en-US" dirty="0"/>
          </a:p>
        </p:txBody>
      </p:sp>
    </p:spTree>
    <p:extLst>
      <p:ext uri="{BB962C8B-B14F-4D97-AF65-F5344CB8AC3E}">
        <p14:creationId xmlns:p14="http://schemas.microsoft.com/office/powerpoint/2010/main" val="3964083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from </a:t>
            </a:r>
            <a:r>
              <a:rPr lang="en-US" dirty="0" err="1" smtClean="0"/>
              <a:t>help(nltk.corpus.reader</a:t>
            </a:r>
            <a:r>
              <a:rPr lang="en-US" dirty="0" smtClean="0"/>
              <a:t>)</a:t>
            </a:r>
            <a:endParaRPr lang="en-US" dirty="0"/>
          </a:p>
        </p:txBody>
      </p:sp>
      <p:sp>
        <p:nvSpPr>
          <p:cNvPr id="4" name="Rectangle 3"/>
          <p:cNvSpPr/>
          <p:nvPr/>
        </p:nvSpPr>
        <p:spPr>
          <a:xfrm>
            <a:off x="1256462" y="1225688"/>
            <a:ext cx="7887538" cy="5632312"/>
          </a:xfrm>
          <a:prstGeom prst="rect">
            <a:avLst/>
          </a:prstGeom>
        </p:spPr>
        <p:txBody>
          <a:bodyPr wrap="square">
            <a:spAutoFit/>
          </a:bodyPr>
          <a:lstStyle/>
          <a:p>
            <a:r>
              <a:rPr lang="en-US" dirty="0" smtClean="0"/>
              <a:t>Corpus reader functions are named based on the type of information</a:t>
            </a:r>
          </a:p>
          <a:p>
            <a:r>
              <a:rPr lang="en-US" dirty="0" smtClean="0"/>
              <a:t>    they return.  Some common examples, and their return types, are:</a:t>
            </a:r>
          </a:p>
          <a:p>
            <a:r>
              <a:rPr lang="en-US" dirty="0" smtClean="0"/>
              <a:t>    </a:t>
            </a:r>
          </a:p>
          <a:p>
            <a:r>
              <a:rPr lang="en-US" dirty="0" smtClean="0"/>
              <a:t>      - </a:t>
            </a:r>
            <a:r>
              <a:rPr lang="en-US" dirty="0" err="1" smtClean="0"/>
              <a:t>I{corpus}.words</a:t>
            </a:r>
            <a:r>
              <a:rPr lang="en-US" dirty="0" smtClean="0"/>
              <a:t>(): list of </a:t>
            </a:r>
            <a:r>
              <a:rPr lang="en-US" dirty="0" err="1" smtClean="0"/>
              <a:t>str</a:t>
            </a:r>
            <a:endParaRPr lang="en-US" dirty="0" smtClean="0"/>
          </a:p>
          <a:p>
            <a:r>
              <a:rPr lang="en-US" dirty="0" smtClean="0"/>
              <a:t>      - </a:t>
            </a:r>
            <a:r>
              <a:rPr lang="en-US" dirty="0" err="1" smtClean="0"/>
              <a:t>I{corpus}.sents</a:t>
            </a:r>
            <a:r>
              <a:rPr lang="en-US" dirty="0" smtClean="0"/>
              <a:t>(): list of (list of </a:t>
            </a:r>
            <a:r>
              <a:rPr lang="en-US" dirty="0" err="1" smtClean="0"/>
              <a:t>str</a:t>
            </a:r>
            <a:r>
              <a:rPr lang="en-US" dirty="0" smtClean="0"/>
              <a:t>)</a:t>
            </a:r>
          </a:p>
          <a:p>
            <a:r>
              <a:rPr lang="en-US" dirty="0" smtClean="0"/>
              <a:t>      - </a:t>
            </a:r>
            <a:r>
              <a:rPr lang="en-US" dirty="0" err="1" smtClean="0"/>
              <a:t>I{corpus}.paras</a:t>
            </a:r>
            <a:r>
              <a:rPr lang="en-US" dirty="0" smtClean="0"/>
              <a:t>(): list of (list of (list of </a:t>
            </a:r>
            <a:r>
              <a:rPr lang="en-US" dirty="0" err="1" smtClean="0"/>
              <a:t>str</a:t>
            </a:r>
            <a:r>
              <a:rPr lang="en-US" dirty="0" smtClean="0"/>
              <a:t>))</a:t>
            </a:r>
          </a:p>
          <a:p>
            <a:r>
              <a:rPr lang="en-US" dirty="0" smtClean="0"/>
              <a:t>      - </a:t>
            </a:r>
            <a:r>
              <a:rPr lang="en-US" dirty="0" err="1" smtClean="0"/>
              <a:t>I{corpus}.tagged_words</a:t>
            </a:r>
            <a:r>
              <a:rPr lang="en-US" dirty="0" smtClean="0"/>
              <a:t>(): list of (</a:t>
            </a:r>
            <a:r>
              <a:rPr lang="en-US" dirty="0" err="1" smtClean="0"/>
              <a:t>str,str</a:t>
            </a:r>
            <a:r>
              <a:rPr lang="en-US" dirty="0" smtClean="0"/>
              <a:t>) </a:t>
            </a:r>
            <a:r>
              <a:rPr lang="en-US" dirty="0" err="1" smtClean="0"/>
              <a:t>tuple</a:t>
            </a:r>
            <a:endParaRPr lang="en-US" dirty="0" smtClean="0"/>
          </a:p>
          <a:p>
            <a:r>
              <a:rPr lang="en-US" dirty="0" smtClean="0"/>
              <a:t>      - </a:t>
            </a:r>
            <a:r>
              <a:rPr lang="en-US" dirty="0" err="1" smtClean="0"/>
              <a:t>I{corpus}.tagged_sents</a:t>
            </a:r>
            <a:r>
              <a:rPr lang="en-US" dirty="0" smtClean="0"/>
              <a:t>(): list of (list of (</a:t>
            </a:r>
            <a:r>
              <a:rPr lang="en-US" dirty="0" err="1" smtClean="0"/>
              <a:t>str,str</a:t>
            </a:r>
            <a:r>
              <a:rPr lang="en-US" dirty="0" smtClean="0"/>
              <a:t>))</a:t>
            </a:r>
          </a:p>
          <a:p>
            <a:r>
              <a:rPr lang="en-US" dirty="0" smtClean="0"/>
              <a:t>      - </a:t>
            </a:r>
            <a:r>
              <a:rPr lang="en-US" dirty="0" err="1" smtClean="0"/>
              <a:t>I{corpus}.tagged_paras</a:t>
            </a:r>
            <a:r>
              <a:rPr lang="en-US" dirty="0" smtClean="0"/>
              <a:t>(): list of (list of (list of (</a:t>
            </a:r>
            <a:r>
              <a:rPr lang="en-US" dirty="0" err="1" smtClean="0"/>
              <a:t>str,str</a:t>
            </a:r>
            <a:r>
              <a:rPr lang="en-US" dirty="0" smtClean="0"/>
              <a:t>)))</a:t>
            </a:r>
          </a:p>
          <a:p>
            <a:r>
              <a:rPr lang="en-US" dirty="0" smtClean="0"/>
              <a:t>      - </a:t>
            </a:r>
            <a:r>
              <a:rPr lang="en-US" dirty="0" err="1" smtClean="0"/>
              <a:t>I{corpus}.chunked_sents</a:t>
            </a:r>
            <a:r>
              <a:rPr lang="en-US" dirty="0" smtClean="0"/>
              <a:t>(): list of (Tree </a:t>
            </a:r>
            <a:r>
              <a:rPr lang="en-US" dirty="0" err="1" smtClean="0"/>
              <a:t>w</a:t>
            </a:r>
            <a:r>
              <a:rPr lang="en-US" dirty="0" smtClean="0"/>
              <a:t>/ (</a:t>
            </a:r>
            <a:r>
              <a:rPr lang="en-US" dirty="0" err="1" smtClean="0"/>
              <a:t>str,str</a:t>
            </a:r>
            <a:r>
              <a:rPr lang="en-US" dirty="0" smtClean="0"/>
              <a:t>) leaves)</a:t>
            </a:r>
          </a:p>
          <a:p>
            <a:r>
              <a:rPr lang="en-US" dirty="0" smtClean="0"/>
              <a:t>      - </a:t>
            </a:r>
            <a:r>
              <a:rPr lang="en-US" dirty="0" err="1" smtClean="0"/>
              <a:t>I{corpus}.parsed_sents</a:t>
            </a:r>
            <a:r>
              <a:rPr lang="en-US" dirty="0" smtClean="0"/>
              <a:t>(): list of (Tree with </a:t>
            </a:r>
            <a:r>
              <a:rPr lang="en-US" dirty="0" err="1" smtClean="0"/>
              <a:t>str</a:t>
            </a:r>
            <a:r>
              <a:rPr lang="en-US" dirty="0" smtClean="0"/>
              <a:t> leaves)</a:t>
            </a:r>
          </a:p>
          <a:p>
            <a:r>
              <a:rPr lang="en-US" dirty="0" smtClean="0"/>
              <a:t>      - </a:t>
            </a:r>
            <a:r>
              <a:rPr lang="en-US" dirty="0" err="1" smtClean="0"/>
              <a:t>I{corpus}.parsed_paras</a:t>
            </a:r>
            <a:r>
              <a:rPr lang="en-US" dirty="0" smtClean="0"/>
              <a:t>(): list of (list of (Tree with </a:t>
            </a:r>
            <a:r>
              <a:rPr lang="en-US" dirty="0" err="1" smtClean="0"/>
              <a:t>str</a:t>
            </a:r>
            <a:r>
              <a:rPr lang="en-US" dirty="0" smtClean="0"/>
              <a:t> leaves))</a:t>
            </a:r>
          </a:p>
          <a:p>
            <a:r>
              <a:rPr lang="en-US" dirty="0" smtClean="0"/>
              <a:t>      - </a:t>
            </a:r>
            <a:r>
              <a:rPr lang="en-US" dirty="0" err="1" smtClean="0"/>
              <a:t>I{corpus}.xml</a:t>
            </a:r>
            <a:r>
              <a:rPr lang="en-US" dirty="0" smtClean="0"/>
              <a:t>(): A single xml </a:t>
            </a:r>
            <a:r>
              <a:rPr lang="en-US" dirty="0" err="1" smtClean="0"/>
              <a:t>ElementTree</a:t>
            </a:r>
            <a:endParaRPr lang="en-US" dirty="0" smtClean="0"/>
          </a:p>
          <a:p>
            <a:r>
              <a:rPr lang="en-US" dirty="0" smtClean="0"/>
              <a:t>      - </a:t>
            </a:r>
            <a:r>
              <a:rPr lang="en-US" dirty="0" err="1" smtClean="0"/>
              <a:t>I{corpus}.raw</a:t>
            </a:r>
            <a:r>
              <a:rPr lang="en-US" dirty="0" smtClean="0"/>
              <a:t>(): unprocessed corpus contents</a:t>
            </a:r>
          </a:p>
          <a:p>
            <a:r>
              <a:rPr lang="en-US" dirty="0" smtClean="0"/>
              <a:t>    </a:t>
            </a:r>
          </a:p>
          <a:p>
            <a:r>
              <a:rPr lang="en-US" dirty="0" smtClean="0"/>
              <a:t>    For example, to read a list of the words in the Brown Corpus, use</a:t>
            </a:r>
          </a:p>
          <a:p>
            <a:r>
              <a:rPr lang="en-US" dirty="0" smtClean="0"/>
              <a:t>    </a:t>
            </a:r>
            <a:r>
              <a:rPr lang="en-US" dirty="0" err="1" smtClean="0"/>
              <a:t>C{nltk.corpus.brown.words</a:t>
            </a:r>
            <a:r>
              <a:rPr lang="en-US" dirty="0" smtClean="0"/>
              <a:t>()}:</a:t>
            </a:r>
          </a:p>
          <a:p>
            <a:r>
              <a:rPr lang="en-US" dirty="0" smtClean="0"/>
              <a:t>    </a:t>
            </a:r>
          </a:p>
          <a:p>
            <a:r>
              <a:rPr lang="en-US" dirty="0" smtClean="0"/>
              <a:t>        &gt;&gt;&gt; from </a:t>
            </a:r>
            <a:r>
              <a:rPr lang="en-US" dirty="0" err="1" smtClean="0"/>
              <a:t>nltk.corpus</a:t>
            </a:r>
            <a:r>
              <a:rPr lang="en-US" dirty="0" smtClean="0"/>
              <a:t> import brown</a:t>
            </a:r>
          </a:p>
          <a:p>
            <a:r>
              <a:rPr lang="en-US" dirty="0" smtClean="0"/>
              <a:t>        &gt;&gt;&gt; print </a:t>
            </a:r>
            <a:r>
              <a:rPr lang="en-US" dirty="0" err="1" smtClean="0"/>
              <a:t>brown.words</a:t>
            </a:r>
            <a:r>
              <a:rPr lang="en-US" dirty="0" smtClean="0"/>
              <a:t>()</a:t>
            </a:r>
            <a:endParaRPr lang="en-US" dirty="0"/>
          </a:p>
        </p:txBody>
      </p:sp>
      <p:sp>
        <p:nvSpPr>
          <p:cNvPr id="6" name="TextBox 5"/>
          <p:cNvSpPr txBox="1"/>
          <p:nvPr/>
        </p:nvSpPr>
        <p:spPr>
          <a:xfrm>
            <a:off x="6434667" y="2150533"/>
            <a:ext cx="2252133" cy="923330"/>
          </a:xfrm>
          <a:prstGeom prst="rect">
            <a:avLst/>
          </a:prstGeom>
          <a:noFill/>
        </p:spPr>
        <p:txBody>
          <a:bodyPr wrap="square" rtlCol="0">
            <a:spAutoFit/>
          </a:bodyPr>
          <a:lstStyle/>
          <a:p>
            <a:r>
              <a:rPr lang="en-US" dirty="0" smtClean="0">
                <a:solidFill>
                  <a:schemeClr val="bg1"/>
                </a:solidFill>
              </a:rPr>
              <a:t>Types of information returned from typical functions</a:t>
            </a:r>
            <a:endParaRPr lang="en-US" dirty="0">
              <a:solidFill>
                <a:schemeClr val="bg1"/>
              </a:solidFill>
            </a:endParaRPr>
          </a:p>
        </p:txBody>
      </p:sp>
    </p:spTree>
    <p:extLst>
      <p:ext uri="{BB962C8B-B14F-4D97-AF65-F5344CB8AC3E}">
        <p14:creationId xmlns:p14="http://schemas.microsoft.com/office/powerpoint/2010/main" val="22190155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r>
              <a:rPr lang="en-US" dirty="0" smtClean="0"/>
              <a:t>Choose a corpus and exercise some of the functions</a:t>
            </a:r>
          </a:p>
          <a:p>
            <a:pPr lvl="1"/>
            <a:r>
              <a:rPr lang="en-US" dirty="0" smtClean="0"/>
              <a:t>Look at raw, words, </a:t>
            </a:r>
            <a:r>
              <a:rPr lang="en-US" dirty="0" err="1" smtClean="0"/>
              <a:t>sents</a:t>
            </a:r>
            <a:r>
              <a:rPr lang="en-US" dirty="0" smtClean="0"/>
              <a:t>, categories, </a:t>
            </a:r>
            <a:r>
              <a:rPr lang="en-US" dirty="0" err="1" smtClean="0"/>
              <a:t>fileids</a:t>
            </a:r>
            <a:r>
              <a:rPr lang="en-US" dirty="0" smtClean="0"/>
              <a:t>, encoding</a:t>
            </a:r>
          </a:p>
          <a:p>
            <a:r>
              <a:rPr lang="en-US" dirty="0" smtClean="0"/>
              <a:t>Repeat for a source in a different language.</a:t>
            </a:r>
          </a:p>
          <a:p>
            <a:r>
              <a:rPr lang="en-US" dirty="0" smtClean="0"/>
              <a:t>Work in pairs and talk about what you find, what you might want to look for.</a:t>
            </a:r>
          </a:p>
          <a:p>
            <a:pPr lvl="1"/>
            <a:r>
              <a:rPr lang="en-US" dirty="0" smtClean="0"/>
              <a:t>Report out briefly</a:t>
            </a:r>
            <a:endParaRPr lang="en-US" dirty="0"/>
          </a:p>
        </p:txBody>
      </p:sp>
    </p:spTree>
    <p:extLst>
      <p:ext uri="{BB962C8B-B14F-4D97-AF65-F5344CB8AC3E}">
        <p14:creationId xmlns:p14="http://schemas.microsoft.com/office/powerpoint/2010/main" val="2900487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with your own sources</a:t>
            </a:r>
            <a:endParaRPr lang="en-US" dirty="0"/>
          </a:p>
        </p:txBody>
      </p:sp>
      <p:sp>
        <p:nvSpPr>
          <p:cNvPr id="3" name="Content Placeholder 2"/>
          <p:cNvSpPr>
            <a:spLocks noGrp="1"/>
          </p:cNvSpPr>
          <p:nvPr>
            <p:ph idx="1"/>
          </p:nvPr>
        </p:nvSpPr>
        <p:spPr>
          <a:xfrm>
            <a:off x="1390952" y="1417638"/>
            <a:ext cx="7753048" cy="2510895"/>
          </a:xfrm>
        </p:spPr>
        <p:txBody>
          <a:bodyPr/>
          <a:lstStyle/>
          <a:p>
            <a:r>
              <a:rPr lang="en-US" dirty="0" smtClean="0"/>
              <a:t>NLTK provides a great bunch of resources, but you will certainly want to access your own collections – other books you download, or files you create, etc.</a:t>
            </a:r>
            <a:endParaRPr lang="en-US" dirty="0"/>
          </a:p>
        </p:txBody>
      </p:sp>
      <p:sp>
        <p:nvSpPr>
          <p:cNvPr id="4" name="Rectangle 3"/>
          <p:cNvSpPr/>
          <p:nvPr/>
        </p:nvSpPr>
        <p:spPr>
          <a:xfrm>
            <a:off x="1390952" y="3522132"/>
            <a:ext cx="7753048" cy="2462212"/>
          </a:xfrm>
          <a:prstGeom prst="rect">
            <a:avLst/>
          </a:prstGeom>
        </p:spPr>
        <p:txBody>
          <a:bodyPr wrap="square">
            <a:spAutoFit/>
          </a:bodyPr>
          <a:lstStyle/>
          <a:p>
            <a:r>
              <a:rPr lang="en-US" sz="2200" dirty="0" smtClean="0"/>
              <a:t>from </a:t>
            </a:r>
            <a:r>
              <a:rPr lang="en-US" sz="2200" dirty="0" err="1" smtClean="0"/>
              <a:t>nltk.corpus</a:t>
            </a:r>
            <a:r>
              <a:rPr lang="en-US" sz="2200" dirty="0" smtClean="0"/>
              <a:t> import </a:t>
            </a:r>
            <a:r>
              <a:rPr lang="en-US" sz="2200" dirty="0" err="1" smtClean="0"/>
              <a:t>PlaintextCorpusReader</a:t>
            </a:r>
            <a:endParaRPr lang="en-US" sz="2200" dirty="0" smtClean="0"/>
          </a:p>
          <a:p>
            <a:r>
              <a:rPr lang="en-US" sz="2200" dirty="0" smtClean="0"/>
              <a:t>&gt;&gt;&gt; </a:t>
            </a:r>
            <a:r>
              <a:rPr lang="en-US" sz="2200" dirty="0" err="1" smtClean="0"/>
              <a:t>corpus_root</a:t>
            </a:r>
            <a:r>
              <a:rPr lang="en-US" sz="2200" dirty="0" smtClean="0"/>
              <a:t> = '/</a:t>
            </a:r>
            <a:r>
              <a:rPr lang="en-US" sz="2200" dirty="0" err="1" smtClean="0"/>
              <a:t>usr/share/dict</a:t>
            </a:r>
            <a:r>
              <a:rPr lang="en-US" sz="2200" dirty="0" smtClean="0"/>
              <a:t>' </a:t>
            </a:r>
          </a:p>
          <a:p>
            <a:r>
              <a:rPr lang="en-US" sz="2200" dirty="0" smtClean="0"/>
              <a:t>&gt;&gt;&gt; wordlists = </a:t>
            </a:r>
            <a:r>
              <a:rPr lang="en-US" sz="2200" dirty="0" err="1" smtClean="0"/>
              <a:t>PlaintextCorpusReader(corpus_root</a:t>
            </a:r>
            <a:r>
              <a:rPr lang="en-US" sz="2200" dirty="0" smtClean="0"/>
              <a:t>, '.*') </a:t>
            </a:r>
          </a:p>
          <a:p>
            <a:r>
              <a:rPr lang="en-US" sz="2200" dirty="0" smtClean="0"/>
              <a:t>&gt;&gt;&gt; </a:t>
            </a:r>
            <a:r>
              <a:rPr lang="en-US" sz="2200" dirty="0" err="1" smtClean="0"/>
              <a:t>wordlists.fileids</a:t>
            </a:r>
            <a:r>
              <a:rPr lang="en-US" sz="2200" dirty="0" smtClean="0"/>
              <a:t>()</a:t>
            </a:r>
          </a:p>
          <a:p>
            <a:r>
              <a:rPr lang="en-US" sz="2200" dirty="0" smtClean="0"/>
              <a:t>['README', 'connectives', '</a:t>
            </a:r>
            <a:r>
              <a:rPr lang="en-US" sz="2200" dirty="0" err="1" smtClean="0"/>
              <a:t>propernames</a:t>
            </a:r>
            <a:r>
              <a:rPr lang="en-US" sz="2200" dirty="0" smtClean="0"/>
              <a:t>', 'web2', 'web2a', 'words']</a:t>
            </a:r>
          </a:p>
          <a:p>
            <a:r>
              <a:rPr lang="en-US" sz="2200" dirty="0" smtClean="0"/>
              <a:t>&gt;&gt;&gt; </a:t>
            </a:r>
            <a:r>
              <a:rPr lang="en-US" sz="2200" dirty="0" err="1" smtClean="0"/>
              <a:t>wordlists.words('connectives</a:t>
            </a:r>
            <a:r>
              <a:rPr lang="en-US" sz="2200" dirty="0" smtClean="0"/>
              <a:t>')</a:t>
            </a:r>
          </a:p>
          <a:p>
            <a:r>
              <a:rPr lang="en-US" sz="2200" dirty="0" smtClean="0"/>
              <a:t>['the', 'of', 'and', 'to', 'a', 'in', 'that', 'is', ...]</a:t>
            </a:r>
            <a:endParaRPr lang="en-US" sz="2200" dirty="0"/>
          </a:p>
        </p:txBody>
      </p:sp>
      <p:sp>
        <p:nvSpPr>
          <p:cNvPr id="5" name="TextBox 4"/>
          <p:cNvSpPr txBox="1"/>
          <p:nvPr/>
        </p:nvSpPr>
        <p:spPr>
          <a:xfrm>
            <a:off x="7044267" y="5126335"/>
            <a:ext cx="2099733" cy="923330"/>
          </a:xfrm>
          <a:prstGeom prst="rect">
            <a:avLst/>
          </a:prstGeom>
          <a:noFill/>
        </p:spPr>
        <p:txBody>
          <a:bodyPr wrap="square" rtlCol="0">
            <a:spAutoFit/>
          </a:bodyPr>
          <a:lstStyle/>
          <a:p>
            <a:r>
              <a:rPr lang="en-US" dirty="0" smtClean="0">
                <a:solidFill>
                  <a:srgbClr val="FFFFFF"/>
                </a:solidFill>
              </a:rPr>
              <a:t>You could get the list of files in any directory</a:t>
            </a:r>
            <a:endParaRPr lang="en-US" dirty="0">
              <a:solidFill>
                <a:srgbClr val="FFFFFF"/>
              </a:solidFill>
            </a:endParaRPr>
          </a:p>
        </p:txBody>
      </p:sp>
    </p:spTree>
    <p:extLst>
      <p:ext uri="{BB962C8B-B14F-4D97-AF65-F5344CB8AC3E}">
        <p14:creationId xmlns:p14="http://schemas.microsoft.com/office/powerpoint/2010/main" val="2948243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Corpus readers</a:t>
            </a:r>
            <a:endParaRPr lang="en-US" dirty="0"/>
          </a:p>
        </p:txBody>
      </p:sp>
      <p:sp>
        <p:nvSpPr>
          <p:cNvPr id="3" name="Content Placeholder 2"/>
          <p:cNvSpPr>
            <a:spLocks noGrp="1"/>
          </p:cNvSpPr>
          <p:nvPr>
            <p:ph idx="1"/>
          </p:nvPr>
        </p:nvSpPr>
        <p:spPr/>
        <p:txBody>
          <a:bodyPr/>
          <a:lstStyle/>
          <a:p>
            <a:r>
              <a:rPr lang="en-US" dirty="0" smtClean="0"/>
              <a:t>There are a number of different readers for different types of corpora.  </a:t>
            </a:r>
          </a:p>
          <a:p>
            <a:r>
              <a:rPr lang="en-US" dirty="0" smtClean="0"/>
              <a:t>Many files in corpora are “marked up” in various ways and the reader needs to understand the markings to return meaningful results.  </a:t>
            </a:r>
          </a:p>
          <a:p>
            <a:r>
              <a:rPr lang="en-US" dirty="0" smtClean="0"/>
              <a:t>We will stick to the </a:t>
            </a:r>
            <a:r>
              <a:rPr lang="en-US" dirty="0" err="1" smtClean="0"/>
              <a:t>PlaintextCorpusReader</a:t>
            </a:r>
            <a:r>
              <a:rPr lang="en-US" dirty="0" smtClean="0"/>
              <a:t> for now</a:t>
            </a:r>
            <a:endParaRPr lang="en-US" dirty="0"/>
          </a:p>
        </p:txBody>
      </p:sp>
    </p:spTree>
    <p:extLst>
      <p:ext uri="{BB962C8B-B14F-4D97-AF65-F5344CB8AC3E}">
        <p14:creationId xmlns:p14="http://schemas.microsoft.com/office/powerpoint/2010/main" val="536328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Frequency Distribution</a:t>
            </a:r>
            <a:endParaRPr lang="en-US" dirty="0"/>
          </a:p>
        </p:txBody>
      </p:sp>
      <p:sp>
        <p:nvSpPr>
          <p:cNvPr id="3" name="Content Placeholder 2"/>
          <p:cNvSpPr>
            <a:spLocks noGrp="1"/>
          </p:cNvSpPr>
          <p:nvPr>
            <p:ph idx="1"/>
          </p:nvPr>
        </p:nvSpPr>
        <p:spPr>
          <a:xfrm>
            <a:off x="1390952" y="1417638"/>
            <a:ext cx="7295848" cy="2426229"/>
          </a:xfrm>
        </p:spPr>
        <p:txBody>
          <a:bodyPr/>
          <a:lstStyle/>
          <a:p>
            <a:r>
              <a:rPr lang="en-US" dirty="0" smtClean="0"/>
              <a:t>When texts in a corpus are divided into categories, we may want to look at the characteristics by category – word use by author or over time, for example</a:t>
            </a:r>
            <a:endParaRPr lang="en-US" dirty="0"/>
          </a:p>
        </p:txBody>
      </p:sp>
      <p:pic>
        <p:nvPicPr>
          <p:cNvPr id="4" name="Picture 3"/>
          <p:cNvPicPr>
            <a:picLocks noChangeAspect="1"/>
          </p:cNvPicPr>
          <p:nvPr/>
        </p:nvPicPr>
        <p:blipFill>
          <a:blip r:embed="rId2"/>
          <a:stretch>
            <a:fillRect/>
          </a:stretch>
        </p:blipFill>
        <p:spPr>
          <a:xfrm>
            <a:off x="618067" y="3505200"/>
            <a:ext cx="8525933" cy="2692400"/>
          </a:xfrm>
          <a:prstGeom prst="rect">
            <a:avLst/>
          </a:prstGeom>
        </p:spPr>
      </p:pic>
      <p:sp>
        <p:nvSpPr>
          <p:cNvPr id="5" name="Rectangle 4"/>
          <p:cNvSpPr/>
          <p:nvPr/>
        </p:nvSpPr>
        <p:spPr>
          <a:xfrm>
            <a:off x="1390953" y="6257835"/>
            <a:ext cx="7753047" cy="646331"/>
          </a:xfrm>
          <a:prstGeom prst="rect">
            <a:avLst/>
          </a:prstGeom>
        </p:spPr>
        <p:txBody>
          <a:bodyPr wrap="square">
            <a:spAutoFit/>
          </a:bodyPr>
          <a:lstStyle/>
          <a:p>
            <a:r>
              <a:rPr lang="en-US" dirty="0" smtClean="0"/>
              <a:t>Figure 2.4: Counting Words Appearing in a Text Collection (a conditional frequency distribution)</a:t>
            </a:r>
            <a:endParaRPr lang="en-US" dirty="0"/>
          </a:p>
        </p:txBody>
      </p:sp>
    </p:spTree>
    <p:extLst>
      <p:ext uri="{BB962C8B-B14F-4D97-AF65-F5344CB8AC3E}">
        <p14:creationId xmlns:p14="http://schemas.microsoft.com/office/powerpoint/2010/main" val="7026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Recall - </a:t>
            </a:r>
            <a:r>
              <a:rPr lang="en-US" dirty="0" smtClean="0"/>
              <a:t>the NLTK</a:t>
            </a:r>
            <a:endParaRPr lang="en-US" dirty="0"/>
          </a:p>
        </p:txBody>
      </p:sp>
      <p:pic>
        <p:nvPicPr>
          <p:cNvPr id="5" name="Picture 4" descr="importNLTK.tiff"/>
          <p:cNvPicPr>
            <a:picLocks noChangeAspect="1"/>
          </p:cNvPicPr>
          <p:nvPr/>
        </p:nvPicPr>
        <p:blipFill>
          <a:blip r:embed="rId2"/>
          <a:srcRect l="18440" t="16180"/>
          <a:stretch>
            <a:fillRect/>
          </a:stretch>
        </p:blipFill>
        <p:spPr>
          <a:xfrm>
            <a:off x="581544" y="3211093"/>
            <a:ext cx="8562456" cy="3646907"/>
          </a:xfrm>
          <a:prstGeom prst="rect">
            <a:avLst/>
          </a:prstGeom>
        </p:spPr>
      </p:pic>
      <p:sp>
        <p:nvSpPr>
          <p:cNvPr id="6" name="Rectangle 5"/>
          <p:cNvSpPr/>
          <p:nvPr/>
        </p:nvSpPr>
        <p:spPr>
          <a:xfrm>
            <a:off x="1642119" y="1417638"/>
            <a:ext cx="4572000" cy="830997"/>
          </a:xfrm>
          <a:prstGeom prst="rect">
            <a:avLst/>
          </a:prstGeom>
        </p:spPr>
        <p:txBody>
          <a:bodyPr>
            <a:spAutoFit/>
          </a:bodyPr>
          <a:lstStyle/>
          <a:p>
            <a:r>
              <a:rPr lang="en-US" sz="2400" dirty="0" smtClean="0"/>
              <a:t>&gt;&gt;&gt; import </a:t>
            </a:r>
            <a:r>
              <a:rPr lang="en-US" sz="2400" dirty="0" err="1" smtClean="0"/>
              <a:t>nltk</a:t>
            </a:r>
            <a:endParaRPr lang="en-US" sz="2400" dirty="0" smtClean="0"/>
          </a:p>
          <a:p>
            <a:r>
              <a:rPr lang="en-US" sz="2400" dirty="0" smtClean="0"/>
              <a:t>&gt;&gt;&gt; </a:t>
            </a:r>
            <a:r>
              <a:rPr lang="en-US" sz="2400" dirty="0" err="1" smtClean="0"/>
              <a:t>nltk.download</a:t>
            </a:r>
            <a:r>
              <a:rPr lang="en-US" sz="2400" dirty="0" smtClean="0"/>
              <a:t>()</a:t>
            </a:r>
            <a:endParaRPr lang="en-US" sz="2400" dirty="0"/>
          </a:p>
        </p:txBody>
      </p:sp>
      <p:sp>
        <p:nvSpPr>
          <p:cNvPr id="7" name="TextBox 6"/>
          <p:cNvSpPr txBox="1"/>
          <p:nvPr/>
        </p:nvSpPr>
        <p:spPr>
          <a:xfrm>
            <a:off x="1642119" y="2617967"/>
            <a:ext cx="4242235" cy="369332"/>
          </a:xfrm>
          <a:prstGeom prst="rect">
            <a:avLst/>
          </a:prstGeom>
          <a:noFill/>
        </p:spPr>
        <p:txBody>
          <a:bodyPr wrap="square" rtlCol="0">
            <a:spAutoFit/>
          </a:bodyPr>
          <a:lstStyle/>
          <a:p>
            <a:r>
              <a:rPr lang="en-US" dirty="0" smtClean="0"/>
              <a:t>opens a window showing this:</a:t>
            </a:r>
            <a:endParaRPr lang="en-US" dirty="0"/>
          </a:p>
        </p:txBody>
      </p:sp>
      <p:sp>
        <p:nvSpPr>
          <p:cNvPr id="8" name="TextBox 7"/>
          <p:cNvSpPr txBox="1"/>
          <p:nvPr/>
        </p:nvSpPr>
        <p:spPr>
          <a:xfrm>
            <a:off x="5494249" y="2248635"/>
            <a:ext cx="2983513" cy="954107"/>
          </a:xfrm>
          <a:prstGeom prst="rect">
            <a:avLst/>
          </a:prstGeom>
          <a:noFill/>
        </p:spPr>
        <p:txBody>
          <a:bodyPr wrap="square" rtlCol="0">
            <a:spAutoFit/>
          </a:bodyPr>
          <a:lstStyle/>
          <a:p>
            <a:r>
              <a:rPr lang="en-US" sz="2800" dirty="0" smtClean="0">
                <a:solidFill>
                  <a:srgbClr val="FFFFFF"/>
                </a:solidFill>
              </a:rPr>
              <a:t>Do it </a:t>
            </a:r>
            <a:r>
              <a:rPr lang="en-US" sz="2800" dirty="0" smtClean="0">
                <a:solidFill>
                  <a:srgbClr val="FFFFFF"/>
                </a:solidFill>
              </a:rPr>
              <a:t>now, if you have not done so</a:t>
            </a:r>
            <a:endParaRPr lang="en-US" sz="28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sp>
        <p:nvSpPr>
          <p:cNvPr id="3" name="Content Placeholder 2"/>
          <p:cNvSpPr>
            <a:spLocks noGrp="1"/>
          </p:cNvSpPr>
          <p:nvPr>
            <p:ph idx="1"/>
          </p:nvPr>
        </p:nvSpPr>
        <p:spPr>
          <a:xfrm>
            <a:off x="1390952" y="1417638"/>
            <a:ext cx="7295848" cy="4187295"/>
          </a:xfrm>
        </p:spPr>
        <p:txBody>
          <a:bodyPr>
            <a:normAutofit lnSpcReduction="10000"/>
          </a:bodyPr>
          <a:lstStyle/>
          <a:p>
            <a:r>
              <a:rPr lang="en-US" dirty="0" smtClean="0"/>
              <a:t>A frequency distribution counts some occurrence, such as the use of a word or phrase.  </a:t>
            </a:r>
          </a:p>
          <a:p>
            <a:r>
              <a:rPr lang="en-US" dirty="0" smtClean="0"/>
              <a:t>A conditional frequency distribution, counts some occurrence separately for each of some number of conditions (Author, date, genre, etc.)</a:t>
            </a:r>
          </a:p>
          <a:p>
            <a:r>
              <a:rPr lang="en-US" dirty="0" smtClean="0"/>
              <a:t>For example:</a:t>
            </a:r>
            <a:endParaRPr lang="en-US" dirty="0"/>
          </a:p>
        </p:txBody>
      </p:sp>
      <p:sp>
        <p:nvSpPr>
          <p:cNvPr id="4" name="Rectangle 3"/>
          <p:cNvSpPr/>
          <p:nvPr/>
        </p:nvSpPr>
        <p:spPr>
          <a:xfrm>
            <a:off x="1964265" y="5103673"/>
            <a:ext cx="6180667" cy="1477328"/>
          </a:xfrm>
          <a:prstGeom prst="rect">
            <a:avLst/>
          </a:prstGeom>
        </p:spPr>
        <p:txBody>
          <a:bodyPr wrap="square">
            <a:spAutoFit/>
          </a:bodyPr>
          <a:lstStyle/>
          <a:p>
            <a:r>
              <a:rPr lang="en-US" dirty="0" smtClean="0"/>
              <a:t>&gt;&gt;&gt; </a:t>
            </a:r>
            <a:r>
              <a:rPr lang="en-US" dirty="0" err="1" smtClean="0"/>
              <a:t>genre_word</a:t>
            </a:r>
            <a:r>
              <a:rPr lang="en-US" dirty="0" smtClean="0"/>
              <a:t> = [(genre, word) </a:t>
            </a:r>
          </a:p>
          <a:p>
            <a:r>
              <a:rPr lang="en-US" dirty="0" smtClean="0"/>
              <a:t>...               for genre in ['news', 'romance'] </a:t>
            </a:r>
          </a:p>
          <a:p>
            <a:r>
              <a:rPr lang="en-US" dirty="0" smtClean="0"/>
              <a:t>...               for word in </a:t>
            </a:r>
            <a:r>
              <a:rPr lang="en-US" dirty="0" err="1" smtClean="0"/>
              <a:t>brown.words(categories</a:t>
            </a:r>
            <a:r>
              <a:rPr lang="en-US" dirty="0" smtClean="0"/>
              <a:t>=genre)] </a:t>
            </a:r>
          </a:p>
          <a:p>
            <a:r>
              <a:rPr lang="en-US" dirty="0" smtClean="0"/>
              <a:t>&gt;&gt;&gt; </a:t>
            </a:r>
            <a:r>
              <a:rPr lang="en-US" dirty="0" err="1" smtClean="0"/>
              <a:t>len(genre_word</a:t>
            </a:r>
            <a:r>
              <a:rPr lang="en-US" dirty="0" smtClean="0"/>
              <a:t>)</a:t>
            </a:r>
          </a:p>
          <a:p>
            <a:r>
              <a:rPr lang="en-US" dirty="0" smtClean="0"/>
              <a:t>170576</a:t>
            </a:r>
            <a:endParaRPr lang="en-US" dirty="0"/>
          </a:p>
        </p:txBody>
      </p:sp>
      <p:sp>
        <p:nvSpPr>
          <p:cNvPr id="5" name="TextBox 4"/>
          <p:cNvSpPr txBox="1"/>
          <p:nvPr/>
        </p:nvSpPr>
        <p:spPr>
          <a:xfrm>
            <a:off x="7112000" y="5103673"/>
            <a:ext cx="2032000" cy="923330"/>
          </a:xfrm>
          <a:prstGeom prst="rect">
            <a:avLst/>
          </a:prstGeom>
          <a:noFill/>
        </p:spPr>
        <p:txBody>
          <a:bodyPr wrap="square" rtlCol="0">
            <a:spAutoFit/>
          </a:bodyPr>
          <a:lstStyle/>
          <a:p>
            <a:r>
              <a:rPr lang="en-US" dirty="0" smtClean="0">
                <a:solidFill>
                  <a:srgbClr val="FFFFFF"/>
                </a:solidFill>
              </a:rPr>
              <a:t>Think about this.  What exactly is happening?</a:t>
            </a:r>
            <a:endParaRPr lang="en-US" dirty="0">
              <a:solidFill>
                <a:srgbClr val="FFFFFF"/>
              </a:solidFill>
            </a:endParaRPr>
          </a:p>
        </p:txBody>
      </p:sp>
      <p:sp>
        <p:nvSpPr>
          <p:cNvPr id="6" name="TextBox 5"/>
          <p:cNvSpPr txBox="1"/>
          <p:nvPr/>
        </p:nvSpPr>
        <p:spPr>
          <a:xfrm>
            <a:off x="4148667" y="6211669"/>
            <a:ext cx="3996265" cy="646331"/>
          </a:xfrm>
          <a:prstGeom prst="rect">
            <a:avLst/>
          </a:prstGeom>
          <a:noFill/>
        </p:spPr>
        <p:txBody>
          <a:bodyPr wrap="square" rtlCol="0">
            <a:spAutoFit/>
          </a:bodyPr>
          <a:lstStyle/>
          <a:p>
            <a:r>
              <a:rPr lang="en-US" dirty="0" smtClean="0">
                <a:solidFill>
                  <a:srgbClr val="FFFFFF"/>
                </a:solidFill>
              </a:rPr>
              <a:t>What are those 170,576 things?, Run the code, then enter just &gt;&gt;&gt; </a:t>
            </a:r>
            <a:r>
              <a:rPr lang="en-US" dirty="0" err="1" smtClean="0">
                <a:solidFill>
                  <a:srgbClr val="FFFFFF"/>
                </a:solidFill>
              </a:rPr>
              <a:t>genre_word</a:t>
            </a:r>
            <a:endParaRPr lang="en-US" dirty="0">
              <a:solidFill>
                <a:srgbClr val="FFFFFF"/>
              </a:solidFill>
            </a:endParaRPr>
          </a:p>
        </p:txBody>
      </p:sp>
    </p:spTree>
    <p:extLst>
      <p:ext uri="{BB962C8B-B14F-4D97-AF65-F5344CB8AC3E}">
        <p14:creationId xmlns:p14="http://schemas.microsoft.com/office/powerpoint/2010/main" val="2689678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90952" y="3429000"/>
            <a:ext cx="7295848" cy="3429000"/>
          </a:xfrm>
        </p:spPr>
        <p:txBody>
          <a:bodyPr/>
          <a:lstStyle/>
          <a:p>
            <a:r>
              <a:rPr lang="en-US" dirty="0" smtClean="0"/>
              <a:t>For each genre (‘news’, ‘romance’)</a:t>
            </a:r>
          </a:p>
          <a:p>
            <a:r>
              <a:rPr lang="en-US" dirty="0" smtClean="0"/>
              <a:t>loop over every word in that genre</a:t>
            </a:r>
          </a:p>
          <a:p>
            <a:r>
              <a:rPr lang="en-US" dirty="0" smtClean="0"/>
              <a:t>produce the pairs showing the genre and the word</a:t>
            </a:r>
          </a:p>
          <a:p>
            <a:r>
              <a:rPr lang="en-US" dirty="0" smtClean="0"/>
              <a:t>What type of data is </a:t>
            </a:r>
            <a:r>
              <a:rPr lang="en-US" dirty="0" err="1" smtClean="0"/>
              <a:t>genre_word</a:t>
            </a:r>
            <a:r>
              <a:rPr lang="en-US" dirty="0" smtClean="0"/>
              <a:t>?</a:t>
            </a:r>
            <a:endParaRPr lang="en-US" dirty="0"/>
          </a:p>
        </p:txBody>
      </p:sp>
      <p:sp>
        <p:nvSpPr>
          <p:cNvPr id="4" name="Rectangle 3"/>
          <p:cNvSpPr/>
          <p:nvPr/>
        </p:nvSpPr>
        <p:spPr>
          <a:xfrm>
            <a:off x="1390951" y="1674673"/>
            <a:ext cx="5094515" cy="1754327"/>
          </a:xfrm>
          <a:prstGeom prst="rect">
            <a:avLst/>
          </a:prstGeom>
        </p:spPr>
        <p:txBody>
          <a:bodyPr wrap="square">
            <a:spAutoFit/>
          </a:bodyPr>
          <a:lstStyle/>
          <a:p>
            <a:r>
              <a:rPr lang="en-US" dirty="0" smtClean="0"/>
              <a:t>&gt;&gt;&gt; </a:t>
            </a:r>
            <a:r>
              <a:rPr lang="en-US" dirty="0" err="1" smtClean="0"/>
              <a:t>genre_word</a:t>
            </a:r>
            <a:r>
              <a:rPr lang="en-US" dirty="0" smtClean="0"/>
              <a:t> = [(genre, word) </a:t>
            </a:r>
          </a:p>
          <a:p>
            <a:r>
              <a:rPr lang="en-US" dirty="0" smtClean="0"/>
              <a:t>...               for genre in ['news', 'romance'] </a:t>
            </a:r>
          </a:p>
          <a:p>
            <a:r>
              <a:rPr lang="en-US" dirty="0" smtClean="0"/>
              <a:t>...               for word in </a:t>
            </a:r>
            <a:r>
              <a:rPr lang="en-US" dirty="0" err="1" smtClean="0"/>
              <a:t>brown.words(categories</a:t>
            </a:r>
            <a:r>
              <a:rPr lang="en-US" dirty="0" smtClean="0"/>
              <a:t>=genre)] </a:t>
            </a:r>
          </a:p>
          <a:p>
            <a:r>
              <a:rPr lang="en-US" dirty="0" smtClean="0"/>
              <a:t>&gt;&gt;&gt; </a:t>
            </a:r>
            <a:r>
              <a:rPr lang="en-US" dirty="0" err="1" smtClean="0"/>
              <a:t>len(genre_word</a:t>
            </a:r>
            <a:r>
              <a:rPr lang="en-US" dirty="0" smtClean="0"/>
              <a:t>)</a:t>
            </a:r>
          </a:p>
          <a:p>
            <a:r>
              <a:rPr lang="en-US" dirty="0" smtClean="0"/>
              <a:t>170576</a:t>
            </a:r>
            <a:endParaRPr lang="en-US" dirty="0"/>
          </a:p>
        </p:txBody>
      </p:sp>
    </p:spTree>
    <p:extLst>
      <p:ext uri="{BB962C8B-B14F-4D97-AF65-F5344CB8AC3E}">
        <p14:creationId xmlns:p14="http://schemas.microsoft.com/office/powerpoint/2010/main" val="809248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r>
              <a:rPr lang="en-US" dirty="0" smtClean="0"/>
              <a:t>Refining the result</a:t>
            </a:r>
          </a:p>
          <a:p>
            <a:pPr lvl="1"/>
            <a:r>
              <a:rPr lang="en-US" dirty="0" smtClean="0"/>
              <a:t>When you displayed </a:t>
            </a:r>
            <a:r>
              <a:rPr lang="en-US" dirty="0" err="1" smtClean="0"/>
              <a:t>genre_word</a:t>
            </a:r>
            <a:r>
              <a:rPr lang="en-US" dirty="0" smtClean="0"/>
              <a:t>, you may have noticed that some of the words are not words at all.  They are punctuation marks.</a:t>
            </a:r>
          </a:p>
          <a:p>
            <a:pPr lvl="1"/>
            <a:r>
              <a:rPr lang="en-US" dirty="0" smtClean="0"/>
              <a:t>Refine this code to eliminate the entries in </a:t>
            </a:r>
            <a:r>
              <a:rPr lang="en-US" dirty="0" err="1" smtClean="0"/>
              <a:t>genre_word</a:t>
            </a:r>
            <a:r>
              <a:rPr lang="en-US" dirty="0" smtClean="0"/>
              <a:t> in which the word is not all alphabetic.  </a:t>
            </a:r>
          </a:p>
          <a:p>
            <a:pPr lvl="1"/>
            <a:r>
              <a:rPr lang="en-US" dirty="0" smtClean="0"/>
              <a:t>Remove duplicate words that differ only in capitalization.</a:t>
            </a:r>
            <a:endParaRPr lang="en-US" dirty="0"/>
          </a:p>
        </p:txBody>
      </p:sp>
      <p:sp>
        <p:nvSpPr>
          <p:cNvPr id="4" name="TextBox 3"/>
          <p:cNvSpPr txBox="1"/>
          <p:nvPr/>
        </p:nvSpPr>
        <p:spPr>
          <a:xfrm>
            <a:off x="1794933" y="6268198"/>
            <a:ext cx="7130775" cy="646331"/>
          </a:xfrm>
          <a:prstGeom prst="rect">
            <a:avLst/>
          </a:prstGeom>
          <a:noFill/>
        </p:spPr>
        <p:txBody>
          <a:bodyPr wrap="square" rtlCol="0">
            <a:spAutoFit/>
          </a:bodyPr>
          <a:lstStyle/>
          <a:p>
            <a:r>
              <a:rPr lang="en-US" dirty="0" smtClean="0">
                <a:solidFill>
                  <a:srgbClr val="FFFFFF"/>
                </a:solidFill>
              </a:rPr>
              <a:t>Work together.  Talk about what you are doing. Share your ideas and insights  </a:t>
            </a:r>
            <a:endParaRPr lang="en-US" dirty="0">
              <a:solidFill>
                <a:srgbClr val="FFFFFF"/>
              </a:solidFill>
            </a:endParaRPr>
          </a:p>
        </p:txBody>
      </p:sp>
    </p:spTree>
    <p:extLst>
      <p:ext uri="{BB962C8B-B14F-4D97-AF65-F5344CB8AC3E}">
        <p14:creationId xmlns:p14="http://schemas.microsoft.com/office/powerpoint/2010/main" val="1741264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Frequency Distribution</a:t>
            </a:r>
            <a:endParaRPr lang="en-US" dirty="0"/>
          </a:p>
        </p:txBody>
      </p:sp>
      <p:sp>
        <p:nvSpPr>
          <p:cNvPr id="3" name="Content Placeholder 2"/>
          <p:cNvSpPr>
            <a:spLocks noGrp="1"/>
          </p:cNvSpPr>
          <p:nvPr>
            <p:ph idx="1"/>
          </p:nvPr>
        </p:nvSpPr>
        <p:spPr>
          <a:xfrm>
            <a:off x="1390952" y="1908705"/>
            <a:ext cx="7295848" cy="2290762"/>
          </a:xfrm>
        </p:spPr>
        <p:txBody>
          <a:bodyPr/>
          <a:lstStyle/>
          <a:p>
            <a:r>
              <a:rPr lang="en-US" dirty="0" smtClean="0"/>
              <a:t>From the list of pairs we created, we can generate a conditional frequency distribution of words by genre</a:t>
            </a:r>
            <a:endParaRPr lang="en-US" dirty="0"/>
          </a:p>
        </p:txBody>
      </p:sp>
      <p:sp>
        <p:nvSpPr>
          <p:cNvPr id="4" name="Rectangle 3"/>
          <p:cNvSpPr/>
          <p:nvPr/>
        </p:nvSpPr>
        <p:spPr>
          <a:xfrm>
            <a:off x="1828799" y="4213830"/>
            <a:ext cx="6858001" cy="1569660"/>
          </a:xfrm>
          <a:prstGeom prst="rect">
            <a:avLst/>
          </a:prstGeom>
        </p:spPr>
        <p:txBody>
          <a:bodyPr wrap="square">
            <a:spAutoFit/>
          </a:bodyPr>
          <a:lstStyle/>
          <a:p>
            <a:r>
              <a:rPr lang="en-US" sz="2400" dirty="0" smtClean="0"/>
              <a:t>&gt;&gt;&gt; </a:t>
            </a:r>
            <a:r>
              <a:rPr lang="en-US" sz="2400" dirty="0" err="1" smtClean="0"/>
              <a:t>cfd</a:t>
            </a:r>
            <a:r>
              <a:rPr lang="en-US" sz="2400" dirty="0" smtClean="0"/>
              <a:t> = </a:t>
            </a:r>
            <a:r>
              <a:rPr lang="en-US" sz="2400" dirty="0" err="1" smtClean="0"/>
              <a:t>nltk.ConditionalFreqDist(genre_word</a:t>
            </a:r>
            <a:r>
              <a:rPr lang="en-US" sz="2400" dirty="0" smtClean="0"/>
              <a:t>)</a:t>
            </a:r>
          </a:p>
          <a:p>
            <a:r>
              <a:rPr lang="en-US" sz="2400" dirty="0" smtClean="0"/>
              <a:t>&gt;&gt;&gt; </a:t>
            </a:r>
            <a:r>
              <a:rPr lang="en-US" sz="2400" dirty="0" err="1" smtClean="0"/>
              <a:t>cfd</a:t>
            </a:r>
            <a:r>
              <a:rPr lang="en-US" sz="2400" dirty="0" smtClean="0"/>
              <a:t> </a:t>
            </a:r>
          </a:p>
          <a:p>
            <a:endParaRPr lang="en-US" sz="2400" dirty="0" smtClean="0"/>
          </a:p>
          <a:p>
            <a:r>
              <a:rPr lang="en-US" sz="2400" dirty="0" smtClean="0"/>
              <a:t>&gt;&gt;&gt; </a:t>
            </a:r>
            <a:r>
              <a:rPr lang="en-US" sz="2400" dirty="0" err="1" smtClean="0"/>
              <a:t>cfd.conditions</a:t>
            </a:r>
            <a:r>
              <a:rPr lang="en-US" sz="2400" dirty="0" smtClean="0"/>
              <a:t>()</a:t>
            </a:r>
          </a:p>
        </p:txBody>
      </p:sp>
      <p:sp>
        <p:nvSpPr>
          <p:cNvPr id="5" name="TextBox 4"/>
          <p:cNvSpPr txBox="1"/>
          <p:nvPr/>
        </p:nvSpPr>
        <p:spPr>
          <a:xfrm>
            <a:off x="5655733" y="4913237"/>
            <a:ext cx="3031067" cy="369332"/>
          </a:xfrm>
          <a:prstGeom prst="rect">
            <a:avLst/>
          </a:prstGeom>
          <a:noFill/>
        </p:spPr>
        <p:txBody>
          <a:bodyPr wrap="square" rtlCol="0">
            <a:spAutoFit/>
          </a:bodyPr>
          <a:lstStyle/>
          <a:p>
            <a:r>
              <a:rPr lang="en-US" dirty="0" smtClean="0">
                <a:solidFill>
                  <a:srgbClr val="FFFFFF"/>
                </a:solidFill>
              </a:rPr>
              <a:t>Run these.  Look at the results</a:t>
            </a:r>
            <a:endParaRPr lang="en-US" dirty="0">
              <a:solidFill>
                <a:srgbClr val="FFFFFF"/>
              </a:solidFill>
            </a:endParaRPr>
          </a:p>
        </p:txBody>
      </p:sp>
    </p:spTree>
    <p:extLst>
      <p:ext uri="{BB962C8B-B14F-4D97-AF65-F5344CB8AC3E}">
        <p14:creationId xmlns:p14="http://schemas.microsoft.com/office/powerpoint/2010/main" val="646073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Look at the conditional distributions</a:t>
            </a:r>
            <a:endParaRPr lang="en-US" dirty="0"/>
          </a:p>
        </p:txBody>
      </p:sp>
      <p:sp>
        <p:nvSpPr>
          <p:cNvPr id="4" name="Rectangle 3"/>
          <p:cNvSpPr/>
          <p:nvPr/>
        </p:nvSpPr>
        <p:spPr>
          <a:xfrm>
            <a:off x="1390952" y="1417638"/>
            <a:ext cx="7975600" cy="3816429"/>
          </a:xfrm>
          <a:prstGeom prst="rect">
            <a:avLst/>
          </a:prstGeom>
        </p:spPr>
        <p:txBody>
          <a:bodyPr wrap="square">
            <a:spAutoFit/>
          </a:bodyPr>
          <a:lstStyle/>
          <a:p>
            <a:r>
              <a:rPr lang="en-US" sz="2200" dirty="0" smtClean="0"/>
              <a:t> 	</a:t>
            </a:r>
          </a:p>
          <a:p>
            <a:r>
              <a:rPr lang="en-US" sz="2200" dirty="0" smtClean="0"/>
              <a:t>&gt;&gt;&gt; </a:t>
            </a:r>
            <a:r>
              <a:rPr lang="en-US" sz="2200" dirty="0" err="1" smtClean="0"/>
              <a:t>cfd['news</a:t>
            </a:r>
            <a:r>
              <a:rPr lang="en-US" sz="2200" dirty="0" smtClean="0"/>
              <a:t>']</a:t>
            </a:r>
          </a:p>
          <a:p>
            <a:r>
              <a:rPr lang="en-US" sz="2200" dirty="0" smtClean="0"/>
              <a:t>&lt;</a:t>
            </a:r>
            <a:r>
              <a:rPr lang="en-US" sz="2200" dirty="0" err="1" smtClean="0"/>
              <a:t>FreqDist</a:t>
            </a:r>
            <a:r>
              <a:rPr lang="en-US" sz="2200" dirty="0" smtClean="0"/>
              <a:t> with 100554 outcomes&gt;</a:t>
            </a:r>
          </a:p>
          <a:p>
            <a:r>
              <a:rPr lang="en-US" sz="2200" dirty="0" smtClean="0"/>
              <a:t>&gt;&gt;&gt; </a:t>
            </a:r>
            <a:r>
              <a:rPr lang="en-US" sz="2200" dirty="0" err="1" smtClean="0"/>
              <a:t>cfd['romance</a:t>
            </a:r>
            <a:r>
              <a:rPr lang="en-US" sz="2200" dirty="0" smtClean="0"/>
              <a:t>']</a:t>
            </a:r>
          </a:p>
          <a:p>
            <a:r>
              <a:rPr lang="en-US" sz="2200" dirty="0" smtClean="0"/>
              <a:t>&lt;</a:t>
            </a:r>
            <a:r>
              <a:rPr lang="en-US" sz="2200" dirty="0" err="1" smtClean="0"/>
              <a:t>FreqDist</a:t>
            </a:r>
            <a:r>
              <a:rPr lang="en-US" sz="2200" dirty="0" smtClean="0"/>
              <a:t> with 70022 outcomes&gt;</a:t>
            </a:r>
          </a:p>
          <a:p>
            <a:r>
              <a:rPr lang="en-US" sz="2200" dirty="0" smtClean="0"/>
              <a:t>&gt;&gt;&gt; </a:t>
            </a:r>
            <a:r>
              <a:rPr lang="en-US" sz="2200" dirty="0" err="1" smtClean="0"/>
              <a:t>list(cfd['romance</a:t>
            </a:r>
            <a:r>
              <a:rPr lang="en-US" sz="2200" dirty="0" smtClean="0"/>
              <a:t>'])</a:t>
            </a:r>
          </a:p>
          <a:p>
            <a:r>
              <a:rPr lang="en-US" sz="2200" dirty="0" smtClean="0"/>
              <a:t>[',', '.', 'the', 'and', 'to', 'a', 'of', '``', "''", 'was', 'I', 'in', 'he', 'had',</a:t>
            </a:r>
          </a:p>
          <a:p>
            <a:r>
              <a:rPr lang="en-US" sz="2200" dirty="0" smtClean="0"/>
              <a:t>'?', 'her', 'that', 'it', 'his', 'she', 'with', 'you', 'for', 'at', 'He', 'on', 'him',</a:t>
            </a:r>
          </a:p>
          <a:p>
            <a:r>
              <a:rPr lang="en-US" sz="2200" dirty="0" smtClean="0"/>
              <a:t>'said', '!', '--', 'be', 'as', ';', 'have', 'but', 'not', 'would', 'She', 'The', ...]</a:t>
            </a:r>
          </a:p>
          <a:p>
            <a:r>
              <a:rPr lang="en-US" sz="2200" dirty="0" smtClean="0"/>
              <a:t>&gt;&gt;&gt; </a:t>
            </a:r>
            <a:r>
              <a:rPr lang="en-US" sz="2200" dirty="0" err="1" smtClean="0"/>
              <a:t>cfd['romance']['could</a:t>
            </a:r>
            <a:r>
              <a:rPr lang="en-US" sz="2200" dirty="0" smtClean="0"/>
              <a:t>']</a:t>
            </a:r>
          </a:p>
          <a:p>
            <a:r>
              <a:rPr lang="en-US" sz="2200" dirty="0" smtClean="0"/>
              <a:t>193</a:t>
            </a:r>
            <a:endParaRPr lang="en-US" sz="2200" dirty="0"/>
          </a:p>
        </p:txBody>
      </p:sp>
    </p:spTree>
    <p:extLst>
      <p:ext uri="{BB962C8B-B14F-4D97-AF65-F5344CB8AC3E}">
        <p14:creationId xmlns:p14="http://schemas.microsoft.com/office/powerpoint/2010/main" val="1778377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the results</a:t>
            </a:r>
            <a:endParaRPr lang="en-US" dirty="0"/>
          </a:p>
        </p:txBody>
      </p:sp>
      <p:sp>
        <p:nvSpPr>
          <p:cNvPr id="3" name="Content Placeholder 2"/>
          <p:cNvSpPr>
            <a:spLocks noGrp="1"/>
          </p:cNvSpPr>
          <p:nvPr>
            <p:ph idx="1"/>
          </p:nvPr>
        </p:nvSpPr>
        <p:spPr>
          <a:xfrm>
            <a:off x="1390952" y="1417638"/>
            <a:ext cx="7295848" cy="3408362"/>
          </a:xfrm>
        </p:spPr>
        <p:txBody>
          <a:bodyPr/>
          <a:lstStyle/>
          <a:p>
            <a:r>
              <a:rPr lang="en-US" dirty="0" smtClean="0"/>
              <a:t>Plotting and tabulating </a:t>
            </a:r>
          </a:p>
          <a:p>
            <a:pPr lvl="1"/>
            <a:r>
              <a:rPr lang="en-US" dirty="0" smtClean="0"/>
              <a:t>concise representations of the frequency distributions</a:t>
            </a:r>
          </a:p>
          <a:p>
            <a:r>
              <a:rPr lang="en-US" dirty="0" smtClean="0"/>
              <a:t>Tabulate</a:t>
            </a:r>
          </a:p>
          <a:p>
            <a:r>
              <a:rPr lang="en-US" dirty="0" smtClean="0"/>
              <a:t>With no parameters, simply tabulates all the conditions against all the values</a:t>
            </a:r>
          </a:p>
          <a:p>
            <a:pPr lvl="1"/>
            <a:endParaRPr lang="en-US" dirty="0"/>
          </a:p>
        </p:txBody>
      </p:sp>
      <p:sp>
        <p:nvSpPr>
          <p:cNvPr id="4" name="Rectangle 3"/>
          <p:cNvSpPr/>
          <p:nvPr/>
        </p:nvSpPr>
        <p:spPr>
          <a:xfrm>
            <a:off x="3602389" y="2963333"/>
            <a:ext cx="2989088" cy="523220"/>
          </a:xfrm>
          <a:prstGeom prst="rect">
            <a:avLst/>
          </a:prstGeom>
        </p:spPr>
        <p:txBody>
          <a:bodyPr wrap="square">
            <a:spAutoFit/>
          </a:bodyPr>
          <a:lstStyle/>
          <a:p>
            <a:r>
              <a:rPr lang="en-US" sz="2800" dirty="0" err="1" smtClean="0"/>
              <a:t>cfd.tabulate</a:t>
            </a:r>
            <a:r>
              <a:rPr lang="en-US" sz="2800" dirty="0" smtClean="0"/>
              <a:t>()</a:t>
            </a:r>
            <a:endParaRPr lang="en-US" sz="2800" dirty="0"/>
          </a:p>
        </p:txBody>
      </p:sp>
    </p:spTree>
    <p:extLst>
      <p:ext uri="{BB962C8B-B14F-4D97-AF65-F5344CB8AC3E}">
        <p14:creationId xmlns:p14="http://schemas.microsoft.com/office/powerpoint/2010/main" val="4120313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closely</a:t>
            </a:r>
            <a:endParaRPr lang="en-US" dirty="0"/>
          </a:p>
        </p:txBody>
      </p:sp>
      <p:sp>
        <p:nvSpPr>
          <p:cNvPr id="4" name="Rectangle 3"/>
          <p:cNvSpPr/>
          <p:nvPr/>
        </p:nvSpPr>
        <p:spPr>
          <a:xfrm>
            <a:off x="1390952" y="1417638"/>
            <a:ext cx="5467048" cy="3785652"/>
          </a:xfrm>
          <a:prstGeom prst="rect">
            <a:avLst/>
          </a:prstGeom>
        </p:spPr>
        <p:txBody>
          <a:bodyPr wrap="square">
            <a:spAutoFit/>
          </a:bodyPr>
          <a:lstStyle/>
          <a:p>
            <a:r>
              <a:rPr lang="en-US" sz="2400" dirty="0" smtClean="0"/>
              <a:t> 	</a:t>
            </a:r>
          </a:p>
          <a:p>
            <a:r>
              <a:rPr lang="en-US" sz="2400" dirty="0" smtClean="0"/>
              <a:t>&gt;&gt;&gt; from </a:t>
            </a:r>
            <a:r>
              <a:rPr lang="en-US" sz="2400" dirty="0" err="1" smtClean="0"/>
              <a:t>nltk.corpus</a:t>
            </a:r>
            <a:r>
              <a:rPr lang="en-US" sz="2400" dirty="0" smtClean="0"/>
              <a:t> import inaugural</a:t>
            </a:r>
          </a:p>
          <a:p>
            <a:r>
              <a:rPr lang="en-US" sz="2400" dirty="0" smtClean="0"/>
              <a:t>&gt;&gt;&gt; </a:t>
            </a:r>
            <a:r>
              <a:rPr lang="en-US" sz="2400" dirty="0" err="1" smtClean="0"/>
              <a:t>cfd</a:t>
            </a:r>
            <a:r>
              <a:rPr lang="en-US" sz="2400" dirty="0" smtClean="0"/>
              <a:t> = </a:t>
            </a:r>
            <a:r>
              <a:rPr lang="en-US" sz="2400" dirty="0" err="1" smtClean="0"/>
              <a:t>nltk.ConditionalFreqDist</a:t>
            </a:r>
            <a:r>
              <a:rPr lang="en-US" sz="2400" dirty="0" smtClean="0"/>
              <a:t>(</a:t>
            </a:r>
          </a:p>
          <a:p>
            <a:r>
              <a:rPr lang="en-US" sz="2400" dirty="0" smtClean="0"/>
              <a:t>...           (target, fileid[:4]) </a:t>
            </a:r>
          </a:p>
          <a:p>
            <a:endParaRPr lang="en-US" sz="2400" dirty="0" smtClean="0"/>
          </a:p>
          <a:p>
            <a:r>
              <a:rPr lang="en-US" sz="2400" dirty="0" smtClean="0"/>
              <a:t>...           for </a:t>
            </a:r>
            <a:r>
              <a:rPr lang="en-US" sz="2400" dirty="0" err="1" smtClean="0"/>
              <a:t>fileid</a:t>
            </a:r>
            <a:r>
              <a:rPr lang="en-US" sz="2400" dirty="0" smtClean="0"/>
              <a:t> in </a:t>
            </a:r>
            <a:r>
              <a:rPr lang="en-US" sz="2400" dirty="0" err="1" smtClean="0"/>
              <a:t>inaugural.fileids</a:t>
            </a:r>
            <a:r>
              <a:rPr lang="en-US" sz="2400" dirty="0" smtClean="0"/>
              <a:t>()</a:t>
            </a:r>
          </a:p>
          <a:p>
            <a:r>
              <a:rPr lang="en-US" sz="2400" dirty="0" smtClean="0"/>
              <a:t>...           for </a:t>
            </a:r>
            <a:r>
              <a:rPr lang="en-US" sz="2400" dirty="0" err="1" smtClean="0"/>
              <a:t>w</a:t>
            </a:r>
            <a:r>
              <a:rPr lang="en-US" sz="2400" dirty="0" smtClean="0"/>
              <a:t> in </a:t>
            </a:r>
            <a:r>
              <a:rPr lang="en-US" sz="2400" dirty="0" err="1" smtClean="0"/>
              <a:t>inaugural.words(fileid</a:t>
            </a:r>
            <a:r>
              <a:rPr lang="en-US" sz="2400" dirty="0" smtClean="0"/>
              <a:t>)</a:t>
            </a:r>
          </a:p>
          <a:p>
            <a:endParaRPr lang="en-US" sz="2400" dirty="0" smtClean="0"/>
          </a:p>
          <a:p>
            <a:r>
              <a:rPr lang="en-US" sz="2400" dirty="0" smtClean="0"/>
              <a:t>...           for target in ['</a:t>
            </a:r>
            <a:r>
              <a:rPr lang="en-US" sz="2400" dirty="0" err="1" smtClean="0"/>
              <a:t>america</a:t>
            </a:r>
            <a:r>
              <a:rPr lang="en-US" sz="2400" dirty="0" smtClean="0"/>
              <a:t>', 'citizen'] </a:t>
            </a:r>
          </a:p>
          <a:p>
            <a:r>
              <a:rPr lang="en-US" sz="2400" dirty="0" smtClean="0"/>
              <a:t>...           if </a:t>
            </a:r>
            <a:r>
              <a:rPr lang="en-US" sz="2400" dirty="0" err="1" smtClean="0"/>
              <a:t>w.lower().startswith(target</a:t>
            </a:r>
            <a:r>
              <a:rPr lang="en-US" sz="2400" dirty="0" smtClean="0"/>
              <a:t>))</a:t>
            </a:r>
            <a:endParaRPr lang="en-US" sz="2400" dirty="0"/>
          </a:p>
        </p:txBody>
      </p:sp>
      <p:sp>
        <p:nvSpPr>
          <p:cNvPr id="5" name="Left Arrow 4"/>
          <p:cNvSpPr/>
          <p:nvPr/>
        </p:nvSpPr>
        <p:spPr>
          <a:xfrm>
            <a:off x="6383867" y="1710269"/>
            <a:ext cx="2302933" cy="54186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Get the text</a:t>
            </a:r>
            <a:endParaRPr lang="en-US" dirty="0">
              <a:solidFill>
                <a:schemeClr val="tx2"/>
              </a:solidFill>
            </a:endParaRPr>
          </a:p>
        </p:txBody>
      </p:sp>
      <p:sp>
        <p:nvSpPr>
          <p:cNvPr id="6" name="Left Arrow 5"/>
          <p:cNvSpPr/>
          <p:nvPr/>
        </p:nvSpPr>
        <p:spPr>
          <a:xfrm>
            <a:off x="6383867" y="2438401"/>
            <a:ext cx="2302933" cy="54186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The two axes</a:t>
            </a:r>
            <a:endParaRPr lang="en-US" dirty="0">
              <a:solidFill>
                <a:schemeClr val="tx2"/>
              </a:solidFill>
            </a:endParaRPr>
          </a:p>
        </p:txBody>
      </p:sp>
      <p:sp>
        <p:nvSpPr>
          <p:cNvPr id="7" name="Left Arrow 6"/>
          <p:cNvSpPr/>
          <p:nvPr/>
        </p:nvSpPr>
        <p:spPr>
          <a:xfrm>
            <a:off x="6383867" y="4250267"/>
            <a:ext cx="2760133" cy="95302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Narrow the word choice</a:t>
            </a:r>
            <a:endParaRPr lang="en-US" dirty="0">
              <a:solidFill>
                <a:schemeClr val="tx2"/>
              </a:solidFill>
            </a:endParaRPr>
          </a:p>
        </p:txBody>
      </p:sp>
      <p:sp>
        <p:nvSpPr>
          <p:cNvPr id="8" name="Left Arrow 7"/>
          <p:cNvSpPr/>
          <p:nvPr/>
        </p:nvSpPr>
        <p:spPr>
          <a:xfrm>
            <a:off x="6383867" y="3369733"/>
            <a:ext cx="2760133" cy="54186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All the words in each file</a:t>
            </a:r>
            <a:endParaRPr lang="en-US" dirty="0">
              <a:solidFill>
                <a:schemeClr val="tx2"/>
              </a:solidFill>
            </a:endParaRPr>
          </a:p>
        </p:txBody>
      </p:sp>
      <p:sp>
        <p:nvSpPr>
          <p:cNvPr id="9" name="TextBox 8"/>
          <p:cNvSpPr txBox="1"/>
          <p:nvPr/>
        </p:nvSpPr>
        <p:spPr>
          <a:xfrm>
            <a:off x="3217333" y="5655733"/>
            <a:ext cx="4538134" cy="369332"/>
          </a:xfrm>
          <a:prstGeom prst="rect">
            <a:avLst/>
          </a:prstGeom>
          <a:noFill/>
        </p:spPr>
        <p:txBody>
          <a:bodyPr wrap="square" rtlCol="0">
            <a:spAutoFit/>
          </a:bodyPr>
          <a:lstStyle/>
          <a:p>
            <a:r>
              <a:rPr lang="en-US" b="1" dirty="0" smtClean="0">
                <a:solidFill>
                  <a:schemeClr val="bg1"/>
                </a:solidFill>
              </a:rPr>
              <a:t>Remember List Comprehension?</a:t>
            </a:r>
            <a:endParaRPr lang="en-US" b="1" dirty="0">
              <a:solidFill>
                <a:schemeClr val="bg1"/>
              </a:solidFill>
            </a:endParaRPr>
          </a:p>
        </p:txBody>
      </p:sp>
    </p:spTree>
    <p:extLst>
      <p:ext uri="{BB962C8B-B14F-4D97-AF65-F5344CB8AC3E}">
        <p14:creationId xmlns:p14="http://schemas.microsoft.com/office/powerpoint/2010/main" val="3564611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elements</a:t>
            </a:r>
            <a:endParaRPr lang="en-US" dirty="0"/>
          </a:p>
        </p:txBody>
      </p:sp>
      <p:sp>
        <p:nvSpPr>
          <p:cNvPr id="3" name="Content Placeholder 2"/>
          <p:cNvSpPr>
            <a:spLocks noGrp="1"/>
          </p:cNvSpPr>
          <p:nvPr>
            <p:ph idx="1"/>
          </p:nvPr>
        </p:nvSpPr>
        <p:spPr>
          <a:xfrm>
            <a:off x="1390952" y="1417638"/>
            <a:ext cx="7753048" cy="5440362"/>
          </a:xfrm>
        </p:spPr>
        <p:txBody>
          <a:bodyPr>
            <a:normAutofit fontScale="92500" lnSpcReduction="10000"/>
          </a:bodyPr>
          <a:lstStyle/>
          <a:p>
            <a:r>
              <a:rPr lang="en-US" dirty="0" smtClean="0"/>
              <a:t>For a conditional frequency distribution:</a:t>
            </a:r>
          </a:p>
          <a:p>
            <a:pPr lvl="1"/>
            <a:r>
              <a:rPr lang="en-US" dirty="0" smtClean="0"/>
              <a:t>Two axes</a:t>
            </a:r>
          </a:p>
          <a:p>
            <a:pPr lvl="2"/>
            <a:r>
              <a:rPr lang="en-US" dirty="0" smtClean="0"/>
              <a:t>condition or event, something of interest</a:t>
            </a:r>
          </a:p>
          <a:p>
            <a:pPr lvl="2"/>
            <a:r>
              <a:rPr lang="en-US" dirty="0" smtClean="0"/>
              <a:t>some connected characteristic – a year, a place, an author, anything that is related in some way to the event</a:t>
            </a:r>
          </a:p>
          <a:p>
            <a:pPr lvl="1"/>
            <a:r>
              <a:rPr lang="en-US" dirty="0" smtClean="0"/>
              <a:t>Something to count</a:t>
            </a:r>
          </a:p>
          <a:p>
            <a:pPr lvl="2"/>
            <a:r>
              <a:rPr lang="en-US" dirty="0" smtClean="0"/>
              <a:t>For the condition and the characteristic, what are we counting?  Words?  actions?  what?</a:t>
            </a:r>
          </a:p>
          <a:p>
            <a:pPr lvl="1"/>
            <a:r>
              <a:rPr lang="en-US" dirty="0" smtClean="0"/>
              <a:t>From the previous example</a:t>
            </a:r>
          </a:p>
          <a:p>
            <a:pPr lvl="2"/>
            <a:r>
              <a:rPr lang="en-US" dirty="0" smtClean="0"/>
              <a:t>inaugural addresses</a:t>
            </a:r>
          </a:p>
          <a:p>
            <a:pPr lvl="2"/>
            <a:r>
              <a:rPr lang="en-US" dirty="0" smtClean="0"/>
              <a:t>specific words</a:t>
            </a:r>
          </a:p>
          <a:p>
            <a:pPr lvl="2"/>
            <a:r>
              <a:rPr lang="en-US" dirty="0" smtClean="0"/>
              <a:t>count the number of times that a form of either of those words occurred in that address</a:t>
            </a:r>
            <a:endParaRPr lang="en-US" dirty="0"/>
          </a:p>
        </p:txBody>
      </p:sp>
    </p:spTree>
    <p:extLst>
      <p:ext uri="{BB962C8B-B14F-4D97-AF65-F5344CB8AC3E}">
        <p14:creationId xmlns:p14="http://schemas.microsoft.com/office/powerpoint/2010/main" val="1765211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normAutofit lnSpcReduction="10000"/>
          </a:bodyPr>
          <a:lstStyle/>
          <a:p>
            <a:r>
              <a:rPr lang="en-US" dirty="0" smtClean="0"/>
              <a:t>Run the code on the previous example.</a:t>
            </a:r>
          </a:p>
          <a:p>
            <a:r>
              <a:rPr lang="en-US" dirty="0" smtClean="0"/>
              <a:t>How many times was some version of “citizen” used in the 1909 inaugural address?</a:t>
            </a:r>
          </a:p>
          <a:p>
            <a:r>
              <a:rPr lang="en-US" dirty="0" smtClean="0"/>
              <a:t>How many times was “</a:t>
            </a:r>
            <a:r>
              <a:rPr lang="en-US" dirty="0" err="1" smtClean="0"/>
              <a:t>america</a:t>
            </a:r>
            <a:r>
              <a:rPr lang="en-US" dirty="0" smtClean="0"/>
              <a:t>” mentioned in 2009?</a:t>
            </a:r>
          </a:p>
          <a:p>
            <a:r>
              <a:rPr lang="en-US" dirty="0" smtClean="0"/>
              <a:t>Play with the code.  What can you leave off and still get some meaningful output?</a:t>
            </a:r>
            <a:endParaRPr lang="en-US" dirty="0"/>
          </a:p>
        </p:txBody>
      </p:sp>
    </p:spTree>
    <p:extLst>
      <p:ext uri="{BB962C8B-B14F-4D97-AF65-F5344CB8AC3E}">
        <p14:creationId xmlns:p14="http://schemas.microsoft.com/office/powerpoint/2010/main" val="14857591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case</a:t>
            </a:r>
            <a:endParaRPr lang="en-US" dirty="0"/>
          </a:p>
        </p:txBody>
      </p:sp>
      <p:sp>
        <p:nvSpPr>
          <p:cNvPr id="3" name="Content Placeholder 2"/>
          <p:cNvSpPr>
            <a:spLocks noGrp="1"/>
          </p:cNvSpPr>
          <p:nvPr>
            <p:ph idx="1"/>
          </p:nvPr>
        </p:nvSpPr>
        <p:spPr>
          <a:xfrm>
            <a:off x="1390952" y="1417638"/>
            <a:ext cx="7295848" cy="2053695"/>
          </a:xfrm>
        </p:spPr>
        <p:txBody>
          <a:bodyPr/>
          <a:lstStyle/>
          <a:p>
            <a:r>
              <a:rPr lang="en-US" dirty="0" smtClean="0"/>
              <a:t>Somewhat simpler specification</a:t>
            </a:r>
          </a:p>
          <a:p>
            <a:r>
              <a:rPr lang="en-US" dirty="0" smtClean="0"/>
              <a:t>Distribution of length of word in languages, with restriction on languages</a:t>
            </a:r>
            <a:endParaRPr lang="en-US" dirty="0"/>
          </a:p>
        </p:txBody>
      </p:sp>
      <p:sp>
        <p:nvSpPr>
          <p:cNvPr id="4" name="Rectangle 3"/>
          <p:cNvSpPr/>
          <p:nvPr/>
        </p:nvSpPr>
        <p:spPr>
          <a:xfrm>
            <a:off x="1390952" y="3429000"/>
            <a:ext cx="7753048" cy="2462212"/>
          </a:xfrm>
          <a:prstGeom prst="rect">
            <a:avLst/>
          </a:prstGeom>
        </p:spPr>
        <p:txBody>
          <a:bodyPr wrap="square">
            <a:spAutoFit/>
          </a:bodyPr>
          <a:lstStyle/>
          <a:p>
            <a:r>
              <a:rPr lang="en-US" sz="2200" dirty="0" smtClean="0"/>
              <a:t> &gt;&gt;&gt; from </a:t>
            </a:r>
            <a:r>
              <a:rPr lang="en-US" sz="2200" dirty="0" err="1" smtClean="0"/>
              <a:t>nltk.corpus</a:t>
            </a:r>
            <a:r>
              <a:rPr lang="en-US" sz="2200" dirty="0" smtClean="0"/>
              <a:t> import </a:t>
            </a:r>
            <a:r>
              <a:rPr lang="en-US" sz="2200" dirty="0" err="1" smtClean="0"/>
              <a:t>udhr</a:t>
            </a:r>
            <a:endParaRPr lang="en-US" sz="2200" dirty="0" smtClean="0"/>
          </a:p>
          <a:p>
            <a:r>
              <a:rPr lang="en-US" sz="2200" dirty="0" smtClean="0"/>
              <a:t>&gt;&gt;&gt; languages = ['Chickasaw', 'English', '</a:t>
            </a:r>
            <a:r>
              <a:rPr lang="en-US" sz="2200" dirty="0" err="1" smtClean="0"/>
              <a:t>German_Deutsch</a:t>
            </a:r>
            <a:r>
              <a:rPr lang="en-US" sz="2200" dirty="0" smtClean="0"/>
              <a:t>',</a:t>
            </a:r>
          </a:p>
          <a:p>
            <a:r>
              <a:rPr lang="en-US" sz="2200" dirty="0" smtClean="0"/>
              <a:t>...     '</a:t>
            </a:r>
            <a:r>
              <a:rPr lang="en-US" sz="2200" dirty="0" err="1" smtClean="0"/>
              <a:t>Greenlandic_Inuktikut</a:t>
            </a:r>
            <a:r>
              <a:rPr lang="en-US" sz="2200" dirty="0" smtClean="0"/>
              <a:t>', '</a:t>
            </a:r>
            <a:r>
              <a:rPr lang="en-US" sz="2200" dirty="0" err="1" smtClean="0"/>
              <a:t>Hungarian_Magyar</a:t>
            </a:r>
            <a:r>
              <a:rPr lang="en-US" sz="2200" dirty="0" smtClean="0"/>
              <a:t>', '</a:t>
            </a:r>
            <a:r>
              <a:rPr lang="en-US" sz="2200" dirty="0" err="1" smtClean="0"/>
              <a:t>Ibibio_Efik</a:t>
            </a:r>
            <a:r>
              <a:rPr lang="en-US" sz="2200" dirty="0" smtClean="0"/>
              <a:t>']</a:t>
            </a:r>
          </a:p>
          <a:p>
            <a:r>
              <a:rPr lang="en-US" sz="2200" dirty="0" smtClean="0"/>
              <a:t>&gt;&gt;&gt; </a:t>
            </a:r>
            <a:r>
              <a:rPr lang="en-US" sz="2200" dirty="0" err="1" smtClean="0"/>
              <a:t>cfd</a:t>
            </a:r>
            <a:r>
              <a:rPr lang="en-US" sz="2200" dirty="0" smtClean="0"/>
              <a:t> = </a:t>
            </a:r>
            <a:r>
              <a:rPr lang="en-US" sz="2200" dirty="0" err="1" smtClean="0"/>
              <a:t>nltk.ConditionalFreqDist</a:t>
            </a:r>
            <a:r>
              <a:rPr lang="en-US" sz="2200" dirty="0" smtClean="0"/>
              <a:t>(</a:t>
            </a:r>
          </a:p>
          <a:p>
            <a:r>
              <a:rPr lang="en-US" sz="2200" dirty="0" smtClean="0"/>
              <a:t>...           (</a:t>
            </a:r>
            <a:r>
              <a:rPr lang="en-US" sz="2200" dirty="0" err="1" smtClean="0"/>
              <a:t>lang</a:t>
            </a:r>
            <a:r>
              <a:rPr lang="en-US" sz="2200" dirty="0" smtClean="0"/>
              <a:t>, </a:t>
            </a:r>
            <a:r>
              <a:rPr lang="en-US" sz="2200" dirty="0" err="1" smtClean="0"/>
              <a:t>len(word</a:t>
            </a:r>
            <a:r>
              <a:rPr lang="en-US" sz="2200" dirty="0" smtClean="0"/>
              <a:t>)) </a:t>
            </a:r>
          </a:p>
          <a:p>
            <a:r>
              <a:rPr lang="en-US" sz="2200" dirty="0" smtClean="0"/>
              <a:t>...           for </a:t>
            </a:r>
            <a:r>
              <a:rPr lang="en-US" sz="2200" dirty="0" err="1" smtClean="0"/>
              <a:t>lang</a:t>
            </a:r>
            <a:r>
              <a:rPr lang="en-US" sz="2200" dirty="0" smtClean="0"/>
              <a:t> in languages</a:t>
            </a:r>
          </a:p>
          <a:p>
            <a:r>
              <a:rPr lang="en-US" sz="2200" dirty="0" smtClean="0"/>
              <a:t>...           for word in </a:t>
            </a:r>
            <a:r>
              <a:rPr lang="en-US" sz="2200" dirty="0" err="1" smtClean="0"/>
              <a:t>udhr.words(lang</a:t>
            </a:r>
            <a:r>
              <a:rPr lang="en-US" sz="2200" dirty="0" smtClean="0"/>
              <a:t> + '-Latin1'))</a:t>
            </a:r>
            <a:endParaRPr lang="en-US" sz="2200" dirty="0"/>
          </a:p>
        </p:txBody>
      </p:sp>
    </p:spTree>
    <p:extLst>
      <p:ext uri="{BB962C8B-B14F-4D97-AF65-F5344CB8AC3E}">
        <p14:creationId xmlns:p14="http://schemas.microsoft.com/office/powerpoint/2010/main" val="35270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data from the downloaded files</a:t>
            </a:r>
            <a:endParaRPr lang="en-US" dirty="0"/>
          </a:p>
        </p:txBody>
      </p:sp>
      <p:sp>
        <p:nvSpPr>
          <p:cNvPr id="3" name="Content Placeholder 2"/>
          <p:cNvSpPr>
            <a:spLocks noGrp="1"/>
          </p:cNvSpPr>
          <p:nvPr>
            <p:ph idx="1"/>
          </p:nvPr>
        </p:nvSpPr>
        <p:spPr>
          <a:xfrm>
            <a:off x="1390952" y="2149475"/>
            <a:ext cx="7295848" cy="4708525"/>
          </a:xfrm>
        </p:spPr>
        <p:txBody>
          <a:bodyPr/>
          <a:lstStyle/>
          <a:p>
            <a:r>
              <a:rPr lang="en-US" dirty="0" smtClean="0"/>
              <a:t>Previously, we used </a:t>
            </a:r>
          </a:p>
          <a:p>
            <a:pPr lvl="1">
              <a:buNone/>
            </a:pPr>
            <a:r>
              <a:rPr lang="en-US" dirty="0" smtClean="0"/>
              <a:t>from math import pi</a:t>
            </a:r>
          </a:p>
          <a:p>
            <a:pPr lvl="1"/>
            <a:r>
              <a:rPr lang="en-US" dirty="0" smtClean="0"/>
              <a:t>to get something specific from  a module</a:t>
            </a:r>
          </a:p>
          <a:p>
            <a:r>
              <a:rPr lang="en-US" dirty="0" smtClean="0"/>
              <a:t>Now, from the </a:t>
            </a:r>
            <a:r>
              <a:rPr lang="en-US" dirty="0" err="1" smtClean="0"/>
              <a:t>nltk.book</a:t>
            </a:r>
            <a:r>
              <a:rPr lang="en-US" dirty="0" smtClean="0"/>
              <a:t>, we will get the text files we will use</a:t>
            </a:r>
          </a:p>
          <a:p>
            <a:pPr lvl="1"/>
            <a:r>
              <a:rPr lang="en-US" dirty="0" smtClean="0"/>
              <a:t>from </a:t>
            </a:r>
            <a:r>
              <a:rPr lang="en-US" dirty="0" err="1" smtClean="0"/>
              <a:t>nltk.book</a:t>
            </a:r>
            <a:r>
              <a:rPr lang="en-US" dirty="0" smtClean="0"/>
              <a:t> import *</a:t>
            </a:r>
          </a:p>
          <a:p>
            <a:pPr lvl="1"/>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tabulate</a:t>
            </a:r>
            <a:endParaRPr lang="en-US" dirty="0"/>
          </a:p>
        </p:txBody>
      </p:sp>
      <p:sp>
        <p:nvSpPr>
          <p:cNvPr id="3" name="Content Placeholder 2"/>
          <p:cNvSpPr>
            <a:spLocks noGrp="1"/>
          </p:cNvSpPr>
          <p:nvPr>
            <p:ph idx="1"/>
          </p:nvPr>
        </p:nvSpPr>
        <p:spPr>
          <a:xfrm>
            <a:off x="1390952" y="3661304"/>
            <a:ext cx="7295848" cy="3196696"/>
          </a:xfrm>
        </p:spPr>
        <p:txBody>
          <a:bodyPr/>
          <a:lstStyle/>
          <a:p>
            <a:r>
              <a:rPr lang="en-US" dirty="0" smtClean="0"/>
              <a:t>Only choose to tabulate some of the results.</a:t>
            </a:r>
            <a:endParaRPr lang="en-US" dirty="0"/>
          </a:p>
        </p:txBody>
      </p:sp>
      <p:sp>
        <p:nvSpPr>
          <p:cNvPr id="4" name="Rectangle 3"/>
          <p:cNvSpPr/>
          <p:nvPr/>
        </p:nvSpPr>
        <p:spPr>
          <a:xfrm>
            <a:off x="1390952" y="1644438"/>
            <a:ext cx="7295848" cy="1477328"/>
          </a:xfrm>
          <a:prstGeom prst="rect">
            <a:avLst/>
          </a:prstGeom>
        </p:spPr>
        <p:txBody>
          <a:bodyPr wrap="square">
            <a:spAutoFit/>
          </a:bodyPr>
          <a:lstStyle/>
          <a:p>
            <a:r>
              <a:rPr lang="en-US" dirty="0" smtClean="0"/>
              <a:t>&gt;&gt;&gt; </a:t>
            </a:r>
            <a:r>
              <a:rPr lang="en-US" dirty="0" err="1" smtClean="0"/>
              <a:t>cfd.tabulate(conditions</a:t>
            </a:r>
            <a:r>
              <a:rPr lang="en-US" dirty="0" smtClean="0"/>
              <a:t>=['English', '</a:t>
            </a:r>
            <a:r>
              <a:rPr lang="en-US" dirty="0" err="1" smtClean="0"/>
              <a:t>German_Deutsch</a:t>
            </a:r>
            <a:r>
              <a:rPr lang="en-US" dirty="0" smtClean="0"/>
              <a:t>'],</a:t>
            </a:r>
          </a:p>
          <a:p>
            <a:r>
              <a:rPr lang="en-US" dirty="0" smtClean="0"/>
              <a:t>...              samples=range(10), cumulative=True)</a:t>
            </a:r>
          </a:p>
          <a:p>
            <a:r>
              <a:rPr lang="en-US" dirty="0" smtClean="0"/>
              <a:t>                                   0    1       2       3      4       5       6        7       8       9</a:t>
            </a:r>
          </a:p>
          <a:p>
            <a:r>
              <a:rPr lang="en-US" dirty="0" smtClean="0"/>
              <a:t>                   English    0  185  525  883  997 1166 1283 1440 1558 1638</a:t>
            </a:r>
          </a:p>
          <a:p>
            <a:r>
              <a:rPr lang="en-US" dirty="0" err="1" smtClean="0"/>
              <a:t>German_Deutsch</a:t>
            </a:r>
            <a:r>
              <a:rPr lang="en-US" dirty="0" smtClean="0"/>
              <a:t>    0  171  263  614  717    894 1013 1110 1213 1275</a:t>
            </a:r>
            <a:endParaRPr lang="en-US" dirty="0"/>
          </a:p>
        </p:txBody>
      </p:sp>
    </p:spTree>
    <p:extLst>
      <p:ext uri="{BB962C8B-B14F-4D97-AF65-F5344CB8AC3E}">
        <p14:creationId xmlns:p14="http://schemas.microsoft.com/office/powerpoint/2010/main" val="1307943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952" y="274638"/>
            <a:ext cx="7245047" cy="536354"/>
          </a:xfrm>
        </p:spPr>
        <p:txBody>
          <a:bodyPr>
            <a:normAutofit fontScale="90000"/>
          </a:bodyPr>
          <a:lstStyle/>
          <a:p>
            <a:r>
              <a:rPr lang="en-US" dirty="0" smtClean="0"/>
              <a:t>Plot</a:t>
            </a:r>
            <a:endParaRPr lang="en-US" dirty="0"/>
          </a:p>
        </p:txBody>
      </p:sp>
      <p:sp>
        <p:nvSpPr>
          <p:cNvPr id="3" name="Content Placeholder 2"/>
          <p:cNvSpPr>
            <a:spLocks noGrp="1"/>
          </p:cNvSpPr>
          <p:nvPr>
            <p:ph idx="1"/>
          </p:nvPr>
        </p:nvSpPr>
        <p:spPr>
          <a:xfrm>
            <a:off x="1390952" y="697592"/>
            <a:ext cx="7295848" cy="1213294"/>
          </a:xfrm>
        </p:spPr>
        <p:txBody>
          <a:bodyPr>
            <a:normAutofit/>
          </a:bodyPr>
          <a:lstStyle/>
          <a:p>
            <a:r>
              <a:rPr lang="en-US" sz="2400" dirty="0" smtClean="0"/>
              <a:t>import </a:t>
            </a:r>
            <a:r>
              <a:rPr lang="en-US" sz="2400" dirty="0" err="1" smtClean="0"/>
              <a:t>matplotlib</a:t>
            </a:r>
            <a:endParaRPr lang="en-US" sz="2400" dirty="0" smtClean="0"/>
          </a:p>
          <a:p>
            <a:r>
              <a:rPr lang="en-US" sz="2400" dirty="0" err="1" smtClean="0"/>
              <a:t>cfd.plot</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2358279" y="1568092"/>
            <a:ext cx="6277720" cy="5277208"/>
          </a:xfrm>
          <a:prstGeom prst="rect">
            <a:avLst/>
          </a:prstGeom>
        </p:spPr>
      </p:pic>
    </p:spTree>
    <p:extLst>
      <p:ext uri="{BB962C8B-B14F-4D97-AF65-F5344CB8AC3E}">
        <p14:creationId xmlns:p14="http://schemas.microsoft.com/office/powerpoint/2010/main" val="3803464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methods for Conditional Frequency Distributions</a:t>
            </a:r>
            <a:endParaRPr lang="en-US" dirty="0"/>
          </a:p>
        </p:txBody>
      </p:sp>
      <p:sp>
        <p:nvSpPr>
          <p:cNvPr id="4" name="Rectangle 3"/>
          <p:cNvSpPr/>
          <p:nvPr/>
        </p:nvSpPr>
        <p:spPr>
          <a:xfrm>
            <a:off x="1390952" y="2007149"/>
            <a:ext cx="7753048" cy="3970318"/>
          </a:xfrm>
          <a:prstGeom prst="rect">
            <a:avLst/>
          </a:prstGeom>
        </p:spPr>
        <p:txBody>
          <a:bodyPr wrap="square">
            <a:spAutoFit/>
          </a:bodyPr>
          <a:lstStyle/>
          <a:p>
            <a:pPr marL="548640" indent="-347472">
              <a:buFont typeface="Arial"/>
              <a:buChar char="•"/>
            </a:pPr>
            <a:r>
              <a:rPr lang="en-US" b="1" dirty="0" err="1" smtClean="0"/>
              <a:t>cfdist</a:t>
            </a:r>
            <a:r>
              <a:rPr lang="en-US" b="1" dirty="0" smtClean="0"/>
              <a:t> = </a:t>
            </a:r>
            <a:r>
              <a:rPr lang="en-US" b="1" dirty="0" err="1" smtClean="0"/>
              <a:t>ConditionalFreqDist(pairs</a:t>
            </a:r>
            <a:r>
              <a:rPr lang="en-US" b="1" dirty="0" smtClean="0"/>
              <a:t>)</a:t>
            </a:r>
            <a:r>
              <a:rPr lang="en-US" dirty="0" smtClean="0"/>
              <a:t>	create a conditional frequency distribution from a list of pairs</a:t>
            </a:r>
          </a:p>
          <a:p>
            <a:pPr marL="548640" indent="-347472">
              <a:buFont typeface="Arial"/>
              <a:buChar char="•"/>
            </a:pPr>
            <a:r>
              <a:rPr lang="en-US" b="1" dirty="0" err="1" smtClean="0"/>
              <a:t>cfdist.conditions</a:t>
            </a:r>
            <a:r>
              <a:rPr lang="en-US" b="1" dirty="0" smtClean="0"/>
              <a:t>()</a:t>
            </a:r>
            <a:r>
              <a:rPr lang="en-US" dirty="0" smtClean="0"/>
              <a:t>	alphabetically sorted list of conditions</a:t>
            </a:r>
          </a:p>
          <a:p>
            <a:pPr marL="548640" indent="-347472">
              <a:buFont typeface="Arial"/>
              <a:buChar char="•"/>
            </a:pPr>
            <a:r>
              <a:rPr lang="en-US" b="1" dirty="0" err="1" smtClean="0"/>
              <a:t>cfdist[condition</a:t>
            </a:r>
            <a:r>
              <a:rPr lang="en-US" b="1" dirty="0" smtClean="0"/>
              <a:t>]</a:t>
            </a:r>
            <a:r>
              <a:rPr lang="en-US" dirty="0" smtClean="0"/>
              <a:t>	the frequency distribution for this condition</a:t>
            </a:r>
          </a:p>
          <a:p>
            <a:pPr marL="548640" indent="-347472">
              <a:buFont typeface="Arial"/>
              <a:buChar char="•"/>
            </a:pPr>
            <a:r>
              <a:rPr lang="en-US" b="1" dirty="0" err="1" smtClean="0"/>
              <a:t>cfdist[condition][sample</a:t>
            </a:r>
            <a:r>
              <a:rPr lang="en-US" b="1" dirty="0" smtClean="0"/>
              <a:t>]</a:t>
            </a:r>
            <a:r>
              <a:rPr lang="en-US" dirty="0" smtClean="0"/>
              <a:t>	frequency for the given sample for this condition</a:t>
            </a:r>
          </a:p>
          <a:p>
            <a:pPr marL="548640" indent="-347472">
              <a:buFont typeface="Arial"/>
              <a:buChar char="•"/>
            </a:pPr>
            <a:r>
              <a:rPr lang="en-US" b="1" dirty="0" err="1" smtClean="0"/>
              <a:t>cfdist.tabulate</a:t>
            </a:r>
            <a:r>
              <a:rPr lang="en-US" b="1" dirty="0" smtClean="0"/>
              <a:t>()</a:t>
            </a:r>
            <a:r>
              <a:rPr lang="en-US" dirty="0" smtClean="0"/>
              <a:t>	tabulate the conditional frequency distribution</a:t>
            </a:r>
          </a:p>
          <a:p>
            <a:pPr marL="548640" indent="-347472">
              <a:buFont typeface="Arial"/>
              <a:buChar char="•"/>
            </a:pPr>
            <a:r>
              <a:rPr lang="en-US" b="1" dirty="0" err="1" smtClean="0"/>
              <a:t>cfdist.tabulate(samples</a:t>
            </a:r>
            <a:r>
              <a:rPr lang="en-US" b="1" dirty="0" smtClean="0"/>
              <a:t>, conditions)</a:t>
            </a:r>
            <a:r>
              <a:rPr lang="en-US" dirty="0" smtClean="0"/>
              <a:t>	tabulation limited to the specified samples and conditions</a:t>
            </a:r>
          </a:p>
          <a:p>
            <a:pPr marL="548640" indent="-347472">
              <a:buFont typeface="Arial"/>
              <a:buChar char="•"/>
            </a:pPr>
            <a:r>
              <a:rPr lang="en-US" b="1" dirty="0" err="1" smtClean="0"/>
              <a:t>cfdist.plot</a:t>
            </a:r>
            <a:r>
              <a:rPr lang="en-US" b="1" dirty="0" smtClean="0"/>
              <a:t>()</a:t>
            </a:r>
            <a:r>
              <a:rPr lang="en-US" dirty="0" smtClean="0"/>
              <a:t>	graphical plot of the conditional frequency distribution</a:t>
            </a:r>
          </a:p>
          <a:p>
            <a:pPr marL="548640" indent="-347472">
              <a:buFont typeface="Arial"/>
              <a:buChar char="•"/>
            </a:pPr>
            <a:r>
              <a:rPr lang="en-US" b="1" dirty="0" err="1" smtClean="0"/>
              <a:t>cfdist.plot(samples</a:t>
            </a:r>
            <a:r>
              <a:rPr lang="en-US" b="1" dirty="0" smtClean="0"/>
              <a:t>, conditions)</a:t>
            </a:r>
            <a:r>
              <a:rPr lang="en-US" dirty="0" smtClean="0"/>
              <a:t>	graphical plot limited to the specified samples and conditions</a:t>
            </a:r>
          </a:p>
          <a:p>
            <a:pPr marL="548640" indent="-347472">
              <a:buFont typeface="Arial"/>
              <a:buChar char="•"/>
            </a:pPr>
            <a:r>
              <a:rPr lang="en-US" b="1" dirty="0" smtClean="0"/>
              <a:t>cfdist1 &lt; cfdist2</a:t>
            </a:r>
            <a:r>
              <a:rPr lang="en-US" dirty="0" smtClean="0"/>
              <a:t>	test if samples in cfdist1 occur less frequently than in cfdist2</a:t>
            </a:r>
            <a:endParaRPr lang="en-US" dirty="0"/>
          </a:p>
        </p:txBody>
      </p:sp>
    </p:spTree>
    <p:extLst>
      <p:ext uri="{BB962C8B-B14F-4D97-AF65-F5344CB8AC3E}">
        <p14:creationId xmlns:p14="http://schemas.microsoft.com/office/powerpoint/2010/main" val="312226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This set of slides comes very directly from the book, Natural Language Processing with Python.  </a:t>
            </a:r>
            <a:r>
              <a:rPr lang="en-US" dirty="0" smtClean="0">
                <a:hlinkClick r:id="rId2"/>
              </a:rPr>
              <a:t>www.nltk.org</a:t>
            </a:r>
            <a:endParaRPr lang="en-US" dirty="0" smtClean="0"/>
          </a:p>
          <a:p>
            <a:endParaRPr lang="en-US" dirty="0"/>
          </a:p>
        </p:txBody>
      </p:sp>
    </p:spTree>
    <p:extLst>
      <p:ext uri="{BB962C8B-B14F-4D97-AF65-F5344CB8AC3E}">
        <p14:creationId xmlns:p14="http://schemas.microsoft.com/office/powerpoint/2010/main" val="39171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Import the data files</a:t>
            </a:r>
            <a:endParaRPr lang="en-US" dirty="0"/>
          </a:p>
        </p:txBody>
      </p:sp>
      <p:sp>
        <p:nvSpPr>
          <p:cNvPr id="5" name="Rectangle 4"/>
          <p:cNvSpPr/>
          <p:nvPr/>
        </p:nvSpPr>
        <p:spPr>
          <a:xfrm>
            <a:off x="1390952" y="1923143"/>
            <a:ext cx="7295848" cy="4247317"/>
          </a:xfrm>
          <a:prstGeom prst="rect">
            <a:avLst/>
          </a:prstGeom>
        </p:spPr>
        <p:txBody>
          <a:bodyPr wrap="square">
            <a:spAutoFit/>
          </a:bodyPr>
          <a:lstStyle/>
          <a:p>
            <a:r>
              <a:rPr lang="en-US" dirty="0" smtClean="0"/>
              <a:t>&gt;&gt;&gt; import </a:t>
            </a:r>
            <a:r>
              <a:rPr lang="en-US" dirty="0" err="1" smtClean="0"/>
              <a:t>nltk</a:t>
            </a:r>
            <a:endParaRPr lang="en-US" dirty="0" smtClean="0"/>
          </a:p>
          <a:p>
            <a:r>
              <a:rPr lang="en-US" dirty="0" smtClean="0"/>
              <a:t>&gt;&gt;&gt; from </a:t>
            </a:r>
            <a:r>
              <a:rPr lang="en-US" dirty="0" err="1" smtClean="0"/>
              <a:t>nltk.book</a:t>
            </a:r>
            <a:r>
              <a:rPr lang="en-US" dirty="0" smtClean="0"/>
              <a:t> import *</a:t>
            </a:r>
          </a:p>
          <a:p>
            <a:r>
              <a:rPr lang="en-US" dirty="0" smtClean="0"/>
              <a:t>*** Introductory Examples for the NLTK Book ***</a:t>
            </a:r>
          </a:p>
          <a:p>
            <a:r>
              <a:rPr lang="en-US" dirty="0" smtClean="0"/>
              <a:t>Loading text1, ..., text9 and sent1, ..., sent9</a:t>
            </a:r>
          </a:p>
          <a:p>
            <a:r>
              <a:rPr lang="en-US" dirty="0" smtClean="0"/>
              <a:t>Type the name of the text or sentence to view it.</a:t>
            </a:r>
          </a:p>
          <a:p>
            <a:r>
              <a:rPr lang="en-US" dirty="0" smtClean="0"/>
              <a:t>Type: 'texts()' or '</a:t>
            </a:r>
            <a:r>
              <a:rPr lang="en-US" dirty="0" err="1" smtClean="0"/>
              <a:t>sents</a:t>
            </a:r>
            <a:r>
              <a:rPr lang="en-US" dirty="0" smtClean="0"/>
              <a:t>()' to list the materials.</a:t>
            </a:r>
          </a:p>
          <a:p>
            <a:r>
              <a:rPr lang="en-US" dirty="0" smtClean="0"/>
              <a:t>text1: Moby Dick by Herman Melville 1851</a:t>
            </a:r>
          </a:p>
          <a:p>
            <a:r>
              <a:rPr lang="en-US" dirty="0" smtClean="0"/>
              <a:t>text2: Sense and Sensibility by Jane Austen 1811</a:t>
            </a:r>
          </a:p>
          <a:p>
            <a:r>
              <a:rPr lang="en-US" dirty="0" smtClean="0"/>
              <a:t>text3: The Book of Genesis</a:t>
            </a:r>
          </a:p>
          <a:p>
            <a:r>
              <a:rPr lang="en-US" dirty="0" smtClean="0"/>
              <a:t>text4: Inaugural Address Corpus</a:t>
            </a:r>
          </a:p>
          <a:p>
            <a:r>
              <a:rPr lang="en-US" dirty="0" smtClean="0"/>
              <a:t>text5: Chat Corpus</a:t>
            </a:r>
          </a:p>
          <a:p>
            <a:r>
              <a:rPr lang="en-US" dirty="0" smtClean="0"/>
              <a:t>text6: Monty Python and the Holy Grail</a:t>
            </a:r>
          </a:p>
          <a:p>
            <a:r>
              <a:rPr lang="en-US" dirty="0" smtClean="0"/>
              <a:t>text7: Wall Street Journal</a:t>
            </a:r>
          </a:p>
          <a:p>
            <a:r>
              <a:rPr lang="en-US" dirty="0" smtClean="0"/>
              <a:t>text8: Personals Corpus</a:t>
            </a:r>
          </a:p>
          <a:p>
            <a:r>
              <a:rPr lang="en-US" dirty="0" smtClean="0"/>
              <a:t>text9: The Man Who Was Thursday by G . K . Chesterton 1908</a:t>
            </a:r>
            <a:endParaRPr lang="en-US" dirty="0"/>
          </a:p>
        </p:txBody>
      </p:sp>
      <p:sp>
        <p:nvSpPr>
          <p:cNvPr id="6" name="TextBox 5"/>
          <p:cNvSpPr txBox="1"/>
          <p:nvPr/>
        </p:nvSpPr>
        <p:spPr>
          <a:xfrm>
            <a:off x="6204857" y="1417638"/>
            <a:ext cx="2939143" cy="4401205"/>
          </a:xfrm>
          <a:prstGeom prst="rect">
            <a:avLst/>
          </a:prstGeom>
          <a:noFill/>
        </p:spPr>
        <p:txBody>
          <a:bodyPr wrap="square" rtlCol="0">
            <a:spAutoFit/>
          </a:bodyPr>
          <a:lstStyle/>
          <a:p>
            <a:r>
              <a:rPr lang="en-US" sz="2000" dirty="0" smtClean="0">
                <a:solidFill>
                  <a:srgbClr val="FFFFFF"/>
                </a:solidFill>
              </a:rPr>
              <a:t>Do it now.</a:t>
            </a:r>
          </a:p>
          <a:p>
            <a:r>
              <a:rPr lang="en-US" sz="2000" dirty="0" smtClean="0">
                <a:solidFill>
                  <a:srgbClr val="FFFFFF"/>
                </a:solidFill>
              </a:rPr>
              <a:t>Then type sent1 at a python prompt to see the fist sentence of Moby Dick</a:t>
            </a:r>
          </a:p>
          <a:p>
            <a:endParaRPr lang="en-US" sz="2000" dirty="0" smtClean="0">
              <a:solidFill>
                <a:srgbClr val="FFFFFF"/>
              </a:solidFill>
            </a:endParaRPr>
          </a:p>
          <a:p>
            <a:r>
              <a:rPr lang="en-US" sz="2000" dirty="0" smtClean="0">
                <a:solidFill>
                  <a:srgbClr val="FFFFFF"/>
                </a:solidFill>
              </a:rPr>
              <a:t>Repeat for sent2 .. sent9 to see the first sentence of each text.</a:t>
            </a:r>
          </a:p>
          <a:p>
            <a:endParaRPr lang="en-US" sz="2000" dirty="0" smtClean="0">
              <a:solidFill>
                <a:srgbClr val="FFFFFF"/>
              </a:solidFill>
            </a:endParaRPr>
          </a:p>
          <a:p>
            <a:r>
              <a:rPr lang="en-US" sz="2000" dirty="0" smtClean="0">
                <a:solidFill>
                  <a:srgbClr val="FFFFFF"/>
                </a:solidFill>
              </a:rPr>
              <a:t>Take note of the collection of texts.  Great variety.  Different ones will be useful for different types of exploration</a:t>
            </a:r>
            <a:endParaRPr lang="en-US" sz="2000" dirty="0">
              <a:solidFill>
                <a:srgbClr val="FFFFFF"/>
              </a:solidFill>
            </a:endParaRPr>
          </a:p>
        </p:txBody>
      </p:sp>
      <p:sp>
        <p:nvSpPr>
          <p:cNvPr id="7" name="TextBox 6"/>
          <p:cNvSpPr txBox="1"/>
          <p:nvPr/>
        </p:nvSpPr>
        <p:spPr>
          <a:xfrm>
            <a:off x="3519714" y="6401292"/>
            <a:ext cx="5624286" cy="461665"/>
          </a:xfrm>
          <a:prstGeom prst="rect">
            <a:avLst/>
          </a:prstGeom>
          <a:noFill/>
        </p:spPr>
        <p:txBody>
          <a:bodyPr wrap="square" rtlCol="0">
            <a:spAutoFit/>
          </a:bodyPr>
          <a:lstStyle/>
          <a:p>
            <a:r>
              <a:rPr lang="en-US" sz="2400" dirty="0" smtClean="0">
                <a:solidFill>
                  <a:srgbClr val="FFFFFF"/>
                </a:solidFill>
              </a:rPr>
              <a:t>What type of data is each first sentence?  </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the texts</a:t>
            </a:r>
            <a:endParaRPr lang="en-US" dirty="0"/>
          </a:p>
        </p:txBody>
      </p:sp>
      <p:sp>
        <p:nvSpPr>
          <p:cNvPr id="4" name="Rectangle 3"/>
          <p:cNvSpPr/>
          <p:nvPr/>
        </p:nvSpPr>
        <p:spPr>
          <a:xfrm>
            <a:off x="1390952" y="2068286"/>
            <a:ext cx="8128000" cy="3724097"/>
          </a:xfrm>
          <a:prstGeom prst="rect">
            <a:avLst/>
          </a:prstGeom>
        </p:spPr>
        <p:txBody>
          <a:bodyPr wrap="square">
            <a:spAutoFit/>
          </a:bodyPr>
          <a:lstStyle/>
          <a:p>
            <a:r>
              <a:rPr lang="en-US" dirty="0" smtClean="0">
                <a:latin typeface="Andale Mono"/>
                <a:cs typeface="Andale Mono"/>
              </a:rPr>
              <a:t>&gt;&gt;&gt; text9.concordance("sunset")</a:t>
            </a:r>
          </a:p>
          <a:p>
            <a:r>
              <a:rPr lang="en-US" dirty="0" smtClean="0">
                <a:latin typeface="Andale Mono"/>
                <a:cs typeface="Andale Mono"/>
              </a:rPr>
              <a:t>Building index...</a:t>
            </a:r>
          </a:p>
          <a:p>
            <a:r>
              <a:rPr lang="en-US" dirty="0" smtClean="0">
                <a:latin typeface="Andale Mono"/>
                <a:cs typeface="Andale Mono"/>
              </a:rPr>
              <a:t>Displaying 14 of 14 matches:</a:t>
            </a:r>
          </a:p>
          <a:p>
            <a:r>
              <a:rPr lang="en-US" sz="1300" dirty="0" smtClean="0">
                <a:latin typeface="Andale Mono"/>
                <a:cs typeface="Andale Mono"/>
              </a:rPr>
              <a:t>E suburb of Saffron Park lay on the sunset side of London , as red and ragged </a:t>
            </a:r>
          </a:p>
          <a:p>
            <a:r>
              <a:rPr lang="en-US" sz="1300" dirty="0" err="1" smtClean="0">
                <a:latin typeface="Andale Mono"/>
                <a:cs typeface="Andale Mono"/>
              </a:rPr>
              <a:t>n</a:t>
            </a:r>
            <a:r>
              <a:rPr lang="en-US" sz="1300" dirty="0" smtClean="0">
                <a:latin typeface="Andale Mono"/>
                <a:cs typeface="Andale Mono"/>
              </a:rPr>
              <a:t> , as red and ragged as a cloud of sunset . It was built of a bright brick </a:t>
            </a:r>
            <a:r>
              <a:rPr lang="en-US" sz="1300" dirty="0" err="1" smtClean="0">
                <a:latin typeface="Andale Mono"/>
                <a:cs typeface="Andale Mono"/>
              </a:rPr>
              <a:t>th</a:t>
            </a:r>
            <a:endParaRPr lang="en-US" sz="1300" dirty="0" smtClean="0">
              <a:latin typeface="Andale Mono"/>
              <a:cs typeface="Andale Mono"/>
            </a:endParaRPr>
          </a:p>
          <a:p>
            <a:r>
              <a:rPr lang="en-US" sz="1300" dirty="0" err="1" smtClean="0">
                <a:latin typeface="Andale Mono"/>
                <a:cs typeface="Andale Mono"/>
              </a:rPr>
              <a:t>bered</a:t>
            </a:r>
            <a:r>
              <a:rPr lang="en-US" sz="1300" dirty="0" smtClean="0">
                <a:latin typeface="Andale Mono"/>
                <a:cs typeface="Andale Mono"/>
              </a:rPr>
              <a:t> in that place for its strange sunset . It looked like the end of the </a:t>
            </a:r>
            <a:r>
              <a:rPr lang="en-US" sz="1300" dirty="0" err="1" smtClean="0">
                <a:latin typeface="Andale Mono"/>
                <a:cs typeface="Andale Mono"/>
              </a:rPr>
              <a:t>wor</a:t>
            </a:r>
            <a:endParaRPr lang="en-US" sz="1300" dirty="0" smtClean="0">
              <a:latin typeface="Andale Mono"/>
              <a:cs typeface="Andale Mono"/>
            </a:endParaRPr>
          </a:p>
          <a:p>
            <a:r>
              <a:rPr lang="en-US" sz="1300" dirty="0" err="1" smtClean="0">
                <a:latin typeface="Andale Mono"/>
                <a:cs typeface="Andale Mono"/>
              </a:rPr>
              <a:t>ival</a:t>
            </a:r>
            <a:r>
              <a:rPr lang="en-US" sz="1300" dirty="0" smtClean="0">
                <a:latin typeface="Andale Mono"/>
                <a:cs typeface="Andale Mono"/>
              </a:rPr>
              <a:t> ; it was upon the night of the sunset that his solitude suddenly ended . </a:t>
            </a:r>
          </a:p>
          <a:p>
            <a:r>
              <a:rPr lang="en-US" sz="1300" dirty="0" smtClean="0">
                <a:latin typeface="Andale Mono"/>
                <a:cs typeface="Andale Mono"/>
              </a:rPr>
              <a:t>he Embankment once under a dark red sunset . The red river reflected the red </a:t>
            </a:r>
            <a:r>
              <a:rPr lang="en-US" sz="1300" dirty="0" err="1" smtClean="0">
                <a:latin typeface="Andale Mono"/>
                <a:cs typeface="Andale Mono"/>
              </a:rPr>
              <a:t>s</a:t>
            </a:r>
            <a:endParaRPr lang="en-US" sz="1300" dirty="0" smtClean="0">
              <a:latin typeface="Andale Mono"/>
              <a:cs typeface="Andale Mono"/>
            </a:endParaRPr>
          </a:p>
          <a:p>
            <a:r>
              <a:rPr lang="en-US" sz="1300" dirty="0" err="1" smtClean="0">
                <a:latin typeface="Andale Mono"/>
                <a:cs typeface="Andale Mono"/>
              </a:rPr>
              <a:t>st</a:t>
            </a:r>
            <a:r>
              <a:rPr lang="en-US" sz="1300" dirty="0" smtClean="0">
                <a:latin typeface="Andale Mono"/>
                <a:cs typeface="Andale Mono"/>
              </a:rPr>
              <a:t> seemed of fiercer flame than the sunset it mirrored . It looked like a </a:t>
            </a:r>
            <a:r>
              <a:rPr lang="en-US" sz="1300" dirty="0" err="1" smtClean="0">
                <a:latin typeface="Andale Mono"/>
                <a:cs typeface="Andale Mono"/>
              </a:rPr>
              <a:t>stre</a:t>
            </a:r>
            <a:endParaRPr lang="en-US" sz="1300" dirty="0" smtClean="0">
              <a:latin typeface="Andale Mono"/>
              <a:cs typeface="Andale Mono"/>
            </a:endParaRPr>
          </a:p>
          <a:p>
            <a:r>
              <a:rPr lang="en-US" sz="1300" dirty="0" smtClean="0">
                <a:latin typeface="Andale Mono"/>
                <a:cs typeface="Andale Mono"/>
              </a:rPr>
              <a:t>he passionate plumage of the cloudy sunset had been swept away , and a naked </a:t>
            </a:r>
            <a:r>
              <a:rPr lang="en-US" sz="1300" dirty="0" err="1" smtClean="0">
                <a:latin typeface="Andale Mono"/>
                <a:cs typeface="Andale Mono"/>
              </a:rPr>
              <a:t>m</a:t>
            </a:r>
            <a:endParaRPr lang="en-US" sz="1300" dirty="0" smtClean="0">
              <a:latin typeface="Andale Mono"/>
              <a:cs typeface="Andale Mono"/>
            </a:endParaRPr>
          </a:p>
          <a:p>
            <a:r>
              <a:rPr lang="en-US" sz="1300" dirty="0" err="1" smtClean="0">
                <a:latin typeface="Andale Mono"/>
                <a:cs typeface="Andale Mono"/>
              </a:rPr>
              <a:t>der</a:t>
            </a:r>
            <a:r>
              <a:rPr lang="en-US" sz="1300" dirty="0" smtClean="0">
                <a:latin typeface="Andale Mono"/>
                <a:cs typeface="Andale Mono"/>
              </a:rPr>
              <a:t> the sea . The sealed and sullen sunset behind the dark dome of St . Paul '</a:t>
            </a:r>
          </a:p>
          <a:p>
            <a:r>
              <a:rPr lang="en-US" sz="1300" dirty="0" err="1" smtClean="0">
                <a:latin typeface="Andale Mono"/>
                <a:cs typeface="Andale Mono"/>
              </a:rPr>
              <a:t>ming</a:t>
            </a:r>
            <a:r>
              <a:rPr lang="en-US" sz="1300" dirty="0" smtClean="0">
                <a:latin typeface="Andale Mono"/>
                <a:cs typeface="Andale Mono"/>
              </a:rPr>
              <a:t> with the </a:t>
            </a:r>
            <a:r>
              <a:rPr lang="en-US" sz="1300" dirty="0" err="1" smtClean="0">
                <a:latin typeface="Andale Mono"/>
                <a:cs typeface="Andale Mono"/>
              </a:rPr>
              <a:t>colour</a:t>
            </a:r>
            <a:r>
              <a:rPr lang="en-US" sz="1300" dirty="0" smtClean="0">
                <a:latin typeface="Andale Mono"/>
                <a:cs typeface="Andale Mono"/>
              </a:rPr>
              <a:t> and quality of sunset . The Colonel suggested that , </a:t>
            </a:r>
            <a:r>
              <a:rPr lang="en-US" sz="1300" dirty="0" err="1" smtClean="0">
                <a:latin typeface="Andale Mono"/>
                <a:cs typeface="Andale Mono"/>
              </a:rPr>
              <a:t>befo</a:t>
            </a:r>
            <a:endParaRPr lang="en-US" sz="1300" dirty="0" smtClean="0">
              <a:latin typeface="Andale Mono"/>
              <a:cs typeface="Andale Mono"/>
            </a:endParaRPr>
          </a:p>
          <a:p>
            <a:r>
              <a:rPr lang="en-US" sz="1300" dirty="0" smtClean="0">
                <a:latin typeface="Andale Mono"/>
                <a:cs typeface="Andale Mono"/>
              </a:rPr>
              <a:t>gold . Up this side street the last sunset light shone as sharp and narrow as </a:t>
            </a:r>
          </a:p>
          <a:p>
            <a:r>
              <a:rPr lang="en-US" sz="1300" dirty="0" smtClean="0">
                <a:latin typeface="Andale Mono"/>
                <a:cs typeface="Andale Mono"/>
              </a:rPr>
              <a:t>of gas , which in the full flush of sunset seemed </a:t>
            </a:r>
            <a:r>
              <a:rPr lang="en-US" sz="1300" dirty="0" err="1" smtClean="0">
                <a:latin typeface="Andale Mono"/>
                <a:cs typeface="Andale Mono"/>
              </a:rPr>
              <a:t>coloured</a:t>
            </a:r>
            <a:r>
              <a:rPr lang="en-US" sz="1300" dirty="0" smtClean="0">
                <a:latin typeface="Andale Mono"/>
                <a:cs typeface="Andale Mono"/>
              </a:rPr>
              <a:t> like a sunset cloud</a:t>
            </a:r>
          </a:p>
          <a:p>
            <a:r>
              <a:rPr lang="en-US" sz="1300" dirty="0" err="1" smtClean="0">
                <a:latin typeface="Andale Mono"/>
                <a:cs typeface="Andale Mono"/>
              </a:rPr>
              <a:t>sh</a:t>
            </a:r>
            <a:r>
              <a:rPr lang="en-US" sz="1300" dirty="0" smtClean="0">
                <a:latin typeface="Andale Mono"/>
                <a:cs typeface="Andale Mono"/>
              </a:rPr>
              <a:t> of sunset seemed </a:t>
            </a:r>
            <a:r>
              <a:rPr lang="en-US" sz="1300" dirty="0" err="1" smtClean="0">
                <a:latin typeface="Andale Mono"/>
                <a:cs typeface="Andale Mono"/>
              </a:rPr>
              <a:t>coloured</a:t>
            </a:r>
            <a:r>
              <a:rPr lang="en-US" sz="1300" dirty="0" smtClean="0">
                <a:latin typeface="Andale Mono"/>
                <a:cs typeface="Andale Mono"/>
              </a:rPr>
              <a:t> like a sunset cloud . " After all ," he said , " </a:t>
            </a:r>
          </a:p>
          <a:p>
            <a:r>
              <a:rPr lang="en-US" sz="1300" dirty="0" err="1" smtClean="0">
                <a:latin typeface="Andale Mono"/>
                <a:cs typeface="Andale Mono"/>
              </a:rPr>
              <a:t>y</a:t>
            </a:r>
            <a:r>
              <a:rPr lang="en-US" sz="1300" dirty="0" smtClean="0">
                <a:latin typeface="Andale Mono"/>
                <a:cs typeface="Andale Mono"/>
              </a:rPr>
              <a:t> and quietly , like a long , low , sunset cloud , a long , low house , mellow</a:t>
            </a:r>
          </a:p>
          <a:p>
            <a:r>
              <a:rPr lang="en-US" sz="1300" dirty="0" smtClean="0">
                <a:latin typeface="Andale Mono"/>
                <a:cs typeface="Andale Mono"/>
              </a:rPr>
              <a:t>house , mellow in the mild light of sunset . All the six friends compared note</a:t>
            </a:r>
            <a:endParaRPr lang="en-US" sz="1300" dirty="0">
              <a:latin typeface="Andale Mono"/>
              <a:cs typeface="Andale Mono"/>
            </a:endParaRPr>
          </a:p>
        </p:txBody>
      </p:sp>
      <p:sp>
        <p:nvSpPr>
          <p:cNvPr id="5" name="TextBox 4"/>
          <p:cNvSpPr txBox="1"/>
          <p:nvPr/>
        </p:nvSpPr>
        <p:spPr>
          <a:xfrm>
            <a:off x="1832429" y="6096000"/>
            <a:ext cx="5624285" cy="461665"/>
          </a:xfrm>
          <a:prstGeom prst="rect">
            <a:avLst/>
          </a:prstGeom>
          <a:noFill/>
        </p:spPr>
        <p:txBody>
          <a:bodyPr wrap="square" rtlCol="0">
            <a:spAutoFit/>
          </a:bodyPr>
          <a:lstStyle/>
          <a:p>
            <a:r>
              <a:rPr lang="en-US" sz="2400" dirty="0" smtClean="0">
                <a:solidFill>
                  <a:srgbClr val="FFFFFF"/>
                </a:solidFill>
              </a:rPr>
              <a:t>A concordance shows a word in context</a:t>
            </a:r>
            <a:endParaRPr lang="en-US" sz="2400" dirty="0">
              <a:solidFill>
                <a:srgbClr val="FFFFFF"/>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InfoFindingSearch-1">
  <a:themeElements>
    <a:clrScheme name="Custom 4">
      <a:dk1>
        <a:srgbClr val="000000"/>
      </a:dk1>
      <a:lt1>
        <a:srgbClr val="FFFFFF"/>
      </a:lt1>
      <a:dk2>
        <a:srgbClr val="000000"/>
      </a:dk2>
      <a:lt2>
        <a:srgbClr val="A7760F"/>
      </a:lt2>
      <a:accent1>
        <a:srgbClr val="BBE0E3"/>
      </a:accent1>
      <a:accent2>
        <a:srgbClr val="333399"/>
      </a:accent2>
      <a:accent3>
        <a:srgbClr val="FFFFFF"/>
      </a:accent3>
      <a:accent4>
        <a:srgbClr val="000000"/>
      </a:accent4>
      <a:accent5>
        <a:srgbClr val="DAEDEF"/>
      </a:accent5>
      <a:accent6>
        <a:srgbClr val="2D2D8A"/>
      </a:accent6>
      <a:hlink>
        <a:srgbClr val="760C2A"/>
      </a:hlink>
      <a:folHlink>
        <a:srgbClr val="5730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InfoFindingSearch-1.thmx</Template>
  <TotalTime>818</TotalTime>
  <Words>7050</Words>
  <Application>Microsoft Macintosh PowerPoint</Application>
  <PresentationFormat>On-screen Show (4:3)</PresentationFormat>
  <Paragraphs>716</Paragraphs>
  <Slides>73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InfoFindingSearch-1</vt:lpstr>
      <vt:lpstr>Equation</vt:lpstr>
      <vt:lpstr>Introduction to Natural Language Processing</vt:lpstr>
      <vt:lpstr>Status</vt:lpstr>
      <vt:lpstr>Applying what we have</vt:lpstr>
      <vt:lpstr>Reasons</vt:lpstr>
      <vt:lpstr>The NLTK</vt:lpstr>
      <vt:lpstr>Recall - the NLTK</vt:lpstr>
      <vt:lpstr>Getting data from the downloaded files</vt:lpstr>
      <vt:lpstr>Import the data files</vt:lpstr>
      <vt:lpstr>Searching the texts</vt:lpstr>
      <vt:lpstr>Same word in different texts</vt:lpstr>
      <vt:lpstr>PowerPoint Presentation</vt:lpstr>
      <vt:lpstr>Looking at vocabulary</vt:lpstr>
      <vt:lpstr>PowerPoint Presentation</vt:lpstr>
      <vt:lpstr>Making life easier</vt:lpstr>
      <vt:lpstr>Spot check</vt:lpstr>
      <vt:lpstr>Indexing the texts</vt:lpstr>
      <vt:lpstr>Text index</vt:lpstr>
      <vt:lpstr>Strings</vt:lpstr>
      <vt:lpstr>Frequency distributions</vt:lpstr>
      <vt:lpstr>More precise specification</vt:lpstr>
      <vt:lpstr>Add to the condition</vt:lpstr>
      <vt:lpstr>Spot check</vt:lpstr>
      <vt:lpstr>Collocations and Bigrams</vt:lpstr>
      <vt:lpstr>PowerPoint Presentation</vt:lpstr>
      <vt:lpstr>PowerPoint Presentation</vt:lpstr>
      <vt:lpstr>Table 1.2 – FreqDist functions</vt:lpstr>
      <vt:lpstr>Conditionals</vt:lpstr>
      <vt:lpstr>Spot check</vt:lpstr>
      <vt:lpstr>Ending the double count of words </vt:lpstr>
      <vt:lpstr>Nested loops and loops with conditions</vt:lpstr>
      <vt:lpstr>Another example</vt:lpstr>
      <vt:lpstr>Automatic Text Understanding</vt:lpstr>
      <vt:lpstr>Generating text!</vt:lpstr>
      <vt:lpstr>Translation</vt:lpstr>
      <vt:lpstr>Jeopardy and Watson</vt:lpstr>
      <vt:lpstr>Text corpora</vt:lpstr>
      <vt:lpstr>Check it out</vt:lpstr>
      <vt:lpstr>Corpora in nltk</vt:lpstr>
      <vt:lpstr>Accessing other texts</vt:lpstr>
      <vt:lpstr>Using the tools we saw before</vt:lpstr>
      <vt:lpstr>Shortened reference</vt:lpstr>
      <vt:lpstr>Other access options</vt:lpstr>
      <vt:lpstr>Some code to run</vt:lpstr>
      <vt:lpstr>Modify the code</vt:lpstr>
      <vt:lpstr>The text corpus</vt:lpstr>
      <vt:lpstr>The Brown Corpus</vt:lpstr>
      <vt:lpstr>Sylistics</vt:lpstr>
      <vt:lpstr>Spot check</vt:lpstr>
      <vt:lpstr>One step comparison</vt:lpstr>
      <vt:lpstr>Other corpora</vt:lpstr>
      <vt:lpstr>Spot Check</vt:lpstr>
      <vt:lpstr>Languages</vt:lpstr>
      <vt:lpstr>Organization of Corpora</vt:lpstr>
      <vt:lpstr>PowerPoint Presentation</vt:lpstr>
      <vt:lpstr>from help(nltk.corpus.reader)</vt:lpstr>
      <vt:lpstr>Spot check</vt:lpstr>
      <vt:lpstr>Working with your own sources</vt:lpstr>
      <vt:lpstr>Other Corpus readers</vt:lpstr>
      <vt:lpstr>Conditional Frequency Distribution</vt:lpstr>
      <vt:lpstr>Frequency Distributions</vt:lpstr>
      <vt:lpstr>PowerPoint Presentation</vt:lpstr>
      <vt:lpstr>Spot check</vt:lpstr>
      <vt:lpstr>Conditional Frequency Distribution</vt:lpstr>
      <vt:lpstr>Look at the conditional distributions</vt:lpstr>
      <vt:lpstr>Presenting the results</vt:lpstr>
      <vt:lpstr>Look closely</vt:lpstr>
      <vt:lpstr>Three elements</vt:lpstr>
      <vt:lpstr>Spot check</vt:lpstr>
      <vt:lpstr>Another case</vt:lpstr>
      <vt:lpstr>Now tabulate</vt:lpstr>
      <vt:lpstr>Plot</vt:lpstr>
      <vt:lpstr>Common methods for Conditional Frequency Distributions</vt:lpstr>
      <vt:lpstr>References</vt:lpstr>
    </vt:vector>
  </TitlesOfParts>
  <Company>villanova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Boots Cassel</dc:creator>
  <cp:lastModifiedBy>Boots Cassel</cp:lastModifiedBy>
  <cp:revision>20</cp:revision>
  <dcterms:created xsi:type="dcterms:W3CDTF">2011-09-14T13:04:27Z</dcterms:created>
  <dcterms:modified xsi:type="dcterms:W3CDTF">2012-10-03T00:19:31Z</dcterms:modified>
</cp:coreProperties>
</file>