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51"/>
  </p:notesMasterIdLst>
  <p:sldIdLst>
    <p:sldId id="256" r:id="rId2"/>
    <p:sldId id="1341" r:id="rId3"/>
    <p:sldId id="1331" r:id="rId4"/>
    <p:sldId id="1332" r:id="rId5"/>
    <p:sldId id="1342" r:id="rId6"/>
    <p:sldId id="1343" r:id="rId7"/>
    <p:sldId id="1345" r:id="rId8"/>
    <p:sldId id="1344" r:id="rId9"/>
    <p:sldId id="1319" r:id="rId10"/>
    <p:sldId id="1048" r:id="rId11"/>
    <p:sldId id="1049" r:id="rId12"/>
    <p:sldId id="1333" r:id="rId13"/>
    <p:sldId id="1305" r:id="rId14"/>
    <p:sldId id="1306" r:id="rId15"/>
    <p:sldId id="1290" r:id="rId16"/>
    <p:sldId id="1294" r:id="rId17"/>
    <p:sldId id="1292" r:id="rId18"/>
    <p:sldId id="1334" r:id="rId19"/>
    <p:sldId id="1310" r:id="rId20"/>
    <p:sldId id="1311" r:id="rId21"/>
    <p:sldId id="1312" r:id="rId22"/>
    <p:sldId id="1050" r:id="rId23"/>
    <p:sldId id="1293" r:id="rId24"/>
    <p:sldId id="1298" r:id="rId25"/>
    <p:sldId id="1299" r:id="rId26"/>
    <p:sldId id="1301" r:id="rId27"/>
    <p:sldId id="1302" r:id="rId28"/>
    <p:sldId id="1318" r:id="rId29"/>
    <p:sldId id="1322" r:id="rId30"/>
    <p:sldId id="1335" r:id="rId31"/>
    <p:sldId id="1336" r:id="rId32"/>
    <p:sldId id="1337" r:id="rId33"/>
    <p:sldId id="1320" r:id="rId34"/>
    <p:sldId id="1338" r:id="rId35"/>
    <p:sldId id="1339" r:id="rId36"/>
    <p:sldId id="1329" r:id="rId37"/>
    <p:sldId id="1323" r:id="rId38"/>
    <p:sldId id="1330" r:id="rId39"/>
    <p:sldId id="1328" r:id="rId40"/>
    <p:sldId id="1324" r:id="rId41"/>
    <p:sldId id="1327" r:id="rId42"/>
    <p:sldId id="1313" r:id="rId43"/>
    <p:sldId id="1314" r:id="rId44"/>
    <p:sldId id="1315" r:id="rId45"/>
    <p:sldId id="1340" r:id="rId46"/>
    <p:sldId id="1316" r:id="rId47"/>
    <p:sldId id="1317" r:id="rId48"/>
    <p:sldId id="1325" r:id="rId49"/>
    <p:sldId id="1326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7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err="1" smtClean="0"/>
              <a:t>텐서플로우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기초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이해하기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Tensorflow</a:t>
            </a:r>
            <a:r>
              <a:rPr lang="en-US" altLang="ko-KR" dirty="0" smtClean="0"/>
              <a:t> start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39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run </a:t>
            </a:r>
            <a:r>
              <a:rPr lang="ko-KR" altLang="en-US" dirty="0" smtClean="0"/>
              <a:t>를 통해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1008"/>
            <a:ext cx="70485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2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작동원</a:t>
            </a:r>
            <a:r>
              <a:rPr lang="ko-KR" altLang="en-US" dirty="0"/>
              <a:t>리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Graph</a:t>
            </a:r>
            <a:r>
              <a:rPr lang="ko-KR" altLang="en-US" dirty="0" smtClean="0"/>
              <a:t>를 만들고 이를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상에 </a:t>
            </a:r>
            <a:r>
              <a:rPr lang="en-US" altLang="ko-KR" dirty="0" smtClean="0"/>
              <a:t>graph</a:t>
            </a:r>
            <a:r>
              <a:rPr lang="ko-KR" altLang="en-US" dirty="0" smtClean="0"/>
              <a:t>를 실행해야 작동됨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763688" y="3263682"/>
            <a:ext cx="27363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Building the graph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1774032" y="5138530"/>
            <a:ext cx="272952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Launching the graph in a session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5004048" y="2924944"/>
            <a:ext cx="2592288" cy="1429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import </a:t>
            </a:r>
            <a:r>
              <a:rPr lang="en-US" altLang="ko-KR" sz="900" dirty="0" err="1">
                <a:solidFill>
                  <a:schemeClr val="tx1"/>
                </a:solidFill>
              </a:rPr>
              <a:t>tensorflow</a:t>
            </a:r>
            <a:r>
              <a:rPr lang="en-US" altLang="ko-KR" sz="900" dirty="0">
                <a:solidFill>
                  <a:schemeClr val="tx1"/>
                </a:solidFill>
              </a:rPr>
              <a:t> as </a:t>
            </a:r>
            <a:r>
              <a:rPr lang="en-US" altLang="ko-KR" sz="900" dirty="0" err="1">
                <a:solidFill>
                  <a:schemeClr val="tx1"/>
                </a:solidFill>
              </a:rPr>
              <a:t>tf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matrix1 = </a:t>
            </a:r>
            <a:r>
              <a:rPr lang="en-US" altLang="ko-KR" sz="900" dirty="0" err="1">
                <a:solidFill>
                  <a:schemeClr val="tx1"/>
                </a:solidFill>
              </a:rPr>
              <a:t>tf.constant</a:t>
            </a:r>
            <a:r>
              <a:rPr lang="en-US" altLang="ko-KR" sz="900" dirty="0">
                <a:solidFill>
                  <a:schemeClr val="tx1"/>
                </a:solidFill>
              </a:rPr>
              <a:t>([[3., 3.]])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matrix2 = </a:t>
            </a:r>
            <a:r>
              <a:rPr lang="en-US" altLang="ko-KR" sz="900" dirty="0" err="1">
                <a:solidFill>
                  <a:schemeClr val="tx1"/>
                </a:solidFill>
              </a:rPr>
              <a:t>tf.constant</a:t>
            </a:r>
            <a:r>
              <a:rPr lang="en-US" altLang="ko-KR" sz="900" dirty="0">
                <a:solidFill>
                  <a:schemeClr val="tx1"/>
                </a:solidFill>
              </a:rPr>
              <a:t>([[2.],[2.]])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product = </a:t>
            </a:r>
            <a:r>
              <a:rPr lang="en-US" altLang="ko-KR" sz="900" dirty="0" err="1">
                <a:solidFill>
                  <a:schemeClr val="tx1"/>
                </a:solidFill>
              </a:rPr>
              <a:t>tf.matmul</a:t>
            </a:r>
            <a:r>
              <a:rPr lang="en-US" altLang="ko-KR" sz="900" dirty="0">
                <a:solidFill>
                  <a:schemeClr val="tx1"/>
                </a:solidFill>
              </a:rPr>
              <a:t>(matrix1, matrix2)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4048" y="4725144"/>
            <a:ext cx="2592288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sess</a:t>
            </a:r>
            <a:r>
              <a:rPr lang="en-US" altLang="ko-KR" sz="900" dirty="0">
                <a:solidFill>
                  <a:schemeClr val="tx1"/>
                </a:solidFill>
              </a:rPr>
              <a:t> = </a:t>
            </a:r>
            <a:r>
              <a:rPr lang="en-US" altLang="ko-KR" sz="900" dirty="0" err="1">
                <a:solidFill>
                  <a:schemeClr val="tx1"/>
                </a:solidFill>
              </a:rPr>
              <a:t>tf.Session</a:t>
            </a:r>
            <a:r>
              <a:rPr lang="en-US" altLang="ko-KR" sz="9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# The output of the op is returned in 'result' as a </a:t>
            </a:r>
            <a:r>
              <a:rPr lang="en-US" altLang="ko-KR" sz="900" dirty="0" err="1">
                <a:solidFill>
                  <a:schemeClr val="tx1"/>
                </a:solidFill>
              </a:rPr>
              <a:t>numpy</a:t>
            </a:r>
            <a:r>
              <a:rPr lang="en-US" altLang="ko-KR" sz="900" dirty="0">
                <a:solidFill>
                  <a:schemeClr val="tx1"/>
                </a:solidFill>
              </a:rPr>
              <a:t> `</a:t>
            </a:r>
            <a:r>
              <a:rPr lang="en-US" altLang="ko-KR" sz="900" dirty="0" err="1">
                <a:solidFill>
                  <a:schemeClr val="tx1"/>
                </a:solidFill>
              </a:rPr>
              <a:t>ndarray</a:t>
            </a:r>
            <a:r>
              <a:rPr lang="en-US" altLang="ko-KR" sz="900" dirty="0">
                <a:solidFill>
                  <a:schemeClr val="tx1"/>
                </a:solidFill>
              </a:rPr>
              <a:t>` object.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result = </a:t>
            </a:r>
            <a:r>
              <a:rPr lang="en-US" altLang="ko-KR" sz="900" dirty="0" err="1">
                <a:solidFill>
                  <a:schemeClr val="tx1"/>
                </a:solidFill>
              </a:rPr>
              <a:t>sess.run</a:t>
            </a:r>
            <a:r>
              <a:rPr lang="en-US" altLang="ko-KR" sz="900" dirty="0">
                <a:solidFill>
                  <a:schemeClr val="tx1"/>
                </a:solidFill>
              </a:rPr>
              <a:t>(product)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print result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# ==&gt; [[ 12.]]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 err="1">
                <a:solidFill>
                  <a:schemeClr val="tx1"/>
                </a:solidFill>
              </a:rPr>
              <a:t>sess.close</a:t>
            </a:r>
            <a:r>
              <a:rPr lang="en-US" altLang="ko-KR" sz="900" dirty="0">
                <a:solidFill>
                  <a:schemeClr val="tx1"/>
                </a:solidFill>
              </a:rPr>
              <a:t>()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3" idx="3"/>
            <a:endCxn id="4" idx="1"/>
          </p:cNvCxnSpPr>
          <p:nvPr/>
        </p:nvCxnSpPr>
        <p:spPr>
          <a:xfrm flipV="1">
            <a:off x="4499992" y="3639598"/>
            <a:ext cx="504056" cy="20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8" idx="1"/>
          </p:cNvCxnSpPr>
          <p:nvPr/>
        </p:nvCxnSpPr>
        <p:spPr>
          <a:xfrm flipV="1">
            <a:off x="4503559" y="5517232"/>
            <a:ext cx="500489" cy="17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아래쪽 화살표 10"/>
          <p:cNvSpPr/>
          <p:nvPr/>
        </p:nvSpPr>
        <p:spPr>
          <a:xfrm>
            <a:off x="2889524" y="4210585"/>
            <a:ext cx="484632" cy="73058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5363343"/>
            <a:ext cx="1341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실행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3505837"/>
            <a:ext cx="1341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정</a:t>
            </a:r>
            <a:r>
              <a:rPr lang="ko-KR" altLang="en-US" sz="1400" dirty="0"/>
              <a:t>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385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the graph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Graph</a:t>
            </a:r>
            <a:r>
              <a:rPr lang="ko-KR" altLang="en-US" sz="3200" dirty="0" smtClean="0"/>
              <a:t>는 단순히 작동되는 방식을 정의</a:t>
            </a:r>
            <a:endParaRPr lang="en-US" altLang="ko-KR" sz="3200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356992"/>
            <a:ext cx="3240360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import </a:t>
            </a:r>
            <a:r>
              <a:rPr lang="en-US" altLang="ko-KR" sz="1200" b="1" dirty="0" err="1"/>
              <a:t>tensorflow</a:t>
            </a:r>
            <a:r>
              <a:rPr lang="en-US" altLang="ko-KR" sz="1200" b="1" dirty="0"/>
              <a:t> as </a:t>
            </a:r>
            <a:r>
              <a:rPr lang="en-US" altLang="ko-KR" sz="1200" b="1" dirty="0" err="1"/>
              <a:t>tf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matrix1 = </a:t>
            </a:r>
            <a:r>
              <a:rPr lang="en-US" altLang="ko-KR" sz="1200" b="1" dirty="0" err="1"/>
              <a:t>tf.constant</a:t>
            </a:r>
            <a:r>
              <a:rPr lang="en-US" altLang="ko-KR" sz="1200" b="1" dirty="0"/>
              <a:t>([[3., 3.]])</a:t>
            </a:r>
          </a:p>
          <a:p>
            <a:r>
              <a:rPr lang="en-US" altLang="ko-KR" sz="1200" b="1" dirty="0"/>
              <a:t>matrix2 = </a:t>
            </a:r>
            <a:r>
              <a:rPr lang="en-US" altLang="ko-KR" sz="1200" b="1" dirty="0" err="1"/>
              <a:t>tf.constant</a:t>
            </a:r>
            <a:r>
              <a:rPr lang="en-US" altLang="ko-KR" sz="1200" b="1" dirty="0"/>
              <a:t>([[2.],[2.]])</a:t>
            </a:r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product = </a:t>
            </a:r>
            <a:r>
              <a:rPr lang="en-US" altLang="ko-KR" sz="1200" b="1" dirty="0" err="1"/>
              <a:t>tf.matmul</a:t>
            </a:r>
            <a:r>
              <a:rPr lang="en-US" altLang="ko-KR" sz="1200" b="1" dirty="0"/>
              <a:t>(matrix1, </a:t>
            </a:r>
            <a:r>
              <a:rPr lang="en-US" altLang="ko-KR" sz="1200" b="1" dirty="0" smtClean="0"/>
              <a:t>matrix2)</a:t>
            </a:r>
            <a:endParaRPr lang="en-US" altLang="ko-KR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415082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상수를 정의해서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에 할당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4365104"/>
            <a:ext cx="2592288" cy="5409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  <a:endCxn id="5" idx="1"/>
          </p:cNvCxnSpPr>
          <p:nvPr/>
        </p:nvCxnSpPr>
        <p:spPr>
          <a:xfrm flipV="1">
            <a:off x="3779912" y="4473987"/>
            <a:ext cx="1872208" cy="1615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94926" y="5157192"/>
            <a:ext cx="3017034" cy="5409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17299" y="5202850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함수를 호출하여 처리 결과를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에 할당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0" idx="3"/>
            <a:endCxn id="11" idx="1"/>
          </p:cNvCxnSpPr>
          <p:nvPr/>
        </p:nvCxnSpPr>
        <p:spPr>
          <a:xfrm>
            <a:off x="4211960" y="5427658"/>
            <a:ext cx="1605339" cy="2368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39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Launching </a:t>
            </a:r>
            <a:r>
              <a:rPr lang="en-US" altLang="ko-KR" dirty="0" smtClean="0"/>
              <a:t>in a session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Session</a:t>
            </a:r>
            <a:r>
              <a:rPr lang="ko-KR" altLang="en-US" sz="3200" dirty="0" smtClean="0"/>
              <a:t>이 </a:t>
            </a:r>
            <a:r>
              <a:rPr lang="en-US" altLang="ko-KR" sz="3200" dirty="0" smtClean="0"/>
              <a:t>run </a:t>
            </a:r>
            <a:r>
              <a:rPr lang="ko-KR" altLang="en-US" sz="3200" dirty="0" err="1" smtClean="0"/>
              <a:t>메소드에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Tensor</a:t>
            </a:r>
            <a:r>
              <a:rPr lang="ko-KR" altLang="en-US" sz="3200" dirty="0" smtClean="0"/>
              <a:t>나 </a:t>
            </a:r>
            <a:r>
              <a:rPr lang="en-US" altLang="ko-KR" sz="3200" dirty="0" smtClean="0"/>
              <a:t>Operation</a:t>
            </a:r>
            <a:r>
              <a:rPr lang="ko-KR" altLang="en-US" sz="3200" dirty="0" smtClean="0"/>
              <a:t>을 넣고 실행</a:t>
            </a:r>
            <a:endParaRPr lang="en-US" altLang="ko-KR" sz="3200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356992"/>
            <a:ext cx="3240360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/>
              <a:t>sess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tf.Session</a:t>
            </a:r>
            <a:r>
              <a:rPr lang="en-US" altLang="ko-KR" sz="1200" b="1" dirty="0" smtClean="0"/>
              <a:t>()</a:t>
            </a:r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result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sess.run</a:t>
            </a:r>
            <a:r>
              <a:rPr lang="en-US" altLang="ko-KR" sz="1200" b="1" dirty="0"/>
              <a:t>(product)</a:t>
            </a:r>
          </a:p>
          <a:p>
            <a:r>
              <a:rPr lang="en-US" altLang="ko-KR" sz="1200" b="1" dirty="0"/>
              <a:t>print result</a:t>
            </a:r>
          </a:p>
          <a:p>
            <a:endParaRPr lang="en-US" altLang="ko-KR" sz="1200" b="1" dirty="0"/>
          </a:p>
          <a:p>
            <a:r>
              <a:rPr lang="en-US" altLang="ko-KR" sz="1200" b="1" dirty="0" err="1"/>
              <a:t>sess.close</a:t>
            </a:r>
            <a:r>
              <a:rPr lang="en-US" altLang="ko-KR" sz="1200" b="1" dirty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70173" y="366433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실행환경을 구성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3717032"/>
            <a:ext cx="2592288" cy="5409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  <a:endCxn id="5" idx="1"/>
          </p:cNvCxnSpPr>
          <p:nvPr/>
        </p:nvCxnSpPr>
        <p:spPr>
          <a:xfrm flipV="1">
            <a:off x="3779912" y="3848997"/>
            <a:ext cx="1890261" cy="1385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94926" y="4526686"/>
            <a:ext cx="3017034" cy="84653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40152" y="4523054"/>
            <a:ext cx="2160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Product tensor </a:t>
            </a:r>
            <a:r>
              <a:rPr lang="ko-KR" altLang="en-US" dirty="0" smtClean="0"/>
              <a:t>실행하면 </a:t>
            </a:r>
            <a:r>
              <a:rPr lang="en-US" altLang="ko-KR" b="1" dirty="0" err="1"/>
              <a:t>tf.matmul</a:t>
            </a:r>
            <a:r>
              <a:rPr lang="en-US" altLang="ko-KR" b="1" dirty="0"/>
              <a:t>(matrix1, matrix2)</a:t>
            </a:r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실행 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0" idx="3"/>
            <a:endCxn id="11" idx="1"/>
          </p:cNvCxnSpPr>
          <p:nvPr/>
        </p:nvCxnSpPr>
        <p:spPr>
          <a:xfrm>
            <a:off x="4211960" y="4949951"/>
            <a:ext cx="1728192" cy="3117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11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Variable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69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정의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3200" dirty="0" smtClean="0"/>
              <a:t>변수 정의는 </a:t>
            </a:r>
            <a:r>
              <a:rPr lang="en-US" altLang="ko-KR" sz="3200" dirty="0" err="1" smtClean="0"/>
              <a:t>tf.Variable</a:t>
            </a:r>
            <a:r>
              <a:rPr lang="en-US" altLang="ko-KR" sz="3200" dirty="0" smtClean="0"/>
              <a:t>()</a:t>
            </a:r>
            <a:r>
              <a:rPr lang="ko-KR" altLang="en-US" sz="3200" dirty="0" smtClean="0"/>
              <a:t>를 이용해서 초기값과 </a:t>
            </a:r>
            <a:r>
              <a:rPr lang="ko-KR" altLang="en-US" sz="3200" dirty="0" err="1" smtClean="0"/>
              <a:t>변수명을</a:t>
            </a:r>
            <a:r>
              <a:rPr lang="ko-KR" altLang="en-US" sz="3200" dirty="0" smtClean="0"/>
              <a:t> 정의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ko-KR" altLang="en-US" sz="3200" dirty="0"/>
              <a:t>변수는 그래프의 </a:t>
            </a:r>
            <a:r>
              <a:rPr lang="ko-KR" altLang="en-US" sz="3200" dirty="0" err="1"/>
              <a:t>실행시</a:t>
            </a:r>
            <a:r>
              <a:rPr lang="en-US" altLang="ko-KR" sz="3200" dirty="0"/>
              <a:t>, </a:t>
            </a:r>
            <a:r>
              <a:rPr lang="ko-KR" altLang="en-US" sz="3200" dirty="0" err="1" smtClean="0"/>
              <a:t>파</a:t>
            </a:r>
            <a:r>
              <a:rPr lang="ko-KR" altLang="en-US" sz="3200" dirty="0" err="1"/>
              <a:t>라</a:t>
            </a:r>
            <a:r>
              <a:rPr lang="ko-KR" altLang="en-US" sz="3200" dirty="0" err="1" smtClean="0"/>
              <a:t>미터를</a:t>
            </a:r>
            <a:r>
              <a:rPr lang="ko-KR" altLang="en-US" sz="3200" dirty="0" smtClean="0"/>
              <a:t> </a:t>
            </a:r>
            <a:r>
              <a:rPr lang="ko-KR" altLang="en-US" sz="3200" dirty="0"/>
              <a:t>저장하고 갱신하는데 </a:t>
            </a:r>
            <a:r>
              <a:rPr lang="ko-KR" altLang="en-US" sz="3200" dirty="0" smtClean="0"/>
              <a:t>사용되며</a:t>
            </a:r>
            <a:r>
              <a:rPr lang="en-US" altLang="ko-KR" sz="3200" dirty="0" smtClean="0"/>
              <a:t>,  </a:t>
            </a:r>
            <a:r>
              <a:rPr lang="ko-KR" altLang="en-US" sz="3200" dirty="0"/>
              <a:t>메모리 상에서 </a:t>
            </a:r>
            <a:r>
              <a:rPr lang="ko-KR" altLang="en-US" sz="3200" dirty="0" err="1"/>
              <a:t>텐서를</a:t>
            </a:r>
            <a:r>
              <a:rPr lang="ko-KR" altLang="en-US" sz="3200" dirty="0"/>
              <a:t> 저장하는 버퍼 역할을 함</a:t>
            </a:r>
            <a:endParaRPr lang="en-US" altLang="ko-KR" sz="3200" dirty="0"/>
          </a:p>
        </p:txBody>
      </p:sp>
      <p:sp>
        <p:nvSpPr>
          <p:cNvPr id="3" name="직사각형 2"/>
          <p:cNvSpPr/>
          <p:nvPr/>
        </p:nvSpPr>
        <p:spPr>
          <a:xfrm>
            <a:off x="791580" y="3933055"/>
            <a:ext cx="7560840" cy="174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# Create a variable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w = </a:t>
            </a:r>
            <a:r>
              <a:rPr lang="en-US" altLang="ko-KR" dirty="0" err="1"/>
              <a:t>tf.Variable</a:t>
            </a:r>
            <a:r>
              <a:rPr lang="en-US" altLang="ko-KR" dirty="0"/>
              <a:t>(&lt;initial-value&gt;, name=&lt;optional-name&gt;) </a:t>
            </a:r>
          </a:p>
        </p:txBody>
      </p:sp>
    </p:spTree>
    <p:extLst>
      <p:ext uri="{BB962C8B-B14F-4D97-AF65-F5344CB8AC3E}">
        <p14:creationId xmlns:p14="http://schemas.microsoft.com/office/powerpoint/2010/main" val="119892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정의 예시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 smtClean="0"/>
              <a:t>변수 정의는 </a:t>
            </a:r>
            <a:r>
              <a:rPr lang="en-US" altLang="ko-KR" sz="3200" dirty="0" err="1" smtClean="0"/>
              <a:t>tf.Variable</a:t>
            </a:r>
            <a:r>
              <a:rPr lang="en-US" altLang="ko-KR" sz="3200" dirty="0" smtClean="0"/>
              <a:t>()</a:t>
            </a:r>
            <a:r>
              <a:rPr lang="ko-KR" altLang="en-US" sz="3200" dirty="0" smtClean="0"/>
              <a:t>를 이용해서 정의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ko-KR" altLang="en-US" sz="3200" dirty="0" smtClean="0"/>
              <a:t>변수 정의한 </a:t>
            </a:r>
            <a:r>
              <a:rPr lang="en-US" altLang="ko-KR" sz="3200" dirty="0" smtClean="0"/>
              <a:t>x</a:t>
            </a:r>
            <a:r>
              <a:rPr lang="ko-KR" altLang="en-US" sz="3200" dirty="0" smtClean="0"/>
              <a:t>는 타입은 </a:t>
            </a:r>
            <a:r>
              <a:rPr lang="en-US" altLang="ko-KR" sz="3200" dirty="0" smtClean="0"/>
              <a:t>Variable</a:t>
            </a:r>
            <a:r>
              <a:rPr lang="ko-KR" altLang="en-US" sz="3200" dirty="0" smtClean="0"/>
              <a:t>임</a:t>
            </a:r>
            <a:endParaRPr lang="en-US" altLang="ko-KR" sz="3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1048"/>
            <a:ext cx="5904656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98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정의 </a:t>
            </a:r>
            <a:r>
              <a:rPr lang="ko-KR" altLang="en-US" dirty="0"/>
              <a:t> </a:t>
            </a:r>
            <a:r>
              <a:rPr lang="ko-KR" altLang="en-US" dirty="0" smtClean="0"/>
              <a:t>초기화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 smtClean="0"/>
              <a:t>변수는 </a:t>
            </a:r>
            <a:r>
              <a:rPr lang="ko-KR" altLang="en-US" sz="3200" dirty="0" err="1" smtClean="0"/>
              <a:t>텐서플로우의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노드</a:t>
            </a:r>
            <a:r>
              <a:rPr lang="ko-KR" altLang="en-US" sz="3200" dirty="0" smtClean="0"/>
              <a:t> 이므로 </a:t>
            </a:r>
            <a:r>
              <a:rPr lang="en-US" altLang="ko-KR" sz="3200" dirty="0" smtClean="0"/>
              <a:t>session</a:t>
            </a:r>
            <a:r>
              <a:rPr lang="ko-KR" altLang="en-US" sz="3200" dirty="0" smtClean="0"/>
              <a:t>에 할당하기 전에 반드시 초기화</a:t>
            </a:r>
            <a:endParaRPr lang="en-US" altLang="ko-KR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84984"/>
            <a:ext cx="5040560" cy="315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267744" y="5157192"/>
            <a:ext cx="2304256" cy="57606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04248" y="4653136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Session </a:t>
            </a:r>
            <a:r>
              <a:rPr lang="ko-KR" altLang="en-US" dirty="0" smtClean="0"/>
              <a:t>내부에서 반드시 초기화 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실제 변수에 데이터가 할당됨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3" idx="3"/>
            <a:endCxn id="4" idx="1"/>
          </p:cNvCxnSpPr>
          <p:nvPr/>
        </p:nvCxnSpPr>
        <p:spPr>
          <a:xfrm flipV="1">
            <a:off x="4572000" y="5253301"/>
            <a:ext cx="2232248" cy="1919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99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placeholder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5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 err="1" smtClean="0"/>
              <a:t>Numpy</a:t>
            </a:r>
            <a:r>
              <a:rPr lang="en-US" altLang="ko-KR" sz="4800" dirty="0" smtClean="0"/>
              <a:t> </a:t>
            </a:r>
            <a:br>
              <a:rPr lang="en-US" altLang="ko-KR" sz="4800" dirty="0" smtClean="0"/>
            </a:br>
            <a:r>
              <a:rPr lang="en-US" altLang="ko-KR" sz="4800" dirty="0" smtClean="0"/>
              <a:t>vs. </a:t>
            </a:r>
            <a:br>
              <a:rPr lang="en-US" altLang="ko-KR" sz="4800" dirty="0" smtClean="0"/>
            </a:br>
            <a:r>
              <a:rPr lang="en-US" altLang="ko-KR" sz="4800" dirty="0" err="1" smtClean="0"/>
              <a:t>Tensorflow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endParaRPr lang="en-US" altLang="ko-KR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1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placeholder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 placeholder</a:t>
            </a:r>
            <a:r>
              <a:rPr lang="ko-KR" altLang="en-US" sz="3200" dirty="0" smtClean="0"/>
              <a:t>는 </a:t>
            </a:r>
            <a:r>
              <a:rPr lang="ko-KR" altLang="en-US" sz="3200" dirty="0" err="1" smtClean="0"/>
              <a:t>실행시</a:t>
            </a:r>
            <a:r>
              <a:rPr lang="ko-KR" altLang="en-US" sz="3200" dirty="0" smtClean="0"/>
              <a:t> 데이터를 제공할 영역을 지정하는 것</a:t>
            </a:r>
            <a:endParaRPr lang="en-US" altLang="ko-KR" sz="3200" dirty="0"/>
          </a:p>
        </p:txBody>
      </p:sp>
      <p:sp>
        <p:nvSpPr>
          <p:cNvPr id="3" name="직사각형 2"/>
          <p:cNvSpPr/>
          <p:nvPr/>
        </p:nvSpPr>
        <p:spPr>
          <a:xfrm>
            <a:off x="1475656" y="3284984"/>
            <a:ext cx="6480720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tf.placeholder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dtype</a:t>
            </a:r>
            <a:r>
              <a:rPr lang="en-US" altLang="ko-KR" sz="2000" dirty="0"/>
              <a:t>, shape=None, name=None</a:t>
            </a:r>
            <a:r>
              <a:rPr lang="en-US" altLang="ko-KR" sz="2000" dirty="0" smtClean="0"/>
              <a:t>)</a:t>
            </a:r>
          </a:p>
          <a:p>
            <a:pPr algn="ctr"/>
            <a:endParaRPr lang="en-US" altLang="ko-KR" sz="2000" dirty="0"/>
          </a:p>
          <a:p>
            <a:r>
              <a:rPr lang="en-US" altLang="ko-KR" sz="1000" dirty="0" err="1"/>
              <a:t>Args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dtype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데이터 타입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 shape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제공될 데이터에 대한 </a:t>
            </a:r>
            <a:r>
              <a:rPr lang="en-US" altLang="ko-KR" sz="1000" dirty="0" smtClean="0"/>
              <a:t>tensor 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차원 </a:t>
            </a:r>
            <a:endParaRPr lang="en-US" altLang="ko-KR" sz="1000" dirty="0"/>
          </a:p>
          <a:p>
            <a:r>
              <a:rPr lang="en-US" altLang="ko-KR" sz="1000" dirty="0" smtClean="0"/>
              <a:t>    name</a:t>
            </a:r>
            <a:r>
              <a:rPr lang="en-US" altLang="ko-KR" sz="1000" dirty="0"/>
              <a:t>: A name for the operation 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/>
              <a:t>Returns:</a:t>
            </a:r>
          </a:p>
          <a:p>
            <a:r>
              <a:rPr lang="en-US" altLang="ko-KR" sz="1000" dirty="0" smtClean="0"/>
              <a:t>    A</a:t>
            </a:r>
            <a:r>
              <a:rPr lang="en-US" altLang="ko-KR" sz="1000" dirty="0"/>
              <a:t> Tensor that may be used as a handle for feeding a value, but not evaluated directly.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56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placeholder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Tensor</a:t>
            </a:r>
            <a:r>
              <a:rPr lang="ko-KR" altLang="en-US" sz="3200" dirty="0" smtClean="0"/>
              <a:t>에 할당된 </a:t>
            </a:r>
            <a:r>
              <a:rPr lang="en-US" altLang="ko-KR" sz="3200" dirty="0" smtClean="0"/>
              <a:t>placeholder</a:t>
            </a:r>
            <a:r>
              <a:rPr lang="ko-KR" altLang="en-US" sz="3200" dirty="0" smtClean="0"/>
              <a:t>는 나중에 향후에 사용시 자료를 공급</a:t>
            </a:r>
            <a:r>
              <a:rPr lang="en-US" altLang="ko-KR" sz="3200" dirty="0" smtClean="0"/>
              <a:t>(feed)</a:t>
            </a:r>
            <a:r>
              <a:rPr lang="ko-KR" altLang="en-US" sz="3200" dirty="0" smtClean="0"/>
              <a:t>해야 됨</a:t>
            </a:r>
            <a:endParaRPr lang="en-US" altLang="ko-KR" sz="32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2976"/>
            <a:ext cx="57340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7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Constant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46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</a:t>
            </a:r>
            <a:r>
              <a:rPr lang="ko-KR" altLang="en-US" dirty="0"/>
              <a:t>수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 smtClean="0"/>
              <a:t>상수 정의는 </a:t>
            </a:r>
            <a:r>
              <a:rPr lang="en-US" altLang="ko-KR" sz="3200" dirty="0" err="1" smtClean="0"/>
              <a:t>tf.constant</a:t>
            </a:r>
            <a:r>
              <a:rPr lang="en-US" altLang="ko-KR" sz="3200" dirty="0" smtClean="0"/>
              <a:t>()</a:t>
            </a:r>
            <a:r>
              <a:rPr lang="ko-KR" altLang="en-US" sz="3200" dirty="0" smtClean="0"/>
              <a:t>를 이용해서 정의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ko-KR" altLang="en-US" sz="3200" dirty="0" err="1" smtClean="0"/>
              <a:t>상수정의한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a</a:t>
            </a:r>
            <a:r>
              <a:rPr lang="ko-KR" altLang="en-US" sz="3200" dirty="0" smtClean="0"/>
              <a:t>는 </a:t>
            </a:r>
            <a:r>
              <a:rPr lang="en-US" altLang="ko-KR" sz="3200" dirty="0" smtClean="0"/>
              <a:t>Tensor </a:t>
            </a:r>
            <a:r>
              <a:rPr lang="ko-KR" altLang="en-US" sz="3200" dirty="0" smtClean="0"/>
              <a:t>타입임</a:t>
            </a:r>
            <a:endParaRPr lang="en-US" altLang="ko-KR" sz="32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01" y="3429000"/>
            <a:ext cx="51339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6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Tensor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77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Tensor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3200" dirty="0" err="1"/>
              <a:t>텐서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객체는 </a:t>
            </a:r>
            <a:r>
              <a:rPr lang="ko-KR" altLang="en-US" sz="3200" dirty="0"/>
              <a:t>연산의 결과에 대한 기호 핸들이지만</a:t>
            </a:r>
            <a:r>
              <a:rPr lang="en-US" altLang="ko-KR" sz="3200" dirty="0"/>
              <a:t>, </a:t>
            </a:r>
            <a:r>
              <a:rPr lang="ko-KR" altLang="en-US" sz="3200" dirty="0"/>
              <a:t>실제로 동작 출력 값을 포함하지 않는다</a:t>
            </a:r>
            <a:r>
              <a:rPr lang="en-US" altLang="ko-KR" sz="3200" dirty="0"/>
              <a:t>.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31028"/>
            <a:ext cx="4896543" cy="309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71600" y="4509120"/>
            <a:ext cx="4536504" cy="108012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44208" y="4365104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Variable </a:t>
            </a:r>
            <a:r>
              <a:rPr lang="ko-KR" altLang="en-US" dirty="0" smtClean="0"/>
              <a:t>객체를 </a:t>
            </a:r>
            <a:r>
              <a:rPr lang="en-US" altLang="ko-KR" dirty="0" smtClean="0"/>
              <a:t>Tensor </a:t>
            </a:r>
            <a:r>
              <a:rPr lang="ko-KR" altLang="en-US" dirty="0" smtClean="0"/>
              <a:t>객체로 할당할 경우 </a:t>
            </a:r>
            <a:r>
              <a:rPr lang="en-US" altLang="ko-KR" dirty="0" smtClean="0"/>
              <a:t>value()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endCxn id="7" idx="1"/>
          </p:cNvCxnSpPr>
          <p:nvPr/>
        </p:nvCxnSpPr>
        <p:spPr>
          <a:xfrm flipV="1">
            <a:off x="5508104" y="4965269"/>
            <a:ext cx="936104" cy="839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0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Operation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</a:t>
            </a:r>
            <a:r>
              <a:rPr lang="en-US" altLang="ko-KR" dirty="0" smtClean="0"/>
              <a:t>peration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3200" dirty="0"/>
              <a:t>그래프 상의 </a:t>
            </a:r>
            <a:r>
              <a:rPr lang="ko-KR" altLang="en-US" sz="3200" dirty="0" err="1"/>
              <a:t>노드는</a:t>
            </a:r>
            <a:r>
              <a:rPr lang="ko-KR" altLang="en-US" sz="3200" dirty="0"/>
              <a:t> 오퍼레이션</a:t>
            </a:r>
            <a:r>
              <a:rPr lang="en-US" altLang="ko-KR" sz="3200" dirty="0"/>
              <a:t>(</a:t>
            </a:r>
            <a:r>
              <a:rPr lang="ko-KR" altLang="en-US" sz="3200" dirty="0" err="1"/>
              <a:t>줄임말</a:t>
            </a:r>
            <a:r>
              <a:rPr lang="ko-KR" altLang="en-US" sz="3200" dirty="0"/>
              <a:t> </a:t>
            </a:r>
            <a:r>
              <a:rPr lang="en-US" altLang="ko-KR" sz="3200" i="1" dirty="0"/>
              <a:t>op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이고</a:t>
            </a:r>
            <a:r>
              <a:rPr lang="en-US" altLang="ko-KR" sz="3200" dirty="0" smtClean="0"/>
              <a:t>,  </a:t>
            </a:r>
            <a:r>
              <a:rPr lang="ko-KR" altLang="en-US" sz="3200" dirty="0"/>
              <a:t>오퍼레이션은 하나 이상의 </a:t>
            </a:r>
            <a:r>
              <a:rPr lang="ko-KR" altLang="en-US" sz="3200" i="1" dirty="0" err="1"/>
              <a:t>텐서</a:t>
            </a:r>
            <a:r>
              <a:rPr lang="ko-KR" altLang="en-US" sz="3200" dirty="0" err="1"/>
              <a:t>를</a:t>
            </a:r>
            <a:r>
              <a:rPr lang="ko-KR" altLang="en-US" sz="3200" dirty="0"/>
              <a:t> 받을 수 있습니다</a:t>
            </a:r>
            <a:r>
              <a:rPr lang="en-US" altLang="ko-KR" sz="3200" dirty="0"/>
              <a:t>. </a:t>
            </a:r>
            <a:r>
              <a:rPr lang="ko-KR" altLang="en-US" sz="3200" dirty="0"/>
              <a:t>오퍼레이션은 계산을 수행하고</a:t>
            </a:r>
            <a:r>
              <a:rPr lang="en-US" altLang="ko-KR" sz="3200" dirty="0"/>
              <a:t>, </a:t>
            </a:r>
            <a:r>
              <a:rPr lang="ko-KR" altLang="en-US" sz="3200" dirty="0"/>
              <a:t>결과를 하나 이상의 </a:t>
            </a:r>
            <a:r>
              <a:rPr lang="ko-KR" altLang="en-US" sz="3200" dirty="0" err="1"/>
              <a:t>텐서로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반환</a:t>
            </a:r>
            <a:endParaRPr lang="en-US" altLang="ko-KR" sz="32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73016"/>
            <a:ext cx="58674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5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/>
              <a:t>Launching the graph in a </a:t>
            </a:r>
            <a:r>
              <a:rPr lang="en-US" altLang="ko-KR" sz="4800" dirty="0" smtClean="0"/>
              <a:t>session</a:t>
            </a:r>
            <a:br>
              <a:rPr lang="en-US" altLang="ko-KR" sz="4800" dirty="0" smtClean="0"/>
            </a:br>
            <a:r>
              <a:rPr lang="en-US" altLang="ko-KR" sz="4800" dirty="0" smtClean="0"/>
              <a:t>(</a:t>
            </a:r>
            <a:r>
              <a:rPr lang="ko-KR" altLang="en-US" sz="4800" dirty="0" smtClean="0"/>
              <a:t>실행방법</a:t>
            </a:r>
            <a:r>
              <a:rPr lang="en-US" altLang="ko-KR" sz="4800" dirty="0" smtClean="0"/>
              <a:t>)</a:t>
            </a:r>
            <a:br>
              <a:rPr lang="en-US" altLang="ko-KR" sz="4800" dirty="0" smtClean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endParaRPr lang="en-US" altLang="ko-KR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1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Session </a:t>
            </a:r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  <a:r>
              <a:rPr lang="ko-KR" altLang="en-US" dirty="0" smtClean="0"/>
              <a:t>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6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차이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6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</a:t>
            </a:r>
            <a:r>
              <a:rPr lang="ko-KR" altLang="en-US" dirty="0" smtClean="0"/>
              <a:t>이란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텐서플로우</a:t>
            </a:r>
            <a:r>
              <a:rPr lang="ko-KR" altLang="en-US" dirty="0" smtClean="0"/>
              <a:t> 내의 </a:t>
            </a:r>
            <a:r>
              <a:rPr lang="en-US" altLang="ko-KR" dirty="0" smtClean="0"/>
              <a:t>Operation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, Tensor</a:t>
            </a:r>
            <a:r>
              <a:rPr lang="ko-KR" altLang="en-US" dirty="0" smtClean="0"/>
              <a:t>가 평가되는 환경</a:t>
            </a:r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3851920" y="2924944"/>
            <a:ext cx="4392488" cy="3384376"/>
            <a:chOff x="1403648" y="2924944"/>
            <a:chExt cx="6840760" cy="3384376"/>
          </a:xfrm>
        </p:grpSpPr>
        <p:sp>
          <p:nvSpPr>
            <p:cNvPr id="3" name="직사각형 2"/>
            <p:cNvSpPr/>
            <p:nvPr/>
          </p:nvSpPr>
          <p:spPr>
            <a:xfrm>
              <a:off x="1403648" y="3263682"/>
              <a:ext cx="2736304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operation</a:t>
              </a:r>
              <a:endParaRPr lang="ko-KR" altLang="en-US" sz="14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13992" y="5138530"/>
              <a:ext cx="2729527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tensor</a:t>
              </a:r>
              <a:endParaRPr lang="ko-KR" altLang="en-US" sz="140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004048" y="2924944"/>
              <a:ext cx="3240360" cy="14293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err="1" smtClean="0">
                  <a:solidFill>
                    <a:schemeClr val="tx1"/>
                  </a:solidFill>
                </a:rPr>
                <a:t>Operation.run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()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실행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004048" y="4725144"/>
              <a:ext cx="3240360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err="1" smtClean="0">
                  <a:solidFill>
                    <a:schemeClr val="tx1"/>
                  </a:solidFill>
                </a:rPr>
                <a:t>Tensor.eval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()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실행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>
              <a:stCxn id="3" idx="3"/>
              <a:endCxn id="4" idx="1"/>
            </p:cNvCxnSpPr>
            <p:nvPr/>
          </p:nvCxnSpPr>
          <p:spPr>
            <a:xfrm flipV="1">
              <a:off x="4139952" y="3639598"/>
              <a:ext cx="864096" cy="20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6" idx="3"/>
              <a:endCxn id="8" idx="1"/>
            </p:cNvCxnSpPr>
            <p:nvPr/>
          </p:nvCxnSpPr>
          <p:spPr>
            <a:xfrm flipV="1">
              <a:off x="4143519" y="5517232"/>
              <a:ext cx="860529" cy="17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827584" y="3717032"/>
            <a:ext cx="2160240" cy="160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Session.run</a:t>
            </a:r>
            <a:r>
              <a:rPr lang="en-US" altLang="ko-KR" dirty="0" smtClean="0"/>
              <a:t>(  _  )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3" idx="1"/>
            <a:endCxn id="15" idx="3"/>
          </p:cNvCxnSpPr>
          <p:nvPr/>
        </p:nvCxnSpPr>
        <p:spPr>
          <a:xfrm rot="10800000" flipV="1">
            <a:off x="2987824" y="3659725"/>
            <a:ext cx="864096" cy="8600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6" idx="1"/>
            <a:endCxn id="15" idx="3"/>
          </p:cNvCxnSpPr>
          <p:nvPr/>
        </p:nvCxnSpPr>
        <p:spPr>
          <a:xfrm rot="10800000">
            <a:off x="2987824" y="4519772"/>
            <a:ext cx="870738" cy="10148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7544" y="5699785"/>
            <a:ext cx="3391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Session.run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메소드의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파라미터로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operation</a:t>
            </a:r>
            <a:r>
              <a:rPr lang="ko-KR" altLang="en-US" sz="1200" dirty="0" smtClean="0"/>
              <a:t>이나 </a:t>
            </a:r>
            <a:r>
              <a:rPr lang="en-US" altLang="ko-KR" sz="1200" dirty="0" smtClean="0"/>
              <a:t>tensor </a:t>
            </a:r>
            <a:r>
              <a:rPr lang="ko-KR" altLang="en-US" sz="1200" dirty="0" smtClean="0"/>
              <a:t>제공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2658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</a:t>
            </a:r>
            <a:r>
              <a:rPr lang="en-US" altLang="ko-KR" dirty="0" smtClean="0"/>
              <a:t>: Tensor </a:t>
            </a:r>
            <a:r>
              <a:rPr lang="en-US" altLang="ko-KR" dirty="0" err="1" smtClean="0"/>
              <a:t>eval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텐서플로우</a:t>
            </a:r>
            <a:r>
              <a:rPr lang="ko-KR" altLang="en-US" dirty="0" smtClean="0"/>
              <a:t> 내의 </a:t>
            </a:r>
            <a:r>
              <a:rPr lang="ko-KR" altLang="en-US" dirty="0" err="1" smtClean="0"/>
              <a:t>텐서를</a:t>
            </a:r>
            <a:r>
              <a:rPr lang="ko-KR" altLang="en-US" dirty="0" smtClean="0"/>
              <a:t> 평가해서 결과 값 제공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043608" y="3140968"/>
            <a:ext cx="3888432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# Build a graph.</a:t>
            </a:r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tf.constant</a:t>
            </a:r>
            <a:r>
              <a:rPr lang="en-US" altLang="ko-KR" sz="1200" dirty="0"/>
              <a:t>(5.0)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tf.constant</a:t>
            </a:r>
            <a:r>
              <a:rPr lang="en-US" altLang="ko-KR" sz="1200" dirty="0"/>
              <a:t>(6.0)</a:t>
            </a:r>
          </a:p>
          <a:p>
            <a:r>
              <a:rPr lang="en-US" altLang="ko-KR" sz="1200" dirty="0"/>
              <a:t>c = a * b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Launch the graph in a session.</a:t>
            </a:r>
          </a:p>
          <a:p>
            <a:r>
              <a:rPr lang="en-US" altLang="ko-KR" sz="1200" dirty="0" err="1"/>
              <a:t>sess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tf.Session</a:t>
            </a:r>
            <a:r>
              <a:rPr lang="en-US" altLang="ko-KR" sz="1200" dirty="0"/>
              <a:t>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Evaluate the tensor `c`.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sess.run</a:t>
            </a:r>
            <a:r>
              <a:rPr lang="en-US" altLang="ko-KR" sz="1200" dirty="0"/>
              <a:t>(c))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285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Session </a:t>
            </a:r>
            <a:r>
              <a:rPr lang="en-US" altLang="ko-KR" dirty="0"/>
              <a:t>: </a:t>
            </a:r>
            <a:r>
              <a:rPr lang="en-US" altLang="ko-KR" dirty="0" smtClean="0"/>
              <a:t>operation run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텐서플로우</a:t>
            </a:r>
            <a:r>
              <a:rPr lang="ko-KR" altLang="en-US" dirty="0" smtClean="0"/>
              <a:t> 내의 </a:t>
            </a:r>
            <a:r>
              <a:rPr lang="en-US" altLang="ko-KR" dirty="0" smtClean="0"/>
              <a:t>operation</a:t>
            </a:r>
            <a:r>
              <a:rPr lang="ko-KR" altLang="en-US" dirty="0" smtClean="0"/>
              <a:t>을 실행해서 결과 값 제공</a:t>
            </a:r>
            <a:endParaRPr lang="en-US" altLang="ko-KR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68960"/>
            <a:ext cx="3619500" cy="289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1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Session.run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작동 원리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Session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fetch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feed 2</a:t>
            </a:r>
            <a:r>
              <a:rPr lang="ko-KR" altLang="en-US" dirty="0" smtClean="0"/>
              <a:t>가지 방법으로 처리</a:t>
            </a:r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3851920" y="2924944"/>
            <a:ext cx="4392488" cy="3384376"/>
            <a:chOff x="1403648" y="2924944"/>
            <a:chExt cx="6840760" cy="3384376"/>
          </a:xfrm>
        </p:grpSpPr>
        <p:sp>
          <p:nvSpPr>
            <p:cNvPr id="3" name="직사각형 2"/>
            <p:cNvSpPr/>
            <p:nvPr/>
          </p:nvSpPr>
          <p:spPr>
            <a:xfrm>
              <a:off x="1403648" y="3263682"/>
              <a:ext cx="2736304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Fetches</a:t>
              </a:r>
              <a:endParaRPr lang="ko-KR" altLang="en-US" sz="14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13992" y="5138530"/>
              <a:ext cx="2729527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Feeds</a:t>
              </a:r>
              <a:endParaRPr lang="ko-KR" altLang="en-US" sz="140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004048" y="2924944"/>
              <a:ext cx="3240360" cy="14293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연산의 결과를 </a:t>
              </a:r>
              <a:r>
                <a:rPr lang="en-US" altLang="ko-KR" sz="1600" dirty="0">
                  <a:solidFill>
                    <a:schemeClr val="tx1"/>
                  </a:solidFill>
                </a:rPr>
                <a:t>fetch </a:t>
              </a:r>
              <a:r>
                <a:rPr lang="ko-KR" altLang="en-US" sz="1600" dirty="0">
                  <a:solidFill>
                    <a:schemeClr val="tx1"/>
                  </a:solidFill>
                </a:rPr>
                <a:t>하는 </a:t>
              </a:r>
              <a:r>
                <a:rPr lang="en-US" altLang="ko-KR" sz="1600" dirty="0">
                  <a:solidFill>
                    <a:schemeClr val="tx1"/>
                  </a:solidFill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</a:rPr>
                <a:t>가져오는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)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방법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004048" y="4725144"/>
              <a:ext cx="3240360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</a:rPr>
                <a:t>Placeholder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에 값을 넣어 실행하는 방법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>
              <a:stCxn id="3" idx="3"/>
              <a:endCxn id="4" idx="1"/>
            </p:cNvCxnSpPr>
            <p:nvPr/>
          </p:nvCxnSpPr>
          <p:spPr>
            <a:xfrm flipV="1">
              <a:off x="4139952" y="3639598"/>
              <a:ext cx="864096" cy="20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6" idx="3"/>
              <a:endCxn id="8" idx="1"/>
            </p:cNvCxnSpPr>
            <p:nvPr/>
          </p:nvCxnSpPr>
          <p:spPr>
            <a:xfrm flipV="1">
              <a:off x="4143519" y="5517232"/>
              <a:ext cx="860529" cy="17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683568" y="3789040"/>
            <a:ext cx="2520280" cy="2141578"/>
            <a:chOff x="251520" y="3789040"/>
            <a:chExt cx="3456384" cy="2880320"/>
          </a:xfrm>
        </p:grpSpPr>
        <p:sp>
          <p:nvSpPr>
            <p:cNvPr id="9" name="타원 8"/>
            <p:cNvSpPr/>
            <p:nvPr/>
          </p:nvSpPr>
          <p:spPr>
            <a:xfrm>
              <a:off x="2051720" y="4354252"/>
              <a:ext cx="1152128" cy="5869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OP</a:t>
              </a:r>
              <a:endParaRPr lang="ko-KR" altLang="en-US" sz="14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2051720" y="5223774"/>
              <a:ext cx="1152128" cy="5869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OP</a:t>
              </a:r>
              <a:endParaRPr lang="ko-KR" altLang="en-US" sz="14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1560" y="5263884"/>
              <a:ext cx="792088" cy="5094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VAR</a:t>
              </a:r>
              <a:endParaRPr lang="ko-KR" altLang="en-US" sz="140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51520" y="3789040"/>
              <a:ext cx="3456384" cy="288032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65105" y="6293943"/>
              <a:ext cx="535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x</a:t>
              </a:r>
              <a:endParaRPr lang="ko-KR" altLang="en-US" sz="1400" dirty="0"/>
            </a:p>
          </p:txBody>
        </p:sp>
        <p:cxnSp>
          <p:nvCxnSpPr>
            <p:cNvPr id="16" name="직선 화살표 연결선 15"/>
            <p:cNvCxnSpPr>
              <a:stCxn id="11" idx="3"/>
              <a:endCxn id="12" idx="2"/>
            </p:cNvCxnSpPr>
            <p:nvPr/>
          </p:nvCxnSpPr>
          <p:spPr>
            <a:xfrm flipV="1">
              <a:off x="1403648" y="5517232"/>
              <a:ext cx="648072" cy="13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4" idx="0"/>
              <a:endCxn id="12" idx="4"/>
            </p:cNvCxnSpPr>
            <p:nvPr/>
          </p:nvCxnSpPr>
          <p:spPr>
            <a:xfrm flipH="1" flipV="1">
              <a:off x="2627784" y="5810690"/>
              <a:ext cx="5119" cy="4832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2" idx="0"/>
              <a:endCxn id="9" idx="4"/>
            </p:cNvCxnSpPr>
            <p:nvPr/>
          </p:nvCxnSpPr>
          <p:spPr>
            <a:xfrm flipV="1">
              <a:off x="2627784" y="4941168"/>
              <a:ext cx="0" cy="2826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꺾인 연결선 22"/>
          <p:cNvCxnSpPr>
            <a:stCxn id="9" idx="0"/>
            <a:endCxn id="3" idx="1"/>
          </p:cNvCxnSpPr>
          <p:nvPr/>
        </p:nvCxnSpPr>
        <p:spPr>
          <a:xfrm rot="5400000" flipH="1" flipV="1">
            <a:off x="2859310" y="3216678"/>
            <a:ext cx="549561" cy="14356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9937" y="3263682"/>
            <a:ext cx="107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fetch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107" y="3944916"/>
            <a:ext cx="107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</a:t>
            </a:r>
            <a:r>
              <a:rPr lang="en-US" altLang="ko-KR" dirty="0" smtClean="0"/>
              <a:t>raph</a:t>
            </a:r>
            <a:endParaRPr lang="ko-KR" altLang="en-US" dirty="0"/>
          </a:p>
        </p:txBody>
      </p:sp>
      <p:cxnSp>
        <p:nvCxnSpPr>
          <p:cNvPr id="28" name="꺾인 연결선 27"/>
          <p:cNvCxnSpPr>
            <a:stCxn id="6" idx="1"/>
            <a:endCxn id="14" idx="2"/>
          </p:cNvCxnSpPr>
          <p:nvPr/>
        </p:nvCxnSpPr>
        <p:spPr>
          <a:xfrm rot="10800000" flipV="1">
            <a:off x="2419994" y="5534573"/>
            <a:ext cx="1438568" cy="345753"/>
          </a:xfrm>
          <a:prstGeom prst="bentConnector4">
            <a:avLst>
              <a:gd name="adj1" fmla="val 20512"/>
              <a:gd name="adj2" fmla="val 1806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22276" y="6237312"/>
            <a:ext cx="107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feed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32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Session.run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파라미터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19256" cy="18722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fetches: 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graph </a:t>
            </a:r>
            <a:r>
              <a:rPr lang="ko-KR" altLang="en-US" dirty="0" smtClean="0"/>
              <a:t>요소나 </a:t>
            </a:r>
            <a:r>
              <a:rPr lang="en-US" altLang="ko-KR" dirty="0" smtClean="0"/>
              <a:t>grape </a:t>
            </a:r>
            <a:r>
              <a:rPr lang="ko-KR" altLang="en-US" dirty="0" smtClean="0"/>
              <a:t>요소들이 리스트</a:t>
            </a:r>
            <a:r>
              <a:rPr lang="en-US" altLang="ko-KR" dirty="0" smtClean="0"/>
              <a:t>, grape </a:t>
            </a:r>
            <a:r>
              <a:rPr lang="ko-KR" altLang="en-US" dirty="0" smtClean="0"/>
              <a:t>요소들을 가진 사전 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feed_dict</a:t>
            </a:r>
            <a:r>
              <a:rPr lang="en-US" altLang="ko-KR" dirty="0"/>
              <a:t>: </a:t>
            </a:r>
            <a:r>
              <a:rPr lang="en-US" altLang="ko-KR" dirty="0" smtClean="0"/>
              <a:t>graph </a:t>
            </a:r>
            <a:r>
              <a:rPr lang="ko-KR" altLang="en-US" dirty="0" smtClean="0"/>
              <a:t>요소와 값을 가진 사전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options</a:t>
            </a:r>
            <a:r>
              <a:rPr lang="en-US" altLang="ko-KR" dirty="0"/>
              <a:t>: A [</a:t>
            </a:r>
            <a:r>
              <a:rPr lang="en-US" altLang="ko-KR" dirty="0" err="1"/>
              <a:t>RunOptions</a:t>
            </a:r>
            <a:r>
              <a:rPr lang="en-US" altLang="ko-KR" dirty="0"/>
              <a:t>] protocol </a:t>
            </a:r>
            <a:r>
              <a:rPr lang="en-US" altLang="ko-KR" dirty="0" smtClean="0"/>
              <a:t>buffer</a:t>
            </a:r>
          </a:p>
          <a:p>
            <a:pPr marL="0" indent="0">
              <a:buNone/>
            </a:pPr>
            <a:r>
              <a:rPr lang="en-US" altLang="ko-KR" dirty="0" err="1" smtClean="0"/>
              <a:t>run_metadata</a:t>
            </a:r>
            <a:r>
              <a:rPr lang="en-US" altLang="ko-KR" dirty="0"/>
              <a:t>: A [</a:t>
            </a:r>
            <a:r>
              <a:rPr lang="en-US" altLang="ko-KR" dirty="0" err="1"/>
              <a:t>RunMetadata</a:t>
            </a:r>
            <a:r>
              <a:rPr lang="en-US" altLang="ko-KR" dirty="0"/>
              <a:t>] protocol buffer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595130" y="3933056"/>
            <a:ext cx="770485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tf.Session.run</a:t>
            </a:r>
            <a:r>
              <a:rPr lang="en-US" altLang="ko-KR" dirty="0"/>
              <a:t>(fetches, </a:t>
            </a:r>
            <a:r>
              <a:rPr lang="en-US" altLang="ko-KR" dirty="0" err="1"/>
              <a:t>feed_dict</a:t>
            </a:r>
            <a:r>
              <a:rPr lang="en-US" altLang="ko-KR" dirty="0"/>
              <a:t>=None, options=None, </a:t>
            </a:r>
            <a:r>
              <a:rPr lang="en-US" altLang="ko-KR" dirty="0" err="1"/>
              <a:t>run_metadata</a:t>
            </a:r>
            <a:r>
              <a:rPr lang="en-US" altLang="ko-KR" dirty="0"/>
              <a:t>=None)</a:t>
            </a:r>
          </a:p>
        </p:txBody>
      </p:sp>
    </p:spTree>
    <p:extLst>
      <p:ext uri="{BB962C8B-B14F-4D97-AF65-F5344CB8AC3E}">
        <p14:creationId xmlns:p14="http://schemas.microsoft.com/office/powerpoint/2010/main" val="188346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</a:t>
            </a:r>
            <a:r>
              <a:rPr lang="ko-KR" altLang="en-US" dirty="0" smtClean="0"/>
              <a:t>종</a:t>
            </a:r>
            <a:r>
              <a:rPr lang="ko-KR" altLang="en-US" dirty="0"/>
              <a:t>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Session</a:t>
            </a:r>
            <a:r>
              <a:rPr lang="ko-KR" altLang="en-US" dirty="0" smtClean="0"/>
              <a:t>은 다음의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가지를 </a:t>
            </a:r>
            <a:r>
              <a:rPr lang="ko-KR" altLang="en-US" dirty="0" err="1" smtClean="0"/>
              <a:t>세팅해서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사용가능</a:t>
            </a:r>
            <a:r>
              <a:rPr lang="ko-KR" altLang="en-US" dirty="0" smtClean="0"/>
              <a:t>하며 </a:t>
            </a:r>
            <a:r>
              <a:rPr lang="ko-KR" altLang="en-US" sz="3200" dirty="0"/>
              <a:t>반드시 </a:t>
            </a:r>
            <a:r>
              <a:rPr lang="en-US" altLang="ko-KR" sz="3200" dirty="0" err="1"/>
              <a:t>Session.close</a:t>
            </a:r>
            <a:r>
              <a:rPr lang="en-US" altLang="ko-KR" sz="3200" dirty="0"/>
              <a:t>() </a:t>
            </a:r>
            <a:r>
              <a:rPr lang="ko-KR" altLang="en-US" sz="3200" dirty="0"/>
              <a:t>해야 함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403648" y="3263682"/>
            <a:ext cx="27363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InteractiveSession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1413992" y="5138530"/>
            <a:ext cx="272952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Session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5004048" y="2924944"/>
            <a:ext cx="3240360" cy="1429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Interactive </a:t>
            </a:r>
            <a:r>
              <a:rPr lang="ko-KR" altLang="en-US" sz="1600" dirty="0" smtClean="0">
                <a:solidFill>
                  <a:schemeClr val="tx1"/>
                </a:solidFill>
              </a:rPr>
              <a:t>하게 사용가능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Tensor.eval</a:t>
            </a:r>
            <a:r>
              <a:rPr lang="en-US" altLang="ko-KR" sz="1600" dirty="0" smtClean="0">
                <a:solidFill>
                  <a:schemeClr val="tx1"/>
                </a:solidFill>
              </a:rPr>
              <a:t>(),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Operation.run</a:t>
            </a:r>
            <a:r>
              <a:rPr lang="en-US" altLang="ko-KR" sz="1600" dirty="0" smtClean="0">
                <a:solidFill>
                  <a:schemeClr val="tx1"/>
                </a:solidFill>
              </a:rPr>
              <a:t>()</a:t>
            </a:r>
            <a:r>
              <a:rPr lang="ko-KR" altLang="en-US" sz="1600" dirty="0" smtClean="0">
                <a:solidFill>
                  <a:schemeClr val="tx1"/>
                </a:solidFill>
              </a:rPr>
              <a:t>으로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처리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4048" y="4725144"/>
            <a:ext cx="324036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Non-Interactive </a:t>
            </a:r>
            <a:r>
              <a:rPr lang="ko-KR" altLang="en-US" sz="1600" dirty="0">
                <a:solidFill>
                  <a:schemeClr val="tx1"/>
                </a:solidFill>
              </a:rPr>
              <a:t>하게 </a:t>
            </a:r>
            <a:r>
              <a:rPr lang="ko-KR" altLang="en-US" sz="1600" dirty="0" smtClean="0">
                <a:solidFill>
                  <a:schemeClr val="tx1"/>
                </a:solidFill>
              </a:rPr>
              <a:t>사용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Session.run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  <a:r>
              <a:rPr lang="ko-KR" altLang="en-US" sz="1600" dirty="0">
                <a:solidFill>
                  <a:schemeClr val="tx1"/>
                </a:solidFill>
              </a:rPr>
              <a:t>으로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처리하고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3" idx="3"/>
            <a:endCxn id="4" idx="1"/>
          </p:cNvCxnSpPr>
          <p:nvPr/>
        </p:nvCxnSpPr>
        <p:spPr>
          <a:xfrm flipV="1">
            <a:off x="4139952" y="3639598"/>
            <a:ext cx="864096" cy="20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8" idx="1"/>
          </p:cNvCxnSpPr>
          <p:nvPr/>
        </p:nvCxnSpPr>
        <p:spPr>
          <a:xfrm flipV="1">
            <a:off x="4143519" y="5517232"/>
            <a:ext cx="860529" cy="17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81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fetch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65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직접 </a:t>
            </a:r>
            <a:r>
              <a:rPr lang="en-US" altLang="ko-KR" dirty="0" smtClean="0"/>
              <a:t>operation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Fetch</a:t>
            </a:r>
            <a:r>
              <a:rPr lang="ko-KR" altLang="en-US" dirty="0" smtClean="0"/>
              <a:t>는 실제 </a:t>
            </a:r>
            <a:r>
              <a:rPr lang="en-US" altLang="ko-KR" dirty="0" smtClean="0"/>
              <a:t>operation</a:t>
            </a:r>
            <a:r>
              <a:rPr lang="ko-KR" altLang="en-US" dirty="0" smtClean="0"/>
              <a:t>을 실행해서 결과만을 가져옴 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56992"/>
            <a:ext cx="47434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53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tensor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Fetch</a:t>
            </a:r>
            <a:r>
              <a:rPr lang="ko-KR" altLang="en-US" dirty="0" smtClean="0"/>
              <a:t>는 실제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를 실행해서 결과만을 가져옴 </a:t>
            </a:r>
            <a:endParaRPr lang="en-US" altLang="ko-K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12976"/>
            <a:ext cx="49149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3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Feed </a:t>
            </a:r>
            <a:r>
              <a:rPr lang="ko-KR" altLang="en-US" dirty="0" smtClean="0"/>
              <a:t>처리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07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방식 차이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파이썬과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텐서플로우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구현시</a:t>
            </a:r>
            <a:r>
              <a:rPr lang="ko-KR" altLang="en-US" dirty="0" smtClean="0"/>
              <a:t> 차이는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절차적으로 처리가 되지만 </a:t>
            </a:r>
            <a:r>
              <a:rPr lang="ko-KR" altLang="en-US" dirty="0" err="1" smtClean="0"/>
              <a:t>텐서플로우는</a:t>
            </a:r>
            <a:r>
              <a:rPr lang="ko-KR" altLang="en-US" dirty="0" smtClean="0"/>
              <a:t> 작성과 실행영역이 분리 되어 있음</a:t>
            </a:r>
            <a:endParaRPr lang="en-US" altLang="ko-KR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4018731"/>
            <a:ext cx="2376264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14675"/>
            <a:ext cx="3744416" cy="293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644008" y="3645024"/>
            <a:ext cx="3600400" cy="158417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44008" y="5301208"/>
            <a:ext cx="3600400" cy="8640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74908" y="3861048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74908" y="5520258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74908" y="4797152"/>
            <a:ext cx="56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+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2973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임의의 값을 직접 할당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Placeholder </a:t>
            </a:r>
            <a:r>
              <a:rPr lang="ko-KR" altLang="en-US" dirty="0" smtClean="0"/>
              <a:t>지정된 </a:t>
            </a:r>
            <a:r>
              <a:rPr lang="ko-KR" altLang="en-US" dirty="0" err="1" smtClean="0"/>
              <a:t>텐더를</a:t>
            </a:r>
            <a:r>
              <a:rPr lang="ko-KR" altLang="en-US" dirty="0" smtClean="0"/>
              <a:t> 실제 </a:t>
            </a:r>
            <a:r>
              <a:rPr lang="en-US" altLang="ko-KR" dirty="0" err="1" smtClean="0"/>
              <a:t>sess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feed_dict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 데이터 타입에 따라 값을 지정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29000"/>
            <a:ext cx="57340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4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 변수 활용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 </a:t>
            </a:r>
            <a:r>
              <a:rPr lang="en-US" altLang="ko-KR" sz="3200" dirty="0" err="1" smtClean="0"/>
              <a:t>rand_array</a:t>
            </a:r>
            <a:r>
              <a:rPr lang="ko-KR" altLang="en-US" sz="3200" dirty="0" smtClean="0"/>
              <a:t>를 정의해서 값을 할당 후 </a:t>
            </a:r>
            <a:r>
              <a:rPr lang="en-US" altLang="ko-KR" sz="3200" dirty="0" err="1" smtClean="0"/>
              <a:t>feed_dict</a:t>
            </a:r>
            <a:r>
              <a:rPr lang="ko-KR" altLang="en-US" sz="3200" dirty="0" smtClean="0"/>
              <a:t>에 </a:t>
            </a:r>
            <a:r>
              <a:rPr lang="en-US" altLang="ko-KR" sz="3200" dirty="0" smtClean="0"/>
              <a:t>placeholder</a:t>
            </a:r>
            <a:r>
              <a:rPr lang="ko-KR" altLang="en-US" sz="3200" dirty="0" smtClean="0"/>
              <a:t>에 할당</a:t>
            </a:r>
            <a:endParaRPr lang="en-US" altLang="ko-KR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3284983"/>
            <a:ext cx="5962997" cy="316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4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 Interactive Session </a:t>
            </a:r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  <a:r>
              <a:rPr lang="ko-KR" altLang="en-US" dirty="0" smtClean="0"/>
              <a:t>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911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InteractiveSession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err="1" smtClean="0"/>
              <a:t>Operation.run</a:t>
            </a:r>
            <a:r>
              <a:rPr lang="en-US" altLang="ko-KR" sz="3200" dirty="0" smtClean="0"/>
              <a:t>(), </a:t>
            </a:r>
            <a:r>
              <a:rPr lang="en-US" altLang="ko-KR" sz="3200" dirty="0" err="1" smtClean="0"/>
              <a:t>Tensor.eval</a:t>
            </a:r>
            <a:r>
              <a:rPr lang="en-US" altLang="ko-KR" sz="3200" dirty="0" smtClean="0"/>
              <a:t>()</a:t>
            </a:r>
            <a:r>
              <a:rPr lang="ko-KR" altLang="en-US" sz="3200" dirty="0" smtClean="0"/>
              <a:t>를 직접 사용해서 실행 처리</a:t>
            </a:r>
            <a:endParaRPr lang="en-US" altLang="ko-KR" sz="3200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356992"/>
            <a:ext cx="3240360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import </a:t>
            </a:r>
            <a:r>
              <a:rPr lang="en-US" altLang="ko-KR" sz="1200" b="1" dirty="0" err="1"/>
              <a:t>tensorflow</a:t>
            </a:r>
            <a:r>
              <a:rPr lang="en-US" altLang="ko-KR" sz="1200" b="1" dirty="0"/>
              <a:t> as </a:t>
            </a:r>
            <a:r>
              <a:rPr lang="en-US" altLang="ko-KR" sz="1200" b="1" dirty="0" err="1"/>
              <a:t>tf</a:t>
            </a:r>
            <a:endParaRPr lang="en-US" altLang="ko-KR" sz="1200" b="1" dirty="0"/>
          </a:p>
          <a:p>
            <a:r>
              <a:rPr lang="en-US" altLang="ko-KR" sz="1200" b="1" dirty="0" err="1"/>
              <a:t>sess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tf.InteractiveSession</a:t>
            </a:r>
            <a:r>
              <a:rPr lang="en-US" altLang="ko-KR" sz="1200" b="1" dirty="0"/>
              <a:t>()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x = </a:t>
            </a:r>
            <a:r>
              <a:rPr lang="en-US" altLang="ko-KR" sz="1200" b="1" dirty="0" err="1"/>
              <a:t>tf.Variable</a:t>
            </a:r>
            <a:r>
              <a:rPr lang="en-US" altLang="ko-KR" sz="1200" b="1" dirty="0"/>
              <a:t>([1.0, 2.0])</a:t>
            </a:r>
          </a:p>
          <a:p>
            <a:r>
              <a:rPr lang="en-US" altLang="ko-KR" sz="1200" b="1" dirty="0"/>
              <a:t>a = </a:t>
            </a:r>
            <a:r>
              <a:rPr lang="en-US" altLang="ko-KR" sz="1200" b="1" dirty="0" err="1"/>
              <a:t>tf.constant</a:t>
            </a:r>
            <a:r>
              <a:rPr lang="en-US" altLang="ko-KR" sz="1200" b="1" dirty="0"/>
              <a:t>([3.0, 3.0])</a:t>
            </a:r>
          </a:p>
          <a:p>
            <a:endParaRPr lang="en-US" altLang="ko-KR" sz="1200" b="1" dirty="0"/>
          </a:p>
          <a:p>
            <a:r>
              <a:rPr lang="en-US" altLang="ko-KR" sz="1200" b="1" dirty="0" err="1"/>
              <a:t>x.initializer.run</a:t>
            </a:r>
            <a:r>
              <a:rPr lang="en-US" altLang="ko-KR" sz="1200" b="1" dirty="0" smtClean="0"/>
              <a:t>() 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sub = </a:t>
            </a:r>
            <a:r>
              <a:rPr lang="en-US" altLang="ko-KR" sz="1200" b="1" dirty="0" err="1"/>
              <a:t>tf.sub</a:t>
            </a:r>
            <a:r>
              <a:rPr lang="en-US" altLang="ko-KR" sz="1200" b="1" dirty="0"/>
              <a:t>(x, a)</a:t>
            </a:r>
          </a:p>
          <a:p>
            <a:r>
              <a:rPr lang="en-US" altLang="ko-KR" sz="1200" b="1" dirty="0"/>
              <a:t>print </a:t>
            </a:r>
            <a:r>
              <a:rPr lang="en-US" altLang="ko-KR" sz="1200" b="1" dirty="0" err="1"/>
              <a:t>sub.eval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# ==&gt; [-2. -1</a:t>
            </a:r>
            <a:r>
              <a:rPr lang="en-US" altLang="ko-KR" sz="1200" b="1" dirty="0" smtClean="0"/>
              <a:t>.]</a:t>
            </a:r>
          </a:p>
          <a:p>
            <a:endParaRPr lang="en-US" altLang="ko-KR" sz="1200" b="1" dirty="0"/>
          </a:p>
          <a:p>
            <a:r>
              <a:rPr lang="en-US" altLang="ko-KR" sz="1200" b="1" dirty="0" err="1"/>
              <a:t>s</a:t>
            </a:r>
            <a:r>
              <a:rPr lang="en-US" altLang="ko-KR" sz="1200" b="1" dirty="0" err="1" smtClean="0"/>
              <a:t>ess.close</a:t>
            </a:r>
            <a:r>
              <a:rPr lang="en-US" altLang="ko-KR" sz="1200" b="1" dirty="0" smtClean="0"/>
              <a:t>()</a:t>
            </a:r>
            <a:endParaRPr lang="en-US" altLang="ko-KR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4365104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sess</a:t>
            </a:r>
            <a:r>
              <a:rPr lang="en-US" altLang="ko-KR" dirty="0"/>
              <a:t> = </a:t>
            </a:r>
            <a:r>
              <a:rPr lang="en-US" altLang="ko-KR" dirty="0" err="1"/>
              <a:t>tf.InteractiveSession</a:t>
            </a:r>
            <a:r>
              <a:rPr lang="en-US" altLang="ko-KR" dirty="0"/>
              <a:t>()  </a:t>
            </a:r>
            <a:r>
              <a:rPr lang="ko-KR" altLang="en-US" dirty="0"/>
              <a:t>를 설정해서 일반 </a:t>
            </a:r>
            <a:r>
              <a:rPr lang="en-US" altLang="ko-KR" dirty="0"/>
              <a:t>ide </a:t>
            </a:r>
            <a:r>
              <a:rPr lang="ko-KR" altLang="en-US" dirty="0"/>
              <a:t>환경처럼 처리 중간과정을 처리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4688269"/>
            <a:ext cx="2160240" cy="10449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5" idx="1"/>
          </p:cNvCxnSpPr>
          <p:nvPr/>
        </p:nvCxnSpPr>
        <p:spPr>
          <a:xfrm>
            <a:off x="3275856" y="4958734"/>
            <a:ext cx="2520280" cy="1450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7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</a:t>
            </a:r>
            <a:r>
              <a:rPr lang="en-US" altLang="ko-KR" dirty="0" smtClean="0"/>
              <a:t>Usage </a:t>
            </a:r>
            <a:r>
              <a:rPr lang="ko-KR" altLang="en-US" dirty="0" smtClean="0"/>
              <a:t>예시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Interactive</a:t>
            </a:r>
            <a:r>
              <a:rPr lang="ko-KR" altLang="en-US" sz="3200" dirty="0" smtClean="0"/>
              <a:t>가 지정되어 있어서 두 </a:t>
            </a:r>
            <a:r>
              <a:rPr lang="en-US" altLang="ko-KR" sz="3200" dirty="0" err="1" smtClean="0"/>
              <a:t>tendor</a:t>
            </a:r>
            <a:r>
              <a:rPr lang="ko-KR" altLang="en-US" sz="3200" dirty="0" smtClean="0"/>
              <a:t>에 대해 </a:t>
            </a:r>
            <a:r>
              <a:rPr lang="en-US" altLang="ko-KR" sz="3200" dirty="0" smtClean="0"/>
              <a:t>add</a:t>
            </a:r>
            <a:endParaRPr lang="en-US" altLang="ko-KR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61048"/>
            <a:ext cx="49149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72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Session </a:t>
            </a:r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  <a:r>
              <a:rPr lang="ko-KR" altLang="en-US" dirty="0" smtClean="0"/>
              <a:t>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86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</a:t>
            </a:r>
            <a:r>
              <a:rPr lang="ko-KR" altLang="en-US" dirty="0" smtClean="0"/>
              <a:t>간 처리 비교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Session </a:t>
            </a:r>
            <a:r>
              <a:rPr lang="ko-KR" altLang="en-US" sz="3200" dirty="0" smtClean="0"/>
              <a:t>정의 될 경우 </a:t>
            </a:r>
            <a:r>
              <a:rPr lang="en-US" altLang="ko-KR" sz="3200" dirty="0" smtClean="0"/>
              <a:t>Session</a:t>
            </a:r>
            <a:r>
              <a:rPr lang="ko-KR" altLang="en-US" sz="3200" dirty="0" smtClean="0"/>
              <a:t>에서는 </a:t>
            </a:r>
            <a:r>
              <a:rPr lang="en-US" altLang="ko-KR" sz="3200" dirty="0" smtClean="0"/>
              <a:t>run</a:t>
            </a:r>
            <a:r>
              <a:rPr lang="ko-KR" altLang="en-US" sz="3200" dirty="0" smtClean="0"/>
              <a:t>을 사용해야 하거나 </a:t>
            </a:r>
            <a:r>
              <a:rPr lang="en-US" altLang="ko-KR" sz="3200" dirty="0" smtClean="0"/>
              <a:t>with </a:t>
            </a:r>
            <a:r>
              <a:rPr lang="ko-KR" altLang="en-US" sz="3200" dirty="0" smtClean="0"/>
              <a:t>문을 사용해서 활용</a:t>
            </a:r>
            <a:endParaRPr lang="en-US" altLang="ko-KR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45024"/>
            <a:ext cx="30003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663077"/>
            <a:ext cx="2857500" cy="163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59619" y="5858688"/>
            <a:ext cx="36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sess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tf.InteractiveSession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을 정의되어 있을 경우 </a:t>
            </a:r>
            <a:r>
              <a:rPr lang="en-US" altLang="ko-KR" sz="1200" dirty="0" smtClean="0"/>
              <a:t>tensor</a:t>
            </a:r>
            <a:r>
              <a:rPr lang="ko-KR" altLang="en-US" sz="1200" dirty="0" smtClean="0"/>
              <a:t>에 </a:t>
            </a:r>
            <a:r>
              <a:rPr lang="en-US" altLang="ko-KR" sz="1200" dirty="0" err="1" smtClean="0"/>
              <a:t>eval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로 실행가능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7584" y="4653136"/>
            <a:ext cx="2160240" cy="7920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907704" y="5445224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31640" y="31409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err="1" smtClean="0"/>
              <a:t>Session.run</a:t>
            </a:r>
            <a:r>
              <a:rPr lang="en-US" altLang="ko-KR" u="sng" dirty="0" smtClean="0"/>
              <a:t>()</a:t>
            </a:r>
            <a:endParaRPr lang="ko-KR" alt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100650" y="315929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err="1" smtClean="0"/>
              <a:t>Tensor.eval</a:t>
            </a:r>
            <a:r>
              <a:rPr lang="en-US" altLang="ko-KR" u="sng" dirty="0" smtClean="0"/>
              <a:t>()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286513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Session </a:t>
            </a:r>
            <a:r>
              <a:rPr lang="ko-KR" altLang="en-US" sz="3200" dirty="0" smtClean="0"/>
              <a:t>처리 </a:t>
            </a:r>
            <a:r>
              <a:rPr lang="ko-KR" altLang="en-US" sz="3200" dirty="0" err="1" smtClean="0"/>
              <a:t>결과이</a:t>
            </a:r>
            <a:r>
              <a:rPr lang="ko-KR" altLang="en-US" sz="3200" dirty="0" smtClean="0"/>
              <a:t> 타입은 </a:t>
            </a:r>
            <a:r>
              <a:rPr lang="en-US" altLang="ko-KR" sz="3200" dirty="0" smtClean="0"/>
              <a:t>numpy.int32 </a:t>
            </a:r>
            <a:r>
              <a:rPr lang="ko-KR" altLang="en-US" sz="3200" dirty="0" smtClean="0"/>
              <a:t>객체이니 </a:t>
            </a:r>
            <a:r>
              <a:rPr lang="en-US" altLang="ko-KR" sz="3200" dirty="0" smtClean="0"/>
              <a:t>Tensor </a:t>
            </a:r>
            <a:r>
              <a:rPr lang="ko-KR" altLang="en-US" sz="3200" dirty="0" smtClean="0"/>
              <a:t>타입이 아님</a:t>
            </a:r>
            <a:endParaRPr lang="en-US" altLang="ko-KR" sz="32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9204"/>
            <a:ext cx="446449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115616" y="4221088"/>
            <a:ext cx="3456384" cy="108012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60232" y="4472730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처리 결과는 </a:t>
            </a:r>
            <a:r>
              <a:rPr lang="en-US" altLang="ko-KR" dirty="0" smtClean="0"/>
              <a:t>tensor </a:t>
            </a:r>
            <a:r>
              <a:rPr lang="ko-KR" altLang="en-US" dirty="0" smtClean="0"/>
              <a:t>타입이 아닌 실제 결과 타입이 저장됨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12" idx="3"/>
            <a:endCxn id="5" idx="1"/>
          </p:cNvCxnSpPr>
          <p:nvPr/>
        </p:nvCxnSpPr>
        <p:spPr>
          <a:xfrm>
            <a:off x="4572000" y="4761148"/>
            <a:ext cx="2088232" cy="3117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6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With </a:t>
            </a:r>
            <a:r>
              <a:rPr lang="ko-KR" altLang="en-US" dirty="0" smtClean="0"/>
              <a:t>구문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4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56" y="2882055"/>
            <a:ext cx="49149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With </a:t>
            </a:r>
            <a:r>
              <a:rPr lang="ko-KR" altLang="en-US" smtClean="0"/>
              <a:t>구문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smtClean="0"/>
              <a:t> with </a:t>
            </a:r>
            <a:r>
              <a:rPr lang="ko-KR" altLang="en-US" sz="3200" dirty="0" smtClean="0"/>
              <a:t>구문을 사용시 </a:t>
            </a:r>
            <a:r>
              <a:rPr lang="en-US" altLang="ko-KR" sz="3200" dirty="0" smtClean="0"/>
              <a:t>close()</a:t>
            </a:r>
            <a:r>
              <a:rPr lang="ko-KR" altLang="en-US" sz="3200" dirty="0" smtClean="0"/>
              <a:t>를 별도로 사용하지 않아도 됨</a:t>
            </a:r>
            <a:endParaRPr lang="en-US" altLang="ko-KR" sz="3200" dirty="0"/>
          </a:p>
        </p:txBody>
      </p:sp>
      <p:sp>
        <p:nvSpPr>
          <p:cNvPr id="12" name="직사각형 11"/>
          <p:cNvSpPr/>
          <p:nvPr/>
        </p:nvSpPr>
        <p:spPr>
          <a:xfrm>
            <a:off x="1115616" y="4221088"/>
            <a:ext cx="3456384" cy="108012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90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tesnsorflow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array </a:t>
            </a:r>
            <a:r>
              <a:rPr lang="ko-KR" altLang="en-US" dirty="0" smtClean="0"/>
              <a:t>정의 기준이 다르고 실제 값을 확인할 경우 실행환경이 차이가 있음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45024"/>
            <a:ext cx="3848100" cy="2771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8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정의 결과 확인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Tesnsorflow</a:t>
            </a:r>
            <a:r>
              <a:rPr lang="ko-KR" altLang="en-US" dirty="0" smtClean="0"/>
              <a:t>는 객체에 대한 형태를 알 수 있고 실제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에서 실행되어야 값을 알 수 있음</a:t>
            </a:r>
            <a:endParaRPr lang="en-US" altLang="ko-KR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77438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06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: reshape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tesnsorflow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reshape </a:t>
            </a:r>
            <a:r>
              <a:rPr lang="ko-KR" altLang="en-US" dirty="0" smtClean="0"/>
              <a:t>변경이 가능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84984"/>
            <a:ext cx="5486400" cy="325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55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/>
              <a:t>Building the </a:t>
            </a:r>
            <a:r>
              <a:rPr lang="en-US" altLang="ko-KR" sz="4800" dirty="0" smtClean="0"/>
              <a:t>graph</a:t>
            </a:r>
            <a:br>
              <a:rPr lang="en-US" altLang="ko-KR" sz="4800" dirty="0" smtClean="0"/>
            </a:br>
            <a:r>
              <a:rPr lang="en-US" altLang="ko-KR" sz="4800" dirty="0" smtClean="0"/>
              <a:t>(</a:t>
            </a:r>
            <a:r>
              <a:rPr lang="ko-KR" altLang="en-US" sz="4800" dirty="0" smtClean="0"/>
              <a:t>기본 정의</a:t>
            </a:r>
            <a:r>
              <a:rPr lang="en-US" altLang="ko-KR" sz="4800" dirty="0" smtClean="0"/>
              <a:t>)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endParaRPr lang="en-US" altLang="ko-KR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7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71751</TotalTime>
  <Words>897</Words>
  <Application>Microsoft Office PowerPoint</Application>
  <PresentationFormat>화면 슬라이드 쇼(4:3)</PresentationFormat>
  <Paragraphs>195</Paragraphs>
  <Slides>49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가을</vt:lpstr>
      <vt:lpstr>텐서플로우 기초 이해하기</vt:lpstr>
      <vt:lpstr>Numpy  vs.  Tensorflow  </vt:lpstr>
      <vt:lpstr>Tensorflow 구현 차이</vt:lpstr>
      <vt:lpstr>구현 방식 차이</vt:lpstr>
      <vt:lpstr>Tensorflow 사용 방법</vt:lpstr>
      <vt:lpstr>Array 정의</vt:lpstr>
      <vt:lpstr>Array 정의 결과 확인</vt:lpstr>
      <vt:lpstr>Array : reshape 정의</vt:lpstr>
      <vt:lpstr>Building the graph (기본 정의)  </vt:lpstr>
      <vt:lpstr>Tensorflow start </vt:lpstr>
      <vt:lpstr>Tensorflow 실행</vt:lpstr>
      <vt:lpstr>Tensorflow 작동원리</vt:lpstr>
      <vt:lpstr>Building the graph</vt:lpstr>
      <vt:lpstr>Launching in a session</vt:lpstr>
      <vt:lpstr>Variable</vt:lpstr>
      <vt:lpstr>변수 정의 </vt:lpstr>
      <vt:lpstr>변수 정의 예시</vt:lpstr>
      <vt:lpstr>변수 정의  초기화 </vt:lpstr>
      <vt:lpstr>placeholder</vt:lpstr>
      <vt:lpstr>placeholder 정의</vt:lpstr>
      <vt:lpstr>placeholder 실행</vt:lpstr>
      <vt:lpstr>Constant</vt:lpstr>
      <vt:lpstr>상수 정의</vt:lpstr>
      <vt:lpstr>Tensor</vt:lpstr>
      <vt:lpstr>Tensor</vt:lpstr>
      <vt:lpstr>Operation </vt:lpstr>
      <vt:lpstr>Operation</vt:lpstr>
      <vt:lpstr>Launching the graph in a session (실행방법)  </vt:lpstr>
      <vt:lpstr>Session 실행 방법</vt:lpstr>
      <vt:lpstr>Session 이란</vt:lpstr>
      <vt:lpstr>Session : Tensor eval</vt:lpstr>
      <vt:lpstr>Session : operation run</vt:lpstr>
      <vt:lpstr>Session.run 작동 원리</vt:lpstr>
      <vt:lpstr>Session.run 파라미터</vt:lpstr>
      <vt:lpstr>Session 종류</vt:lpstr>
      <vt:lpstr>fetch</vt:lpstr>
      <vt:lpstr>직접 operation 실행</vt:lpstr>
      <vt:lpstr>tensor실행</vt:lpstr>
      <vt:lpstr>Feed 처리 방법</vt:lpstr>
      <vt:lpstr>임의의 값을 직접 할당</vt:lpstr>
      <vt:lpstr>내부 변수 활용</vt:lpstr>
      <vt:lpstr> Interactive Session 실행 방법</vt:lpstr>
      <vt:lpstr>InteractiveSession</vt:lpstr>
      <vt:lpstr>Interactive Usage 예시 </vt:lpstr>
      <vt:lpstr>Session 실행 방법</vt:lpstr>
      <vt:lpstr>Session 간 처리 비교</vt:lpstr>
      <vt:lpstr>Session 처리</vt:lpstr>
      <vt:lpstr>With 구문 사용</vt:lpstr>
      <vt:lpstr>With 구문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797</cp:revision>
  <dcterms:created xsi:type="dcterms:W3CDTF">2015-12-01T07:34:30Z</dcterms:created>
  <dcterms:modified xsi:type="dcterms:W3CDTF">2016-06-23T07:55:09Z</dcterms:modified>
</cp:coreProperties>
</file>