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37"/>
  </p:notesMasterIdLst>
  <p:sldIdLst>
    <p:sldId id="256" r:id="rId2"/>
    <p:sldId id="1319" r:id="rId3"/>
    <p:sldId id="1048" r:id="rId4"/>
    <p:sldId id="1049" r:id="rId5"/>
    <p:sldId id="1304" r:id="rId6"/>
    <p:sldId id="1305" r:id="rId7"/>
    <p:sldId id="1306" r:id="rId8"/>
    <p:sldId id="1290" r:id="rId9"/>
    <p:sldId id="1294" r:id="rId10"/>
    <p:sldId id="1292" r:id="rId11"/>
    <p:sldId id="1295" r:id="rId12"/>
    <p:sldId id="1296" r:id="rId13"/>
    <p:sldId id="1300" r:id="rId14"/>
    <p:sldId id="1309" r:id="rId15"/>
    <p:sldId id="1297" r:id="rId16"/>
    <p:sldId id="1310" r:id="rId17"/>
    <p:sldId id="1311" r:id="rId18"/>
    <p:sldId id="1312" r:id="rId19"/>
    <p:sldId id="1050" r:id="rId20"/>
    <p:sldId id="1293" r:id="rId21"/>
    <p:sldId id="1298" r:id="rId22"/>
    <p:sldId id="1299" r:id="rId23"/>
    <p:sldId id="1301" r:id="rId24"/>
    <p:sldId id="1302" r:id="rId25"/>
    <p:sldId id="1318" r:id="rId26"/>
    <p:sldId id="1322" r:id="rId27"/>
    <p:sldId id="1320" r:id="rId28"/>
    <p:sldId id="1323" r:id="rId29"/>
    <p:sldId id="1324" r:id="rId30"/>
    <p:sldId id="1313" r:id="rId31"/>
    <p:sldId id="1321" r:id="rId32"/>
    <p:sldId id="1314" r:id="rId33"/>
    <p:sldId id="1315" r:id="rId34"/>
    <p:sldId id="1316" r:id="rId35"/>
    <p:sldId id="1317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err="1" smtClean="0"/>
              <a:t>텐서플로우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기초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smtClean="0"/>
              <a:t>이해하기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정의 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smtClean="0"/>
              <a:t>변수 정의는 </a:t>
            </a:r>
            <a:r>
              <a:rPr lang="en-US" altLang="ko-KR" sz="3200" dirty="0" err="1" smtClean="0"/>
              <a:t>tf.Variable</a:t>
            </a:r>
            <a:r>
              <a:rPr lang="en-US" altLang="ko-KR" sz="3200" dirty="0" smtClean="0"/>
              <a:t>()</a:t>
            </a:r>
            <a:r>
              <a:rPr lang="ko-KR" altLang="en-US" sz="3200" dirty="0" smtClean="0"/>
              <a:t>를 이용해서 정의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ko-KR" altLang="en-US" sz="3200" dirty="0" smtClean="0"/>
              <a:t>변수 정의한 </a:t>
            </a:r>
            <a:r>
              <a:rPr lang="en-US" altLang="ko-KR" sz="3200" dirty="0" smtClean="0"/>
              <a:t>x</a:t>
            </a:r>
            <a:r>
              <a:rPr lang="ko-KR" altLang="en-US" sz="3200" dirty="0" smtClean="0"/>
              <a:t>는 타입은 </a:t>
            </a:r>
            <a:r>
              <a:rPr lang="en-US" altLang="ko-KR" sz="3200" dirty="0" smtClean="0"/>
              <a:t>Variable</a:t>
            </a:r>
            <a:r>
              <a:rPr lang="ko-KR" altLang="en-US" sz="3200" dirty="0" smtClean="0"/>
              <a:t>임</a:t>
            </a:r>
            <a:endParaRPr lang="en-US" altLang="ko-KR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1048"/>
            <a:ext cx="5904656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9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초기화</a:t>
            </a:r>
            <a:r>
              <a:rPr lang="en-US" altLang="ko-KR" dirty="0" smtClean="0"/>
              <a:t>:Session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3200" dirty="0"/>
              <a:t>그래프를 </a:t>
            </a:r>
            <a:r>
              <a:rPr lang="ko-KR" altLang="en-US" sz="3200" dirty="0" smtClean="0"/>
              <a:t>실행하려면</a:t>
            </a:r>
            <a:r>
              <a:rPr lang="en-US" altLang="ko-KR" sz="3200" dirty="0"/>
              <a:t>, </a:t>
            </a:r>
            <a:r>
              <a:rPr lang="ko-KR" altLang="en-US" sz="3200" dirty="0"/>
              <a:t>변수는 그 값을 </a:t>
            </a:r>
            <a:r>
              <a:rPr lang="en-US" altLang="ko-KR" sz="3200" dirty="0" smtClean="0"/>
              <a:t>session</a:t>
            </a:r>
            <a:r>
              <a:rPr lang="ko-KR" altLang="en-US" sz="3200" dirty="0" smtClean="0"/>
              <a:t>에서 사용 하기 직전에 명시적으로 초기화해야 할당처리</a:t>
            </a:r>
            <a:endParaRPr lang="en-US" altLang="ko-KR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33056"/>
            <a:ext cx="3876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80112" y="4149080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Session</a:t>
            </a:r>
            <a:r>
              <a:rPr lang="ko-KR" altLang="en-US" dirty="0" smtClean="0"/>
              <a:t>일 경우 </a:t>
            </a:r>
            <a:r>
              <a:rPr lang="en-US" altLang="ko-KR" dirty="0" err="1" smtClean="0"/>
              <a:t>sess.run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.initializer </a:t>
            </a:r>
            <a:r>
              <a:rPr lang="ko-KR" altLang="en-US" dirty="0" smtClean="0"/>
              <a:t>를 사용해서 초기화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4653136"/>
            <a:ext cx="3024336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3" idx="1"/>
          </p:cNvCxnSpPr>
          <p:nvPr/>
        </p:nvCxnSpPr>
        <p:spPr>
          <a:xfrm flipV="1">
            <a:off x="3779912" y="4610745"/>
            <a:ext cx="1800200" cy="3367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97" y="3980681"/>
            <a:ext cx="39528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변수 초기화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InteractiveSession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3200" dirty="0"/>
              <a:t>그래프를 </a:t>
            </a:r>
            <a:r>
              <a:rPr lang="ko-KR" altLang="en-US" sz="3200" dirty="0" smtClean="0"/>
              <a:t>실행하려면</a:t>
            </a:r>
            <a:r>
              <a:rPr lang="en-US" altLang="ko-KR" sz="3200" dirty="0"/>
              <a:t>, </a:t>
            </a:r>
            <a:r>
              <a:rPr lang="ko-KR" altLang="en-US" sz="3200" dirty="0"/>
              <a:t>변수는 그 값을 사용 </a:t>
            </a:r>
            <a:r>
              <a:rPr lang="ko-KR" altLang="en-US" sz="3200" dirty="0" smtClean="0"/>
              <a:t>하기 직전에 명시적으로 초기화해야 할당처리</a:t>
            </a:r>
            <a:endParaRPr lang="en-US" altLang="ko-KR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580112" y="4149080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InteraciveSession</a:t>
            </a:r>
            <a:r>
              <a:rPr lang="ko-KR" altLang="en-US" dirty="0" smtClean="0"/>
              <a:t>일 경우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initializer.run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사용해서 초기화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4653136"/>
            <a:ext cx="3024336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3" idx="1"/>
          </p:cNvCxnSpPr>
          <p:nvPr/>
        </p:nvCxnSpPr>
        <p:spPr>
          <a:xfrm flipV="1">
            <a:off x="3779912" y="4610745"/>
            <a:ext cx="1800200" cy="3367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변수초기화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사용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smtClean="0"/>
              <a:t>함수 사용할 경우 하나의 </a:t>
            </a:r>
            <a:r>
              <a:rPr lang="en-US" altLang="ko-KR" sz="3200" dirty="0" smtClean="0"/>
              <a:t>operation </a:t>
            </a:r>
            <a:r>
              <a:rPr lang="ko-KR" altLang="en-US" sz="3200" dirty="0" smtClean="0"/>
              <a:t>객체로 전환되어 </a:t>
            </a:r>
            <a:r>
              <a:rPr lang="en-US" altLang="ko-KR" sz="3200" dirty="0" err="1" smtClean="0"/>
              <a:t>Session.run</a:t>
            </a:r>
            <a:r>
              <a:rPr lang="ko-KR" altLang="en-US" sz="3200" dirty="0" smtClean="0"/>
              <a:t>에서 초기화 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00" y="3077344"/>
            <a:ext cx="446449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15616" y="5733256"/>
            <a:ext cx="4176464" cy="6480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5616" y="3356992"/>
            <a:ext cx="4176464" cy="6480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84168" y="4166507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초기화 </a:t>
            </a:r>
            <a:r>
              <a:rPr lang="en-US" altLang="ko-KR" dirty="0" smtClean="0"/>
              <a:t>operation</a:t>
            </a:r>
            <a:r>
              <a:rPr lang="ko-KR" altLang="en-US" dirty="0" smtClean="0"/>
              <a:t>을 정의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6" idx="3"/>
            <a:endCxn id="3" idx="1"/>
          </p:cNvCxnSpPr>
          <p:nvPr/>
        </p:nvCxnSpPr>
        <p:spPr>
          <a:xfrm>
            <a:off x="5292080" y="3681028"/>
            <a:ext cx="792088" cy="80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3"/>
            <a:endCxn id="3" idx="1"/>
          </p:cNvCxnSpPr>
          <p:nvPr/>
        </p:nvCxnSpPr>
        <p:spPr>
          <a:xfrm flipV="1">
            <a:off x="5292080" y="4489673"/>
            <a:ext cx="792088" cy="15676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11" y="3573016"/>
            <a:ext cx="4572278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변수초기화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사용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smtClean="0"/>
              <a:t>함수 사용할 경우 하나의 </a:t>
            </a:r>
            <a:r>
              <a:rPr lang="en-US" altLang="ko-KR" sz="3200" dirty="0" smtClean="0"/>
              <a:t>operation</a:t>
            </a:r>
            <a:r>
              <a:rPr lang="ko-KR" altLang="en-US" sz="3200" dirty="0" smtClean="0"/>
              <a:t>을 </a:t>
            </a:r>
            <a:r>
              <a:rPr lang="en-US" altLang="ko-KR" sz="3200" dirty="0" smtClean="0"/>
              <a:t>Session</a:t>
            </a:r>
            <a:r>
              <a:rPr lang="ko-KR" altLang="en-US" sz="3200" dirty="0" smtClean="0"/>
              <a:t>에서 바로 실행</a:t>
            </a:r>
            <a:endParaRPr lang="en-US" altLang="ko-KR" sz="3200" dirty="0"/>
          </a:p>
        </p:txBody>
      </p:sp>
      <p:sp>
        <p:nvSpPr>
          <p:cNvPr id="5" name="직사각형 4"/>
          <p:cNvSpPr/>
          <p:nvPr/>
        </p:nvSpPr>
        <p:spPr>
          <a:xfrm>
            <a:off x="820411" y="4735066"/>
            <a:ext cx="4176464" cy="6480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84168" y="4166507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초기화 </a:t>
            </a:r>
            <a:r>
              <a:rPr lang="en-US" altLang="ko-KR" dirty="0" smtClean="0"/>
              <a:t>operation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r>
              <a:rPr lang="ko-KR" altLang="en-US" dirty="0" smtClean="0"/>
              <a:t>직접 실행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3"/>
            <a:endCxn id="3" idx="1"/>
          </p:cNvCxnSpPr>
          <p:nvPr/>
        </p:nvCxnSpPr>
        <p:spPr>
          <a:xfrm flipV="1">
            <a:off x="4996875" y="4489673"/>
            <a:ext cx="1087293" cy="5694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95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4536504" cy="368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상태 변화 확인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smtClean="0"/>
              <a:t>변수 정의하고 </a:t>
            </a:r>
            <a:r>
              <a:rPr lang="en-US" altLang="ko-KR" sz="3200" dirty="0" err="1" smtClean="0"/>
              <a:t>sess</a:t>
            </a:r>
            <a:r>
              <a:rPr lang="ko-KR" altLang="en-US" sz="3200" dirty="0" smtClean="0"/>
              <a:t>에 </a:t>
            </a:r>
            <a:r>
              <a:rPr lang="ko-KR" altLang="en-US" sz="3200" dirty="0" err="1" smtClean="0"/>
              <a:t>실해하기전에</a:t>
            </a:r>
            <a:r>
              <a:rPr lang="ko-KR" altLang="en-US" sz="3200" dirty="0" smtClean="0"/>
              <a:t> 초기화한 후에 </a:t>
            </a:r>
            <a:r>
              <a:rPr lang="en-US" altLang="ko-KR" sz="3200" dirty="0" err="1" smtClean="0"/>
              <a:t>upates</a:t>
            </a:r>
            <a:r>
              <a:rPr lang="ko-KR" altLang="en-US" sz="3200" dirty="0" smtClean="0"/>
              <a:t>한 후에 변수 상태를 출력</a:t>
            </a:r>
            <a:endParaRPr lang="en-US" altLang="ko-KR" sz="3200" dirty="0"/>
          </a:p>
        </p:txBody>
      </p:sp>
      <p:sp>
        <p:nvSpPr>
          <p:cNvPr id="3" name="직사각형 2"/>
          <p:cNvSpPr/>
          <p:nvPr/>
        </p:nvSpPr>
        <p:spPr>
          <a:xfrm>
            <a:off x="1691680" y="4228443"/>
            <a:ext cx="3384376" cy="6480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8224" y="378904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new_value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계산결과를  지속적으로 변수에 반영하도록 처리</a:t>
            </a:r>
            <a:endParaRPr lang="ko-KR" altLang="en-US" sz="1200" dirty="0"/>
          </a:p>
        </p:txBody>
      </p:sp>
      <p:cxnSp>
        <p:nvCxnSpPr>
          <p:cNvPr id="6" name="직선 화살표 연결선 5"/>
          <p:cNvCxnSpPr>
            <a:stCxn id="3" idx="3"/>
            <a:endCxn id="4" idx="1"/>
          </p:cNvCxnSpPr>
          <p:nvPr/>
        </p:nvCxnSpPr>
        <p:spPr>
          <a:xfrm flipV="1">
            <a:off x="5076056" y="4112206"/>
            <a:ext cx="1512168" cy="4402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658414" y="5157192"/>
            <a:ext cx="3384376" cy="115212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40624" y="5517232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new_value</a:t>
            </a:r>
            <a:r>
              <a:rPr lang="en-US" altLang="ko-KR" sz="1200" dirty="0" smtClean="0"/>
              <a:t> , update</a:t>
            </a:r>
            <a:r>
              <a:rPr lang="ko-KR" altLang="en-US" sz="1200" dirty="0" smtClean="0"/>
              <a:t>는 실제 </a:t>
            </a:r>
            <a:r>
              <a:rPr lang="en-US" altLang="ko-KR" sz="1200" dirty="0" smtClean="0"/>
              <a:t>Tensor </a:t>
            </a:r>
            <a:r>
              <a:rPr lang="ko-KR" altLang="en-US" sz="1200" dirty="0" smtClean="0"/>
              <a:t>타입이고 </a:t>
            </a:r>
            <a:r>
              <a:rPr lang="en-US" altLang="ko-KR" sz="1200" dirty="0" smtClean="0"/>
              <a:t>state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Variable </a:t>
            </a:r>
            <a:r>
              <a:rPr lang="ko-KR" altLang="en-US" sz="1200" dirty="0" smtClean="0"/>
              <a:t>타입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>
            <a:stCxn id="13" idx="3"/>
            <a:endCxn id="14" idx="1"/>
          </p:cNvCxnSpPr>
          <p:nvPr/>
        </p:nvCxnSpPr>
        <p:spPr>
          <a:xfrm>
            <a:off x="5042790" y="5733256"/>
            <a:ext cx="1697834" cy="1994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placeholder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5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placeholder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 placeholder</a:t>
            </a:r>
            <a:r>
              <a:rPr lang="ko-KR" altLang="en-US" sz="3200" dirty="0" smtClean="0"/>
              <a:t>는 </a:t>
            </a:r>
            <a:r>
              <a:rPr lang="ko-KR" altLang="en-US" sz="3200" dirty="0" err="1" smtClean="0"/>
              <a:t>실행시</a:t>
            </a:r>
            <a:r>
              <a:rPr lang="ko-KR" altLang="en-US" sz="3200" dirty="0" smtClean="0"/>
              <a:t> 데이터를 제공할 영역을 지정하는 것</a:t>
            </a:r>
            <a:endParaRPr lang="en-US" altLang="ko-KR" sz="3200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3284984"/>
            <a:ext cx="6480720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tf.placeholder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dtype</a:t>
            </a:r>
            <a:r>
              <a:rPr lang="en-US" altLang="ko-KR" sz="2000" dirty="0"/>
              <a:t>, shape=None, name=None</a:t>
            </a:r>
            <a:r>
              <a:rPr lang="en-US" altLang="ko-KR" sz="2000" dirty="0" smtClean="0"/>
              <a:t>)</a:t>
            </a:r>
          </a:p>
          <a:p>
            <a:pPr algn="ctr"/>
            <a:endParaRPr lang="en-US" altLang="ko-KR" sz="2000" dirty="0"/>
          </a:p>
          <a:p>
            <a:r>
              <a:rPr lang="en-US" altLang="ko-KR" sz="1000" dirty="0" err="1"/>
              <a:t>Args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dtype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데이터 타입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 shape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제공될 데이터에 대한 </a:t>
            </a:r>
            <a:r>
              <a:rPr lang="en-US" altLang="ko-KR" sz="1000" dirty="0" smtClean="0"/>
              <a:t>tensor 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차원 </a:t>
            </a:r>
            <a:endParaRPr lang="en-US" altLang="ko-KR" sz="1000" dirty="0"/>
          </a:p>
          <a:p>
            <a:r>
              <a:rPr lang="en-US" altLang="ko-KR" sz="1000" dirty="0" smtClean="0"/>
              <a:t>    name</a:t>
            </a:r>
            <a:r>
              <a:rPr lang="en-US" altLang="ko-KR" sz="1000" dirty="0"/>
              <a:t>: A name for the operation 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Returns:</a:t>
            </a:r>
          </a:p>
          <a:p>
            <a:r>
              <a:rPr lang="en-US" altLang="ko-KR" sz="1000" dirty="0" smtClean="0"/>
              <a:t>    A</a:t>
            </a:r>
            <a:r>
              <a:rPr lang="en-US" altLang="ko-KR" sz="1000" dirty="0"/>
              <a:t> Tensor that may be used as a handle for feeding a value, but not evaluated directly.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56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placeholder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Tensor</a:t>
            </a:r>
            <a:r>
              <a:rPr lang="ko-KR" altLang="en-US" sz="3200" dirty="0" smtClean="0"/>
              <a:t>에 할당된 </a:t>
            </a:r>
            <a:r>
              <a:rPr lang="en-US" altLang="ko-KR" sz="3200" dirty="0" smtClean="0"/>
              <a:t>placeholder</a:t>
            </a:r>
            <a:r>
              <a:rPr lang="ko-KR" altLang="en-US" sz="3200" dirty="0" smtClean="0"/>
              <a:t>는 나중에 향후에 사용시 자료를 공급</a:t>
            </a:r>
            <a:r>
              <a:rPr lang="en-US" altLang="ko-KR" sz="3200" dirty="0" smtClean="0"/>
              <a:t>(feed)</a:t>
            </a:r>
            <a:r>
              <a:rPr lang="ko-KR" altLang="en-US" sz="3200" dirty="0" smtClean="0"/>
              <a:t>해야 됨</a:t>
            </a:r>
            <a:endParaRPr lang="en-US" altLang="ko-KR" sz="3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57340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7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Constant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4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/>
              <a:t>Building the </a:t>
            </a:r>
            <a:r>
              <a:rPr lang="en-US" altLang="ko-KR" sz="4800" dirty="0" smtClean="0"/>
              <a:t>graph</a:t>
            </a:r>
            <a:br>
              <a:rPr lang="en-US" altLang="ko-KR" sz="4800" dirty="0" smtClean="0"/>
            </a:br>
            <a:r>
              <a:rPr lang="en-US" altLang="ko-KR" sz="4800" dirty="0" smtClean="0"/>
              <a:t>(</a:t>
            </a:r>
            <a:r>
              <a:rPr lang="ko-KR" altLang="en-US" sz="4800" dirty="0" smtClean="0"/>
              <a:t>기본 정의</a:t>
            </a:r>
            <a:r>
              <a:rPr lang="en-US" altLang="ko-KR" sz="4800" dirty="0" smtClean="0"/>
              <a:t>)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endParaRPr lang="en-US" altLang="ko-KR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7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</a:t>
            </a:r>
            <a:r>
              <a:rPr lang="ko-KR" altLang="en-US" dirty="0"/>
              <a:t>수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smtClean="0"/>
              <a:t>상수 정의는 </a:t>
            </a:r>
            <a:r>
              <a:rPr lang="en-US" altLang="ko-KR" sz="3200" dirty="0" err="1" smtClean="0"/>
              <a:t>tf.constant</a:t>
            </a:r>
            <a:r>
              <a:rPr lang="en-US" altLang="ko-KR" sz="3200" dirty="0" smtClean="0"/>
              <a:t>()</a:t>
            </a:r>
            <a:r>
              <a:rPr lang="ko-KR" altLang="en-US" sz="3200" dirty="0" smtClean="0"/>
              <a:t>를 이용해서 정의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ko-KR" altLang="en-US" sz="3200" dirty="0" err="1" smtClean="0"/>
              <a:t>상수정의한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a</a:t>
            </a:r>
            <a:r>
              <a:rPr lang="ko-KR" altLang="en-US" sz="3200" dirty="0" smtClean="0"/>
              <a:t>는 </a:t>
            </a:r>
            <a:r>
              <a:rPr lang="en-US" altLang="ko-KR" sz="3200" dirty="0" smtClean="0"/>
              <a:t>Tensor </a:t>
            </a:r>
            <a:r>
              <a:rPr lang="ko-KR" altLang="en-US" sz="3200" dirty="0" smtClean="0"/>
              <a:t>타입임</a:t>
            </a:r>
            <a:endParaRPr lang="en-US" altLang="ko-KR" sz="32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01" y="3429000"/>
            <a:ext cx="51339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Tensor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7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Tensor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3200" dirty="0" err="1"/>
              <a:t>텐서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객체는 </a:t>
            </a:r>
            <a:r>
              <a:rPr lang="ko-KR" altLang="en-US" sz="3200" dirty="0"/>
              <a:t>연산의 결과에 대한 기호 핸들이지만</a:t>
            </a:r>
            <a:r>
              <a:rPr lang="en-US" altLang="ko-KR" sz="3200" dirty="0"/>
              <a:t>, </a:t>
            </a:r>
            <a:r>
              <a:rPr lang="ko-KR" altLang="en-US" sz="3200" dirty="0"/>
              <a:t>실제로 동작 출력 값을 포함하지 않는다</a:t>
            </a:r>
            <a:r>
              <a:rPr lang="en-US" altLang="ko-KR" sz="3200" dirty="0"/>
              <a:t>.</a:t>
            </a:r>
            <a:endParaRPr lang="en-US" altLang="ko-KR" sz="32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31028"/>
            <a:ext cx="4896543" cy="309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71600" y="4509120"/>
            <a:ext cx="4536504" cy="10801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44208" y="4365104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Variable </a:t>
            </a:r>
            <a:r>
              <a:rPr lang="ko-KR" altLang="en-US" dirty="0" smtClean="0"/>
              <a:t>객체를 </a:t>
            </a:r>
            <a:r>
              <a:rPr lang="en-US" altLang="ko-KR" dirty="0" smtClean="0"/>
              <a:t>Tensor </a:t>
            </a:r>
            <a:r>
              <a:rPr lang="ko-KR" altLang="en-US" dirty="0" smtClean="0"/>
              <a:t>객체로 할당할 경우 </a:t>
            </a:r>
            <a:r>
              <a:rPr lang="en-US" altLang="ko-KR" dirty="0" smtClean="0"/>
              <a:t>value()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endCxn id="7" idx="1"/>
          </p:cNvCxnSpPr>
          <p:nvPr/>
        </p:nvCxnSpPr>
        <p:spPr>
          <a:xfrm flipV="1">
            <a:off x="5508104" y="4965269"/>
            <a:ext cx="936104" cy="839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Operation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peration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Operation</a:t>
            </a:r>
            <a:r>
              <a:rPr lang="ko-KR" altLang="en-US" sz="3200" dirty="0" smtClean="0"/>
              <a:t>은 </a:t>
            </a:r>
            <a:r>
              <a:rPr lang="ko-KR" altLang="en-US" sz="3200" dirty="0" err="1" smtClean="0"/>
              <a:t>텐서플로우</a:t>
            </a:r>
            <a:r>
              <a:rPr lang="ko-KR" altLang="en-US" sz="3200" dirty="0" smtClean="0"/>
              <a:t> 내의 </a:t>
            </a:r>
            <a:endParaRPr lang="en-US" altLang="ko-KR" sz="32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68960"/>
            <a:ext cx="58674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5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/>
              <a:t>Launching the graph in a </a:t>
            </a:r>
            <a:r>
              <a:rPr lang="en-US" altLang="ko-KR" sz="4800" dirty="0" smtClean="0"/>
              <a:t>session</a:t>
            </a:r>
            <a:br>
              <a:rPr lang="en-US" altLang="ko-KR" sz="4800" dirty="0" smtClean="0"/>
            </a:br>
            <a:r>
              <a:rPr lang="en-US" altLang="ko-KR" sz="4800" dirty="0" smtClean="0"/>
              <a:t>(</a:t>
            </a:r>
            <a:r>
              <a:rPr lang="ko-KR" altLang="en-US" sz="4800" dirty="0" smtClean="0"/>
              <a:t>실행방법</a:t>
            </a:r>
            <a:r>
              <a:rPr lang="en-US" altLang="ko-KR" sz="4800" dirty="0" smtClean="0"/>
              <a:t>)</a:t>
            </a:r>
            <a:br>
              <a:rPr lang="en-US" altLang="ko-KR" sz="48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endParaRPr lang="en-US" altLang="ko-KR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1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Session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6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작동원리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Session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feed 2</a:t>
            </a:r>
            <a:r>
              <a:rPr lang="ko-KR" altLang="en-US" dirty="0" smtClean="0"/>
              <a:t>가지 방법으로 처리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403648" y="3263682"/>
            <a:ext cx="27363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Fetches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1413992" y="5138530"/>
            <a:ext cx="272952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Feeds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5004048" y="2924944"/>
            <a:ext cx="3240360" cy="1429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연산의 결과를 </a:t>
            </a:r>
            <a:r>
              <a:rPr lang="en-US" altLang="ko-KR" sz="1600" dirty="0">
                <a:solidFill>
                  <a:schemeClr val="tx1"/>
                </a:solidFill>
              </a:rPr>
              <a:t>fetch </a:t>
            </a:r>
            <a:r>
              <a:rPr lang="ko-KR" altLang="en-US" sz="1600" dirty="0">
                <a:solidFill>
                  <a:schemeClr val="tx1"/>
                </a:solidFill>
              </a:rPr>
              <a:t>하는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가져오는</a:t>
            </a:r>
            <a:r>
              <a:rPr lang="en-US" altLang="ko-KR" sz="1600" dirty="0" smtClean="0">
                <a:solidFill>
                  <a:schemeClr val="tx1"/>
                </a:solidFill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</a:rPr>
              <a:t>방법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4048" y="4725144"/>
            <a:ext cx="324036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Placeholder</a:t>
            </a:r>
            <a:r>
              <a:rPr lang="ko-KR" altLang="en-US" sz="1600" dirty="0" smtClean="0">
                <a:solidFill>
                  <a:schemeClr val="tx1"/>
                </a:solidFill>
              </a:rPr>
              <a:t>에 값을 넣어 실행하는 방법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3" idx="3"/>
            <a:endCxn id="4" idx="1"/>
          </p:cNvCxnSpPr>
          <p:nvPr/>
        </p:nvCxnSpPr>
        <p:spPr>
          <a:xfrm flipV="1">
            <a:off x="4139952" y="3639598"/>
            <a:ext cx="864096" cy="20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8" idx="1"/>
          </p:cNvCxnSpPr>
          <p:nvPr/>
        </p:nvCxnSpPr>
        <p:spPr>
          <a:xfrm flipV="1">
            <a:off x="4143519" y="5517232"/>
            <a:ext cx="860529" cy="1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32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fetch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Fetch</a:t>
            </a:r>
            <a:r>
              <a:rPr lang="ko-KR" altLang="en-US" dirty="0" smtClean="0"/>
              <a:t>는 실제 </a:t>
            </a:r>
            <a:r>
              <a:rPr lang="en-US" altLang="ko-KR" dirty="0" smtClean="0"/>
              <a:t>operation</a:t>
            </a:r>
            <a:r>
              <a:rPr lang="ko-KR" altLang="en-US" dirty="0" smtClean="0"/>
              <a:t>을 실행해서 결과만을 가져옴 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47434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5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feed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Placeholder </a:t>
            </a:r>
            <a:r>
              <a:rPr lang="ko-KR" altLang="en-US" dirty="0" smtClean="0"/>
              <a:t>지정된 </a:t>
            </a:r>
            <a:r>
              <a:rPr lang="ko-KR" altLang="en-US" dirty="0" err="1" smtClean="0"/>
              <a:t>텐더를</a:t>
            </a:r>
            <a:r>
              <a:rPr lang="ko-KR" altLang="en-US" dirty="0" smtClean="0"/>
              <a:t> 실제 </a:t>
            </a:r>
            <a:r>
              <a:rPr lang="en-US" altLang="ko-KR" dirty="0" err="1" smtClean="0"/>
              <a:t>sess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feed_dict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 데이터 타입에 따라 지정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57340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4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Tensorflow</a:t>
            </a:r>
            <a:r>
              <a:rPr lang="en-US" altLang="ko-KR" dirty="0" smtClean="0"/>
              <a:t> start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3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Session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11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실행 방법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Session</a:t>
            </a:r>
            <a:r>
              <a:rPr lang="ko-KR" altLang="en-US" dirty="0" smtClean="0"/>
              <a:t>은 다음의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가지를 </a:t>
            </a:r>
            <a:r>
              <a:rPr lang="ko-KR" altLang="en-US" dirty="0" err="1" smtClean="0"/>
              <a:t>세팅해서</a:t>
            </a:r>
            <a:r>
              <a:rPr lang="ko-KR" altLang="en-US" dirty="0" smtClean="0"/>
              <a:t> 사용가능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403648" y="3263682"/>
            <a:ext cx="27363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InteractiveSession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1413992" y="5138530"/>
            <a:ext cx="272952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Session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5004048" y="2924944"/>
            <a:ext cx="3240360" cy="1429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Interactive </a:t>
            </a:r>
            <a:r>
              <a:rPr lang="ko-KR" altLang="en-US" sz="1600" dirty="0" smtClean="0">
                <a:solidFill>
                  <a:schemeClr val="tx1"/>
                </a:solidFill>
              </a:rPr>
              <a:t>하게 사용가능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Tensor.eval</a:t>
            </a:r>
            <a:r>
              <a:rPr lang="en-US" altLang="ko-KR" sz="1600" dirty="0" smtClean="0">
                <a:solidFill>
                  <a:schemeClr val="tx1"/>
                </a:solidFill>
              </a:rPr>
              <a:t>(),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Operation.run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  <a:r>
              <a:rPr lang="ko-KR" altLang="en-US" sz="1600" dirty="0" smtClean="0">
                <a:solidFill>
                  <a:schemeClr val="tx1"/>
                </a:solidFill>
              </a:rPr>
              <a:t>으로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처리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4048" y="4725144"/>
            <a:ext cx="324036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Non-Interactive </a:t>
            </a:r>
            <a:r>
              <a:rPr lang="ko-KR" altLang="en-US" sz="1600" dirty="0">
                <a:solidFill>
                  <a:schemeClr val="tx1"/>
                </a:solidFill>
              </a:rPr>
              <a:t>하게 </a:t>
            </a:r>
            <a:r>
              <a:rPr lang="ko-KR" altLang="en-US" sz="1600" dirty="0" smtClean="0">
                <a:solidFill>
                  <a:schemeClr val="tx1"/>
                </a:solidFill>
              </a:rPr>
              <a:t>사용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Session.run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  <a:r>
              <a:rPr lang="ko-KR" altLang="en-US" sz="1600" dirty="0">
                <a:solidFill>
                  <a:schemeClr val="tx1"/>
                </a:solidFill>
              </a:rPr>
              <a:t>으로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처리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3" idx="3"/>
            <a:endCxn id="4" idx="1"/>
          </p:cNvCxnSpPr>
          <p:nvPr/>
        </p:nvCxnSpPr>
        <p:spPr>
          <a:xfrm flipV="1">
            <a:off x="4139952" y="3639598"/>
            <a:ext cx="864096" cy="20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8" idx="1"/>
          </p:cNvCxnSpPr>
          <p:nvPr/>
        </p:nvCxnSpPr>
        <p:spPr>
          <a:xfrm flipV="1">
            <a:off x="4143519" y="5517232"/>
            <a:ext cx="860529" cy="1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6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: Interactive </a:t>
            </a:r>
            <a:r>
              <a:rPr lang="en-US" altLang="ko-KR" dirty="0"/>
              <a:t>Usage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err="1"/>
              <a:t>sess</a:t>
            </a:r>
            <a:r>
              <a:rPr lang="en-US" altLang="ko-KR" sz="3200" dirty="0"/>
              <a:t> = </a:t>
            </a:r>
            <a:r>
              <a:rPr lang="en-US" altLang="ko-KR" sz="3200" dirty="0" err="1"/>
              <a:t>tf.InteractiveSession</a:t>
            </a:r>
            <a:r>
              <a:rPr lang="en-US" altLang="ko-KR" sz="3200" dirty="0" smtClean="0"/>
              <a:t>()  </a:t>
            </a:r>
            <a:r>
              <a:rPr lang="ko-KR" altLang="en-US" sz="3200" dirty="0" smtClean="0"/>
              <a:t>를 설정해서 일반 </a:t>
            </a:r>
            <a:r>
              <a:rPr lang="en-US" altLang="ko-KR" sz="3200" dirty="0" smtClean="0"/>
              <a:t>ide </a:t>
            </a:r>
            <a:r>
              <a:rPr lang="ko-KR" altLang="en-US" sz="3200" dirty="0" smtClean="0"/>
              <a:t>환경처럼 처리 중간과정을 처리</a:t>
            </a:r>
            <a:endParaRPr lang="en-US" altLang="ko-KR" sz="3200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356992"/>
            <a:ext cx="324036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import </a:t>
            </a:r>
            <a:r>
              <a:rPr lang="en-US" altLang="ko-KR" sz="1200" b="1" dirty="0" err="1"/>
              <a:t>tensorflow</a:t>
            </a:r>
            <a:r>
              <a:rPr lang="en-US" altLang="ko-KR" sz="1200" b="1" dirty="0"/>
              <a:t> as </a:t>
            </a:r>
            <a:r>
              <a:rPr lang="en-US" altLang="ko-KR" sz="1200" b="1" dirty="0" err="1"/>
              <a:t>tf</a:t>
            </a:r>
            <a:endParaRPr lang="en-US" altLang="ko-KR" sz="1200" b="1" dirty="0"/>
          </a:p>
          <a:p>
            <a:r>
              <a:rPr lang="en-US" altLang="ko-KR" sz="1200" b="1" dirty="0" err="1"/>
              <a:t>sess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tf.InteractiveSession</a:t>
            </a:r>
            <a:r>
              <a:rPr lang="en-US" altLang="ko-KR" sz="1200" b="1" dirty="0"/>
              <a:t>()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x = </a:t>
            </a:r>
            <a:r>
              <a:rPr lang="en-US" altLang="ko-KR" sz="1200" b="1" dirty="0" err="1"/>
              <a:t>tf.Variable</a:t>
            </a:r>
            <a:r>
              <a:rPr lang="en-US" altLang="ko-KR" sz="1200" b="1" dirty="0"/>
              <a:t>([1.0, 2.0])</a:t>
            </a:r>
          </a:p>
          <a:p>
            <a:r>
              <a:rPr lang="en-US" altLang="ko-KR" sz="1200" b="1" dirty="0"/>
              <a:t>a = </a:t>
            </a:r>
            <a:r>
              <a:rPr lang="en-US" altLang="ko-KR" sz="1200" b="1" dirty="0" err="1"/>
              <a:t>tf.constant</a:t>
            </a:r>
            <a:r>
              <a:rPr lang="en-US" altLang="ko-KR" sz="1200" b="1" dirty="0"/>
              <a:t>([3.0, 3.0])</a:t>
            </a:r>
          </a:p>
          <a:p>
            <a:endParaRPr lang="en-US" altLang="ko-KR" sz="1200" b="1" dirty="0"/>
          </a:p>
          <a:p>
            <a:r>
              <a:rPr lang="en-US" altLang="ko-KR" sz="1200" b="1" dirty="0" err="1"/>
              <a:t>x.initializer.run</a:t>
            </a:r>
            <a:r>
              <a:rPr lang="en-US" altLang="ko-KR" sz="1200" b="1" dirty="0" smtClean="0"/>
              <a:t>() 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sub = </a:t>
            </a:r>
            <a:r>
              <a:rPr lang="en-US" altLang="ko-KR" sz="1200" b="1" dirty="0" err="1"/>
              <a:t>tf.sub</a:t>
            </a:r>
            <a:r>
              <a:rPr lang="en-US" altLang="ko-KR" sz="1200" b="1" dirty="0"/>
              <a:t>(x, a)</a:t>
            </a:r>
          </a:p>
          <a:p>
            <a:r>
              <a:rPr lang="en-US" altLang="ko-KR" sz="1200" b="1" dirty="0"/>
              <a:t>print </a:t>
            </a:r>
            <a:r>
              <a:rPr lang="en-US" altLang="ko-KR" sz="1200" b="1" dirty="0" err="1"/>
              <a:t>sub.eval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# ==&gt; [-2. -1.]</a:t>
            </a:r>
            <a:endParaRPr lang="en-US" altLang="ko-KR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436510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변수는 초기화 처리를 반드시 해야 함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5616" y="4688269"/>
            <a:ext cx="2160240" cy="5409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5" idx="1"/>
          </p:cNvCxnSpPr>
          <p:nvPr/>
        </p:nvCxnSpPr>
        <p:spPr>
          <a:xfrm flipV="1">
            <a:off x="3275856" y="4688270"/>
            <a:ext cx="2520280" cy="2704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7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</a:t>
            </a:r>
            <a:r>
              <a:rPr lang="en-US" altLang="ko-KR" dirty="0" smtClean="0"/>
              <a:t>Usage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Interactive</a:t>
            </a:r>
            <a:r>
              <a:rPr lang="ko-KR" altLang="en-US" sz="3200" dirty="0" smtClean="0"/>
              <a:t>가 지정되어 있어서 두 </a:t>
            </a:r>
            <a:r>
              <a:rPr lang="en-US" altLang="ko-KR" sz="3200" dirty="0" err="1" smtClean="0"/>
              <a:t>tendor</a:t>
            </a:r>
            <a:r>
              <a:rPr lang="ko-KR" altLang="en-US" sz="3200" dirty="0" smtClean="0"/>
              <a:t>에 대해 </a:t>
            </a:r>
            <a:r>
              <a:rPr lang="en-US" altLang="ko-KR" sz="3200" dirty="0" smtClean="0"/>
              <a:t>add</a:t>
            </a:r>
            <a:endParaRPr lang="en-US" altLang="ko-KR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61048"/>
            <a:ext cx="49149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7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: </a:t>
            </a:r>
            <a:r>
              <a:rPr lang="ko-KR" altLang="en-US" dirty="0" smtClean="0"/>
              <a:t>최종 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Session </a:t>
            </a:r>
            <a:r>
              <a:rPr lang="ko-KR" altLang="en-US" sz="3200" dirty="0" smtClean="0"/>
              <a:t>정의 될 경우 </a:t>
            </a:r>
            <a:r>
              <a:rPr lang="en-US" altLang="ko-KR" sz="3200" dirty="0" smtClean="0"/>
              <a:t>Session</a:t>
            </a:r>
            <a:r>
              <a:rPr lang="ko-KR" altLang="en-US" sz="3200" dirty="0" smtClean="0"/>
              <a:t>에서는 </a:t>
            </a:r>
            <a:r>
              <a:rPr lang="en-US" altLang="ko-KR" sz="3200" dirty="0" smtClean="0"/>
              <a:t>run</a:t>
            </a:r>
            <a:r>
              <a:rPr lang="ko-KR" altLang="en-US" sz="3200" dirty="0" smtClean="0"/>
              <a:t>을 사용해야 하거나 </a:t>
            </a:r>
            <a:r>
              <a:rPr lang="en-US" altLang="ko-KR" sz="3200" dirty="0" smtClean="0"/>
              <a:t>with </a:t>
            </a:r>
            <a:r>
              <a:rPr lang="ko-KR" altLang="en-US" sz="3200" dirty="0" smtClean="0"/>
              <a:t>문을 사용해서 활용</a:t>
            </a:r>
            <a:endParaRPr lang="en-US" altLang="ko-KR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45024"/>
            <a:ext cx="30003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63077"/>
            <a:ext cx="2857500" cy="163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59619" y="5858688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sess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tf.InteractiveSession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을 정의되어 있을 경우 </a:t>
            </a:r>
            <a:r>
              <a:rPr lang="en-US" altLang="ko-KR" sz="1200" dirty="0" smtClean="0"/>
              <a:t>tensor</a:t>
            </a:r>
            <a:r>
              <a:rPr lang="ko-KR" altLang="en-US" sz="1200" dirty="0" smtClean="0"/>
              <a:t>에 </a:t>
            </a:r>
            <a:r>
              <a:rPr lang="en-US" altLang="ko-KR" sz="1200" dirty="0" err="1" smtClean="0"/>
              <a:t>eval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로 실행가능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7584" y="4653136"/>
            <a:ext cx="2160240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907704" y="5445224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31640" y="31409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err="1" smtClean="0"/>
              <a:t>Session.run</a:t>
            </a:r>
            <a:r>
              <a:rPr lang="en-US" altLang="ko-KR" u="sng" dirty="0" smtClean="0"/>
              <a:t>()</a:t>
            </a:r>
            <a:endParaRPr lang="ko-KR" alt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100650" y="315929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err="1" smtClean="0"/>
              <a:t>Tensor.eval</a:t>
            </a:r>
            <a:r>
              <a:rPr lang="en-US" altLang="ko-KR" u="sng" dirty="0" smtClean="0"/>
              <a:t>()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8651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최종 결과 </a:t>
            </a:r>
            <a:r>
              <a:rPr lang="ko-KR" altLang="en-US" dirty="0" err="1" smtClean="0"/>
              <a:t>값처리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Session </a:t>
            </a:r>
            <a:r>
              <a:rPr lang="ko-KR" altLang="en-US" sz="3200" dirty="0" smtClean="0"/>
              <a:t>처리 </a:t>
            </a:r>
            <a:r>
              <a:rPr lang="ko-KR" altLang="en-US" sz="3200" dirty="0" err="1" smtClean="0"/>
              <a:t>결과이</a:t>
            </a:r>
            <a:r>
              <a:rPr lang="ko-KR" altLang="en-US" sz="3200" dirty="0" smtClean="0"/>
              <a:t> 타입은 </a:t>
            </a:r>
            <a:r>
              <a:rPr lang="en-US" altLang="ko-KR" sz="3200" dirty="0" smtClean="0"/>
              <a:t>numpy.int32 </a:t>
            </a:r>
            <a:r>
              <a:rPr lang="ko-KR" altLang="en-US" sz="3200" dirty="0" smtClean="0"/>
              <a:t>객체이니 </a:t>
            </a:r>
            <a:r>
              <a:rPr lang="en-US" altLang="ko-KR" sz="3200" dirty="0" smtClean="0"/>
              <a:t>Tensor </a:t>
            </a:r>
            <a:r>
              <a:rPr lang="ko-KR" altLang="en-US" sz="3200" dirty="0" smtClean="0"/>
              <a:t>타입이 아님</a:t>
            </a:r>
            <a:endParaRPr lang="en-US" altLang="ko-KR" sz="32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9204"/>
            <a:ext cx="446449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115616" y="4221088"/>
            <a:ext cx="3456384" cy="10801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0232" y="4472730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처리 결과는 </a:t>
            </a:r>
            <a:r>
              <a:rPr lang="en-US" altLang="ko-KR" dirty="0" smtClean="0"/>
              <a:t>tensor </a:t>
            </a:r>
            <a:r>
              <a:rPr lang="ko-KR" altLang="en-US" dirty="0" smtClean="0"/>
              <a:t>타입이 아닌 실제 결과 타입이 저장됨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12" idx="3"/>
            <a:endCxn id="5" idx="1"/>
          </p:cNvCxnSpPr>
          <p:nvPr/>
        </p:nvCxnSpPr>
        <p:spPr>
          <a:xfrm>
            <a:off x="4572000" y="4761148"/>
            <a:ext cx="2088232" cy="3117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6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run </a:t>
            </a:r>
            <a:r>
              <a:rPr lang="ko-KR" altLang="en-US" dirty="0" smtClean="0"/>
              <a:t>를 통해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1008"/>
            <a:ext cx="70485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2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작동원</a:t>
            </a:r>
            <a:r>
              <a:rPr lang="ko-KR" altLang="en-US" dirty="0"/>
              <a:t>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Graph</a:t>
            </a:r>
            <a:r>
              <a:rPr lang="ko-KR" altLang="en-US" dirty="0" smtClean="0"/>
              <a:t>를 만들고 이를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상에 </a:t>
            </a:r>
            <a:r>
              <a:rPr lang="en-US" altLang="ko-KR" dirty="0" smtClean="0"/>
              <a:t>graph</a:t>
            </a:r>
            <a:r>
              <a:rPr lang="ko-KR" altLang="en-US" dirty="0" smtClean="0"/>
              <a:t>를 실행해야 작동됨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403648" y="3263682"/>
            <a:ext cx="27363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Building the graph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1413992" y="5138530"/>
            <a:ext cx="272952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Launching the graph in a session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5004048" y="2924944"/>
            <a:ext cx="2592288" cy="1429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import </a:t>
            </a:r>
            <a:r>
              <a:rPr lang="en-US" altLang="ko-KR" sz="900" dirty="0" err="1">
                <a:solidFill>
                  <a:schemeClr val="tx1"/>
                </a:solidFill>
              </a:rPr>
              <a:t>tensorflow</a:t>
            </a:r>
            <a:r>
              <a:rPr lang="en-US" altLang="ko-KR" sz="900" dirty="0">
                <a:solidFill>
                  <a:schemeClr val="tx1"/>
                </a:solidFill>
              </a:rPr>
              <a:t> as </a:t>
            </a:r>
            <a:r>
              <a:rPr lang="en-US" altLang="ko-KR" sz="900" dirty="0" err="1">
                <a:solidFill>
                  <a:schemeClr val="tx1"/>
                </a:solidFill>
              </a:rPr>
              <a:t>tf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matrix1 = </a:t>
            </a:r>
            <a:r>
              <a:rPr lang="en-US" altLang="ko-KR" sz="900" dirty="0" err="1">
                <a:solidFill>
                  <a:schemeClr val="tx1"/>
                </a:solidFill>
              </a:rPr>
              <a:t>tf.constant</a:t>
            </a:r>
            <a:r>
              <a:rPr lang="en-US" altLang="ko-KR" sz="900" dirty="0">
                <a:solidFill>
                  <a:schemeClr val="tx1"/>
                </a:solidFill>
              </a:rPr>
              <a:t>([[3., 3.]])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matrix2 = </a:t>
            </a:r>
            <a:r>
              <a:rPr lang="en-US" altLang="ko-KR" sz="900" dirty="0" err="1">
                <a:solidFill>
                  <a:schemeClr val="tx1"/>
                </a:solidFill>
              </a:rPr>
              <a:t>tf.constant</a:t>
            </a:r>
            <a:r>
              <a:rPr lang="en-US" altLang="ko-KR" sz="900" dirty="0">
                <a:solidFill>
                  <a:schemeClr val="tx1"/>
                </a:solidFill>
              </a:rPr>
              <a:t>([[2.],[2.]])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product = </a:t>
            </a:r>
            <a:r>
              <a:rPr lang="en-US" altLang="ko-KR" sz="900" dirty="0" err="1">
                <a:solidFill>
                  <a:schemeClr val="tx1"/>
                </a:solidFill>
              </a:rPr>
              <a:t>tf.matmul</a:t>
            </a:r>
            <a:r>
              <a:rPr lang="en-US" altLang="ko-KR" sz="900" dirty="0">
                <a:solidFill>
                  <a:schemeClr val="tx1"/>
                </a:solidFill>
              </a:rPr>
              <a:t>(matrix1, matrix2)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4048" y="4725144"/>
            <a:ext cx="2592288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sess</a:t>
            </a:r>
            <a:r>
              <a:rPr lang="en-US" altLang="ko-KR" sz="900" dirty="0">
                <a:solidFill>
                  <a:schemeClr val="tx1"/>
                </a:solidFill>
              </a:rPr>
              <a:t> = </a:t>
            </a:r>
            <a:r>
              <a:rPr lang="en-US" altLang="ko-KR" sz="900" dirty="0" err="1">
                <a:solidFill>
                  <a:schemeClr val="tx1"/>
                </a:solidFill>
              </a:rPr>
              <a:t>tf.Session</a:t>
            </a:r>
            <a:r>
              <a:rPr lang="en-US" altLang="ko-KR" sz="9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# The output of the op is returned in 'result' as a </a:t>
            </a:r>
            <a:r>
              <a:rPr lang="en-US" altLang="ko-KR" sz="900" dirty="0" err="1">
                <a:solidFill>
                  <a:schemeClr val="tx1"/>
                </a:solidFill>
              </a:rPr>
              <a:t>numpy</a:t>
            </a:r>
            <a:r>
              <a:rPr lang="en-US" altLang="ko-KR" sz="900" dirty="0">
                <a:solidFill>
                  <a:schemeClr val="tx1"/>
                </a:solidFill>
              </a:rPr>
              <a:t> `</a:t>
            </a:r>
            <a:r>
              <a:rPr lang="en-US" altLang="ko-KR" sz="900" dirty="0" err="1">
                <a:solidFill>
                  <a:schemeClr val="tx1"/>
                </a:solidFill>
              </a:rPr>
              <a:t>ndarray</a:t>
            </a:r>
            <a:r>
              <a:rPr lang="en-US" altLang="ko-KR" sz="900" dirty="0">
                <a:solidFill>
                  <a:schemeClr val="tx1"/>
                </a:solidFill>
              </a:rPr>
              <a:t>` object.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result = </a:t>
            </a:r>
            <a:r>
              <a:rPr lang="en-US" altLang="ko-KR" sz="900" dirty="0" err="1">
                <a:solidFill>
                  <a:schemeClr val="tx1"/>
                </a:solidFill>
              </a:rPr>
              <a:t>sess.run</a:t>
            </a:r>
            <a:r>
              <a:rPr lang="en-US" altLang="ko-KR" sz="900" dirty="0">
                <a:solidFill>
                  <a:schemeClr val="tx1"/>
                </a:solidFill>
              </a:rPr>
              <a:t>(product)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print result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# ==&gt; [[ 12.]]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err="1">
                <a:solidFill>
                  <a:schemeClr val="tx1"/>
                </a:solidFill>
              </a:rPr>
              <a:t>sess.close</a:t>
            </a:r>
            <a:r>
              <a:rPr lang="en-US" altLang="ko-KR" sz="900" dirty="0">
                <a:solidFill>
                  <a:schemeClr val="tx1"/>
                </a:solidFill>
              </a:rPr>
              <a:t>()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3" idx="3"/>
            <a:endCxn id="4" idx="1"/>
          </p:cNvCxnSpPr>
          <p:nvPr/>
        </p:nvCxnSpPr>
        <p:spPr>
          <a:xfrm flipV="1">
            <a:off x="4139952" y="3639598"/>
            <a:ext cx="864096" cy="20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8" idx="1"/>
          </p:cNvCxnSpPr>
          <p:nvPr/>
        </p:nvCxnSpPr>
        <p:spPr>
          <a:xfrm flipV="1">
            <a:off x="4143519" y="5517232"/>
            <a:ext cx="860529" cy="1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아래쪽 화살표 10"/>
          <p:cNvSpPr/>
          <p:nvPr/>
        </p:nvSpPr>
        <p:spPr>
          <a:xfrm>
            <a:off x="2529484" y="4210585"/>
            <a:ext cx="484632" cy="73058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87624" y="4293096"/>
            <a:ext cx="1341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실행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842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the graph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Graph</a:t>
            </a:r>
            <a:r>
              <a:rPr lang="ko-KR" altLang="en-US" sz="3200" dirty="0" smtClean="0"/>
              <a:t>는 단순히 작동되는 방식을 정의</a:t>
            </a:r>
            <a:endParaRPr lang="en-US" altLang="ko-KR" sz="3200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356992"/>
            <a:ext cx="324036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import </a:t>
            </a:r>
            <a:r>
              <a:rPr lang="en-US" altLang="ko-KR" sz="1200" b="1" dirty="0" err="1"/>
              <a:t>tensorflow</a:t>
            </a:r>
            <a:r>
              <a:rPr lang="en-US" altLang="ko-KR" sz="1200" b="1" dirty="0"/>
              <a:t> as </a:t>
            </a:r>
            <a:r>
              <a:rPr lang="en-US" altLang="ko-KR" sz="1200" b="1" dirty="0" err="1"/>
              <a:t>tf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matrix1 = </a:t>
            </a:r>
            <a:r>
              <a:rPr lang="en-US" altLang="ko-KR" sz="1200" b="1" dirty="0" err="1"/>
              <a:t>tf.constant</a:t>
            </a:r>
            <a:r>
              <a:rPr lang="en-US" altLang="ko-KR" sz="1200" b="1" dirty="0"/>
              <a:t>([[3., 3.]])</a:t>
            </a:r>
          </a:p>
          <a:p>
            <a:r>
              <a:rPr lang="en-US" altLang="ko-KR" sz="1200" b="1" dirty="0"/>
              <a:t>matrix2 = </a:t>
            </a:r>
            <a:r>
              <a:rPr lang="en-US" altLang="ko-KR" sz="1200" b="1" dirty="0" err="1"/>
              <a:t>tf.constant</a:t>
            </a:r>
            <a:r>
              <a:rPr lang="en-US" altLang="ko-KR" sz="1200" b="1" dirty="0"/>
              <a:t>([[2.],[2.]])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product = </a:t>
            </a:r>
            <a:r>
              <a:rPr lang="en-US" altLang="ko-KR" sz="1200" b="1" dirty="0" err="1"/>
              <a:t>tf.matmul</a:t>
            </a:r>
            <a:r>
              <a:rPr lang="en-US" altLang="ko-KR" sz="1200" b="1" dirty="0"/>
              <a:t>(matrix1, </a:t>
            </a:r>
            <a:r>
              <a:rPr lang="en-US" altLang="ko-KR" sz="1200" b="1" dirty="0" smtClean="0"/>
              <a:t>matrix2)</a:t>
            </a:r>
            <a:endParaRPr lang="en-US" altLang="ko-KR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415082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상수를 정의해서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에 할당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4365104"/>
            <a:ext cx="2592288" cy="5409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  <a:endCxn id="5" idx="1"/>
          </p:cNvCxnSpPr>
          <p:nvPr/>
        </p:nvCxnSpPr>
        <p:spPr>
          <a:xfrm flipV="1">
            <a:off x="3779912" y="4473987"/>
            <a:ext cx="1872208" cy="1615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94926" y="5157192"/>
            <a:ext cx="3017034" cy="5409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17299" y="5202850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함수를 호출하여 처리 결과를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에 할당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0" idx="3"/>
            <a:endCxn id="11" idx="1"/>
          </p:cNvCxnSpPr>
          <p:nvPr/>
        </p:nvCxnSpPr>
        <p:spPr>
          <a:xfrm>
            <a:off x="4211960" y="5427658"/>
            <a:ext cx="1605339" cy="236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Launching </a:t>
            </a:r>
            <a:r>
              <a:rPr lang="en-US" altLang="ko-KR" dirty="0" smtClean="0"/>
              <a:t>in a session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Session</a:t>
            </a:r>
            <a:r>
              <a:rPr lang="ko-KR" altLang="en-US" sz="3200" dirty="0" smtClean="0"/>
              <a:t>이 </a:t>
            </a:r>
            <a:r>
              <a:rPr lang="en-US" altLang="ko-KR" sz="3200" dirty="0" smtClean="0"/>
              <a:t>run </a:t>
            </a:r>
            <a:r>
              <a:rPr lang="ko-KR" altLang="en-US" sz="3200" dirty="0" err="1" smtClean="0"/>
              <a:t>메소드에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Tensor</a:t>
            </a:r>
            <a:r>
              <a:rPr lang="ko-KR" altLang="en-US" sz="3200" dirty="0" smtClean="0"/>
              <a:t>나 </a:t>
            </a:r>
            <a:r>
              <a:rPr lang="en-US" altLang="ko-KR" sz="3200" dirty="0" smtClean="0"/>
              <a:t>Operation</a:t>
            </a:r>
            <a:r>
              <a:rPr lang="ko-KR" altLang="en-US" sz="3200" dirty="0" smtClean="0"/>
              <a:t>을 넣고 실행</a:t>
            </a:r>
            <a:endParaRPr lang="en-US" altLang="ko-KR" sz="3200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356992"/>
            <a:ext cx="324036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/>
              <a:t>sess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tf.Session</a:t>
            </a:r>
            <a:r>
              <a:rPr lang="en-US" altLang="ko-KR" sz="1200" b="1" dirty="0" smtClean="0"/>
              <a:t>()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result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sess.run</a:t>
            </a:r>
            <a:r>
              <a:rPr lang="en-US" altLang="ko-KR" sz="1200" b="1" dirty="0"/>
              <a:t>(product)</a:t>
            </a:r>
          </a:p>
          <a:p>
            <a:r>
              <a:rPr lang="en-US" altLang="ko-KR" sz="1200" b="1" dirty="0"/>
              <a:t>print result</a:t>
            </a:r>
          </a:p>
          <a:p>
            <a:endParaRPr lang="en-US" altLang="ko-KR" sz="1200" b="1" dirty="0"/>
          </a:p>
          <a:p>
            <a:r>
              <a:rPr lang="en-US" altLang="ko-KR" sz="1200" b="1" dirty="0" err="1"/>
              <a:t>sess.close</a:t>
            </a:r>
            <a:r>
              <a:rPr lang="en-US" altLang="ko-KR" sz="1200" b="1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0173" y="366433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실행환경을 구성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717032"/>
            <a:ext cx="2592288" cy="5409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  <a:endCxn id="5" idx="1"/>
          </p:cNvCxnSpPr>
          <p:nvPr/>
        </p:nvCxnSpPr>
        <p:spPr>
          <a:xfrm flipV="1">
            <a:off x="3779912" y="3848997"/>
            <a:ext cx="1890261" cy="1385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94926" y="4526686"/>
            <a:ext cx="3017034" cy="8465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40152" y="4523054"/>
            <a:ext cx="216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 tensor </a:t>
            </a:r>
            <a:r>
              <a:rPr lang="ko-KR" altLang="en-US" dirty="0" smtClean="0"/>
              <a:t>실행하면 </a:t>
            </a:r>
            <a:r>
              <a:rPr lang="en-US" altLang="ko-KR" b="1" dirty="0" err="1"/>
              <a:t>tf.matmul</a:t>
            </a:r>
            <a:r>
              <a:rPr lang="en-US" altLang="ko-KR" b="1" dirty="0"/>
              <a:t>(matrix1, matrix2)</a:t>
            </a:r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실행 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0" idx="3"/>
            <a:endCxn id="11" idx="1"/>
          </p:cNvCxnSpPr>
          <p:nvPr/>
        </p:nvCxnSpPr>
        <p:spPr>
          <a:xfrm>
            <a:off x="4211960" y="4949951"/>
            <a:ext cx="1728192" cy="3117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6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정의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3200" dirty="0" smtClean="0"/>
              <a:t>변수 정의는 </a:t>
            </a:r>
            <a:r>
              <a:rPr lang="en-US" altLang="ko-KR" sz="3200" dirty="0" err="1" smtClean="0"/>
              <a:t>tf.Variable</a:t>
            </a:r>
            <a:r>
              <a:rPr lang="en-US" altLang="ko-KR" sz="3200" dirty="0" smtClean="0"/>
              <a:t>()</a:t>
            </a:r>
            <a:r>
              <a:rPr lang="ko-KR" altLang="en-US" sz="3200" dirty="0" smtClean="0"/>
              <a:t>를 이용해서 초기값과 </a:t>
            </a:r>
            <a:r>
              <a:rPr lang="ko-KR" altLang="en-US" sz="3200" dirty="0" err="1" smtClean="0"/>
              <a:t>변수명을</a:t>
            </a:r>
            <a:r>
              <a:rPr lang="ko-KR" altLang="en-US" sz="3200" dirty="0" smtClean="0"/>
              <a:t> 정의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ko-KR" altLang="en-US" sz="3200" dirty="0"/>
              <a:t>변수는 그래프의 </a:t>
            </a:r>
            <a:r>
              <a:rPr lang="ko-KR" altLang="en-US" sz="3200" dirty="0" err="1"/>
              <a:t>실행시</a:t>
            </a:r>
            <a:r>
              <a:rPr lang="en-US" altLang="ko-KR" sz="3200" dirty="0"/>
              <a:t>, </a:t>
            </a:r>
            <a:r>
              <a:rPr lang="ko-KR" altLang="en-US" sz="3200" dirty="0" err="1" smtClean="0"/>
              <a:t>파</a:t>
            </a:r>
            <a:r>
              <a:rPr lang="ko-KR" altLang="en-US" sz="3200" dirty="0" err="1"/>
              <a:t>라</a:t>
            </a:r>
            <a:r>
              <a:rPr lang="ko-KR" altLang="en-US" sz="3200" dirty="0" err="1" smtClean="0"/>
              <a:t>미터를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저장하고 갱신하는데 </a:t>
            </a:r>
            <a:r>
              <a:rPr lang="ko-KR" altLang="en-US" sz="3200" dirty="0" smtClean="0"/>
              <a:t>사용되며</a:t>
            </a:r>
            <a:r>
              <a:rPr lang="en-US" altLang="ko-KR" sz="3200" dirty="0" smtClean="0"/>
              <a:t>,  </a:t>
            </a:r>
            <a:r>
              <a:rPr lang="ko-KR" altLang="en-US" sz="3200" dirty="0"/>
              <a:t>메모리 상에서 </a:t>
            </a:r>
            <a:r>
              <a:rPr lang="ko-KR" altLang="en-US" sz="3200" dirty="0" err="1"/>
              <a:t>텐서를</a:t>
            </a:r>
            <a:r>
              <a:rPr lang="ko-KR" altLang="en-US" sz="3200" dirty="0"/>
              <a:t> 저장하는 버퍼 역할을 함</a:t>
            </a:r>
            <a:endParaRPr lang="en-US" altLang="ko-KR" sz="3200" dirty="0"/>
          </a:p>
        </p:txBody>
      </p:sp>
      <p:sp>
        <p:nvSpPr>
          <p:cNvPr id="3" name="직사각형 2"/>
          <p:cNvSpPr/>
          <p:nvPr/>
        </p:nvSpPr>
        <p:spPr>
          <a:xfrm>
            <a:off x="791580" y="3933055"/>
            <a:ext cx="7560840" cy="174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# Create a variable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w = </a:t>
            </a:r>
            <a:r>
              <a:rPr lang="en-US" altLang="ko-KR" dirty="0" err="1"/>
              <a:t>tf.Variable</a:t>
            </a:r>
            <a:r>
              <a:rPr lang="en-US" altLang="ko-KR" dirty="0"/>
              <a:t>(&lt;initial-value&gt;, name=&lt;optional-name&gt;) </a:t>
            </a:r>
          </a:p>
        </p:txBody>
      </p:sp>
    </p:spTree>
    <p:extLst>
      <p:ext uri="{BB962C8B-B14F-4D97-AF65-F5344CB8AC3E}">
        <p14:creationId xmlns:p14="http://schemas.microsoft.com/office/powerpoint/2010/main" val="11989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71465</TotalTime>
  <Words>719</Words>
  <Application>Microsoft Office PowerPoint</Application>
  <PresentationFormat>화면 슬라이드 쇼(4:3)</PresentationFormat>
  <Paragraphs>146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가을</vt:lpstr>
      <vt:lpstr>텐서플로우 기초 이해하기</vt:lpstr>
      <vt:lpstr>Building the graph (기본 정의)  </vt:lpstr>
      <vt:lpstr>Tensorflow start </vt:lpstr>
      <vt:lpstr>Tensorflow 실행</vt:lpstr>
      <vt:lpstr>Tensorflow 작동원리</vt:lpstr>
      <vt:lpstr>Building the graph</vt:lpstr>
      <vt:lpstr>Launching in a session</vt:lpstr>
      <vt:lpstr>Variable</vt:lpstr>
      <vt:lpstr>변수 정의 </vt:lpstr>
      <vt:lpstr>변수 정의 예시</vt:lpstr>
      <vt:lpstr>변수 초기화:Session</vt:lpstr>
      <vt:lpstr>변수 초기화:InteractiveSession</vt:lpstr>
      <vt:lpstr>변수초기화: 함수 사용 1</vt:lpstr>
      <vt:lpstr>변수초기화: 함수 사용 2</vt:lpstr>
      <vt:lpstr>변수 상태 변화 확인</vt:lpstr>
      <vt:lpstr>placeholder</vt:lpstr>
      <vt:lpstr>placeholder 정의</vt:lpstr>
      <vt:lpstr>placeholder 실행</vt:lpstr>
      <vt:lpstr>Constant</vt:lpstr>
      <vt:lpstr>상수 정의</vt:lpstr>
      <vt:lpstr>Tensor</vt:lpstr>
      <vt:lpstr>Tensor</vt:lpstr>
      <vt:lpstr>Operation </vt:lpstr>
      <vt:lpstr>Operation</vt:lpstr>
      <vt:lpstr>Launching the graph in a session (실행방법)  </vt:lpstr>
      <vt:lpstr>Session 실행 방법</vt:lpstr>
      <vt:lpstr>Session 작동원리</vt:lpstr>
      <vt:lpstr>Session fetch 예시</vt:lpstr>
      <vt:lpstr>Session feed 예시</vt:lpstr>
      <vt:lpstr>Session 실행 방법</vt:lpstr>
      <vt:lpstr>Session 실행 방법</vt:lpstr>
      <vt:lpstr>Session : Interactive Usage</vt:lpstr>
      <vt:lpstr>Interactive Usage 예시 1</vt:lpstr>
      <vt:lpstr>Session : 최종 실행</vt:lpstr>
      <vt:lpstr>Session 최종 결과 값처리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776</cp:revision>
  <dcterms:created xsi:type="dcterms:W3CDTF">2015-12-01T07:34:30Z</dcterms:created>
  <dcterms:modified xsi:type="dcterms:W3CDTF">2016-06-22T03:13:51Z</dcterms:modified>
</cp:coreProperties>
</file>