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87"/>
  </p:notesMasterIdLst>
  <p:sldIdLst>
    <p:sldId id="256" r:id="rId2"/>
    <p:sldId id="1047" r:id="rId3"/>
    <p:sldId id="957" r:id="rId4"/>
    <p:sldId id="956" r:id="rId5"/>
    <p:sldId id="1052" r:id="rId6"/>
    <p:sldId id="931" r:id="rId7"/>
    <p:sldId id="1000" r:id="rId8"/>
    <p:sldId id="1001" r:id="rId9"/>
    <p:sldId id="941" r:id="rId10"/>
    <p:sldId id="958" r:id="rId11"/>
    <p:sldId id="959" r:id="rId12"/>
    <p:sldId id="960" r:id="rId13"/>
    <p:sldId id="961" r:id="rId14"/>
    <p:sldId id="962" r:id="rId15"/>
    <p:sldId id="963" r:id="rId16"/>
    <p:sldId id="964" r:id="rId17"/>
    <p:sldId id="965" r:id="rId18"/>
    <p:sldId id="966" r:id="rId19"/>
    <p:sldId id="967" r:id="rId20"/>
    <p:sldId id="990" r:id="rId21"/>
    <p:sldId id="1051" r:id="rId22"/>
    <p:sldId id="991" r:id="rId23"/>
    <p:sldId id="992" r:id="rId24"/>
    <p:sldId id="1068" r:id="rId25"/>
    <p:sldId id="1132" r:id="rId26"/>
    <p:sldId id="1133" r:id="rId27"/>
    <p:sldId id="1134" r:id="rId28"/>
    <p:sldId id="1135" r:id="rId29"/>
    <p:sldId id="1136" r:id="rId30"/>
    <p:sldId id="1069" r:id="rId31"/>
    <p:sldId id="1072" r:id="rId32"/>
    <p:sldId id="1071" r:id="rId33"/>
    <p:sldId id="1070" r:id="rId34"/>
    <p:sldId id="981" r:id="rId35"/>
    <p:sldId id="982" r:id="rId36"/>
    <p:sldId id="983" r:id="rId37"/>
    <p:sldId id="984" r:id="rId38"/>
    <p:sldId id="985" r:id="rId39"/>
    <p:sldId id="986" r:id="rId40"/>
    <p:sldId id="987" r:id="rId41"/>
    <p:sldId id="988" r:id="rId42"/>
    <p:sldId id="989" r:id="rId43"/>
    <p:sldId id="995" r:id="rId44"/>
    <p:sldId id="996" r:id="rId45"/>
    <p:sldId id="1002" r:id="rId46"/>
    <p:sldId id="1003" r:id="rId47"/>
    <p:sldId id="1004" r:id="rId48"/>
    <p:sldId id="997" r:id="rId49"/>
    <p:sldId id="998" r:id="rId50"/>
    <p:sldId id="999" r:id="rId51"/>
    <p:sldId id="1097" r:id="rId52"/>
    <p:sldId id="1099" r:id="rId53"/>
    <p:sldId id="1098" r:id="rId54"/>
    <p:sldId id="1100" r:id="rId55"/>
    <p:sldId id="1101" r:id="rId56"/>
    <p:sldId id="1102" r:id="rId57"/>
    <p:sldId id="1103" r:id="rId58"/>
    <p:sldId id="976" r:id="rId59"/>
    <p:sldId id="977" r:id="rId60"/>
    <p:sldId id="978" r:id="rId61"/>
    <p:sldId id="993" r:id="rId62"/>
    <p:sldId id="1050" r:id="rId63"/>
    <p:sldId id="980" r:id="rId64"/>
    <p:sldId id="1049" r:id="rId65"/>
    <p:sldId id="935" r:id="rId66"/>
    <p:sldId id="936" r:id="rId67"/>
    <p:sldId id="938" r:id="rId68"/>
    <p:sldId id="937" r:id="rId69"/>
    <p:sldId id="969" r:id="rId70"/>
    <p:sldId id="970" r:id="rId71"/>
    <p:sldId id="953" r:id="rId72"/>
    <p:sldId id="954" r:id="rId73"/>
    <p:sldId id="949" r:id="rId74"/>
    <p:sldId id="950" r:id="rId75"/>
    <p:sldId id="955" r:id="rId76"/>
    <p:sldId id="1109" r:id="rId77"/>
    <p:sldId id="1110" r:id="rId78"/>
    <p:sldId id="994" r:id="rId79"/>
    <p:sldId id="1005" r:id="rId80"/>
    <p:sldId id="1139" r:id="rId81"/>
    <p:sldId id="1138" r:id="rId82"/>
    <p:sldId id="917" r:id="rId83"/>
    <p:sldId id="1137" r:id="rId84"/>
    <p:sldId id="1006" r:id="rId85"/>
    <p:sldId id="916" r:id="rId86"/>
    <p:sldId id="1007" r:id="rId87"/>
    <p:sldId id="1008" r:id="rId88"/>
    <p:sldId id="756" r:id="rId89"/>
    <p:sldId id="677" r:id="rId90"/>
    <p:sldId id="598" r:id="rId91"/>
    <p:sldId id="759" r:id="rId92"/>
    <p:sldId id="1104" r:id="rId93"/>
    <p:sldId id="1115" r:id="rId94"/>
    <p:sldId id="1105" r:id="rId95"/>
    <p:sldId id="1108" r:id="rId96"/>
    <p:sldId id="1107" r:id="rId97"/>
    <p:sldId id="635" r:id="rId98"/>
    <p:sldId id="637" r:id="rId99"/>
    <p:sldId id="638" r:id="rId100"/>
    <p:sldId id="639" r:id="rId101"/>
    <p:sldId id="640" r:id="rId102"/>
    <p:sldId id="1111" r:id="rId103"/>
    <p:sldId id="1112" r:id="rId104"/>
    <p:sldId id="1113" r:id="rId105"/>
    <p:sldId id="1114" r:id="rId106"/>
    <p:sldId id="760" r:id="rId107"/>
    <p:sldId id="627" r:id="rId108"/>
    <p:sldId id="628" r:id="rId109"/>
    <p:sldId id="629" r:id="rId110"/>
    <p:sldId id="799" r:id="rId111"/>
    <p:sldId id="1053" r:id="rId112"/>
    <p:sldId id="1054" r:id="rId113"/>
    <p:sldId id="1057" r:id="rId114"/>
    <p:sldId id="1055" r:id="rId115"/>
    <p:sldId id="1056" r:id="rId116"/>
    <p:sldId id="1058" r:id="rId117"/>
    <p:sldId id="1059" r:id="rId118"/>
    <p:sldId id="1062" r:id="rId119"/>
    <p:sldId id="1063" r:id="rId120"/>
    <p:sldId id="1064" r:id="rId121"/>
    <p:sldId id="1065" r:id="rId122"/>
    <p:sldId id="1066" r:id="rId123"/>
    <p:sldId id="1067" r:id="rId124"/>
    <p:sldId id="1128" r:id="rId125"/>
    <p:sldId id="1129" r:id="rId126"/>
    <p:sldId id="1130" r:id="rId127"/>
    <p:sldId id="1131" r:id="rId128"/>
    <p:sldId id="1116" r:id="rId129"/>
    <p:sldId id="1117" r:id="rId130"/>
    <p:sldId id="1118" r:id="rId131"/>
    <p:sldId id="1119" r:id="rId132"/>
    <p:sldId id="1120" r:id="rId133"/>
    <p:sldId id="1121" r:id="rId134"/>
    <p:sldId id="1122" r:id="rId135"/>
    <p:sldId id="1123" r:id="rId136"/>
    <p:sldId id="1124" r:id="rId137"/>
    <p:sldId id="1125" r:id="rId138"/>
    <p:sldId id="1126" r:id="rId139"/>
    <p:sldId id="1127" r:id="rId140"/>
    <p:sldId id="1092" r:id="rId141"/>
    <p:sldId id="1093" r:id="rId142"/>
    <p:sldId id="1096" r:id="rId143"/>
    <p:sldId id="1094" r:id="rId144"/>
    <p:sldId id="1095" r:id="rId145"/>
    <p:sldId id="1048" r:id="rId146"/>
    <p:sldId id="1024" r:id="rId147"/>
    <p:sldId id="1040" r:id="rId148"/>
    <p:sldId id="1046" r:id="rId149"/>
    <p:sldId id="1042" r:id="rId150"/>
    <p:sldId id="1045" r:id="rId151"/>
    <p:sldId id="1043" r:id="rId152"/>
    <p:sldId id="1061" r:id="rId153"/>
    <p:sldId id="1044" r:id="rId154"/>
    <p:sldId id="1060" r:id="rId155"/>
    <p:sldId id="1073" r:id="rId156"/>
    <p:sldId id="1075" r:id="rId157"/>
    <p:sldId id="1074" r:id="rId158"/>
    <p:sldId id="1080" r:id="rId159"/>
    <p:sldId id="1076" r:id="rId160"/>
    <p:sldId id="1081" r:id="rId161"/>
    <p:sldId id="1082" r:id="rId162"/>
    <p:sldId id="1085" r:id="rId163"/>
    <p:sldId id="1077" r:id="rId164"/>
    <p:sldId id="1078" r:id="rId165"/>
    <p:sldId id="1083" r:id="rId166"/>
    <p:sldId id="1079" r:id="rId167"/>
    <p:sldId id="1084" r:id="rId168"/>
    <p:sldId id="1091" r:id="rId169"/>
    <p:sldId id="1087" r:id="rId170"/>
    <p:sldId id="1088" r:id="rId171"/>
    <p:sldId id="1089" r:id="rId172"/>
    <p:sldId id="1090" r:id="rId173"/>
    <p:sldId id="1041" r:id="rId174"/>
    <p:sldId id="1025" r:id="rId175"/>
    <p:sldId id="1086" r:id="rId176"/>
    <p:sldId id="1026" r:id="rId177"/>
    <p:sldId id="1027" r:id="rId178"/>
    <p:sldId id="1028" r:id="rId179"/>
    <p:sldId id="1029" r:id="rId180"/>
    <p:sldId id="1030" r:id="rId181"/>
    <p:sldId id="1031" r:id="rId182"/>
    <p:sldId id="1032" r:id="rId183"/>
    <p:sldId id="1033" r:id="rId184"/>
    <p:sldId id="1034" r:id="rId185"/>
    <p:sldId id="1039" r:id="rId18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otCpCn0l4Wo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br>
              <a:rPr lang="en-US" altLang="ko-KR" sz="9600" dirty="0" smtClean="0"/>
            </a:br>
            <a:r>
              <a:rPr lang="ko-KR" altLang="en-US" sz="9600" dirty="0" smtClean="0"/>
              <a:t>객체지</a:t>
            </a:r>
            <a:r>
              <a:rPr lang="ko-KR" altLang="en-US" sz="9600" dirty="0"/>
              <a:t>향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 Property decorator(1)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01823" y="3237076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@property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self.__</a:t>
            </a:r>
            <a:r>
              <a:rPr lang="en-US" altLang="ko-KR" sz="1200" dirty="0" err="1" smtClean="0"/>
              <a:t>x</a:t>
            </a:r>
            <a:endParaRPr lang="en-US" altLang="ko-KR" sz="1200" dirty="0"/>
          </a:p>
          <a:p>
            <a:r>
              <a:rPr lang="en-US" altLang="ko-KR" sz="1200" dirty="0" smtClean="0"/>
              <a:t>    @</a:t>
            </a:r>
            <a:r>
              <a:rPr lang="en-US" altLang="ko-KR" sz="1200" dirty="0" err="1"/>
              <a:t>x.setter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x(self, x):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.__x</a:t>
            </a:r>
            <a:r>
              <a:rPr lang="en-US" altLang="ko-KR" sz="1200" dirty="0"/>
              <a:t> = x</a:t>
            </a:r>
          </a:p>
          <a:p>
            <a:r>
              <a:rPr lang="en-US" altLang="ko-KR" sz="1200" dirty="0" smtClean="0"/>
              <a:t>    @</a:t>
            </a:r>
            <a:r>
              <a:rPr lang="en-US" altLang="ko-KR" sz="1200" dirty="0" err="1"/>
              <a:t>x.deleter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x(self):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객체의 변수명과 동일하게 </a:t>
            </a:r>
            <a:r>
              <a:rPr lang="en-US" altLang="ko-KR" dirty="0"/>
              <a:t>Property </a:t>
            </a:r>
            <a:r>
              <a:rPr lang="ko-KR" altLang="en-US" dirty="0"/>
              <a:t>객체 생성</a:t>
            </a:r>
            <a:r>
              <a:rPr lang="en-US" altLang="ko-KR" dirty="0"/>
              <a:t>(</a:t>
            </a:r>
            <a:r>
              <a:rPr lang="ko-KR" altLang="en-US" dirty="0"/>
              <a:t>내부에 </a:t>
            </a:r>
            <a:r>
              <a:rPr lang="en-US" altLang="ko-KR" dirty="0"/>
              <a:t>_x </a:t>
            </a:r>
            <a:r>
              <a:rPr lang="ko-KR" altLang="en-US" dirty="0"/>
              <a:t>생김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3466" y="4435805"/>
            <a:ext cx="3500536" cy="17294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6" idx="1"/>
          </p:cNvCxnSpPr>
          <p:nvPr/>
        </p:nvCxnSpPr>
        <p:spPr>
          <a:xfrm flipV="1">
            <a:off x="4734002" y="5170259"/>
            <a:ext cx="990126" cy="130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41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Property </a:t>
            </a:r>
            <a:r>
              <a:rPr lang="en-US" altLang="ko-KR" dirty="0" smtClean="0"/>
              <a:t>decorator(2)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Property </a:t>
            </a:r>
            <a:r>
              <a:rPr lang="ko-KR" altLang="en-US" dirty="0" smtClean="0"/>
              <a:t>객체 생성하여 처리하는 방식과 동일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44625916</a:t>
            </a:r>
          </a:p>
          <a:p>
            <a:r>
              <a:rPr lang="en-US" altLang="ko-KR" dirty="0"/>
              <a:t>&lt;property object at 0x02C1D3C0&gt;</a:t>
            </a:r>
          </a:p>
          <a:p>
            <a:r>
              <a:rPr lang="en-US" altLang="ko-KR" dirty="0"/>
              <a:t>44625916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554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내장함수를 통한 객체접근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0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Built-in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내장함수를 이용하여 객체의 속성에 대한 접근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getattr</a:t>
            </a:r>
            <a:r>
              <a:rPr lang="en-US" altLang="ko-KR" dirty="0"/>
              <a:t>(object, name[, default])</a:t>
            </a:r>
          </a:p>
          <a:p>
            <a:pPr marL="0" indent="0">
              <a:buNone/>
            </a:pPr>
            <a:r>
              <a:rPr lang="en-US" altLang="ko-KR" dirty="0" err="1"/>
              <a:t>setattr</a:t>
            </a:r>
            <a:r>
              <a:rPr lang="en-US" altLang="ko-KR" dirty="0"/>
              <a:t>(object, name, value)</a:t>
            </a:r>
          </a:p>
          <a:p>
            <a:pPr marL="0" indent="0">
              <a:buNone/>
            </a:pPr>
            <a:r>
              <a:rPr lang="en-US" altLang="ko-KR" dirty="0" err="1"/>
              <a:t>delattr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hasattr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callable(object)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79786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객체의 속성을 </a:t>
            </a:r>
            <a:r>
              <a:rPr lang="ko-KR" altLang="en-US" dirty="0" err="1" smtClean="0"/>
              <a:t>접근하고변경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636912"/>
            <a:ext cx="3672408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class 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a = A('dahl',50)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a,"name","Moon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882776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및 함수여부 확인 후 실행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6874" y="2276872"/>
            <a:ext cx="367240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in_set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self,name,default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__[name] = default</a:t>
            </a:r>
          </a:p>
          <a:p>
            <a:r>
              <a:rPr lang="en-US" altLang="ko-KR" sz="1200" dirty="0"/>
              <a:t>        print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A('dahl',50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if callable(add) :</a:t>
            </a:r>
          </a:p>
          <a:p>
            <a:r>
              <a:rPr lang="en-US" altLang="ko-KR" sz="1200" dirty="0"/>
              <a:t>    add(5,6)</a:t>
            </a:r>
          </a:p>
          <a:p>
            <a:r>
              <a:rPr lang="en-US" altLang="ko-KR" sz="1200" dirty="0"/>
              <a:t>else :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callable(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('age',20)</a:t>
            </a:r>
          </a:p>
          <a:p>
            <a:r>
              <a:rPr lang="en-US" altLang="ko-KR" sz="1200" dirty="0"/>
              <a:t>else:</a:t>
            </a:r>
          </a:p>
          <a:p>
            <a:r>
              <a:rPr lang="en-US" altLang="ko-KR" sz="1200" dirty="0"/>
              <a:t>    pass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  <a:p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953139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Information Hiding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8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Information hiding </a:t>
            </a:r>
            <a:r>
              <a:rPr lang="en-US" altLang="ko-KR" dirty="0" smtClean="0"/>
              <a:t>-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ko-KR" altLang="en-US" dirty="0" smtClean="0"/>
              <a:t>명칭 </a:t>
            </a:r>
            <a:r>
              <a:rPr lang="en-US" altLang="ko-KR" dirty="0" smtClean="0"/>
              <a:t>: Private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객체 내부에서만 사용</a:t>
            </a:r>
            <a:r>
              <a:rPr lang="en-US" altLang="ko-KR" dirty="0" smtClean="0"/>
              <a:t>)   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외부에서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mangling </a:t>
            </a:r>
            <a:r>
              <a:rPr lang="ko-KR" altLang="en-US" dirty="0" smtClean="0"/>
              <a:t>되는 구조로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접근 가능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_</a:t>
            </a:r>
            <a:r>
              <a:rPr lang="ko-KR" altLang="en-US" dirty="0" smtClean="0"/>
              <a:t>명칭   </a:t>
            </a:r>
            <a:r>
              <a:rPr lang="en-US" altLang="ko-KR" dirty="0" smtClean="0"/>
              <a:t>: protected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클래스 및 하위 클래스에서만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8595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Information hiding -</a:t>
            </a:r>
            <a:r>
              <a:rPr lang="ko-KR" altLang="en-US" dirty="0"/>
              <a:t>변수예시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92896"/>
          </a:xfrm>
        </p:spPr>
        <p:txBody>
          <a:bodyPr>
            <a:normAutofit fontScale="55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명칭     </a:t>
            </a:r>
            <a:r>
              <a:rPr lang="en-US" altLang="ko-KR" dirty="0" smtClean="0"/>
              <a:t>:  public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공개되는 게 기본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__</a:t>
            </a:r>
            <a:r>
              <a:rPr lang="ko-KR" altLang="en-US" dirty="0" smtClean="0"/>
              <a:t>명칭 </a:t>
            </a:r>
            <a:r>
              <a:rPr lang="en-US" altLang="ko-KR" dirty="0" smtClean="0"/>
              <a:t>: Private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객체 내부에서만 사용</a:t>
            </a:r>
            <a:r>
              <a:rPr lang="en-US" altLang="ko-KR" dirty="0" smtClean="0"/>
              <a:t>)   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mangling </a:t>
            </a:r>
            <a:r>
              <a:rPr lang="ko-KR" altLang="en-US" dirty="0" smtClean="0"/>
              <a:t>되는 구조로 명칭이 변경됨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호출시는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    _</a:t>
            </a:r>
            <a:r>
              <a:rPr lang="ko-KR" altLang="en-US" dirty="0" smtClean="0"/>
              <a:t>명칭   </a:t>
            </a:r>
            <a:r>
              <a:rPr lang="en-US" altLang="ko-KR" dirty="0" smtClean="0"/>
              <a:t>: protected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클래스 및 하위 클래스에서만 사용권고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</a:t>
            </a:r>
            <a:r>
              <a:rPr lang="en-US" altLang="ko-KR" sz="2200" dirty="0"/>
              <a:t>“</a:t>
            </a:r>
            <a:r>
              <a:rPr lang="en-US" altLang="ko-KR" sz="2200" dirty="0">
                <a:hlinkClick r:id="rId2"/>
              </a:rPr>
              <a:t>don’t touch this, unless you’re a subclass</a:t>
            </a:r>
            <a:r>
              <a:rPr lang="en-US" altLang="ko-KR" sz="2200" dirty="0"/>
              <a:t>”</a:t>
            </a:r>
            <a:endParaRPr lang="ko-KR" altLang="en-US" sz="2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4293096"/>
            <a:ext cx="7416824" cy="1872207"/>
            <a:chOff x="827584" y="4342084"/>
            <a:chExt cx="7416824" cy="1823220"/>
          </a:xfrm>
        </p:grpSpPr>
        <p:sp>
          <p:nvSpPr>
            <p:cNvPr id="4" name="직사각형 3"/>
            <p:cNvSpPr/>
            <p:nvPr/>
          </p:nvSpPr>
          <p:spPr>
            <a:xfrm>
              <a:off x="827584" y="4797152"/>
              <a:ext cx="3528392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&gt;&gt;&gt;class </a:t>
              </a:r>
              <a:r>
                <a:rPr lang="en-US" altLang="ko-KR" sz="1200" dirty="0"/>
                <a:t>foo: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smtClean="0"/>
                <a:t>…        </a:t>
              </a:r>
              <a:r>
                <a:rPr lang="en-US" altLang="ko-KR" sz="1200" dirty="0" err="1"/>
                <a:t>def</a:t>
              </a:r>
              <a:r>
                <a:rPr lang="en-US" altLang="ko-KR" sz="1200" dirty="0"/>
                <a:t> __secret(self): </a:t>
              </a:r>
              <a:r>
                <a:rPr lang="en-US" altLang="ko-KR" sz="1200" dirty="0" smtClean="0"/>
                <a:t>pass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smtClean="0"/>
                <a:t>…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/>
                <a:t>foo.__</a:t>
              </a:r>
              <a:r>
                <a:rPr lang="en-US" altLang="ko-KR" sz="1200" dirty="0" err="1" smtClean="0"/>
                <a:t>secret</a:t>
              </a:r>
              <a:r>
                <a:rPr lang="en-US" altLang="ko-KR" sz="1200" dirty="0" smtClean="0"/>
                <a:t>  </a:t>
              </a:r>
              <a:r>
                <a:rPr lang="en-US" altLang="ko-KR" sz="1200" dirty="0"/>
                <a:t>=&gt; </a:t>
              </a:r>
              <a:r>
                <a:rPr lang="en-US" altLang="ko-KR" sz="1200" dirty="0" err="1"/>
                <a:t>AttributeError</a:t>
              </a:r>
              <a:r>
                <a:rPr lang="en-US" altLang="ko-KR" sz="1200" dirty="0"/>
                <a:t>: __secret</a:t>
              </a:r>
            </a:p>
            <a:p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16016" y="4797152"/>
              <a:ext cx="3528392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 &gt;&gt;&gt;foo.__</a:t>
              </a:r>
              <a:r>
                <a:rPr lang="en-US" altLang="ko-KR" sz="1200" dirty="0" err="1"/>
                <a:t>dict</a:t>
              </a:r>
              <a:r>
                <a:rPr lang="en-US" altLang="ko-KR" sz="1200" dirty="0" smtClean="0"/>
                <a:t>__</a:t>
              </a:r>
            </a:p>
            <a:p>
              <a:r>
                <a:rPr lang="en-US" altLang="ko-KR" sz="1200" dirty="0" smtClean="0"/>
                <a:t>{'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_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foo__secret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': </a:t>
              </a:r>
              <a:r>
                <a:rPr lang="en-US" altLang="ko-KR" sz="1200" dirty="0"/>
                <a:t>&lt;function __secret at fc328&gt;, '__module__': '__main__', '__doc__': None} 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616" y="4342084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Private </a:t>
              </a:r>
              <a:r>
                <a:rPr lang="ko-KR" altLang="en-US" sz="1200" b="1" dirty="0" err="1" smtClean="0"/>
                <a:t>메소드</a:t>
              </a:r>
              <a:r>
                <a:rPr lang="ko-KR" altLang="en-US" sz="1200" b="1" dirty="0" smtClean="0"/>
                <a:t> 정의 및 호출</a:t>
              </a:r>
              <a:endParaRPr lang="ko-KR" alt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67456" y="4374296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Class Namespace </a:t>
              </a:r>
              <a:r>
                <a:rPr lang="ko-KR" altLang="en-US" sz="1200" b="1" dirty="0" smtClean="0"/>
                <a:t>명칭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17330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Information hiding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특별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r>
              <a:rPr lang="en-US" altLang="ko-KR" dirty="0" smtClean="0"/>
              <a:t>__ : </a:t>
            </a:r>
            <a:r>
              <a:rPr lang="ko-KR" altLang="en-US" dirty="0" smtClean="0"/>
              <a:t>내장된 변수나 함수 등을 정의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82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0892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9969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2627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131824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887881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정적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>
          <a:xfrm flipV="1">
            <a:off x="2555776" y="2812286"/>
            <a:ext cx="3024336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3747880" y="3294034"/>
            <a:ext cx="1832232" cy="2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747880" y="4072547"/>
            <a:ext cx="1832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661248"/>
            <a:ext cx="7432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('call </a:t>
            </a:r>
            <a:r>
              <a:rPr lang="en-US" altLang="ko-KR" sz="900" dirty="0" err="1" smtClean="0"/>
              <a:t>cls_method</a:t>
            </a:r>
            <a:r>
              <a:rPr lang="en-US" altLang="ko-KR" sz="900" dirty="0" smtClean="0"/>
              <a:t> ', 1)</a:t>
            </a:r>
          </a:p>
          <a:p>
            <a:r>
              <a:rPr lang="en-US" altLang="ko-KR" sz="1000" dirty="0" smtClean="0"/>
              <a:t>('call 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 ', 100)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Class_Member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내부 관리 영역</a:t>
            </a:r>
            <a:endParaRPr lang="en-US" altLang="ko-KR" sz="1000" dirty="0" smtClean="0"/>
          </a:p>
          <a:p>
            <a:r>
              <a:rPr lang="en-US" altLang="ko-KR" sz="1000" dirty="0" smtClean="0"/>
              <a:t>{'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staticmethod</a:t>
            </a:r>
            <a:r>
              <a:rPr lang="en-US" altLang="ko-KR" sz="1000" dirty="0" smtClean="0"/>
              <a:t> object at 0x0215A650&gt;, '__module__': '__main__', '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': &lt;function 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 at 0x029D2270&gt;, '</a:t>
            </a:r>
            <a:r>
              <a:rPr lang="en-US" altLang="ko-KR" sz="1000" dirty="0" err="1" smtClean="0"/>
              <a:t>cls_method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classmethod</a:t>
            </a:r>
            <a:r>
              <a:rPr lang="en-US" altLang="ko-KR" sz="1000" dirty="0" smtClean="0"/>
              <a:t> object at 0x01D92070&gt;, '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': 1, '__doc__': None}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47656" y="373799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30528" y="44885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80112" y="460096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3746768" y="4785634"/>
            <a:ext cx="1833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Information hiding –Descriptor(Property)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객체를 이용하여 객체내의 변수들의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제어한다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Property </a:t>
            </a:r>
            <a:r>
              <a:rPr lang="ko-KR" altLang="en-US" dirty="0" smtClean="0"/>
              <a:t>객체나 </a:t>
            </a:r>
            <a:r>
              <a:rPr lang="en-US" altLang="ko-KR" dirty="0" smtClean="0"/>
              <a:t>@property decorator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명과 동일한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객체가 생성되어야 함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49642" y="3356992"/>
            <a:ext cx="6174686" cy="3044998"/>
            <a:chOff x="1349642" y="2564904"/>
            <a:chExt cx="6174686" cy="4042892"/>
          </a:xfrm>
        </p:grpSpPr>
        <p:sp>
          <p:nvSpPr>
            <p:cNvPr id="21" name="직사각형 20"/>
            <p:cNvSpPr/>
            <p:nvPr/>
          </p:nvSpPr>
          <p:spPr>
            <a:xfrm>
              <a:off x="1349642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Class P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82090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pPr algn="ctr"/>
              <a:r>
                <a:rPr lang="en-US" altLang="ko-KR" sz="1400" dirty="0" smtClean="0"/>
                <a:t>{‘_x’: }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49642" y="5285307"/>
              <a:ext cx="2088232" cy="95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Descriptor </a:t>
              </a:r>
            </a:p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생성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x 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21" idx="2"/>
              <a:endCxn id="27" idx="0"/>
            </p:cNvCxnSpPr>
            <p:nvPr/>
          </p:nvCxnSpPr>
          <p:spPr>
            <a:xfrm>
              <a:off x="2393758" y="4752173"/>
              <a:ext cx="0" cy="533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01770" y="4850412"/>
              <a:ext cx="720080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cxnSp>
          <p:nvCxnSpPr>
            <p:cNvPr id="30" name="직선 화살표 연결선 29"/>
            <p:cNvCxnSpPr>
              <a:stCxn id="21" idx="3"/>
              <a:endCxn id="25" idx="1"/>
            </p:cNvCxnSpPr>
            <p:nvPr/>
          </p:nvCxnSpPr>
          <p:spPr>
            <a:xfrm>
              <a:off x="3437874" y="4325216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81890" y="3955468"/>
              <a:ext cx="165618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인스턴</a:t>
              </a:r>
              <a:r>
                <a:rPr lang="ko-KR" altLang="en-US" sz="1400" dirty="0" err="1"/>
                <a:t>스</a:t>
              </a:r>
              <a:r>
                <a:rPr lang="ko-KR" altLang="en-US" sz="1400" dirty="0" err="1" smtClean="0"/>
                <a:t>생성</a:t>
              </a:r>
              <a:endParaRPr lang="ko-KR" altLang="en-US" sz="14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58154" y="4291077"/>
              <a:ext cx="936104" cy="39541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" name="꺾인 연결선 32"/>
            <p:cNvCxnSpPr>
              <a:stCxn id="32" idx="2"/>
              <a:endCxn id="27" idx="3"/>
            </p:cNvCxnSpPr>
            <p:nvPr/>
          </p:nvCxnSpPr>
          <p:spPr>
            <a:xfrm rot="5400000">
              <a:off x="4393379" y="3730982"/>
              <a:ext cx="1077322" cy="2988332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63788" y="6242311"/>
              <a:ext cx="480653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class </a:t>
              </a:r>
              <a:r>
                <a:rPr lang="ko-KR" altLang="en-US" sz="1400" dirty="0" smtClean="0"/>
                <a:t>내 </a:t>
              </a:r>
              <a:r>
                <a:rPr lang="en-US" altLang="ko-KR" sz="1400" dirty="0" err="1" smtClean="0"/>
                <a:t>descripter</a:t>
              </a:r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인스턴스의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메소드</a:t>
              </a:r>
              <a:r>
                <a:rPr lang="ko-KR" altLang="en-US" sz="1400" dirty="0" smtClean="0"/>
                <a:t> 호출하여 처리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36096" y="5234199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r>
                <a:rPr lang="en-US" altLang="ko-KR" sz="1400" dirty="0"/>
                <a:t>p1.x </a:t>
              </a:r>
              <a:r>
                <a:rPr lang="ko-KR" altLang="en-US" sz="1400" dirty="0"/>
                <a:t>접근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49642" y="2564904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Descriptor</a:t>
              </a:r>
              <a:endParaRPr lang="ko-KR" altLang="en-US" sz="1400" dirty="0"/>
            </a:p>
          </p:txBody>
        </p:sp>
        <p:cxnSp>
          <p:nvCxnSpPr>
            <p:cNvPr id="37" name="직선 화살표 연결선 36"/>
            <p:cNvCxnSpPr>
              <a:stCxn id="21" idx="0"/>
              <a:endCxn id="36" idx="2"/>
            </p:cNvCxnSpPr>
            <p:nvPr/>
          </p:nvCxnSpPr>
          <p:spPr>
            <a:xfrm flipV="1">
              <a:off x="2393758" y="3418819"/>
              <a:ext cx="0" cy="479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2499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Abstract Base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0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추상화 클래스란 직접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만들지 못하고 상속을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받아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오버라이딩해서</a:t>
            </a:r>
            <a:r>
              <a:rPr lang="ko-KR" altLang="en-US" dirty="0" smtClean="0"/>
              <a:t> 사용하는 방식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429001"/>
            <a:ext cx="2520280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Concrete Class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535588" y="3429001"/>
            <a:ext cx="2420788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stCxn id="4" idx="3"/>
            <a:endCxn id="17" idx="1"/>
          </p:cNvCxnSpPr>
          <p:nvPr/>
        </p:nvCxnSpPr>
        <p:spPr>
          <a:xfrm>
            <a:off x="3707904" y="3649138"/>
            <a:ext cx="182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3779" y="3426547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ConcreteClass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3779" y="3733805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179104" y="4106345"/>
            <a:ext cx="2520280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Abstract Class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527068" y="4106345"/>
            <a:ext cx="2420788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5" idx="3"/>
            <a:endCxn id="27" idx="1"/>
          </p:cNvCxnSpPr>
          <p:nvPr/>
        </p:nvCxnSpPr>
        <p:spPr>
          <a:xfrm>
            <a:off x="3699384" y="4326482"/>
            <a:ext cx="182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5259" y="4103891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ConcreteClass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15259" y="4411149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311289" y="4005064"/>
            <a:ext cx="69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179104" y="5045102"/>
            <a:ext cx="6849280" cy="1120201"/>
            <a:chOff x="1149286" y="5369869"/>
            <a:chExt cx="6879098" cy="570220"/>
          </a:xfrm>
        </p:grpSpPr>
        <p:sp>
          <p:nvSpPr>
            <p:cNvPr id="33" name="직사각형 32"/>
            <p:cNvSpPr/>
            <p:nvPr/>
          </p:nvSpPr>
          <p:spPr>
            <a:xfrm>
              <a:off x="1149286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Abstract Class</a:t>
              </a:r>
              <a:endParaRPr lang="ko-KR" altLang="en-US" sz="1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94515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Concrete Class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39744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</a:t>
              </a:r>
              <a:endParaRPr lang="ko-KR" altLang="en-US" sz="1400" dirty="0"/>
            </a:p>
          </p:txBody>
        </p:sp>
        <p:cxnSp>
          <p:nvCxnSpPr>
            <p:cNvPr id="36" name="직선 화살표 연결선 35"/>
            <p:cNvCxnSpPr>
              <a:endCxn id="34" idx="1"/>
            </p:cNvCxnSpPr>
            <p:nvPr/>
          </p:nvCxnSpPr>
          <p:spPr>
            <a:xfrm flipV="1">
              <a:off x="2337926" y="5648002"/>
              <a:ext cx="1656589" cy="2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67744" y="5369869"/>
              <a:ext cx="1872208" cy="264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ConcreteClass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(Abstract Class)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5693868"/>
              <a:ext cx="1872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상속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6056" y="5373216"/>
              <a:ext cx="1872208" cy="14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Obj</a:t>
              </a:r>
              <a:r>
                <a:rPr lang="en-US" altLang="ko-KR" sz="1000" dirty="0" smtClean="0"/>
                <a:t> = </a:t>
              </a:r>
              <a:r>
                <a:rPr lang="en-US" altLang="ko-KR" sz="1000" dirty="0" err="1" smtClean="0"/>
                <a:t>ConcreteClass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056" y="5671621"/>
              <a:ext cx="1872208" cy="14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인스턴스</a:t>
              </a:r>
              <a:r>
                <a:rPr lang="ko-KR" altLang="en-US" sz="1000" dirty="0" smtClean="0"/>
                <a:t> 객체 생성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5144412" y="5655661"/>
              <a:ext cx="1656589" cy="2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8368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 </a:t>
            </a:r>
            <a:r>
              <a:rPr lang="ko-KR" altLang="en-US" dirty="0" smtClean="0"/>
              <a:t>정의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추상화 클래스는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처리 방법으로 만들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exception </a:t>
            </a:r>
            <a:r>
              <a:rPr lang="ko-KR" altLang="en-US" dirty="0"/>
              <a:t>방식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4869160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방식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306896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subclass</a:t>
            </a:r>
            <a:r>
              <a:rPr lang="ko-KR" altLang="en-US" dirty="0" smtClean="0"/>
              <a:t>에서 정의할 필요가 없다</a:t>
            </a:r>
            <a:endParaRPr lang="en-US" altLang="ko-KR" dirty="0" smtClean="0"/>
          </a:p>
          <a:p>
            <a:r>
              <a:rPr lang="ko-KR" altLang="en-US" dirty="0" smtClean="0"/>
              <a:t>오류처리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NotImplementedError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472514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subclass</a:t>
            </a:r>
            <a:r>
              <a:rPr lang="ko-KR" altLang="en-US" dirty="0" smtClean="0"/>
              <a:t>에서 정의해야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오류처리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TypeError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3697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Abstract Class : exception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정의 후에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 부분을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처리하고 상속받은 클래스에서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284984"/>
            <a:ext cx="38192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Base: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foo(self):</a:t>
            </a:r>
          </a:p>
          <a:p>
            <a:r>
              <a:rPr lang="en-US" altLang="ko-KR" sz="1200" dirty="0" smtClean="0"/>
              <a:t>        raise </a:t>
            </a:r>
            <a:r>
              <a:rPr lang="en-US" altLang="ko-KR" sz="1200" dirty="0" err="1" smtClean="0"/>
              <a:t>NotImplementedError</a:t>
            </a:r>
            <a:r>
              <a:rPr lang="en-US" altLang="ko-KR" sz="1200" dirty="0" smtClean="0"/>
              <a:t>("foo")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bar(self):</a:t>
            </a:r>
          </a:p>
          <a:p>
            <a:r>
              <a:rPr lang="en-US" altLang="ko-KR" sz="1200" dirty="0" smtClean="0"/>
              <a:t>        raise </a:t>
            </a:r>
            <a:r>
              <a:rPr lang="en-US" altLang="ko-KR" sz="1200" dirty="0" err="1" smtClean="0"/>
              <a:t>NotImplementedError</a:t>
            </a:r>
            <a:r>
              <a:rPr lang="en-US" altLang="ko-KR" sz="1200" dirty="0" smtClean="0"/>
              <a:t>("bar")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561659" y="5301208"/>
            <a:ext cx="3819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Concrete(Base):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foo(self):</a:t>
            </a:r>
          </a:p>
          <a:p>
            <a:r>
              <a:rPr lang="en-US" altLang="ko-KR" sz="1200" dirty="0"/>
              <a:t>        return "foo() called" 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26" idx="0"/>
            <a:endCxn id="5" idx="2"/>
          </p:cNvCxnSpPr>
          <p:nvPr/>
        </p:nvCxnSpPr>
        <p:spPr>
          <a:xfrm flipH="1" flipV="1">
            <a:off x="4465408" y="4581128"/>
            <a:ext cx="5883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476684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상속 및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오버라이딩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098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추상클래스의 모든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구현할 </a:t>
            </a:r>
            <a:r>
              <a:rPr lang="ko-KR" altLang="en-US" sz="1200" dirty="0" err="1" smtClean="0"/>
              <a:t>필요없음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93007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 : ABC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BC </a:t>
            </a:r>
            <a:r>
              <a:rPr lang="ko-KR" altLang="en-US" dirty="0" smtClean="0"/>
              <a:t>모듈을 이용하여 정의해서 추상클래스 정의 후 상속을 받아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2996952"/>
            <a:ext cx="381926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from 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ABCMeta</a:t>
            </a:r>
            <a:r>
              <a:rPr lang="en-US" altLang="ko-KR" sz="1000" dirty="0"/>
              <a:t>, </a:t>
            </a:r>
            <a:r>
              <a:rPr lang="en-US" altLang="ko-KR" sz="1000" dirty="0" err="1" smtClean="0"/>
              <a:t>abstractmethod</a:t>
            </a:r>
            <a:endParaRPr lang="en-US" altLang="ko-KR" sz="1000" dirty="0" smtClean="0"/>
          </a:p>
          <a:p>
            <a:r>
              <a:rPr lang="en-US" altLang="ko-KR" sz="1000" dirty="0" smtClean="0"/>
              <a:t>class </a:t>
            </a:r>
            <a:r>
              <a:rPr lang="en-US" altLang="ko-KR" sz="1000" dirty="0"/>
              <a:t>Base</a:t>
            </a:r>
            <a:r>
              <a:rPr lang="en-US" altLang="ko-KR" sz="1000" dirty="0" smtClean="0"/>
              <a:t>():</a:t>
            </a:r>
          </a:p>
          <a:p>
            <a:r>
              <a:rPr lang="en-US" altLang="ko-KR" sz="1000" dirty="0" smtClean="0"/>
              <a:t>    __</a:t>
            </a:r>
            <a:r>
              <a:rPr lang="en-US" altLang="ko-KR" sz="1000" dirty="0" err="1" smtClean="0"/>
              <a:t>metaclass</a:t>
            </a:r>
            <a:r>
              <a:rPr lang="en-US" altLang="ko-KR" sz="1000" dirty="0" smtClean="0"/>
              <a:t>__=</a:t>
            </a:r>
            <a:r>
              <a:rPr lang="en-US" altLang="ko-KR" sz="1000" dirty="0" err="1" smtClean="0"/>
              <a:t>ABCMeta</a:t>
            </a:r>
            <a:endParaRPr lang="en-US" altLang="ko-KR" sz="1000" dirty="0" smtClean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 smtClean="0"/>
              <a:t>abstractmethod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foo(self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pass </a:t>
            </a:r>
            <a:endParaRPr lang="en-US" altLang="ko-KR" sz="1000" dirty="0" smtClean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 smtClean="0"/>
              <a:t>abstractmethod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bar(self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pass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2561659" y="5043846"/>
            <a:ext cx="3819264" cy="1193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Concrete(Base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foo(self):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pass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bar(self</a:t>
            </a:r>
            <a:r>
              <a:rPr lang="en-US" altLang="ko-KR" sz="1200" dirty="0"/>
              <a:t>): </a:t>
            </a:r>
          </a:p>
          <a:p>
            <a:r>
              <a:rPr lang="en-US" altLang="ko-KR" sz="1200" dirty="0"/>
              <a:t>         pass</a:t>
            </a:r>
            <a:endParaRPr lang="ko-KR" altLang="en-US" sz="1200" dirty="0"/>
          </a:p>
          <a:p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26" idx="0"/>
            <a:endCxn id="5" idx="2"/>
          </p:cNvCxnSpPr>
          <p:nvPr/>
        </p:nvCxnSpPr>
        <p:spPr>
          <a:xfrm flipH="1" flipV="1">
            <a:off x="4465408" y="4581128"/>
            <a:ext cx="5883" cy="46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46641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상속 및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2145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추상클래스의 모든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구현되어야 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75389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 :property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Abstract 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decorator(@property</a:t>
            </a:r>
            <a:r>
              <a:rPr lang="en-US" altLang="ko-KR" dirty="0"/>
              <a:t>)</a:t>
            </a:r>
            <a:r>
              <a:rPr lang="ko-KR" altLang="en-US" dirty="0" smtClean="0"/>
              <a:t>를 사용하여 처리하기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3140968"/>
            <a:ext cx="36724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  </a:t>
            </a:r>
            <a:r>
              <a:rPr lang="ko-KR" altLang="en-US" sz="1400" dirty="0" err="1" smtClean="0"/>
              <a:t>구현클래스명</a:t>
            </a:r>
            <a:r>
              <a:rPr lang="en-US" altLang="ko-KR" sz="1400" dirty="0" smtClean="0"/>
              <a:t>() 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변수명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lvl="1"/>
            <a:r>
              <a:rPr lang="en-US" altLang="ko-KR" sz="1400" dirty="0" smtClean="0"/>
              <a:t>@property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get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400" dirty="0" smtClean="0"/>
              <a:t>@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.setter</a:t>
            </a:r>
          </a:p>
          <a:p>
            <a:pPr lvl="1"/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set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400" dirty="0" smtClean="0"/>
              <a:t>@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deleter</a:t>
            </a:r>
            <a:endParaRPr lang="en-US" altLang="ko-KR" sz="1400" dirty="0" smtClean="0"/>
          </a:p>
          <a:p>
            <a:pPr lvl="1"/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del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</a:p>
          <a:p>
            <a:pPr lvl="1"/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3140968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</a:t>
            </a:r>
            <a:r>
              <a:rPr lang="en-US" altLang="ko-KR" sz="1400" dirty="0" smtClean="0"/>
              <a:t>mport </a:t>
            </a:r>
            <a:r>
              <a:rPr lang="en-US" altLang="ko-KR" sz="1400" dirty="0" err="1" smtClean="0"/>
              <a:t>abc</a:t>
            </a:r>
            <a:endParaRPr lang="en-US" altLang="ko-KR" sz="1400" dirty="0" smtClean="0"/>
          </a:p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  </a:t>
            </a:r>
            <a:r>
              <a:rPr lang="ko-KR" altLang="en-US" sz="1400" dirty="0" err="1" smtClean="0"/>
              <a:t>추상클래스명</a:t>
            </a:r>
            <a:r>
              <a:rPr lang="en-US" altLang="ko-KR" sz="1400" dirty="0" smtClean="0"/>
              <a:t>() 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__</a:t>
            </a:r>
            <a:r>
              <a:rPr lang="en-US" altLang="ko-KR" sz="1400" dirty="0" err="1" smtClean="0"/>
              <a:t>metaclass</a:t>
            </a:r>
            <a:r>
              <a:rPr lang="en-US" altLang="ko-KR" sz="1400" dirty="0" smtClean="0"/>
              <a:t>__ = </a:t>
            </a:r>
            <a:r>
              <a:rPr lang="en-US" altLang="ko-KR" sz="1400" dirty="0" err="1"/>
              <a:t>abc.ABCMeta</a:t>
            </a:r>
            <a:endParaRPr lang="en-US" altLang="ko-KR" sz="1400" dirty="0"/>
          </a:p>
          <a:p>
            <a:endParaRPr lang="en-US" altLang="ko-KR" sz="1400" dirty="0" smtClean="0"/>
          </a:p>
          <a:p>
            <a:pPr lvl="1"/>
            <a:r>
              <a:rPr lang="en-US" altLang="ko-KR" sz="1400" dirty="0"/>
              <a:t>@</a:t>
            </a:r>
            <a:r>
              <a:rPr lang="en-US" altLang="ko-KR" sz="1400" dirty="0" err="1"/>
              <a:t>abc.abstractproperty</a:t>
            </a:r>
            <a:endParaRPr lang="en-US" altLang="ko-KR" sz="1400" dirty="0"/>
          </a:p>
          <a:p>
            <a:pPr lvl="1"/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get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400" dirty="0" smtClean="0"/>
              <a:t>@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.setter</a:t>
            </a:r>
          </a:p>
          <a:p>
            <a:pPr lvl="1"/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set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400" dirty="0" smtClean="0"/>
              <a:t>@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deleter</a:t>
            </a:r>
            <a:endParaRPr lang="en-US" altLang="ko-KR" sz="1400" dirty="0" smtClean="0"/>
          </a:p>
          <a:p>
            <a:pPr lvl="1"/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del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</a:p>
          <a:p>
            <a:pPr lvl="1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221088"/>
            <a:ext cx="2520280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8064" y="4221088"/>
            <a:ext cx="2520280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/오른쪽 화살표 7"/>
          <p:cNvSpPr/>
          <p:nvPr/>
        </p:nvSpPr>
        <p:spPr>
          <a:xfrm>
            <a:off x="3779912" y="4617132"/>
            <a:ext cx="1328156" cy="828092"/>
          </a:xfrm>
          <a:prstGeom prst="leftRightArrow">
            <a:avLst>
              <a:gd name="adj1" fmla="val 50000"/>
              <a:gd name="adj2" fmla="val 173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</a:t>
            </a:r>
            <a:r>
              <a:rPr lang="ko-KR" altLang="en-US"/>
              <a:t>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3063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 :property </a:t>
            </a:r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Abstract 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decorator(@property</a:t>
            </a:r>
            <a:r>
              <a:rPr lang="en-US" altLang="ko-KR" dirty="0"/>
              <a:t>)</a:t>
            </a:r>
            <a:r>
              <a:rPr lang="ko-KR" altLang="en-US" dirty="0" smtClean="0"/>
              <a:t>를 사용하여 처리하기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717032"/>
            <a:ext cx="309634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abc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class Base(object):</a:t>
            </a:r>
          </a:p>
          <a:p>
            <a:r>
              <a:rPr lang="en-US" altLang="ko-KR" sz="1200" dirty="0"/>
              <a:t>    __</a:t>
            </a:r>
            <a:r>
              <a:rPr lang="en-US" altLang="ko-KR" sz="1200" dirty="0" err="1"/>
              <a:t>metaclass</a:t>
            </a:r>
            <a:r>
              <a:rPr lang="en-US" altLang="ko-KR" sz="1200" dirty="0"/>
              <a:t>__ = </a:t>
            </a:r>
            <a:r>
              <a:rPr lang="en-US" altLang="ko-KR" sz="1200" dirty="0" err="1"/>
              <a:t>abc.ABCMeta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abc.abstractproperty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value(self):</a:t>
            </a:r>
          </a:p>
          <a:p>
            <a:r>
              <a:rPr lang="en-US" altLang="ko-KR" sz="1200" dirty="0"/>
              <a:t>        return 'Should never see this'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value.setter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value(self, </a:t>
            </a:r>
            <a:r>
              <a:rPr lang="en-US" altLang="ko-KR" sz="1200" dirty="0" err="1"/>
              <a:t>newvalue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return</a:t>
            </a:r>
          </a:p>
          <a:p>
            <a:pPr lvl="1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3695125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Implementation(Base):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# </a:t>
            </a:r>
            <a:r>
              <a:rPr lang="en-US" altLang="ko-KR" sz="1200" dirty="0" smtClean="0"/>
              <a:t>private </a:t>
            </a:r>
            <a:r>
              <a:rPr lang="ko-KR" altLang="en-US" sz="1200" dirty="0"/>
              <a:t>처리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_value = 'Default value'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@property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value(self):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self._value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value.setter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value(self, </a:t>
            </a:r>
            <a:r>
              <a:rPr lang="en-US" altLang="ko-KR" sz="1200" dirty="0" err="1"/>
              <a:t>newvalue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self._value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newvalue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89348" y="327395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모듈을 이용해서 추상클래스 정의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29005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추상클래스 상속받은 하위클래스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971598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Duck typing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1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다양한 클래스가 동일한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처리할 수 있도록 인터페이스를 갖도록 만드는 법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4869160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306896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Duck typing</a:t>
            </a:r>
            <a:r>
              <a:rPr lang="ko-KR" altLang="en-US" dirty="0" smtClean="0"/>
              <a:t>에 필요한 함수 정의 후 </a:t>
            </a:r>
            <a:r>
              <a:rPr lang="ko-KR" altLang="en-US" dirty="0" err="1" smtClean="0"/>
              <a:t>인스턴스들의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처리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472514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Duck typing</a:t>
            </a:r>
            <a:r>
              <a:rPr lang="ko-KR" altLang="en-US" dirty="0"/>
              <a:t>에 필요한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</a:t>
            </a:r>
            <a:r>
              <a:rPr lang="ko-KR" altLang="en-US" dirty="0"/>
              <a:t>정의 후 </a:t>
            </a:r>
            <a:r>
              <a:rPr lang="ko-KR" altLang="en-US" dirty="0" err="1"/>
              <a:t>인스턴스들의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처리</a:t>
            </a:r>
          </a:p>
        </p:txBody>
      </p:sp>
    </p:spTree>
    <p:extLst>
      <p:ext uri="{BB962C8B-B14F-4D97-AF65-F5344CB8AC3E}">
        <p14:creationId xmlns:p14="http://schemas.microsoft.com/office/powerpoint/2010/main" val="156102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Class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07576"/>
              </p:ext>
            </p:extLst>
          </p:nvPr>
        </p:nvGraphicFramePr>
        <p:xfrm>
          <a:off x="457200" y="1668619"/>
          <a:ext cx="8229600" cy="2552468"/>
        </p:xfrm>
        <a:graphic>
          <a:graphicData uri="http://schemas.openxmlformats.org/drawingml/2006/table">
            <a:tbl>
              <a:tblPr/>
              <a:tblGrid>
                <a:gridCol w="1666528"/>
                <a:gridCol w="1728192"/>
                <a:gridCol w="1368152"/>
                <a:gridCol w="3466728"/>
              </a:tblGrid>
              <a:tr h="34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 name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__name__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name of the class.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06">
                <a:tc>
                  <a:txBody>
                    <a:bodyPr/>
                    <a:lstStyle/>
                    <a:p>
                      <a:r>
                        <a:rPr lang="en-US" sz="1200"/>
                        <a:t>__bases__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tuple of 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classes from which this class inherits.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 </a:t>
                      </a:r>
                      <a:r>
                        <a:rPr lang="en-US" sz="1200" b="0" dirty="0" smtClean="0"/>
                        <a:t>documentation string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06">
                <a:tc>
                  <a:txBody>
                    <a:bodyPr/>
                    <a:lstStyle/>
                    <a:p>
                      <a:r>
                        <a:rPr lang="en-US" sz="1200"/>
                        <a:t>__module__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name of the module in which this class was defined.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후 클래스에 동일한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(duck):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duck.quack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duck.feathers</a:t>
            </a:r>
            <a:r>
              <a:rPr lang="en-US" altLang="ko-KR" sz="12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3191069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Duck: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</a:t>
            </a:r>
            <a:r>
              <a:rPr lang="en-US" altLang="ko-KR" sz="1200" dirty="0" err="1"/>
              <a:t>Quaaaaaack</a:t>
            </a:r>
            <a:r>
              <a:rPr lang="en-US" altLang="ko-KR" sz="1200" dirty="0"/>
              <a:t>!")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duck has white and gray feathers.")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Person: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print("The person imitates a duck.")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person takes a feather from the ground and shows it.")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r>
              <a:rPr lang="en-US" altLang="ko-KR" sz="1200" dirty="0"/>
              <a:t>        print("John Smith")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348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함수 정의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970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클래스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61575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/>
              <a:t>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game():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 = Duck()</a:t>
            </a:r>
          </a:p>
          <a:p>
            <a:r>
              <a:rPr lang="en-US" altLang="ko-KR" sz="1200" dirty="0"/>
              <a:t>    john = Person()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(john)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"function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"</a:t>
            </a:r>
          </a:p>
          <a:p>
            <a:r>
              <a:rPr lang="en-US" altLang="ko-KR" sz="1200" dirty="0"/>
              <a:t>game()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36510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smtClean="0"/>
              <a:t>function </a:t>
            </a:r>
            <a:r>
              <a:rPr lang="en-US" altLang="ko-KR" sz="1200" dirty="0"/>
              <a:t>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Quaaaaaack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The duck has white and gray feathers.</a:t>
            </a:r>
          </a:p>
          <a:p>
            <a:r>
              <a:rPr lang="en-US" altLang="ko-KR" sz="1200" dirty="0"/>
              <a:t>The person imitates a duck.</a:t>
            </a:r>
          </a:p>
          <a:p>
            <a:r>
              <a:rPr lang="en-US" altLang="ko-KR" sz="1200" dirty="0"/>
              <a:t>The person takes a feather from the ground and shows it.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12798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 후 클래스에 동일한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InTheForest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 smtClean="0"/>
              <a:t>self.quack</a:t>
            </a:r>
            <a:r>
              <a:rPr lang="en-US" altLang="ko-KR" sz="1200" dirty="0" smtClean="0"/>
              <a:t>()</a:t>
            </a:r>
            <a:endParaRPr lang="en-US" altLang="ko-KR" sz="1200" dirty="0"/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self.feathers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classmethod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all(</a:t>
            </a:r>
            <a:r>
              <a:rPr lang="en-US" altLang="ko-KR" sz="1200" dirty="0" err="1"/>
              <a:t>cls,self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cls.quack</a:t>
            </a:r>
            <a:r>
              <a:rPr lang="en-US" altLang="ko-KR" sz="1200" dirty="0"/>
              <a:t>(self)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cls.feathers</a:t>
            </a:r>
            <a:r>
              <a:rPr lang="en-US" altLang="ko-KR" sz="1200" dirty="0"/>
              <a:t>(self)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3191069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Duck: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</a:t>
            </a:r>
            <a:r>
              <a:rPr lang="en-US" altLang="ko-KR" sz="1200" dirty="0" err="1"/>
              <a:t>Quaaaaaack</a:t>
            </a:r>
            <a:r>
              <a:rPr lang="en-US" altLang="ko-KR" sz="1200" dirty="0"/>
              <a:t>!")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duck has white and gray feathers.")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Person: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print("The person imitates a duck.")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person takes a feather from the ground and shows it.")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r>
              <a:rPr lang="en-US" altLang="ko-KR" sz="1200" dirty="0"/>
              <a:t>        print("John Smith")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348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함수 정의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970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클래스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60671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/>
              <a:t>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gameC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 = Duck()</a:t>
            </a:r>
          </a:p>
          <a:p>
            <a:r>
              <a:rPr lang="en-US" altLang="ko-KR" sz="1200" dirty="0"/>
              <a:t>    john = Person()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InTheForest.all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InTheForest.all</a:t>
            </a:r>
            <a:r>
              <a:rPr lang="en-US" altLang="ko-KR" sz="1200" dirty="0"/>
              <a:t>(john)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" class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"</a:t>
            </a:r>
          </a:p>
          <a:p>
            <a:r>
              <a:rPr lang="en-US" altLang="ko-KR" sz="1200" dirty="0" err="1"/>
              <a:t>gameC</a:t>
            </a:r>
            <a:r>
              <a:rPr lang="en-US" altLang="ko-KR" sz="1200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36510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  class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Quaaaaaack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The duck has white and gray feathers.</a:t>
            </a:r>
          </a:p>
          <a:p>
            <a:r>
              <a:rPr lang="en-US" altLang="ko-KR" sz="1200" dirty="0"/>
              <a:t>The person imitates a duck.</a:t>
            </a:r>
          </a:p>
          <a:p>
            <a:r>
              <a:rPr lang="en-US" altLang="ko-KR" sz="1200" dirty="0"/>
              <a:t>The person takes a feather from the ground and shows it.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393719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Class</a:t>
            </a:r>
            <a:r>
              <a:rPr lang="ko-KR" altLang="en-US" sz="9600" dirty="0" smtClean="0"/>
              <a:t>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Runtime</a:t>
            </a:r>
            <a:br>
              <a:rPr lang="en-US" altLang="ko-KR" sz="9600" dirty="0" smtClean="0"/>
            </a:br>
            <a:r>
              <a:rPr lang="ko-KR" altLang="en-US" sz="9600" dirty="0" smtClean="0"/>
              <a:t>클래스 생성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정의 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런타임 클래스 생성 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다른 클래스를 </a:t>
            </a:r>
            <a:r>
              <a:rPr lang="en-US" altLang="ko-KR" dirty="0" smtClean="0"/>
              <a:t>__new__,__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__, type()</a:t>
            </a:r>
            <a:r>
              <a:rPr lang="ko-KR" altLang="en-US" dirty="0" smtClean="0"/>
              <a:t>를 이용해서 새로운 클래스 생성 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55779" y="2996952"/>
            <a:ext cx="4464496" cy="276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ChattyType</a:t>
            </a:r>
            <a:r>
              <a:rPr lang="en-US" altLang="ko-KR" sz="1200" dirty="0"/>
              <a:t>(type):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__new__(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name, bases, </a:t>
            </a:r>
            <a:r>
              <a:rPr lang="en-US" altLang="ko-KR" sz="1200" dirty="0" err="1"/>
              <a:t>dct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    print( "Allocating memory for class", name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type.__new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name, bases, </a:t>
            </a:r>
            <a:r>
              <a:rPr lang="en-US" altLang="ko-KR" sz="1200" dirty="0" err="1"/>
              <a:t>dct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bases, </a:t>
            </a:r>
            <a:r>
              <a:rPr lang="en-US" altLang="ko-KR" sz="1200" dirty="0" err="1"/>
              <a:t>dct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    print ("</a:t>
            </a:r>
            <a:r>
              <a:rPr lang="en-US" altLang="ko-KR" sz="1200" dirty="0" err="1"/>
              <a:t>Init'ing</a:t>
            </a:r>
            <a:r>
              <a:rPr lang="en-US" altLang="ko-KR" sz="1200" dirty="0"/>
              <a:t> (configuring) class", name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super(</a:t>
            </a:r>
            <a:r>
              <a:rPr lang="en-US" altLang="ko-KR" sz="1200" dirty="0" err="1"/>
              <a:t>ChattyType</a:t>
            </a:r>
            <a:r>
              <a:rPr lang="en-US" altLang="ko-KR" sz="1200" dirty="0"/>
              <a:t>, self).__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__(name, bases, </a:t>
            </a:r>
            <a:r>
              <a:rPr lang="en-US" altLang="ko-KR" sz="1200" dirty="0" err="1"/>
              <a:t>dct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144" y="4349137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클래스를 메모리에 생성</a:t>
            </a:r>
            <a:endParaRPr lang="en-US" altLang="ko-KR" dirty="0" smtClean="0"/>
          </a:p>
          <a:p>
            <a:r>
              <a:rPr lang="en-US" altLang="ko-KR" dirty="0" smtClean="0"/>
              <a:t>__new__ :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configure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: </a:t>
            </a:r>
            <a:r>
              <a:rPr lang="ko-KR" altLang="en-US" dirty="0"/>
              <a:t> </a:t>
            </a:r>
            <a:r>
              <a:rPr lang="ko-KR" altLang="en-US" dirty="0" smtClean="0"/>
              <a:t>초기화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2627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런타임 클래스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함수를 정의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528392" cy="276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X = </a:t>
            </a:r>
            <a:r>
              <a:rPr lang="en-US" altLang="ko-KR" sz="1200" dirty="0" err="1"/>
              <a:t>ChattyType</a:t>
            </a:r>
            <a:r>
              <a:rPr lang="en-US" altLang="ko-KR" sz="1200" dirty="0"/>
              <a:t>('X',(),{'</a:t>
            </a:r>
            <a:r>
              <a:rPr lang="en-US" altLang="ko-KR" sz="1200" dirty="0" err="1"/>
              <a:t>foo':lambda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self:'foo</a:t>
            </a:r>
            <a:r>
              <a:rPr lang="en-US" altLang="ko-KR" sz="1200" dirty="0"/>
              <a:t>'})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#Allocating memory for class </a:t>
            </a:r>
            <a:r>
              <a:rPr lang="en-US" altLang="ko-KR" sz="1200" dirty="0" smtClean="0"/>
              <a:t>X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Init'ing</a:t>
            </a:r>
            <a:r>
              <a:rPr lang="en-US" altLang="ko-KR" sz="1200" dirty="0"/>
              <a:t> (configuring) class X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print(“XXXX”,X.__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__)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print( X().foo</a:t>
            </a:r>
            <a:r>
              <a:rPr lang="en-US" altLang="ko-KR" sz="1200" dirty="0" smtClean="0"/>
              <a:t>())</a:t>
            </a:r>
            <a:endParaRPr lang="en-US" altLang="ko-KR" sz="1200" dirty="0"/>
          </a:p>
          <a:p>
            <a:r>
              <a:rPr lang="en-US" altLang="ko-KR" sz="1200" dirty="0"/>
              <a:t>#(&lt;class '__</a:t>
            </a:r>
            <a:r>
              <a:rPr lang="en-US" altLang="ko-KR" sz="1200" dirty="0" err="1"/>
              <a:t>main__.X</a:t>
            </a:r>
            <a:r>
              <a:rPr lang="en-US" altLang="ko-KR" sz="1200" dirty="0"/>
              <a:t>'&gt;, 'foo')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465313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class '__</a:t>
            </a:r>
            <a:r>
              <a:rPr lang="en-US" altLang="ko-KR" dirty="0" err="1"/>
              <a:t>main__.X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foo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3140968"/>
            <a:ext cx="39604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sz="1200" dirty="0"/>
              <a:t>('XXXX', </a:t>
            </a:r>
            <a:r>
              <a:rPr lang="en-US" altLang="ko-KR" sz="1200" dirty="0" err="1"/>
              <a:t>dict_proxy</a:t>
            </a:r>
            <a:r>
              <a:rPr lang="en-US" altLang="ko-KR" sz="1200" dirty="0"/>
              <a:t>({'__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'X' objects&gt;, '__module__': '__main__', 'foo': &lt;function &lt;lambda&gt; at 0x10577930&gt;,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'X' objects&gt;, '__doc__': None}))</a:t>
            </a:r>
          </a:p>
        </p:txBody>
      </p:sp>
    </p:spTree>
    <p:extLst>
      <p:ext uri="{BB962C8B-B14F-4D97-AF65-F5344CB8AC3E}">
        <p14:creationId xmlns:p14="http://schemas.microsoft.com/office/powerpoint/2010/main" val="8215279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함수로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클래스 생성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정의 함수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0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Instance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생성시 </a:t>
            </a:r>
            <a:r>
              <a:rPr lang="en-US" altLang="ko-KR" sz="2200" dirty="0" smtClean="0">
                <a:latin typeface="+mn-ea"/>
              </a:rPr>
              <a:t>self</a:t>
            </a:r>
            <a:r>
              <a:rPr lang="ko-KR" altLang="en-US" sz="2200" dirty="0" smtClean="0">
                <a:latin typeface="+mn-ea"/>
              </a:rPr>
              <a:t>로 정의된 변수만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영역에서 관리하고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메소드는</a:t>
            </a:r>
            <a:r>
              <a:rPr lang="ko-KR" altLang="en-US" sz="2200" dirty="0" smtClean="0">
                <a:latin typeface="+mn-ea"/>
              </a:rPr>
              <a:t> 클래스에서 관리함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345638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2416240" cy="2240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80112" y="458112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0" idx="1"/>
          </p:cNvCxnSpPr>
          <p:nvPr/>
        </p:nvCxnSpPr>
        <p:spPr>
          <a:xfrm>
            <a:off x="3747880" y="4765139"/>
            <a:ext cx="1832232" cy="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873497"/>
            <a:ext cx="743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/>
              <a:t>'call ins method ', 1)</a:t>
            </a:r>
          </a:p>
          <a:p>
            <a:r>
              <a:rPr lang="en-US" altLang="ko-KR" sz="900" dirty="0"/>
              <a:t>{'</a:t>
            </a:r>
            <a:r>
              <a:rPr lang="en-US" altLang="ko-KR" sz="900" dirty="0" err="1"/>
              <a:t>ins_var</a:t>
            </a:r>
            <a:r>
              <a:rPr lang="en-US" altLang="ko-KR" sz="900" dirty="0"/>
              <a:t>': 1</a:t>
            </a:r>
            <a:r>
              <a:rPr lang="en-US" altLang="ko-KR" sz="900" dirty="0" smtClean="0"/>
              <a:t>}    # </a:t>
            </a:r>
            <a:r>
              <a:rPr lang="ko-KR" altLang="en-US" sz="900" dirty="0" err="1" smtClean="0"/>
              <a:t>인스턴스</a:t>
            </a:r>
            <a:r>
              <a:rPr lang="ko-KR" altLang="en-US" sz="900" dirty="0" smtClean="0"/>
              <a:t> 객체 관리 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61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함수를 정의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81642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클래스에 등록할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(self): </a:t>
            </a:r>
          </a:p>
          <a:p>
            <a:r>
              <a:rPr lang="en-US" altLang="ko-KR" sz="1200" dirty="0"/>
              <a:t>    print('foo')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생성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class_with_method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class </a:t>
            </a:r>
            <a:r>
              <a:rPr lang="en-US" altLang="ko-KR" sz="1200" dirty="0" err="1"/>
              <a:t>klass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   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#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name, value, </a:t>
            </a:r>
            <a:r>
              <a:rPr lang="en-US" altLang="ko-KR" sz="1200" dirty="0" smtClean="0"/>
              <a:t>/)</a:t>
            </a:r>
            <a:endParaRPr lang="en-US" altLang="ko-KR" sz="1200" dirty="0"/>
          </a:p>
          <a:p>
            <a:r>
              <a:rPr lang="en-US" altLang="ko-KR" sz="1200" dirty="0"/>
              <a:t>    #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(x, 'y', v) is equivalent to ``</a:t>
            </a:r>
            <a:r>
              <a:rPr lang="en-US" altLang="ko-KR" sz="1200" dirty="0" err="1"/>
              <a:t>x.y</a:t>
            </a:r>
            <a:r>
              <a:rPr lang="en-US" altLang="ko-KR" sz="1200" dirty="0"/>
              <a:t> = v</a:t>
            </a:r>
            <a:r>
              <a:rPr lang="en-US" altLang="ko-KR" sz="1200" dirty="0" smtClean="0"/>
              <a:t>''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klass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.__name__,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klass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515893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클래스내의 속성을 등록 </a:t>
            </a:r>
            <a:r>
              <a:rPr lang="en-US" altLang="ko-KR" dirty="0" smtClean="0"/>
              <a:t>: </a:t>
            </a:r>
          </a:p>
          <a:p>
            <a:r>
              <a:rPr lang="en-US" altLang="ko-KR" dirty="0" err="1" smtClean="0"/>
              <a:t>Setattr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8731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생성함수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전달 한 후 실행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24036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생성 </a:t>
            </a:r>
            <a:endParaRPr lang="en-US" altLang="ko-KR" sz="1200" dirty="0" smtClean="0"/>
          </a:p>
          <a:p>
            <a:r>
              <a:rPr lang="en-US" altLang="ko-KR" sz="1200" dirty="0"/>
              <a:t>Foo = </a:t>
            </a:r>
            <a:r>
              <a:rPr lang="en-US" altLang="ko-KR" sz="1200" dirty="0" err="1"/>
              <a:t>class_with_method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print('Foo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', Foo.__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 및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</a:t>
            </a:r>
            <a:endParaRPr lang="en-US" altLang="ko-KR" sz="1200" dirty="0"/>
          </a:p>
          <a:p>
            <a:r>
              <a:rPr lang="en-US" altLang="ko-KR" sz="1200" dirty="0"/>
              <a:t>foo = Foo</a:t>
            </a:r>
            <a:r>
              <a:rPr lang="en-US" altLang="ko-KR" sz="1200" dirty="0" smtClean="0"/>
              <a:t>()</a:t>
            </a:r>
            <a:endParaRPr lang="en-US" altLang="ko-KR" sz="1200" dirty="0"/>
          </a:p>
          <a:p>
            <a:r>
              <a:rPr lang="en-US" altLang="ko-KR" sz="1200" dirty="0" err="1"/>
              <a:t>foo.say_foo</a:t>
            </a:r>
            <a:r>
              <a:rPr lang="en-US" altLang="ko-KR" sz="120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9100" y="4077072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 </a:t>
            </a:r>
            <a:r>
              <a:rPr lang="ko-KR" altLang="en-US" sz="1200" dirty="0" smtClean="0"/>
              <a:t>출력 결과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'Foo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', {'__module__': '__main__', '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 at 0x107071B0&gt;, '__doc__': None})</a:t>
            </a:r>
          </a:p>
          <a:p>
            <a:r>
              <a:rPr lang="en-US" altLang="ko-KR" sz="1200" dirty="0"/>
              <a:t>foo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9100" y="530120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Foo.say_foo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호출 처리 결과</a:t>
            </a:r>
            <a:endParaRPr lang="en-US" altLang="ko-KR" sz="1200" dirty="0" smtClean="0"/>
          </a:p>
          <a:p>
            <a:r>
              <a:rPr lang="en-US" altLang="ko-KR" sz="1200" dirty="0" smtClean="0"/>
              <a:t>foo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532858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9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만들기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즉 값이 객체이므로 기본 객체의 구성을 이해해야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a </a:t>
            </a:r>
            <a:r>
              <a:rPr lang="en-US" altLang="ko-KR" dirty="0"/>
              <a:t>=type('A',(object,),</a:t>
            </a:r>
            <a:r>
              <a:rPr lang="en-US" altLang="ko-KR" dirty="0" err="1"/>
              <a:t>dict</a:t>
            </a:r>
            <a:r>
              <a:rPr lang="en-US" altLang="ko-KR" dirty="0"/>
              <a:t>(a=1))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a.a</a:t>
            </a:r>
            <a:r>
              <a:rPr lang="en-US" altLang="ko-KR" dirty="0" smtClean="0"/>
              <a:t>  # 1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3404899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A(object)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 = 1</a:t>
            </a:r>
          </a:p>
          <a:p>
            <a:endParaRPr lang="en-US" altLang="ko-KR" dirty="0"/>
          </a:p>
          <a:p>
            <a:r>
              <a:rPr lang="ko-KR" altLang="en-US" dirty="0" smtClean="0"/>
              <a:t>과 동일한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9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3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함수를 정의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81642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및 </a:t>
            </a:r>
            <a:r>
              <a:rPr lang="ko-KR" altLang="en-US" sz="1200" dirty="0" err="1" smtClean="0"/>
              <a:t>세팅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추가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x=None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self._x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x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(self, value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value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#type </a:t>
            </a:r>
            <a:r>
              <a:rPr lang="ko-KR" altLang="en-US" sz="1200" dirty="0" smtClean="0"/>
              <a:t>함수를 이용하여  클래스 정의</a:t>
            </a:r>
            <a:endParaRPr lang="en-US" altLang="ko-KR" sz="1200" dirty="0"/>
          </a:p>
          <a:p>
            <a:r>
              <a:rPr lang="en-US" altLang="ko-KR" sz="1200" dirty="0" err="1"/>
              <a:t>SubClass</a:t>
            </a:r>
            <a:r>
              <a:rPr lang="en-US" altLang="ko-KR" sz="1200" dirty="0"/>
              <a:t> = type('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', (object,), {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__,'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})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515893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Type(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에 속성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1586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속성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24036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print(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SubClass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속성세팅</a:t>
            </a:r>
            <a:endParaRPr lang="en-US" altLang="ko-KR" sz="1200" dirty="0"/>
          </a:p>
          <a:p>
            <a:r>
              <a:rPr lang="en-US" altLang="ko-KR" sz="1200" dirty="0" err="1"/>
              <a:t>obj.set_x</a:t>
            </a:r>
            <a:r>
              <a:rPr lang="en-US" altLang="ko-KR" sz="1200" dirty="0"/>
              <a:t>(42)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 </a:t>
            </a:r>
            <a:r>
              <a:rPr lang="en-US" altLang="ko-KR" sz="1200" dirty="0" err="1"/>
              <a:t>obj.x</a:t>
            </a:r>
            <a:r>
              <a:rPr lang="en-US" altLang="ko-KR" sz="1200" dirty="0"/>
              <a:t> ) # Prints 42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object)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9100" y="3546882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 </a:t>
            </a:r>
            <a:r>
              <a:rPr lang="ko-KR" altLang="en-US" sz="1200" dirty="0" smtClean="0"/>
              <a:t>출력 결과</a:t>
            </a:r>
            <a:endParaRPr lang="en-US" altLang="ko-KR" sz="1200" dirty="0" smtClean="0"/>
          </a:p>
          <a:p>
            <a:r>
              <a:rPr lang="en-US" altLang="ko-KR" sz="1200" dirty="0"/>
              <a:t>{'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 at 0x10577830&gt;, 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 &lt;function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 at 0x10707030</a:t>
            </a:r>
            <a:r>
              <a:rPr lang="en-US" altLang="ko-KR" sz="1200" dirty="0" smtClean="0"/>
              <a:t>&gt;}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579100" y="530120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obj.x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호출 처리 결과</a:t>
            </a:r>
            <a:endParaRPr lang="en-US" altLang="ko-KR" sz="1200" dirty="0" smtClean="0"/>
          </a:p>
          <a:p>
            <a:r>
              <a:rPr lang="en-US" altLang="ko-KR" sz="1200" dirty="0" smtClean="0"/>
              <a:t>42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isinstance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 처리결과</a:t>
            </a:r>
            <a:endParaRPr lang="en-US" altLang="ko-KR" sz="1200" dirty="0"/>
          </a:p>
          <a:p>
            <a:r>
              <a:rPr lang="en-US" altLang="ko-KR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404952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상속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3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클래스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상속할 클래스 정의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상속될 클래스 정의</a:t>
            </a:r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 err="1"/>
              <a:t>BaseClass</a:t>
            </a:r>
            <a:r>
              <a:rPr lang="en-US" altLang="ko-KR" sz="1200" dirty="0"/>
              <a:t>(object) 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(self, value):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value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274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생성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후 실행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SubClass1 </a:t>
            </a:r>
            <a:r>
              <a:rPr lang="en-US" altLang="ko-KR" sz="1200" dirty="0"/>
              <a:t>=  type('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', (</a:t>
            </a:r>
            <a:r>
              <a:rPr lang="en-US" altLang="ko-KR" sz="1200" dirty="0" err="1"/>
              <a:t>BaseClass</a:t>
            </a:r>
            <a:r>
              <a:rPr lang="en-US" altLang="ko-KR" sz="1200" dirty="0"/>
              <a:t>,), { 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obj1 = SubClass1(5)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print(obj1.x)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obj1.set_x(50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print(obj1.x)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8144" y="378904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obj.x</a:t>
            </a:r>
            <a:r>
              <a:rPr lang="en-US" altLang="ko-KR" dirty="0" smtClean="0"/>
              <a:t> before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obj.x</a:t>
            </a:r>
            <a:r>
              <a:rPr lang="en-US" altLang="ko-KR" dirty="0" smtClean="0"/>
              <a:t> after</a:t>
            </a:r>
            <a:endParaRPr lang="en-US" altLang="ko-KR" dirty="0"/>
          </a:p>
          <a:p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5435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Instance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55489"/>
              </p:ext>
            </p:extLst>
          </p:nvPr>
        </p:nvGraphicFramePr>
        <p:xfrm>
          <a:off x="457200" y="1668619"/>
          <a:ext cx="8229600" cy="1392256"/>
        </p:xfrm>
        <a:graphic>
          <a:graphicData uri="http://schemas.openxmlformats.org/drawingml/2006/table">
            <a:tbl>
              <a:tblPr/>
              <a:tblGrid>
                <a:gridCol w="1666528"/>
                <a:gridCol w="1728192"/>
                <a:gridCol w="1368152"/>
                <a:gridCol w="3466728"/>
              </a:tblGrid>
              <a:tr h="34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smtClean="0"/>
                        <a:t>instance </a:t>
                      </a:r>
                      <a:r>
                        <a:rPr lang="en-US" sz="1200" dirty="0"/>
                        <a:t>name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__class__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base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 dirty="0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smtClean="0"/>
                        <a:t>instance</a:t>
                      </a:r>
                      <a:r>
                        <a:rPr lang="en-US" sz="1200" dirty="0"/>
                        <a:t> 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smtClean="0"/>
              <a:t>Inspect</a:t>
            </a:r>
            <a:br>
              <a:rPr lang="en-US" altLang="ko-KR" sz="6600" dirty="0" smtClean="0"/>
            </a:br>
            <a:r>
              <a:rPr lang="en-US" altLang="ko-KR" sz="6600" dirty="0" smtClean="0"/>
              <a:t>module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2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Insepect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module</a:t>
            </a:r>
            <a:r>
              <a:rPr lang="ko-KR" altLang="en-US" dirty="0" smtClean="0"/>
              <a:t>에 대한 다양한 점검을 위한 함수를 제공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15456"/>
              </p:ext>
            </p:extLst>
          </p:nvPr>
        </p:nvGraphicFramePr>
        <p:xfrm>
          <a:off x="827584" y="2780928"/>
          <a:ext cx="7847658" cy="2246744"/>
        </p:xfrm>
        <a:graphic>
          <a:graphicData uri="http://schemas.openxmlformats.org/drawingml/2006/table">
            <a:tbl>
              <a:tblPr/>
              <a:tblGrid>
                <a:gridCol w="2879107"/>
                <a:gridCol w="496855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Function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inspect.getmoduleinfo</a:t>
                      </a:r>
                      <a:r>
                        <a:rPr lang="en-US" sz="1200" dirty="0" smtClean="0">
                          <a:effectLst/>
                        </a:rPr>
                        <a:t>(path)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모듈에 대한 정보를 가져오기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l"/>
                      <a:r>
                        <a:rPr lang="en-US" altLang="ko-KR" sz="1200" dirty="0" err="1" smtClean="0">
                          <a:effectLst/>
                        </a:rPr>
                        <a:t>ModuleInfo</a:t>
                      </a:r>
                      <a:r>
                        <a:rPr lang="en-US" altLang="ko-KR" sz="1200" dirty="0" smtClean="0">
                          <a:effectLst/>
                        </a:rPr>
                        <a:t>(name='</a:t>
                      </a:r>
                      <a:r>
                        <a:rPr lang="en-US" altLang="ko-KR" sz="1200" dirty="0" err="1" smtClean="0">
                          <a:effectLst/>
                        </a:rPr>
                        <a:t>in_test</a:t>
                      </a:r>
                      <a:r>
                        <a:rPr lang="en-US" altLang="ko-KR" sz="1200" dirty="0" smtClean="0">
                          <a:effectLst/>
                        </a:rPr>
                        <a:t>', suffix='.</a:t>
                      </a:r>
                      <a:r>
                        <a:rPr lang="en-US" altLang="ko-KR" sz="1200" dirty="0" err="1" smtClean="0">
                          <a:effectLst/>
                        </a:rPr>
                        <a:t>py</a:t>
                      </a:r>
                      <a:r>
                        <a:rPr lang="en-US" altLang="ko-KR" sz="1200" dirty="0" smtClean="0">
                          <a:effectLst/>
                        </a:rPr>
                        <a:t>', mode='U', </a:t>
                      </a:r>
                      <a:r>
                        <a:rPr lang="en-US" altLang="ko-KR" sz="1200" dirty="0" err="1" smtClean="0">
                          <a:effectLst/>
                        </a:rPr>
                        <a:t>module_type</a:t>
                      </a:r>
                      <a:r>
                        <a:rPr lang="en-US" altLang="ko-KR" sz="1200" dirty="0" smtClean="0">
                          <a:effectLst/>
                        </a:rPr>
                        <a:t>=1)</a:t>
                      </a:r>
                    </a:p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inspect.getmodulename</a:t>
                      </a:r>
                      <a:r>
                        <a:rPr lang="en-US" altLang="ko-KR" sz="1200" dirty="0" smtClean="0"/>
                        <a:t>(path)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모듈 네임만 문자열로 가져옴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in_test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inspect.ismodule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import</a:t>
                      </a:r>
                      <a:r>
                        <a:rPr lang="ko-KR" altLang="en-US" sz="1200" dirty="0" smtClean="0">
                          <a:effectLst/>
                        </a:rPr>
                        <a:t>한 모듈을 확인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여부 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5590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객체에 대한 다양한 점검을 위한 함수를 제공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41462"/>
              </p:ext>
            </p:extLst>
          </p:nvPr>
        </p:nvGraphicFramePr>
        <p:xfrm>
          <a:off x="827584" y="2780928"/>
          <a:ext cx="7847658" cy="3096344"/>
        </p:xfrm>
        <a:graphic>
          <a:graphicData uri="http://schemas.openxmlformats.org/drawingml/2006/table">
            <a:tbl>
              <a:tblPr/>
              <a:tblGrid>
                <a:gridCol w="2879107"/>
                <a:gridCol w="496855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effectLst/>
                        </a:rPr>
                        <a:t>Function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inspect.getmembers</a:t>
                      </a:r>
                      <a:r>
                        <a:rPr lang="en-US" sz="1200" dirty="0" smtClean="0">
                          <a:effectLst/>
                        </a:rPr>
                        <a:t>(object[, predicate]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객체의 멤버를 </a:t>
                      </a:r>
                      <a:r>
                        <a:rPr lang="ko-KR" altLang="en-US" sz="1200" dirty="0" err="1" smtClean="0">
                          <a:effectLst/>
                        </a:rPr>
                        <a:t>튜플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키와 값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로 표시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inspect.isclass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에 클래스가 들어가면 </a:t>
                      </a:r>
                      <a:r>
                        <a:rPr lang="en-US" altLang="ko-KR" sz="1200" dirty="0" smtClean="0">
                          <a:effectLst/>
                        </a:rPr>
                        <a:t>True</a:t>
                      </a:r>
                      <a:r>
                        <a:rPr lang="ko-KR" altLang="en-US" sz="1200" dirty="0" smtClean="0">
                          <a:effectLst/>
                        </a:rPr>
                        <a:t>이고 나머지는 </a:t>
                      </a:r>
                      <a:r>
                        <a:rPr lang="en-US" altLang="ko-KR" sz="1200" dirty="0" smtClean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inspect.ismethod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</a:t>
                      </a:r>
                      <a:r>
                        <a:rPr lang="ko-KR" altLang="en-US" sz="1200" dirty="0" err="1" smtClean="0">
                          <a:effectLst/>
                        </a:rPr>
                        <a:t>메소드</a:t>
                      </a:r>
                      <a:r>
                        <a:rPr lang="ko-KR" altLang="en-US" sz="1200" dirty="0" smtClean="0">
                          <a:effectLst/>
                        </a:rPr>
                        <a:t> 여부 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inspect.isabstract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추상클래스 여부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inspect.ismethoddescriptor</a:t>
                      </a:r>
                      <a:r>
                        <a:rPr lang="en-US" sz="1200" dirty="0" smtClean="0">
                          <a:effectLst/>
                        </a:rPr>
                        <a:t>(object)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int</a:t>
                      </a:r>
                      <a:r>
                        <a:rPr lang="en-US" sz="1200" baseline="0" dirty="0" smtClean="0">
                          <a:effectLst/>
                        </a:rPr>
                        <a:t>.__add__ </a:t>
                      </a:r>
                      <a:r>
                        <a:rPr lang="ko-KR" altLang="en-US" sz="1200" baseline="0" dirty="0" smtClean="0">
                          <a:effectLst/>
                        </a:rPr>
                        <a:t>처럼 내장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메소드일</a:t>
                      </a:r>
                      <a:r>
                        <a:rPr lang="ko-KR" altLang="en-US" sz="1200" baseline="0" dirty="0" smtClean="0">
                          <a:effectLst/>
                        </a:rPr>
                        <a:t> 경우 </a:t>
                      </a:r>
                      <a:r>
                        <a:rPr lang="en-US" altLang="ko-KR" sz="1200" baseline="0" dirty="0" smtClean="0">
                          <a:effectLst/>
                        </a:rPr>
                        <a:t>descriptor protocol </a:t>
                      </a:r>
                      <a:r>
                        <a:rPr lang="ko-KR" altLang="en-US" sz="1200" baseline="0" dirty="0" smtClean="0">
                          <a:effectLst/>
                        </a:rPr>
                        <a:t>존재해서  </a:t>
                      </a:r>
                      <a:r>
                        <a:rPr lang="en-US" altLang="ko-KR" sz="1200" baseline="0" dirty="0" smtClean="0">
                          <a:effectLst/>
                        </a:rPr>
                        <a:t>true </a:t>
                      </a:r>
                      <a:r>
                        <a:rPr lang="ko-KR" altLang="en-US" sz="1200" baseline="0" dirty="0" smtClean="0">
                          <a:effectLst/>
                        </a:rPr>
                        <a:t>처리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inspect.isdatadescriptor</a:t>
                      </a:r>
                      <a:r>
                        <a:rPr lang="en-US" sz="1200" dirty="0" smtClean="0">
                          <a:effectLst/>
                        </a:rPr>
                        <a:t>(object)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__get__, __set__,</a:t>
                      </a:r>
                      <a:r>
                        <a:rPr lang="en-US" sz="1200" baseline="0" dirty="0" smtClean="0">
                          <a:effectLst/>
                        </a:rPr>
                        <a:t> __delete__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메소드를</a:t>
                      </a:r>
                      <a:r>
                        <a:rPr lang="ko-KR" altLang="en-US" sz="1200" baseline="0" dirty="0" smtClean="0">
                          <a:effectLst/>
                        </a:rPr>
                        <a:t> 가진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인스턴스일</a:t>
                      </a:r>
                      <a:r>
                        <a:rPr lang="ko-KR" altLang="en-US" sz="1200" baseline="0" dirty="0" smtClean="0">
                          <a:effectLst/>
                        </a:rPr>
                        <a:t> 경우 </a:t>
                      </a:r>
                      <a:r>
                        <a:rPr lang="en-US" altLang="ko-KR" sz="1200" baseline="0" dirty="0" smtClean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9422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함수에 대한 다양한 점검을 위한 함수를 제공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96109"/>
              </p:ext>
            </p:extLst>
          </p:nvPr>
        </p:nvGraphicFramePr>
        <p:xfrm>
          <a:off x="827584" y="2780928"/>
          <a:ext cx="7847658" cy="1800200"/>
        </p:xfrm>
        <a:graphic>
          <a:graphicData uri="http://schemas.openxmlformats.org/drawingml/2006/table">
            <a:tbl>
              <a:tblPr/>
              <a:tblGrid>
                <a:gridCol w="2879107"/>
                <a:gridCol w="496855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effectLst/>
                        </a:rPr>
                        <a:t>Function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inspect.isfunction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함수 여부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inspect.isgeneratorfunction</a:t>
                      </a:r>
                      <a:r>
                        <a:rPr lang="en-US" sz="1200" dirty="0" smtClean="0">
                          <a:effectLst/>
                        </a:rPr>
                        <a:t>(object)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</a:t>
                      </a:r>
                      <a:r>
                        <a:rPr lang="ko-KR" altLang="en-US" sz="1200" dirty="0" err="1" smtClean="0">
                          <a:effectLst/>
                        </a:rPr>
                        <a:t>제너레이터</a:t>
                      </a:r>
                      <a:r>
                        <a:rPr lang="ko-KR" altLang="en-US" sz="1200" dirty="0" smtClean="0">
                          <a:effectLst/>
                        </a:rPr>
                        <a:t> 함수 여부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inspect.isgenerator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</a:t>
                      </a:r>
                      <a:r>
                        <a:rPr lang="ko-KR" altLang="en-US" sz="1200" dirty="0" err="1" smtClean="0">
                          <a:effectLst/>
                        </a:rPr>
                        <a:t>제너레이터</a:t>
                      </a:r>
                      <a:r>
                        <a:rPr lang="ko-KR" altLang="en-US" sz="1200" dirty="0" smtClean="0">
                          <a:effectLst/>
                        </a:rPr>
                        <a:t> 여부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468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/>
              <a:t>개념적 접근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4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객체지향이란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6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왜 객체지향을 하는가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4930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소프트웨어이</a:t>
            </a:r>
            <a:r>
              <a:rPr lang="ko-KR" altLang="en-US" dirty="0"/>
              <a:t> 관리 기준은 모듈이지만 실행환경에서 모듈은 객체처럼 움직이면서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실행환경과 구현환경이 동일하게 관리하는 것이 객체지향을 도입한 중요한 </a:t>
            </a:r>
            <a:r>
              <a:rPr lang="ko-KR" altLang="en-US" dirty="0" smtClean="0"/>
              <a:t>이유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인간의 사고는 추상화적인 분류를 </a:t>
            </a:r>
            <a:r>
              <a:rPr lang="ko-KR" altLang="en-US" dirty="0" smtClean="0"/>
              <a:t>기준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추상화를 위한 단위를 객체로 보고 소프트웨어를 만드는 것이 인간의 </a:t>
            </a:r>
            <a:r>
              <a:rPr lang="ko-KR" altLang="en-US" dirty="0" smtClean="0"/>
              <a:t>사고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개발자들이 추상적인 생각을 키우면서 소프트웨어를 개발하기 딱 맞는 환경이 객체지향이고 이를 위해 소프트웨어도 그 개념을 받아들여 </a:t>
            </a:r>
            <a:r>
              <a:rPr lang="ko-KR" altLang="en-US" dirty="0" smtClean="0"/>
              <a:t>발전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객체 즉 사물을 보고 잘 분류하는 </a:t>
            </a:r>
            <a:r>
              <a:rPr lang="ko-KR" altLang="en-US" dirty="0" smtClean="0"/>
              <a:t>사고가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25140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객체지향 사물의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49309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사물</a:t>
            </a:r>
            <a:r>
              <a:rPr lang="en-US" altLang="ko-KR" dirty="0"/>
              <a:t>(Things)</a:t>
            </a:r>
            <a:r>
              <a:rPr lang="ko-KR" altLang="en-US" dirty="0"/>
              <a:t>은 곧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사물에는 형태를 가진 것과 개념만 존재하는 것으로 분류할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소프트웨어 분석 설계 구현을 한다는 것은 </a:t>
            </a:r>
            <a:r>
              <a:rPr lang="ko-KR" altLang="en-US" dirty="0" err="1"/>
              <a:t>실세계의</a:t>
            </a:r>
            <a:r>
              <a:rPr lang="ko-KR" altLang="en-US" dirty="0"/>
              <a:t> 사물을 가상세계의 사물로 전환하는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객체 모델링</a:t>
            </a:r>
            <a:r>
              <a:rPr lang="en-US" altLang="ko-KR" dirty="0"/>
              <a:t>, </a:t>
            </a:r>
            <a:r>
              <a:rPr lang="ko-KR" altLang="en-US" dirty="0"/>
              <a:t>데이터 모델링도 다 사물들을 관리하는 기준에 맞춰 분류하는 것이다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클래스는 객체 즉 사물을 분류했을 때 정의하는 것에 지나지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​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사물을 어떻게 분류할 것인가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​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책을 예시로 보면 책은 객체이다</a:t>
            </a:r>
            <a:r>
              <a:rPr lang="en-US" altLang="ko-KR" dirty="0"/>
              <a:t>. </a:t>
            </a:r>
            <a:r>
              <a:rPr lang="ko-KR" altLang="en-US" dirty="0"/>
              <a:t>책에 대한 정보만 관리하는 것은 개념 객체이고 책의 실물을 관리하는 사물을 관리하는 객체가 구별되어 관리되어야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​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책이라는 객체가 책 정보에 대한 분류 기준으로 도서문헌상의 분류 규칙을 따르므로 다양한 분류체계를 관리하는 객체도 발생할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​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사물은 단순이 존재한다고 하나의 객체만은 아니다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보는 관점</a:t>
            </a:r>
            <a:r>
              <a:rPr lang="en-US" altLang="ko-KR" dirty="0"/>
              <a:t>, </a:t>
            </a:r>
            <a:r>
              <a:rPr lang="ko-KR" altLang="en-US" dirty="0"/>
              <a:t>각 비즈니스 </a:t>
            </a:r>
            <a:r>
              <a:rPr lang="ko-KR" altLang="en-US" dirty="0" err="1"/>
              <a:t>도메인별로</a:t>
            </a:r>
            <a:r>
              <a:rPr lang="ko-KR" altLang="en-US" dirty="0"/>
              <a:t> 차이가 발생하므로 사물의 분류 기준을 비즈니스에 맞춰 모델링이 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40640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계약중심의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8531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실세계</a:t>
            </a:r>
            <a:r>
              <a:rPr lang="ko-KR" altLang="en-US" dirty="0"/>
              <a:t> 객체들이 </a:t>
            </a:r>
            <a:r>
              <a:rPr lang="ko-KR" altLang="en-US" dirty="0" smtClean="0"/>
              <a:t>대화 즉 의사소통을 통행 움직인다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소프트웨어도 </a:t>
            </a:r>
            <a:r>
              <a:rPr lang="ko-KR" altLang="en-US" dirty="0"/>
              <a:t>실제 객체들이 혼재되어 실행되지만 객체간의 영향을 항상 조화를 이룰 수 있다면 깨지지 않고 많은 것을 처리할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이를 위해 객체간의 메시지 즉 소통을 위해 각 객체들은 자신들의 할 수 있는 일과 상대방에게 요구하는 일들을 약속해서 명확하게 처리되어야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design by contract </a:t>
            </a:r>
            <a:r>
              <a:rPr lang="ko-KR" altLang="en-US" dirty="0"/>
              <a:t>계약중심의 설계는 실제 객체들이 </a:t>
            </a:r>
            <a:r>
              <a:rPr lang="ko-KR" altLang="en-US" dirty="0" err="1"/>
              <a:t>실행시</a:t>
            </a:r>
            <a:r>
              <a:rPr lang="ko-KR" altLang="en-US" dirty="0"/>
              <a:t> 자신들의 권리와 의무를 명확히 하고 이를 어길 경우에도 정확한 에러처리를 통해 소프트웨어가 잘 작동할 수 있는 설계를 하자는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소프트웨어는 </a:t>
            </a:r>
            <a:r>
              <a:rPr lang="ko-KR" altLang="en-US" dirty="0"/>
              <a:t>가상의 물질 즉 객체들에 의해 작동되지만 </a:t>
            </a:r>
            <a:r>
              <a:rPr lang="ko-KR" altLang="en-US" dirty="0" err="1"/>
              <a:t>실세계의</a:t>
            </a:r>
            <a:r>
              <a:rPr lang="ko-KR" altLang="en-US" dirty="0"/>
              <a:t> 객체들이 움직임처럼 명확히 살아있는 것처럼 생각해서 설계가 되어야 스파게티 소스를 만들지 않을 수 있는 지름길이다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61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객체의 생명주기 관리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85313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계약이란 쌍방이 매매를 했을 때 권리와 의무를 명확히 표시한 거래이다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계약이 발생하면 그 계약이 시작점과 </a:t>
            </a:r>
            <a:r>
              <a:rPr lang="ko-KR" altLang="en-US" dirty="0" err="1"/>
              <a:t>종료점이</a:t>
            </a:r>
            <a:r>
              <a:rPr lang="ko-KR" altLang="en-US" dirty="0"/>
              <a:t>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계약도 생명주기를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생명주기를 갖는 것은 하나의 객체로서 관리를 해야 한다는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온라인 쇼핑몰에서 책을 구매한다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책을 매매한 계약은 배송으로 끝나는 것이 아니라 반품 등이 발생할 수 있으므로 최소 </a:t>
            </a:r>
            <a:r>
              <a:rPr lang="en-US" altLang="ko-KR" dirty="0"/>
              <a:t>14</a:t>
            </a:r>
            <a:r>
              <a:rPr lang="ko-KR" altLang="en-US" dirty="0"/>
              <a:t>일 정도까지는 기다려야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회사 정책으로 더 많은 기간을 반품기간으로 정할 경우는 매매계약이 생명주기는 더 길어진다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이처럼 생명주기가 발생하는 것은 개념 객체이므로 객체로 관리해야 하는 대상이다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매매계약이 발생했을 때 이 계약에 필요한 문서 등을 고객에게 출력해줘야 하는 경우는 생명주기가 더 길어진다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계약 문서 등도 별도의 객체이므로 계약과의 연관관계를 유지하도록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객체는 항상 생명주기가 있고 보는 시각을 달리하면 생명주기 관리기준도 다양하게 발생한다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객체를 보는 관점을 다양하게 </a:t>
            </a:r>
            <a:r>
              <a:rPr lang="ko-KR" altLang="en-US" dirty="0" smtClean="0"/>
              <a:t>갖는 게 </a:t>
            </a:r>
            <a:r>
              <a:rPr lang="ko-KR" altLang="en-US" dirty="0"/>
              <a:t>아주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22201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상속대신 연관관계로 </a:t>
            </a:r>
            <a:r>
              <a:rPr lang="ko-KR" altLang="en-US" dirty="0" smtClean="0"/>
              <a:t>표현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8531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객체지향 </a:t>
            </a:r>
            <a:r>
              <a:rPr lang="ko-KR" altLang="en-US" dirty="0" smtClean="0"/>
              <a:t>설계 시 </a:t>
            </a:r>
            <a:r>
              <a:rPr lang="ko-KR" altLang="en-US" dirty="0"/>
              <a:t>상속을 사용하지 않는 이유는 상속관계가 끊어지면 모델을 다시 </a:t>
            </a:r>
            <a:r>
              <a:rPr lang="ko-KR" altLang="en-US" dirty="0" err="1" smtClean="0"/>
              <a:t>만들어야하기</a:t>
            </a:r>
            <a:r>
              <a:rPr lang="ko-KR" altLang="en-US" dirty="0" smtClean="0"/>
              <a:t>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상속은 인간들이 보기가 좋지만 상속 레벨이 </a:t>
            </a:r>
            <a:r>
              <a:rPr lang="en-US" altLang="ko-KR" dirty="0"/>
              <a:t>3</a:t>
            </a:r>
            <a:r>
              <a:rPr lang="ko-KR" altLang="en-US" dirty="0"/>
              <a:t>단계가 넘어가거나 다중상속일 경우 인간이 이해하는 범위가 넘어가서 실질적인 상속을 이해할 수가 없다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실제 생물들도 </a:t>
            </a:r>
            <a:r>
              <a:rPr lang="ko-KR" altLang="en-US" dirty="0" smtClean="0"/>
              <a:t>부모로부터 </a:t>
            </a:r>
            <a:r>
              <a:rPr lang="ko-KR" altLang="en-US" dirty="0"/>
              <a:t>상속을 받지만 상속관계로 표현할 수 </a:t>
            </a:r>
            <a:r>
              <a:rPr lang="ko-KR" altLang="en-US" dirty="0" smtClean="0"/>
              <a:t>있는 게 </a:t>
            </a:r>
            <a:r>
              <a:rPr lang="ko-KR" altLang="en-US" dirty="0"/>
              <a:t>너무 없어서 실제 상속을 사용할 수 있는 것을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0588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상속을 끊을 경우 어떤 </a:t>
            </a:r>
            <a:r>
              <a:rPr lang="ko-KR" altLang="en-US" dirty="0" smtClean="0"/>
              <a:t>대안은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85313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별도의 </a:t>
            </a:r>
            <a:r>
              <a:rPr lang="ko-KR" altLang="en-US" dirty="0"/>
              <a:t>클래스를 생성할 수 있는 </a:t>
            </a:r>
            <a:r>
              <a:rPr lang="ko-KR" altLang="en-US" dirty="0" err="1"/>
              <a:t>팩토리</a:t>
            </a:r>
            <a:r>
              <a:rPr lang="ko-KR" altLang="en-US" dirty="0"/>
              <a:t> 체계를 만들어서 상속대신 관계성을 가질 수 있는 설계로 반영해야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실세계에</a:t>
            </a:r>
            <a:r>
              <a:rPr lang="ko-KR" altLang="en-US" dirty="0"/>
              <a:t> 존재하는 객체들은 그렇게 상속을 가지지 못하거나 너무 복잡해서 우리가 인식할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 </a:t>
            </a:r>
            <a:r>
              <a:rPr lang="ko-KR" altLang="en-US" dirty="0"/>
              <a:t>상속을 사용할 경우 시스템 재개발 등이 발생시 더 많은 비용이 들 수 </a:t>
            </a:r>
            <a:r>
              <a:rPr lang="ko-KR" altLang="en-US" dirty="0" smtClean="0"/>
              <a:t>있어 연관관계를 사용해서 다양한  클래스로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70064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상속만으로 </a:t>
            </a:r>
            <a:r>
              <a:rPr lang="ko-KR" altLang="en-US" dirty="0" smtClean="0"/>
              <a:t>추상화는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8531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객체지향 프로그램 언어는 상속을 가지고 </a:t>
            </a:r>
            <a:r>
              <a:rPr lang="ko-KR" altLang="en-US" dirty="0" err="1"/>
              <a:t>재사용성을</a:t>
            </a:r>
            <a:r>
              <a:rPr lang="ko-KR" altLang="en-US" dirty="0"/>
              <a:t> 높일 수 있다고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실제 상속은 비즈니스 환경에서는 맞지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상속으로 </a:t>
            </a:r>
            <a:r>
              <a:rPr lang="ko-KR" altLang="en-US" dirty="0" err="1"/>
              <a:t>재사용성을</a:t>
            </a:r>
            <a:r>
              <a:rPr lang="ko-KR" altLang="en-US" dirty="0"/>
              <a:t> 높인다고는 하지만 재사용은 변경이 아니라 추가인데 상속에서 추가를 한다는 것은 자식을 추가하는 것인데 자식들만 추가한다고 그 자식들이 거의 유사한 것들이 되는 것인가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상속을 하려면 자식들이 가진 아주 대표적인 것만 부모가 되어야 하는데</a:t>
            </a:r>
            <a:r>
              <a:rPr lang="en-US" altLang="ko-KR" dirty="0"/>
              <a:t>, </a:t>
            </a:r>
            <a:r>
              <a:rPr lang="ko-KR" altLang="en-US" dirty="0"/>
              <a:t>비즈니스 환경에서는 부모와 자식이 구분이 </a:t>
            </a:r>
            <a:r>
              <a:rPr lang="ko-KR" altLang="en-US" dirty="0" err="1"/>
              <a:t>안되는</a:t>
            </a:r>
            <a:r>
              <a:rPr lang="ko-KR" altLang="en-US" dirty="0"/>
              <a:t> 경우가 더 많다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객체들이 많다면 그 객체들이 통합이 가능한지를 먼저 확인하고 객체들을 별도로 추상화하여 각 객체들이 집단간의 연관관계를 고려하는 게 더 추상화가 높을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0520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스파게티가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8531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기술적 </a:t>
            </a:r>
            <a:r>
              <a:rPr lang="ko-KR" altLang="en-US" dirty="0" err="1" smtClean="0"/>
              <a:t>재사용성만</a:t>
            </a:r>
            <a:r>
              <a:rPr lang="ko-KR" altLang="en-US" dirty="0" smtClean="0"/>
              <a:t> 강조하면 다중 상속이 필요하고 이를 반영하려면 클래스가 세분화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하나의 서비스를 처리하기 위해 사용되는 클래스들이 많아지면 상속 및 연관관계가 일관되게 유지되기 어렵다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스파게티를 해결하려면 특정 도메인으로 분리해서 실제 연관관계를 분리해야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4436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SOLID?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3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SOLID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85313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단일 책임 원칙 </a:t>
            </a:r>
            <a:r>
              <a:rPr lang="en-US" altLang="ko-KR" dirty="0"/>
              <a:t>(Single responsibility principle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 </a:t>
            </a:r>
            <a:r>
              <a:rPr lang="en-US" altLang="ko-KR" dirty="0"/>
              <a:t>(Open/closed principle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리스코프</a:t>
            </a:r>
            <a:r>
              <a:rPr lang="ko-KR" altLang="en-US" dirty="0"/>
              <a:t> 치환 원칙 </a:t>
            </a:r>
            <a:r>
              <a:rPr lang="en-US" altLang="ko-KR" dirty="0"/>
              <a:t>(</a:t>
            </a:r>
            <a:r>
              <a:rPr lang="en-US" altLang="ko-KR" dirty="0" err="1"/>
              <a:t>Liskov</a:t>
            </a:r>
            <a:r>
              <a:rPr lang="en-US" altLang="ko-KR" dirty="0"/>
              <a:t> substitution principle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인터페이스 분리 원칙 </a:t>
            </a:r>
            <a:r>
              <a:rPr lang="en-US" altLang="ko-KR" dirty="0"/>
              <a:t>(Interface segregation principle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의존관계 역전 원칙 </a:t>
            </a:r>
            <a:r>
              <a:rPr lang="en-US" altLang="ko-KR" dirty="0"/>
              <a:t>(Dependency inversion principle)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7296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책임 </a:t>
            </a:r>
            <a:r>
              <a:rPr lang="ko-KR" altLang="en-US" dirty="0" smtClean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5407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Single responsibility principle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/>
              <a:t>한 클래스는 하나의 책임만 가져야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98982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책임 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5407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거래당사자 정보를 정보관리와 거래 당사자의 역할로 분할하여 책임 정의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02337" y="3861048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Involved Party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5157192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Person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990830" y="5157192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Organization</a:t>
            </a:r>
            <a:endParaRPr lang="ko-KR" altLang="en-US" sz="1200" dirty="0"/>
          </a:p>
        </p:txBody>
      </p:sp>
      <p:cxnSp>
        <p:nvCxnSpPr>
          <p:cNvPr id="10" name="꺾인 연결선 9"/>
          <p:cNvCxnSpPr>
            <a:stCxn id="7" idx="0"/>
            <a:endCxn id="6" idx="2"/>
          </p:cNvCxnSpPr>
          <p:nvPr/>
        </p:nvCxnSpPr>
        <p:spPr>
          <a:xfrm rot="5400000" flipH="1" flipV="1">
            <a:off x="1126914" y="4465760"/>
            <a:ext cx="648072" cy="734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0"/>
            <a:endCxn id="6" idx="2"/>
          </p:cNvCxnSpPr>
          <p:nvPr/>
        </p:nvCxnSpPr>
        <p:spPr>
          <a:xfrm rot="16200000" flipV="1">
            <a:off x="1888558" y="4438909"/>
            <a:ext cx="648072" cy="7884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3"/>
            <a:endCxn id="6" idx="3"/>
          </p:cNvCxnSpPr>
          <p:nvPr/>
        </p:nvCxnSpPr>
        <p:spPr>
          <a:xfrm flipH="1" flipV="1">
            <a:off x="2434358" y="4185084"/>
            <a:ext cx="788493" cy="1296144"/>
          </a:xfrm>
          <a:prstGeom prst="bentConnector3">
            <a:avLst>
              <a:gd name="adj1" fmla="val -19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05496" y="3861048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Role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670797" y="5157192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Customer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099941" y="5157193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Employee</a:t>
            </a:r>
            <a:endParaRPr lang="ko-KR" altLang="en-US" sz="1200" dirty="0"/>
          </a:p>
        </p:txBody>
      </p:sp>
      <p:cxnSp>
        <p:nvCxnSpPr>
          <p:cNvPr id="5" name="꺾인 연결선 4"/>
          <p:cNvCxnSpPr>
            <a:stCxn id="13" idx="0"/>
            <a:endCxn id="11" idx="2"/>
          </p:cNvCxnSpPr>
          <p:nvPr/>
        </p:nvCxnSpPr>
        <p:spPr>
          <a:xfrm rot="5400000" flipH="1" flipV="1">
            <a:off x="4680120" y="4115807"/>
            <a:ext cx="648072" cy="14346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4" idx="0"/>
            <a:endCxn id="11" idx="2"/>
          </p:cNvCxnSpPr>
          <p:nvPr/>
        </p:nvCxnSpPr>
        <p:spPr>
          <a:xfrm rot="5400000" flipH="1" flipV="1">
            <a:off x="5394692" y="4830380"/>
            <a:ext cx="648073" cy="5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660232" y="5140155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Owner</a:t>
            </a:r>
            <a:endParaRPr lang="ko-KR" altLang="en-US" sz="1200" dirty="0"/>
          </a:p>
        </p:txBody>
      </p:sp>
      <p:cxnSp>
        <p:nvCxnSpPr>
          <p:cNvPr id="21" name="꺾인 연결선 20"/>
          <p:cNvCxnSpPr>
            <a:stCxn id="19" idx="0"/>
            <a:endCxn id="11" idx="2"/>
          </p:cNvCxnSpPr>
          <p:nvPr/>
        </p:nvCxnSpPr>
        <p:spPr>
          <a:xfrm rot="16200000" flipV="1">
            <a:off x="6183357" y="4047270"/>
            <a:ext cx="631035" cy="15547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92888" y="5157192"/>
            <a:ext cx="104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cxnSp>
        <p:nvCxnSpPr>
          <p:cNvPr id="24" name="꺾인 연결선 23"/>
          <p:cNvCxnSpPr>
            <a:stCxn id="6" idx="0"/>
            <a:endCxn id="11" idx="0"/>
          </p:cNvCxnSpPr>
          <p:nvPr/>
        </p:nvCxnSpPr>
        <p:spPr>
          <a:xfrm rot="5400000" flipH="1" flipV="1">
            <a:off x="3769926" y="1909469"/>
            <a:ext cx="12700" cy="390315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989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1330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Open/closed principle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/>
              <a:t>“소프트웨어 요소는 </a:t>
            </a:r>
            <a:r>
              <a:rPr lang="en-US" altLang="ko-KR" dirty="0"/>
              <a:t>…… </a:t>
            </a:r>
            <a:r>
              <a:rPr lang="ko-KR" altLang="en-US" dirty="0"/>
              <a:t>확장에는 열려 있으나 변경에는 닫혀 있어야 한다</a:t>
            </a:r>
            <a:r>
              <a:rPr lang="en-US" altLang="ko-KR" dirty="0" smtClean="0"/>
              <a:t>.”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요구사항의 변경이나 추가사항이 발생하더라도</a:t>
            </a:r>
            <a:r>
              <a:rPr lang="en-US" altLang="ko-KR" dirty="0"/>
              <a:t>, </a:t>
            </a:r>
            <a:r>
              <a:rPr lang="ko-KR" altLang="en-US" dirty="0"/>
              <a:t>기존 구성요소는 수정이 일어나지 말아야 하며</a:t>
            </a:r>
            <a:r>
              <a:rPr lang="en-US" altLang="ko-KR" dirty="0"/>
              <a:t>, </a:t>
            </a:r>
            <a:r>
              <a:rPr lang="ko-KR" altLang="en-US" dirty="0" smtClean="0"/>
              <a:t>기존 </a:t>
            </a:r>
            <a:r>
              <a:rPr lang="ko-KR" altLang="en-US" dirty="0"/>
              <a:t>구성요소를 쉽게 확장해서 </a:t>
            </a:r>
            <a:r>
              <a:rPr lang="ko-KR" altLang="en-US" dirty="0" smtClean="0"/>
              <a:t>재사용할 수 </a:t>
            </a:r>
            <a:r>
              <a:rPr lang="ko-KR" altLang="en-US" dirty="0"/>
              <a:t>있어야 한다는 뜻입니다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필수적인 </a:t>
            </a:r>
            <a:r>
              <a:rPr lang="ko-KR" altLang="en-US" dirty="0"/>
              <a:t>요구사항만</a:t>
            </a:r>
            <a:r>
              <a:rPr lang="en-US" altLang="ko-KR" dirty="0"/>
              <a:t>, </a:t>
            </a:r>
            <a:r>
              <a:rPr lang="ko-KR" altLang="en-US" dirty="0"/>
              <a:t>구성요소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안에 구현하고</a:t>
            </a:r>
            <a:r>
              <a:rPr lang="en-US" altLang="ko-KR" dirty="0"/>
              <a:t>, </a:t>
            </a:r>
            <a:r>
              <a:rPr lang="ko-KR" altLang="en-US" dirty="0"/>
              <a:t>나머지는</a:t>
            </a:r>
            <a:r>
              <a:rPr lang="en-US" altLang="ko-KR" dirty="0"/>
              <a:t>, </a:t>
            </a:r>
            <a:r>
              <a:rPr lang="ko-KR" altLang="en-US" dirty="0"/>
              <a:t>구현자체를 생략하라는 겁니다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4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37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540767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거래당사자의 역할은 기존 클래스를 변경하는 게 아니라 새로운 책임성을 가지는 클래스를 추가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82363" y="3861048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Role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5157192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Customer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976808" y="5157193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Employee</a:t>
            </a:r>
            <a:endParaRPr lang="ko-KR" altLang="en-US" sz="1200" dirty="0"/>
          </a:p>
        </p:txBody>
      </p:sp>
      <p:cxnSp>
        <p:nvCxnSpPr>
          <p:cNvPr id="7" name="꺾인 연결선 6"/>
          <p:cNvCxnSpPr>
            <a:stCxn id="5" idx="0"/>
            <a:endCxn id="4" idx="2"/>
          </p:cNvCxnSpPr>
          <p:nvPr/>
        </p:nvCxnSpPr>
        <p:spPr>
          <a:xfrm rot="5400000" flipH="1" flipV="1">
            <a:off x="2556987" y="4115807"/>
            <a:ext cx="648072" cy="14346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6" idx="0"/>
            <a:endCxn id="4" idx="2"/>
          </p:cNvCxnSpPr>
          <p:nvPr/>
        </p:nvCxnSpPr>
        <p:spPr>
          <a:xfrm rot="5400000" flipH="1" flipV="1">
            <a:off x="3271559" y="4830380"/>
            <a:ext cx="648073" cy="5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37099" y="5140155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Owner</a:t>
            </a:r>
            <a:endParaRPr lang="ko-KR" altLang="en-US" sz="1200" dirty="0"/>
          </a:p>
        </p:txBody>
      </p:sp>
      <p:cxnSp>
        <p:nvCxnSpPr>
          <p:cNvPr id="10" name="꺾인 연결선 9"/>
          <p:cNvCxnSpPr>
            <a:stCxn id="9" idx="0"/>
            <a:endCxn id="4" idx="2"/>
          </p:cNvCxnSpPr>
          <p:nvPr/>
        </p:nvCxnSpPr>
        <p:spPr>
          <a:xfrm rot="16200000" flipV="1">
            <a:off x="4060224" y="4047270"/>
            <a:ext cx="631035" cy="15547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8304" y="5157192"/>
            <a:ext cx="104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6060423" y="5140155"/>
            <a:ext cx="12320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Applicant</a:t>
            </a:r>
            <a:endParaRPr lang="ko-KR" altLang="en-US" sz="1200" dirty="0"/>
          </a:p>
        </p:txBody>
      </p:sp>
      <p:cxnSp>
        <p:nvCxnSpPr>
          <p:cNvPr id="14" name="꺾인 연결선 13"/>
          <p:cNvCxnSpPr>
            <a:stCxn id="12" idx="0"/>
            <a:endCxn id="4" idx="2"/>
          </p:cNvCxnSpPr>
          <p:nvPr/>
        </p:nvCxnSpPr>
        <p:spPr>
          <a:xfrm rot="16200000" flipV="1">
            <a:off x="4821886" y="3285608"/>
            <a:ext cx="631035" cy="3078060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4176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리스코프</a:t>
            </a:r>
            <a:r>
              <a:rPr lang="ko-KR" altLang="en-US" dirty="0"/>
              <a:t> 치환 </a:t>
            </a:r>
            <a:r>
              <a:rPr lang="ko-KR" altLang="en-US" dirty="0" smtClean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7091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Liskov</a:t>
            </a:r>
            <a:r>
              <a:rPr lang="en-US" altLang="ko-KR" dirty="0"/>
              <a:t> substitution </a:t>
            </a:r>
            <a:r>
              <a:rPr lang="en-US" altLang="ko-KR" dirty="0" smtClean="0"/>
              <a:t>principle</a:t>
            </a:r>
          </a:p>
          <a:p>
            <a:pPr>
              <a:lnSpc>
                <a:spcPct val="120000"/>
              </a:lnSpc>
            </a:pPr>
            <a:r>
              <a:rPr lang="ko-KR" altLang="en-US" b="1" dirty="0" smtClean="0"/>
              <a:t>서브타입은 </a:t>
            </a:r>
            <a:r>
              <a:rPr lang="ko-KR" altLang="en-US" b="1" dirty="0"/>
              <a:t>언제나 자신이 기반타입 </a:t>
            </a:r>
            <a:r>
              <a:rPr lang="en-US" altLang="ko-KR" b="1" dirty="0"/>
              <a:t>(base type)</a:t>
            </a:r>
            <a:r>
              <a:rPr lang="ko-KR" altLang="en-US" b="1" dirty="0"/>
              <a:t>으로 교체할 수 있어야 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600" dirty="0" smtClean="0"/>
              <a:t>서브타입 클래스의 </a:t>
            </a:r>
            <a:r>
              <a:rPr lang="ko-KR" altLang="en-US" sz="2600" dirty="0" err="1" smtClean="0"/>
              <a:t>메소드를</a:t>
            </a:r>
            <a:r>
              <a:rPr lang="ko-KR" altLang="en-US" sz="2600" dirty="0" smtClean="0"/>
              <a:t> 변경하지 않아야 기반 </a:t>
            </a:r>
            <a:r>
              <a:rPr lang="ko-KR" altLang="en-US" sz="2600" dirty="0"/>
              <a:t>클래스의 사용자는 그 기반 클래스에서 유도된 </a:t>
            </a:r>
            <a:r>
              <a:rPr lang="ko-KR" altLang="en-US" sz="2600" dirty="0" smtClean="0"/>
              <a:t>클래스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서브타입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에 </a:t>
            </a:r>
            <a:r>
              <a:rPr lang="ko-KR" altLang="en-US" sz="2600" dirty="0"/>
              <a:t>대해 아무것도 알 필요가 없어야 한다</a:t>
            </a:r>
            <a:r>
              <a:rPr lang="en-US" altLang="ko-KR" sz="2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dirty="0"/>
              <a:t>상속은 코드 재사용을 위해서가 아니라 명확한 가족 관계가 </a:t>
            </a:r>
            <a:r>
              <a:rPr lang="ko-KR" altLang="en-US" sz="2800" dirty="0" err="1"/>
              <a:t>있을때</a:t>
            </a:r>
            <a:r>
              <a:rPr lang="ko-KR" altLang="en-US" sz="2800" dirty="0"/>
              <a:t> 사용해야 하며</a:t>
            </a:r>
            <a:r>
              <a:rPr lang="en-US" altLang="ko-KR" sz="2800" dirty="0"/>
              <a:t>, </a:t>
            </a:r>
            <a:r>
              <a:rPr lang="ko-KR" altLang="en-US" sz="2800" dirty="0"/>
              <a:t>그 행위</a:t>
            </a:r>
            <a:r>
              <a:rPr lang="en-US" altLang="ko-KR" sz="2800" dirty="0"/>
              <a:t>(Behavior) </a:t>
            </a:r>
            <a:r>
              <a:rPr lang="ko-KR" altLang="en-US" sz="2800" dirty="0"/>
              <a:t>와 연관이 있습니다</a:t>
            </a:r>
            <a:r>
              <a:rPr lang="en-US" altLang="ko-KR" sz="2800" dirty="0"/>
              <a:t>. </a:t>
            </a:r>
            <a:r>
              <a:rPr lang="ko-KR" altLang="en-US" sz="2800" dirty="0"/>
              <a:t>부모와 파생된 객체들이 존재 </a:t>
            </a:r>
            <a:r>
              <a:rPr lang="ko-KR" altLang="en-US" sz="2800" dirty="0" err="1"/>
              <a:t>할때</a:t>
            </a:r>
            <a:r>
              <a:rPr lang="ko-KR" altLang="en-US" sz="2800" dirty="0"/>
              <a:t> 가능한 모두 동일한 </a:t>
            </a:r>
            <a:r>
              <a:rPr lang="ko-KR" altLang="en-US" sz="2800" dirty="0" err="1"/>
              <a:t>메소드</a:t>
            </a:r>
            <a:r>
              <a:rPr lang="ko-KR" altLang="en-US" sz="2800" dirty="0"/>
              <a:t> 이름과 </a:t>
            </a:r>
            <a:r>
              <a:rPr lang="ko-KR" altLang="en-US" sz="2800" dirty="0" err="1"/>
              <a:t>갯수를</a:t>
            </a:r>
            <a:r>
              <a:rPr lang="ko-KR" altLang="en-US" sz="2800" dirty="0"/>
              <a:t> 가지게 함으로써  언제든지 서브 타입이 기반타입으로 교체될 수 있어야 함을 말합니다</a:t>
            </a:r>
            <a:r>
              <a:rPr lang="en-US" altLang="ko-KR" sz="2800" dirty="0"/>
              <a:t>. 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187169883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리스코프</a:t>
            </a:r>
            <a:r>
              <a:rPr lang="ko-KR" altLang="en-US" dirty="0"/>
              <a:t> 치환 </a:t>
            </a:r>
            <a:r>
              <a:rPr lang="ko-KR" altLang="en-US" dirty="0" smtClean="0"/>
              <a:t>오용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2050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상속관계가 아닌  </a:t>
            </a:r>
            <a:r>
              <a:rPr lang="ko-KR" altLang="en-US" dirty="0"/>
              <a:t>객체를 비슷한 일을 하는 것을 보고 코드 재사용 욕심에 가족 관계로 묶는 것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다중 상속이나 다단계 </a:t>
            </a:r>
            <a:r>
              <a:rPr lang="ko-KR" altLang="en-US" dirty="0"/>
              <a:t>상속으로 계층 구조가 깊고 복잡하게 하는 것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파생 </a:t>
            </a:r>
            <a:r>
              <a:rPr lang="ko-KR" altLang="en-US" dirty="0"/>
              <a:t>타입에 부모</a:t>
            </a:r>
            <a:r>
              <a:rPr lang="en-US" altLang="ko-KR" dirty="0"/>
              <a:t>, </a:t>
            </a:r>
            <a:r>
              <a:rPr lang="ko-KR" altLang="en-US" dirty="0"/>
              <a:t>형제들과는 전혀 동떨어진 능력을 부여 함으로써 돌연변이를 만들어 버리는 것</a:t>
            </a:r>
            <a:r>
              <a:rPr lang="en-US" altLang="ko-KR" dirty="0"/>
              <a:t>.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160361379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리스코프</a:t>
            </a:r>
            <a:r>
              <a:rPr lang="ko-KR" altLang="en-US" dirty="0"/>
              <a:t> 치환 </a:t>
            </a:r>
            <a:r>
              <a:rPr lang="ko-KR" altLang="en-US" dirty="0" smtClean="0"/>
              <a:t>원칙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서브타입에 특정 기능을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것이 없도록 처리하여 기반타입으로 교체해도 이상이 없도록 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2924944"/>
            <a:ext cx="396044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rectangle() 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self,height</a:t>
            </a:r>
            <a:r>
              <a:rPr lang="en-US" altLang="ko-KR" sz="1000" dirty="0"/>
              <a:t>, width) :</a:t>
            </a:r>
          </a:p>
          <a:p>
            <a:r>
              <a:rPr lang="en-US" altLang="ko-KR" sz="1000" dirty="0"/>
              <a:t>        if height == width :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self.height</a:t>
            </a:r>
            <a:r>
              <a:rPr lang="en-US" altLang="ko-KR" sz="1000" dirty="0"/>
              <a:t> = height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self.width</a:t>
            </a:r>
            <a:r>
              <a:rPr lang="en-US" altLang="ko-KR" sz="1000" dirty="0"/>
              <a:t>  = width</a:t>
            </a:r>
          </a:p>
          <a:p>
            <a:r>
              <a:rPr lang="en-US" altLang="ko-KR" sz="1000" dirty="0"/>
              <a:t>        else : </a:t>
            </a:r>
          </a:p>
          <a:p>
            <a:r>
              <a:rPr lang="en-US" altLang="ko-KR" sz="1000" dirty="0"/>
              <a:t>            if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 == 'square' :</a:t>
            </a:r>
          </a:p>
          <a:p>
            <a:r>
              <a:rPr lang="en-US" altLang="ko-KR" sz="1000" dirty="0"/>
              <a:t>                print " error "</a:t>
            </a:r>
          </a:p>
          <a:p>
            <a:r>
              <a:rPr lang="en-US" altLang="ko-KR" sz="1000" dirty="0"/>
              <a:t>            else 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self.height</a:t>
            </a:r>
            <a:r>
              <a:rPr lang="en-US" altLang="ko-KR" sz="1000" dirty="0"/>
              <a:t> = height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self.width</a:t>
            </a:r>
            <a:r>
              <a:rPr lang="en-US" altLang="ko-KR" sz="1000" dirty="0"/>
              <a:t>  = width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area(self) 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self.height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self.width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class square(rectangle) :</a:t>
            </a:r>
          </a:p>
          <a:p>
            <a:r>
              <a:rPr lang="en-US" altLang="ko-KR" sz="1000" dirty="0"/>
              <a:t>    pass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940424" y="2915005"/>
            <a:ext cx="3960440" cy="188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r = rectangle(5,8)</a:t>
            </a:r>
          </a:p>
          <a:p>
            <a:r>
              <a:rPr lang="en-US" altLang="ko-KR" sz="1000" dirty="0"/>
              <a:t>print r.__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r.area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try :</a:t>
            </a:r>
          </a:p>
          <a:p>
            <a:r>
              <a:rPr lang="en-US" altLang="ko-KR" sz="1000" dirty="0"/>
              <a:t>    s = square(5,6)</a:t>
            </a:r>
          </a:p>
          <a:p>
            <a:r>
              <a:rPr lang="en-US" altLang="ko-KR" sz="1000" dirty="0"/>
              <a:t>    print s.__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s.area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except :</a:t>
            </a:r>
          </a:p>
          <a:p>
            <a:r>
              <a:rPr lang="en-US" altLang="ko-KR" sz="1000" dirty="0"/>
              <a:t>    pass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5085184"/>
            <a:ext cx="2613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{'width': 8, 'height': 5}</a:t>
            </a:r>
          </a:p>
          <a:p>
            <a:r>
              <a:rPr lang="en-US" altLang="ko-KR" dirty="0"/>
              <a:t>40</a:t>
            </a:r>
          </a:p>
          <a:p>
            <a:r>
              <a:rPr lang="en-US" altLang="ko-KR" dirty="0"/>
              <a:t> error </a:t>
            </a:r>
          </a:p>
          <a:p>
            <a:r>
              <a:rPr lang="en-US" altLang="ko-KR" dirty="0" smtClean="0"/>
              <a:t>{}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476162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 분리 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6371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Interface segregation </a:t>
            </a:r>
            <a:r>
              <a:rPr lang="en-US" altLang="ko-KR" dirty="0" smtClean="0"/>
              <a:t>principle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“특정 클라이언트를 위한 인터페이스 여러 개가 범용 인터페이스 하나보다 낫다</a:t>
            </a:r>
            <a:r>
              <a:rPr lang="en-US" altLang="ko-KR" dirty="0" smtClean="0"/>
              <a:t>.”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클라이언트는 자신이 사용하지 않는 </a:t>
            </a:r>
            <a:r>
              <a:rPr lang="ko-KR" altLang="en-US" dirty="0" err="1"/>
              <a:t>메소드에</a:t>
            </a:r>
            <a:r>
              <a:rPr lang="ko-KR" altLang="en-US" dirty="0"/>
              <a:t> 의존 관계를 맺으면 </a:t>
            </a:r>
            <a:r>
              <a:rPr lang="ko-KR" altLang="en-US" dirty="0" err="1"/>
              <a:t>안된다</a:t>
            </a:r>
            <a:r>
              <a:rPr lang="en-US" altLang="ko-KR" dirty="0"/>
              <a:t>.</a:t>
            </a:r>
            <a:r>
              <a:rPr lang="ko-KR" altLang="en-US" dirty="0"/>
              <a:t> 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비대한 클래스</a:t>
            </a:r>
            <a:r>
              <a:rPr lang="en-US" altLang="ko-KR" dirty="0"/>
              <a:t>(Fat class) </a:t>
            </a:r>
            <a:r>
              <a:rPr lang="ko-KR" altLang="en-US" dirty="0" smtClean="0"/>
              <a:t> </a:t>
            </a:r>
            <a:r>
              <a:rPr lang="ko-KR" altLang="en-US" dirty="0"/>
              <a:t>거대하고 보기 흉하다는 사실 말고도</a:t>
            </a:r>
            <a:r>
              <a:rPr lang="en-US" altLang="ko-KR" dirty="0"/>
              <a:t>, </a:t>
            </a:r>
            <a:r>
              <a:rPr lang="ko-KR" altLang="en-US" dirty="0"/>
              <a:t>한 사용자가 이 비대한 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다 사용하는 일이 매우 적다는 것도 문제입니다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.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몇십개</a:t>
            </a:r>
            <a:r>
              <a:rPr lang="ko-KR" altLang="en-US" dirty="0"/>
              <a:t> 선언한 클래스에서 사용자는 단지 두세 개만 호출 할 지도 모르죠</a:t>
            </a:r>
            <a:r>
              <a:rPr lang="en-US" altLang="ko-KR" dirty="0"/>
              <a:t>. </a:t>
            </a:r>
            <a:r>
              <a:rPr lang="ko-KR" altLang="en-US" dirty="0"/>
              <a:t>불행하게도 이 사용자들은 호출하지도 않는 </a:t>
            </a:r>
            <a:r>
              <a:rPr lang="ko-KR" altLang="en-US" dirty="0" err="1"/>
              <a:t>메소드에</a:t>
            </a:r>
            <a:r>
              <a:rPr lang="ko-KR" altLang="en-US" dirty="0"/>
              <a:t> 생긴 변화에도 영향을 받습니다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661409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 분리 </a:t>
            </a:r>
            <a:r>
              <a:rPr lang="ko-KR" altLang="en-US" dirty="0" smtClean="0"/>
              <a:t>원칙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인터페이스에 대한 통합은 </a:t>
            </a:r>
            <a:r>
              <a:rPr lang="ko-KR" altLang="en-US" smtClean="0"/>
              <a:t>필요하지 않은 기능도 호출이 되므로 실질적으로 필요한 기능만 호출할 수 있어야 함</a:t>
            </a:r>
            <a:endParaRPr lang="en-US" altLang="ko-KR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67164" y="3857243"/>
            <a:ext cx="2996823" cy="1908212"/>
            <a:chOff x="4211960" y="3717032"/>
            <a:chExt cx="3676698" cy="2232248"/>
          </a:xfrm>
        </p:grpSpPr>
        <p:sp>
          <p:nvSpPr>
            <p:cNvPr id="5" name="직사각형 4"/>
            <p:cNvSpPr/>
            <p:nvPr/>
          </p:nvSpPr>
          <p:spPr>
            <a:xfrm>
              <a:off x="5868144" y="4005064"/>
              <a:ext cx="12320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Involved Party</a:t>
              </a:r>
              <a:endParaRPr lang="ko-KR" altLang="en-US" sz="9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33351" y="5301208"/>
              <a:ext cx="12320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Person</a:t>
              </a:r>
              <a:endParaRPr lang="ko-KR" altLang="en-US" sz="9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56637" y="5301208"/>
              <a:ext cx="12320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Organization</a:t>
              </a:r>
              <a:endParaRPr lang="ko-KR" altLang="en-US" sz="900" dirty="0"/>
            </a:p>
          </p:txBody>
        </p:sp>
        <p:cxnSp>
          <p:nvCxnSpPr>
            <p:cNvPr id="8" name="꺾인 연결선 7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5792721" y="4609776"/>
              <a:ext cx="648072" cy="7347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7" idx="0"/>
              <a:endCxn id="5" idx="2"/>
            </p:cNvCxnSpPr>
            <p:nvPr/>
          </p:nvCxnSpPr>
          <p:spPr>
            <a:xfrm rot="16200000" flipV="1">
              <a:off x="6554365" y="4582925"/>
              <a:ext cx="648072" cy="78849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7" idx="3"/>
              <a:endCxn id="5" idx="3"/>
            </p:cNvCxnSpPr>
            <p:nvPr/>
          </p:nvCxnSpPr>
          <p:spPr>
            <a:xfrm flipH="1" flipV="1">
              <a:off x="7100165" y="4329100"/>
              <a:ext cx="788493" cy="1296144"/>
            </a:xfrm>
            <a:prstGeom prst="bentConnector3">
              <a:avLst>
                <a:gd name="adj1" fmla="val -1984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4458504" y="4015916"/>
              <a:ext cx="648072" cy="637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15" name="직선 연결선 14"/>
            <p:cNvCxnSpPr>
              <a:stCxn id="13" idx="6"/>
              <a:endCxn id="5" idx="1"/>
            </p:cNvCxnSpPr>
            <p:nvPr/>
          </p:nvCxnSpPr>
          <p:spPr>
            <a:xfrm flipV="1">
              <a:off x="5106576" y="4329100"/>
              <a:ext cx="761568" cy="5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11960" y="3717032"/>
              <a:ext cx="1080120" cy="27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인터페이스</a:t>
              </a:r>
              <a:endParaRPr lang="ko-KR" altLang="en-US" sz="9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902275" y="3969060"/>
            <a:ext cx="3593631" cy="1908212"/>
            <a:chOff x="4645844" y="3828849"/>
            <a:chExt cx="4441741" cy="1908212"/>
          </a:xfrm>
        </p:grpSpPr>
        <p:sp>
          <p:nvSpPr>
            <p:cNvPr id="20" name="직사각형 19"/>
            <p:cNvSpPr/>
            <p:nvPr/>
          </p:nvSpPr>
          <p:spPr>
            <a:xfrm>
              <a:off x="6372100" y="4075070"/>
              <a:ext cx="1124814" cy="553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Involved Party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01247" y="5183064"/>
              <a:ext cx="1124814" cy="553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Person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1981" y="5183064"/>
              <a:ext cx="1124814" cy="553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Organization</a:t>
              </a:r>
              <a:endParaRPr lang="ko-KR" altLang="en-US" sz="900" dirty="0"/>
            </a:p>
          </p:txBody>
        </p:sp>
        <p:cxnSp>
          <p:nvCxnSpPr>
            <p:cNvPr id="23" name="꺾인 연결선 22"/>
            <p:cNvCxnSpPr>
              <a:stCxn id="21" idx="0"/>
              <a:endCxn id="20" idx="2"/>
            </p:cNvCxnSpPr>
            <p:nvPr/>
          </p:nvCxnSpPr>
          <p:spPr>
            <a:xfrm rot="5400000" flipH="1" flipV="1">
              <a:off x="6322082" y="4570640"/>
              <a:ext cx="553997" cy="6708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2" idx="0"/>
              <a:endCxn id="20" idx="2"/>
            </p:cNvCxnSpPr>
            <p:nvPr/>
          </p:nvCxnSpPr>
          <p:spPr>
            <a:xfrm rot="16200000" flipV="1">
              <a:off x="7017450" y="4546125"/>
              <a:ext cx="553997" cy="71988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2" idx="3"/>
              <a:endCxn id="20" idx="3"/>
            </p:cNvCxnSpPr>
            <p:nvPr/>
          </p:nvCxnSpPr>
          <p:spPr>
            <a:xfrm flipH="1" flipV="1">
              <a:off x="7496914" y="4352069"/>
              <a:ext cx="719881" cy="1107994"/>
            </a:xfrm>
            <a:prstGeom prst="bentConnector3">
              <a:avLst>
                <a:gd name="adj1" fmla="val -317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5085123" y="4084347"/>
              <a:ext cx="591679" cy="544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27" name="직선 연결선 26"/>
            <p:cNvCxnSpPr>
              <a:stCxn id="26" idx="6"/>
              <a:endCxn id="20" idx="1"/>
            </p:cNvCxnSpPr>
            <p:nvPr/>
          </p:nvCxnSpPr>
          <p:spPr>
            <a:xfrm flipV="1">
              <a:off x="5676801" y="4352068"/>
              <a:ext cx="695299" cy="4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860032" y="3828849"/>
              <a:ext cx="986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인터페이스</a:t>
              </a:r>
              <a:endParaRPr lang="ko-KR" altLang="en-US" sz="9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645844" y="5183064"/>
              <a:ext cx="591679" cy="544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0" name="타원 29"/>
            <p:cNvSpPr/>
            <p:nvPr/>
          </p:nvSpPr>
          <p:spPr>
            <a:xfrm>
              <a:off x="8495906" y="5183064"/>
              <a:ext cx="591679" cy="544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32" name="직선 연결선 31"/>
            <p:cNvCxnSpPr>
              <a:stCxn id="29" idx="6"/>
              <a:endCxn id="21" idx="1"/>
            </p:cNvCxnSpPr>
            <p:nvPr/>
          </p:nvCxnSpPr>
          <p:spPr>
            <a:xfrm>
              <a:off x="5237523" y="5455424"/>
              <a:ext cx="463724" cy="4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2" idx="3"/>
            </p:cNvCxnSpPr>
            <p:nvPr/>
          </p:nvCxnSpPr>
          <p:spPr>
            <a:xfrm flipV="1">
              <a:off x="8216795" y="5455424"/>
              <a:ext cx="459661" cy="4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순서도: 추출 35"/>
          <p:cNvSpPr/>
          <p:nvPr/>
        </p:nvSpPr>
        <p:spPr>
          <a:xfrm rot="5400000">
            <a:off x="3510304" y="4814397"/>
            <a:ext cx="1619335" cy="216024"/>
          </a:xfrm>
          <a:prstGeom prst="flowChartExtra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242642" y="3209171"/>
            <a:ext cx="296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인터페이스에 대한 분리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7918945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의존관계 역전 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8531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Dependency inversion </a:t>
            </a:r>
            <a:r>
              <a:rPr lang="en-US" altLang="ko-KR" dirty="0" smtClean="0"/>
              <a:t>principle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“프로그래머는 “추상화에 의존해야지</a:t>
            </a:r>
            <a:r>
              <a:rPr lang="en-US" altLang="ko-KR" dirty="0"/>
              <a:t>, </a:t>
            </a:r>
            <a:r>
              <a:rPr lang="ko-KR" altLang="en-US" dirty="0"/>
              <a:t>구체화에 의존하면 </a:t>
            </a:r>
            <a:r>
              <a:rPr lang="ko-KR" altLang="en-US" dirty="0" err="1"/>
              <a:t>안된다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의존성 </a:t>
            </a:r>
            <a:r>
              <a:rPr lang="ko-KR" altLang="en-US" dirty="0"/>
              <a:t>주입은 이 원칙을 따르는 방법 중 하나다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고차원의 모듈은 </a:t>
            </a:r>
            <a:r>
              <a:rPr lang="ko-KR" altLang="en-US" dirty="0" err="1"/>
              <a:t>저차원의</a:t>
            </a:r>
            <a:r>
              <a:rPr lang="ko-KR" altLang="en-US" dirty="0"/>
              <a:t> 모듈에 의존하면 </a:t>
            </a:r>
            <a:r>
              <a:rPr lang="ko-KR" altLang="en-US" dirty="0" err="1"/>
              <a:t>안된다</a:t>
            </a:r>
            <a:r>
              <a:rPr lang="en-US" altLang="ko-KR" dirty="0"/>
              <a:t>. </a:t>
            </a:r>
            <a:r>
              <a:rPr lang="ko-KR" altLang="en-US" dirty="0"/>
              <a:t>이 두 모듈 모두 다른 추상화된 것에 의존한다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추상화 된 것은 구체적인 것에 의존하면 안 된다</a:t>
            </a:r>
            <a:r>
              <a:rPr lang="en-US" altLang="ko-KR" dirty="0"/>
              <a:t>. </a:t>
            </a:r>
            <a:r>
              <a:rPr lang="ko-KR" altLang="en-US" dirty="0"/>
              <a:t>구체적인 것이 추상화된 것에 의존해야 한다</a:t>
            </a:r>
            <a:r>
              <a:rPr lang="en-US" altLang="ko-KR" dirty="0"/>
              <a:t>. 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자주 변경되는 구상 클래스</a:t>
            </a:r>
            <a:r>
              <a:rPr lang="en-US" altLang="ko-KR" dirty="0"/>
              <a:t>(Concreate class)</a:t>
            </a:r>
            <a:r>
              <a:rPr lang="ko-KR" altLang="en-US" dirty="0"/>
              <a:t>에 의존하지 마라</a:t>
            </a:r>
            <a:r>
              <a:rPr lang="en-US" altLang="ko-KR" dirty="0"/>
              <a:t>. </a:t>
            </a:r>
            <a:r>
              <a:rPr lang="ko-KR" altLang="en-US" dirty="0"/>
              <a:t>만약 어떤 클래스에서 상속받아야 한다면</a:t>
            </a:r>
            <a:r>
              <a:rPr lang="en-US" altLang="ko-KR" dirty="0"/>
              <a:t>, </a:t>
            </a:r>
            <a:r>
              <a:rPr lang="ko-KR" altLang="en-US" dirty="0"/>
              <a:t>기반 클래스를 추상 클래스로 만들어라</a:t>
            </a:r>
            <a:r>
              <a:rPr lang="en-US" altLang="ko-KR" dirty="0"/>
              <a:t>. </a:t>
            </a:r>
            <a:r>
              <a:rPr lang="ko-KR" altLang="en-US" dirty="0"/>
              <a:t>만약 어떤 클래스의 참조</a:t>
            </a:r>
            <a:r>
              <a:rPr lang="en-US" altLang="ko-KR" dirty="0"/>
              <a:t>(Reference)</a:t>
            </a:r>
            <a:r>
              <a:rPr lang="ko-KR" altLang="en-US" dirty="0"/>
              <a:t>를 가져야 한다면</a:t>
            </a:r>
            <a:r>
              <a:rPr lang="en-US" altLang="ko-KR" dirty="0"/>
              <a:t>, </a:t>
            </a:r>
            <a:r>
              <a:rPr lang="ko-KR" altLang="en-US" dirty="0"/>
              <a:t>참조 대상이 되는 클래스를 추상 클래스로 만들어라</a:t>
            </a:r>
            <a:r>
              <a:rPr lang="en-US" altLang="ko-KR" dirty="0"/>
              <a:t>. </a:t>
            </a:r>
            <a:r>
              <a:rPr lang="ko-KR" altLang="en-US" dirty="0"/>
              <a:t>만약 어떤 함수를 호출해야 한다면</a:t>
            </a:r>
            <a:r>
              <a:rPr lang="en-US" altLang="ko-KR" dirty="0"/>
              <a:t>, </a:t>
            </a:r>
            <a:r>
              <a:rPr lang="ko-KR" altLang="en-US" dirty="0"/>
              <a:t>호출 되는 함수를 추상 함수로 만들어야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31662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의존관계 역전 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레이어별로</a:t>
            </a:r>
            <a:r>
              <a:rPr lang="ko-KR" altLang="en-US" dirty="0" smtClean="0"/>
              <a:t> 역할이 정해져 있으면 </a:t>
            </a:r>
            <a:r>
              <a:rPr lang="ko-KR" altLang="en-US" dirty="0" err="1" smtClean="0"/>
              <a:t>역참조를</a:t>
            </a:r>
            <a:r>
              <a:rPr lang="ko-KR" altLang="en-US" dirty="0" smtClean="0"/>
              <a:t> 할 수 없도록 구성해야 함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역참조가</a:t>
            </a:r>
            <a:r>
              <a:rPr lang="ko-KR" altLang="en-US" dirty="0" smtClean="0"/>
              <a:t> 발생할 수 있는 것은 </a:t>
            </a:r>
            <a:r>
              <a:rPr lang="en-US" altLang="ko-KR" dirty="0" smtClean="0"/>
              <a:t>BCS(Business common service)</a:t>
            </a:r>
            <a:r>
              <a:rPr lang="ko-KR" altLang="en-US" dirty="0"/>
              <a:t>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를 구성해서 역전이 발생하지 않도록 처리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레이어도</a:t>
            </a:r>
            <a:r>
              <a:rPr lang="ko-KR" altLang="en-US" dirty="0" smtClean="0"/>
              <a:t> 무한정 정리할 수 없으므로 타 시스템 연계 등을 </a:t>
            </a:r>
            <a:r>
              <a:rPr lang="en-US" altLang="ko-KR" dirty="0" smtClean="0"/>
              <a:t>EIS(Enterprise Interface Service)Layer</a:t>
            </a:r>
            <a:r>
              <a:rPr lang="ko-KR" altLang="en-US" dirty="0" smtClean="0"/>
              <a:t>로 구분하여 의존관계 역전 원칙 준수</a:t>
            </a:r>
            <a:endParaRPr lang="en-US" altLang="ko-KR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1259632" y="3789040"/>
            <a:ext cx="7128792" cy="2524458"/>
            <a:chOff x="1259632" y="3501007"/>
            <a:chExt cx="7128792" cy="2812491"/>
          </a:xfrm>
        </p:grpSpPr>
        <p:sp>
          <p:nvSpPr>
            <p:cNvPr id="4" name="직사각형 3"/>
            <p:cNvSpPr/>
            <p:nvPr/>
          </p:nvSpPr>
          <p:spPr>
            <a:xfrm>
              <a:off x="1259632" y="3501008"/>
              <a:ext cx="3528392" cy="478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Application Service layer</a:t>
              </a:r>
              <a:endParaRPr lang="ko-KR" altLang="en-US" sz="1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59632" y="4277775"/>
              <a:ext cx="3528392" cy="478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Process Service layer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5054542"/>
              <a:ext cx="3528392" cy="478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Domain Service layer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5831309"/>
              <a:ext cx="3528392" cy="478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ORM Service layer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 rot="5400000">
              <a:off x="2868354" y="3798199"/>
              <a:ext cx="166931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오른쪽 화살표 8"/>
            <p:cNvSpPr/>
            <p:nvPr/>
          </p:nvSpPr>
          <p:spPr>
            <a:xfrm rot="5400000">
              <a:off x="2868354" y="4609219"/>
              <a:ext cx="166931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오른쪽 화살표 9"/>
            <p:cNvSpPr/>
            <p:nvPr/>
          </p:nvSpPr>
          <p:spPr>
            <a:xfrm rot="5400000">
              <a:off x="2868353" y="5364056"/>
              <a:ext cx="166931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148064" y="3501007"/>
              <a:ext cx="540060" cy="2808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B</a:t>
              </a:r>
            </a:p>
            <a:p>
              <a:pPr algn="ctr"/>
              <a:r>
                <a:rPr lang="en-US" altLang="ko-KR" sz="1200" dirty="0" smtClean="0"/>
                <a:t>C</a:t>
              </a:r>
            </a:p>
            <a:p>
              <a:pPr algn="ctr"/>
              <a:r>
                <a:rPr lang="en-US" altLang="ko-KR" sz="1200" dirty="0" smtClean="0"/>
                <a:t>S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 smtClean="0"/>
                <a:t>L</a:t>
              </a:r>
            </a:p>
            <a:p>
              <a:pPr algn="ctr"/>
              <a:r>
                <a:rPr lang="en-US" altLang="ko-KR" sz="1200" dirty="0" smtClean="0"/>
                <a:t>A</a:t>
              </a:r>
            </a:p>
            <a:p>
              <a:pPr algn="ctr"/>
              <a:r>
                <a:rPr lang="en-US" altLang="ko-KR" sz="1200" dirty="0" smtClean="0"/>
                <a:t>Y</a:t>
              </a:r>
            </a:p>
            <a:p>
              <a:pPr algn="ctr"/>
              <a:r>
                <a:rPr lang="en-US" altLang="ko-KR" sz="1200" dirty="0" smtClean="0"/>
                <a:t>E</a:t>
              </a:r>
            </a:p>
            <a:p>
              <a:pPr algn="ctr"/>
              <a:r>
                <a:rPr lang="en-US" altLang="ko-KR" sz="1200" dirty="0" smtClean="0"/>
                <a:t>R</a:t>
              </a:r>
            </a:p>
            <a:p>
              <a:pPr algn="ctr"/>
              <a:endParaRPr lang="ko-KR" altLang="en-US" sz="1200" dirty="0"/>
            </a:p>
          </p:txBody>
        </p:sp>
        <p:cxnSp>
          <p:nvCxnSpPr>
            <p:cNvPr id="14" name="직선 화살표 연결선 13"/>
            <p:cNvCxnSpPr>
              <a:stCxn id="4" idx="3"/>
              <a:endCxn id="12" idx="1"/>
            </p:cNvCxnSpPr>
            <p:nvPr/>
          </p:nvCxnSpPr>
          <p:spPr>
            <a:xfrm>
              <a:off x="4788024" y="3740014"/>
              <a:ext cx="360040" cy="1165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3"/>
              <a:endCxn id="12" idx="1"/>
            </p:cNvCxnSpPr>
            <p:nvPr/>
          </p:nvCxnSpPr>
          <p:spPr>
            <a:xfrm>
              <a:off x="4788024" y="4516781"/>
              <a:ext cx="360040" cy="3883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3"/>
              <a:endCxn id="12" idx="1"/>
            </p:cNvCxnSpPr>
            <p:nvPr/>
          </p:nvCxnSpPr>
          <p:spPr>
            <a:xfrm flipV="1">
              <a:off x="4788024" y="4905164"/>
              <a:ext cx="360040" cy="388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3"/>
              <a:endCxn id="12" idx="1"/>
            </p:cNvCxnSpPr>
            <p:nvPr/>
          </p:nvCxnSpPr>
          <p:spPr>
            <a:xfrm flipV="1">
              <a:off x="4788024" y="4905164"/>
              <a:ext cx="360040" cy="11651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156176" y="3505185"/>
              <a:ext cx="540060" cy="2808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E</a:t>
              </a:r>
            </a:p>
            <a:p>
              <a:pPr algn="ctr"/>
              <a:r>
                <a:rPr lang="en-US" altLang="ko-KR" sz="1200" dirty="0" smtClean="0"/>
                <a:t>I</a:t>
              </a:r>
            </a:p>
            <a:p>
              <a:pPr algn="ctr"/>
              <a:r>
                <a:rPr lang="en-US" altLang="ko-KR" sz="1200" dirty="0" smtClean="0"/>
                <a:t>S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 smtClean="0"/>
                <a:t>L</a:t>
              </a:r>
            </a:p>
            <a:p>
              <a:pPr algn="ctr"/>
              <a:r>
                <a:rPr lang="en-US" altLang="ko-KR" sz="1200" dirty="0" smtClean="0"/>
                <a:t>A</a:t>
              </a:r>
            </a:p>
            <a:p>
              <a:pPr algn="ctr"/>
              <a:r>
                <a:rPr lang="en-US" altLang="ko-KR" sz="1200" dirty="0" smtClean="0"/>
                <a:t>Y</a:t>
              </a:r>
            </a:p>
            <a:p>
              <a:pPr algn="ctr"/>
              <a:r>
                <a:rPr lang="en-US" altLang="ko-KR" sz="1200" dirty="0" smtClean="0"/>
                <a:t>E</a:t>
              </a:r>
            </a:p>
            <a:p>
              <a:pPr algn="ctr"/>
              <a:r>
                <a:rPr lang="en-US" altLang="ko-KR" sz="1200" dirty="0" smtClean="0"/>
                <a:t>R</a:t>
              </a:r>
            </a:p>
            <a:p>
              <a:pPr algn="ctr"/>
              <a:endParaRPr lang="ko-KR" altLang="en-US" sz="12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5796136" y="4690939"/>
              <a:ext cx="28803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포인트가 7개인 별 22"/>
            <p:cNvSpPr/>
            <p:nvPr/>
          </p:nvSpPr>
          <p:spPr>
            <a:xfrm>
              <a:off x="7134674" y="4322589"/>
              <a:ext cx="1253750" cy="1005133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외부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smtClean="0"/>
                <a:t>시스</a:t>
              </a:r>
              <a:r>
                <a:rPr lang="ko-KR" altLang="en-US" sz="1200" b="1" dirty="0"/>
                <a:t>템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804248" y="4667025"/>
              <a:ext cx="28803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9042085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명명규칙 및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    클래스 명명규칙과 정의는 그 클래스가 무엇인지를 설명해야 하고 명확한 책임성을 반영되어야 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클래스가 식별되면 책임성에 대해 정의하고 유사 개념 또는 </a:t>
            </a:r>
            <a:r>
              <a:rPr lang="ko-KR" altLang="en-US" dirty="0" err="1"/>
              <a:t>중복성</a:t>
            </a:r>
            <a:r>
              <a:rPr lang="ko-KR" altLang="en-US" dirty="0"/>
              <a:t> 여부를 판단할 명확한 근거를 정리해야 함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클래스의 중요성을 간결하게 정의되어야 함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750038" y="3906802"/>
            <a:ext cx="2077154" cy="2250251"/>
            <a:chOff x="-312585" y="3293985"/>
            <a:chExt cx="1170130" cy="1485165"/>
          </a:xfrm>
        </p:grpSpPr>
        <p:sp>
          <p:nvSpPr>
            <p:cNvPr id="22" name="직사각형 21"/>
            <p:cNvSpPr/>
            <p:nvPr/>
          </p:nvSpPr>
          <p:spPr>
            <a:xfrm>
              <a:off x="-312585" y="3293985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Class name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312585" y="3789040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Attribute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312585" y="4284095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Operation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450337" y="3856547"/>
            <a:ext cx="4943626" cy="281281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/>
          <a:lstStyle/>
          <a:p>
            <a:pPr marL="88900" indent="-88900" fontAlgn="base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클래스 이름은 명확히 구별되어야 하며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클래스 정의를 위한 명확한 구별이 가능해야 함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8900" indent="-88900" fontAlgn="base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왜 그 클래스가 업무에 중요한가를  나타낼 수 있는 명명을 지정하고 정의에서 세부적인 책임성을 설명해야 함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8900" indent="-88900" fontAlgn="base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클래스 정의는 “왜 이것이 업무에 중요한가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?”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라는 질문에 답을 해야 함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8900" indent="-88900" fontAlgn="base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필요한 경우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클래스가 여러 기능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공정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조직 또는 시스템관점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(view)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을 가로질러 사용 된다면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그것이 적용되는 관점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(view)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을 명료하게 표시한 각 뷰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(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관점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)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별로 정의사항을 추가하라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8900" indent="-88900" fontAlgn="base">
              <a:lnSpc>
                <a:spcPct val="130000"/>
              </a:lnSpc>
              <a:spcBef>
                <a:spcPct val="0"/>
              </a:spcBef>
              <a:defRPr/>
            </a:pPr>
            <a:endParaRPr kumimoji="1" lang="ko-KR" altLang="en-US" sz="1400" b="1" dirty="0" smtClean="0">
              <a:solidFill>
                <a:prstClr val="black"/>
              </a:solidFill>
            </a:endParaRPr>
          </a:p>
          <a:p>
            <a:pPr marL="88900" indent="-88900" fontAlgn="base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endParaRPr kumimoji="1" lang="ko-KR" altLang="en-US" sz="1400" b="1" dirty="0" smtClean="0">
              <a:solidFill>
                <a:prstClr val="black"/>
              </a:solidFill>
            </a:endParaRPr>
          </a:p>
          <a:p>
            <a:pPr marL="88900" indent="-88900" fontAlgn="base">
              <a:lnSpc>
                <a:spcPct val="130000"/>
              </a:lnSpc>
              <a:spcBef>
                <a:spcPct val="0"/>
              </a:spcBef>
              <a:defRPr/>
            </a:pPr>
            <a:endParaRPr kumimoji="1" lang="en-US" altLang="ko-KR" sz="1400" b="1" dirty="0">
              <a:solidFill>
                <a:prstClr val="black"/>
              </a:solidFill>
            </a:endParaRPr>
          </a:p>
          <a:p>
            <a:pPr marL="88900" indent="-8890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ko-KR" sz="1400" dirty="0">
                <a:solidFill>
                  <a:prstClr val="black"/>
                </a:solidFill>
              </a:rPr>
              <a:t/>
            </a:r>
            <a:br>
              <a:rPr kumimoji="1" lang="en-US" altLang="ko-KR" sz="1400" dirty="0">
                <a:solidFill>
                  <a:prstClr val="black"/>
                </a:solidFill>
              </a:rPr>
            </a:br>
            <a:endParaRPr kumimoji="1"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8052" y="3357735"/>
            <a:ext cx="473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u="sng" dirty="0" smtClean="0">
                <a:solidFill>
                  <a:prstClr val="black"/>
                </a:solidFill>
              </a:rPr>
              <a:t>클래스 명명 및 </a:t>
            </a:r>
            <a:r>
              <a:rPr lang="ko-KR" altLang="en-US" sz="1600" b="1" u="sng" dirty="0" err="1" smtClean="0">
                <a:solidFill>
                  <a:prstClr val="black"/>
                </a:solidFill>
              </a:rPr>
              <a:t>정의시</a:t>
            </a:r>
            <a:r>
              <a:rPr lang="ko-KR" altLang="en-US" sz="1600" b="1" u="sng" dirty="0" smtClean="0">
                <a:solidFill>
                  <a:prstClr val="black"/>
                </a:solidFill>
              </a:rPr>
              <a:t> 작성되어야 할 사항</a:t>
            </a:r>
          </a:p>
        </p:txBody>
      </p:sp>
    </p:spTree>
    <p:extLst>
      <p:ext uri="{BB962C8B-B14F-4D97-AF65-F5344CB8AC3E}">
        <p14:creationId xmlns:p14="http://schemas.microsoft.com/office/powerpoint/2010/main" val="3033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2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클래스에 대한 기술은 이 클래스의 </a:t>
            </a:r>
            <a:r>
              <a:rPr lang="ko-KR" altLang="en-US" dirty="0" err="1"/>
              <a:t>인스턴스들을</a:t>
            </a:r>
            <a:r>
              <a:rPr lang="ko-KR" altLang="en-US" dirty="0"/>
              <a:t> 생성하는 </a:t>
            </a:r>
            <a:r>
              <a:rPr lang="en-US" altLang="ko-KR" dirty="0"/>
              <a:t>template</a:t>
            </a:r>
            <a:r>
              <a:rPr lang="ko-KR" altLang="en-US" dirty="0"/>
              <a:t>역할을 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클래스는 데이터타입과 비슷하나</a:t>
            </a:r>
            <a:r>
              <a:rPr lang="en-US" altLang="ko-KR" dirty="0"/>
              <a:t>, </a:t>
            </a:r>
            <a:r>
              <a:rPr lang="ko-KR" altLang="en-US" dirty="0"/>
              <a:t>클래스는 데이터와 함께 기능도가지고 있다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408794" y="3227985"/>
            <a:ext cx="1620180" cy="1425159"/>
            <a:chOff x="-312585" y="3293985"/>
            <a:chExt cx="1170130" cy="1485165"/>
          </a:xfrm>
        </p:grpSpPr>
        <p:sp>
          <p:nvSpPr>
            <p:cNvPr id="11" name="직사각형 10"/>
            <p:cNvSpPr/>
            <p:nvPr/>
          </p:nvSpPr>
          <p:spPr>
            <a:xfrm>
              <a:off x="-312585" y="3293985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Class name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12585" y="3789040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Attribute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312585" y="4284095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Operation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28674" y="5823266"/>
            <a:ext cx="1080120" cy="630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prstClr val="black"/>
                </a:solidFill>
              </a:rPr>
              <a:t>object</a:t>
            </a: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49471" y="5823266"/>
            <a:ext cx="1080120" cy="630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prstClr val="black"/>
                </a:solidFill>
              </a:rPr>
              <a:t>object</a:t>
            </a: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9715" y="5823266"/>
            <a:ext cx="1080120" cy="630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prstClr val="black"/>
                </a:solidFill>
              </a:rPr>
              <a:t>object</a:t>
            </a: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9094" y="5745450"/>
            <a:ext cx="1454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 smtClean="0">
                <a:solidFill>
                  <a:prstClr val="black"/>
                </a:solidFill>
              </a:rPr>
              <a:t>…..</a:t>
            </a:r>
            <a:endParaRPr lang="ko-KR" altLang="en-US" sz="4000" dirty="0" smtClean="0">
              <a:solidFill>
                <a:prstClr val="black"/>
              </a:solidFill>
            </a:endParaRPr>
          </a:p>
        </p:txBody>
      </p:sp>
      <p:cxnSp>
        <p:nvCxnSpPr>
          <p:cNvPr id="18" name="직선 화살표 연결선 17"/>
          <p:cNvCxnSpPr>
            <a:stCxn id="13" idx="2"/>
            <a:endCxn id="14" idx="0"/>
          </p:cNvCxnSpPr>
          <p:nvPr/>
        </p:nvCxnSpPr>
        <p:spPr>
          <a:xfrm flipH="1">
            <a:off x="2868734" y="4653144"/>
            <a:ext cx="1350150" cy="1170122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5" idx="0"/>
          </p:cNvCxnSpPr>
          <p:nvPr/>
        </p:nvCxnSpPr>
        <p:spPr>
          <a:xfrm flipH="1">
            <a:off x="4089531" y="4653144"/>
            <a:ext cx="129354" cy="1170129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6" idx="0"/>
          </p:cNvCxnSpPr>
          <p:nvPr/>
        </p:nvCxnSpPr>
        <p:spPr>
          <a:xfrm>
            <a:off x="4218884" y="4653144"/>
            <a:ext cx="1100891" cy="1170129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0957" y="4968171"/>
            <a:ext cx="49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prstClr val="black"/>
                </a:solidFill>
              </a:rPr>
              <a:t>생성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69629" y="5229781"/>
            <a:ext cx="49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prstClr val="black"/>
                </a:solidFill>
              </a:rPr>
              <a:t>생성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21258" y="5120571"/>
            <a:ext cx="49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prstClr val="black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59147045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성질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기업이 실제 처리하는 비즈니스 도메인의 범위 안에 있어야 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기업이 그에 대한 정보를 보관코자 하는 어떤 것을 나타냄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클래스의 속성들의 응집성에 의해 결정된 단일개념을 나타냄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하나의 실제사물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이 아니라 동종 또는 유사 사물의 집합을 나타냄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집합의 본질을 희석시키지 않고</a:t>
            </a:r>
            <a:r>
              <a:rPr lang="en-US" altLang="ko-KR" dirty="0"/>
              <a:t>, </a:t>
            </a:r>
            <a:r>
              <a:rPr lang="ko-KR" altLang="en-US" dirty="0"/>
              <a:t>해당 클래스내의 객체를 구별할 수 있는 능력을 제공 함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118810" y="4448131"/>
            <a:ext cx="2544845" cy="686482"/>
            <a:chOff x="452438" y="3383995"/>
            <a:chExt cx="3749777" cy="1874857"/>
          </a:xfrm>
        </p:grpSpPr>
        <p:sp>
          <p:nvSpPr>
            <p:cNvPr id="23" name="직사각형 22"/>
            <p:cNvSpPr/>
            <p:nvPr/>
          </p:nvSpPr>
          <p:spPr>
            <a:xfrm>
              <a:off x="3287815" y="3383995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83015" y="3941440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12925" y="4296362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70125" y="4853807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525" y="3536395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52438" y="4651284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3086279" y="4022978"/>
            <a:ext cx="1939645" cy="160495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80421" y="3849761"/>
            <a:ext cx="1939645" cy="160495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57721" y="4559081"/>
            <a:ext cx="1786687" cy="29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prstClr val="black"/>
                </a:solidFill>
              </a:rPr>
              <a:t>B </a:t>
            </a:r>
            <a:r>
              <a:rPr lang="ko-KR" altLang="en-US" sz="1600" dirty="0" smtClean="0">
                <a:solidFill>
                  <a:prstClr val="black"/>
                </a:solidFill>
              </a:rPr>
              <a:t>단위 업무 영역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062" y="4865572"/>
            <a:ext cx="1730342" cy="29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prstClr val="black"/>
                </a:solidFill>
              </a:rPr>
              <a:t>A </a:t>
            </a:r>
            <a:r>
              <a:rPr lang="ko-KR" altLang="en-US" sz="1600" dirty="0" smtClean="0">
                <a:solidFill>
                  <a:prstClr val="black"/>
                </a:solidFill>
              </a:rPr>
              <a:t>단위 업무 영역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01974" y="5916829"/>
            <a:ext cx="1851558" cy="29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prstClr val="black"/>
                </a:solidFill>
              </a:rPr>
              <a:t>C </a:t>
            </a:r>
            <a:r>
              <a:rPr lang="ko-KR" altLang="en-US" sz="1600" dirty="0" smtClean="0">
                <a:solidFill>
                  <a:prstClr val="black"/>
                </a:solidFill>
              </a:rPr>
              <a:t>단위 업무 영역</a:t>
            </a:r>
          </a:p>
        </p:txBody>
      </p:sp>
      <p:cxnSp>
        <p:nvCxnSpPr>
          <p:cNvPr id="37" name="직선 화살표 연결선 36"/>
          <p:cNvCxnSpPr>
            <a:stCxn id="36" idx="0"/>
          </p:cNvCxnSpPr>
          <p:nvPr/>
        </p:nvCxnSpPr>
        <p:spPr>
          <a:xfrm flipH="1" flipV="1">
            <a:off x="4662703" y="5134616"/>
            <a:ext cx="365050" cy="7822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3"/>
            <a:endCxn id="32" idx="2"/>
          </p:cNvCxnSpPr>
          <p:nvPr/>
        </p:nvCxnSpPr>
        <p:spPr>
          <a:xfrm flipV="1">
            <a:off x="2529404" y="4825457"/>
            <a:ext cx="556876" cy="1878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1"/>
            <a:endCxn id="33" idx="6"/>
          </p:cNvCxnSpPr>
          <p:nvPr/>
        </p:nvCxnSpPr>
        <p:spPr>
          <a:xfrm flipH="1" flipV="1">
            <a:off x="6120066" y="4652241"/>
            <a:ext cx="337655" cy="54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904963" y="3701992"/>
            <a:ext cx="3369191" cy="205434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0423" y="3397770"/>
            <a:ext cx="2533180" cy="26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u="sng" dirty="0" err="1" smtClean="0">
                <a:solidFill>
                  <a:prstClr val="black"/>
                </a:solidFill>
              </a:rPr>
              <a:t>실세계</a:t>
            </a:r>
            <a:r>
              <a:rPr lang="ko-KR" altLang="en-US" u="sng" dirty="0" smtClean="0">
                <a:solidFill>
                  <a:prstClr val="black"/>
                </a:solidFill>
              </a:rPr>
              <a:t> 업무 범위</a:t>
            </a:r>
          </a:p>
        </p:txBody>
      </p:sp>
    </p:spTree>
    <p:extLst>
      <p:ext uri="{BB962C8B-B14F-4D97-AF65-F5344CB8AC3E}">
        <p14:creationId xmlns:p14="http://schemas.microsoft.com/office/powerpoint/2010/main" val="89310636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클래스가 갖춰야 할 요건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클래스들은 </a:t>
            </a:r>
            <a:r>
              <a:rPr lang="ko-KR" altLang="en-US" dirty="0" err="1"/>
              <a:t>실세계를</a:t>
            </a:r>
            <a:r>
              <a:rPr lang="ko-KR" altLang="en-US" dirty="0"/>
              <a:t> 가능한 완벽하게 추상화 시켜야 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/>
              <a:t>실세계를</a:t>
            </a:r>
            <a:r>
              <a:rPr lang="ko-KR" altLang="en-US" dirty="0"/>
              <a:t> 제대로 추상화해 내지 못하면 좋은 시스템을 기대할 수 없다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정보는 기능이나 데이터가 아닌 클래스들을 중심으로 국지화되어야 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클래스들의 구현방법은 철저하게 외부로 부터 숨겨져야 하며</a:t>
            </a:r>
            <a:r>
              <a:rPr lang="en-US" altLang="ko-KR" dirty="0"/>
              <a:t>, </a:t>
            </a:r>
            <a:r>
              <a:rPr lang="ko-KR" altLang="en-US" dirty="0"/>
              <a:t>밖으로는 잘 정의된 인터페이스만이 나타나야 한다</a:t>
            </a:r>
            <a:r>
              <a:rPr lang="en-US" altLang="ko-KR" dirty="0"/>
              <a:t>.(</a:t>
            </a:r>
            <a:r>
              <a:rPr lang="ko-KR" altLang="en-US" dirty="0"/>
              <a:t>구현적 의미에서 보면</a:t>
            </a:r>
            <a:r>
              <a:rPr lang="en-US" altLang="ko-KR" dirty="0"/>
              <a:t>)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2382" y="3573017"/>
            <a:ext cx="3812478" cy="288031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9872" y="3146479"/>
            <a:ext cx="28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u="sng" dirty="0" smtClean="0">
                <a:solidFill>
                  <a:prstClr val="black"/>
                </a:solidFill>
              </a:rPr>
              <a:t>객체 영역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516672" y="5383748"/>
            <a:ext cx="2879672" cy="754553"/>
            <a:chOff x="452438" y="3383995"/>
            <a:chExt cx="3749777" cy="1874857"/>
          </a:xfrm>
        </p:grpSpPr>
        <p:sp>
          <p:nvSpPr>
            <p:cNvPr id="29" name="직사각형 28"/>
            <p:cNvSpPr/>
            <p:nvPr/>
          </p:nvSpPr>
          <p:spPr>
            <a:xfrm>
              <a:off x="3287815" y="3383995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83015" y="3941440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12925" y="4296362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70125" y="4853807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98525" y="3536395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2438" y="4651284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575290" y="4068067"/>
            <a:ext cx="2879672" cy="754553"/>
            <a:chOff x="452438" y="3383995"/>
            <a:chExt cx="3749777" cy="1874857"/>
          </a:xfrm>
        </p:grpSpPr>
        <p:sp>
          <p:nvSpPr>
            <p:cNvPr id="48" name="직사각형 47"/>
            <p:cNvSpPr/>
            <p:nvPr/>
          </p:nvSpPr>
          <p:spPr>
            <a:xfrm>
              <a:off x="3287815" y="3383995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983015" y="3941440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12925" y="4296362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270125" y="4853807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98525" y="3536395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52438" y="4651284"/>
              <a:ext cx="914400" cy="4050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1311500" y="5148191"/>
            <a:ext cx="3385133" cy="1056311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331643" y="3798034"/>
            <a:ext cx="3385133" cy="1215135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5039776" y="4050097"/>
            <a:ext cx="903146" cy="484632"/>
          </a:xfrm>
          <a:prstGeom prst="rightArrow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233724" y="3798035"/>
            <a:ext cx="1620180" cy="1024583"/>
            <a:chOff x="-312585" y="3293985"/>
            <a:chExt cx="1170130" cy="1485165"/>
          </a:xfrm>
        </p:grpSpPr>
        <p:sp>
          <p:nvSpPr>
            <p:cNvPr id="58" name="직사각형 57"/>
            <p:cNvSpPr/>
            <p:nvPr/>
          </p:nvSpPr>
          <p:spPr>
            <a:xfrm>
              <a:off x="-312585" y="3293985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A Class name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-312585" y="3789040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Attribute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-312585" y="4284095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Operation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233724" y="5328204"/>
            <a:ext cx="1620180" cy="1024584"/>
            <a:chOff x="-312585" y="3293984"/>
            <a:chExt cx="1170130" cy="1485166"/>
          </a:xfrm>
        </p:grpSpPr>
        <p:sp>
          <p:nvSpPr>
            <p:cNvPr id="62" name="직사각형 61"/>
            <p:cNvSpPr/>
            <p:nvPr/>
          </p:nvSpPr>
          <p:spPr>
            <a:xfrm>
              <a:off x="-312585" y="3293984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B Class name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-312585" y="3789040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Attribute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-312585" y="4284095"/>
              <a:ext cx="1170130" cy="4950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solidFill>
                    <a:prstClr val="black"/>
                  </a:solidFill>
                </a:rPr>
                <a:t>Operation</a:t>
              </a:r>
              <a:endParaRPr lang="ko-KR" altLang="en-US" sz="12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65" name="오른쪽 화살표 64"/>
          <p:cNvSpPr/>
          <p:nvPr/>
        </p:nvSpPr>
        <p:spPr>
          <a:xfrm>
            <a:off x="5028974" y="5383632"/>
            <a:ext cx="903146" cy="484632"/>
          </a:xfrm>
          <a:prstGeom prst="rightArrow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39776" y="4741117"/>
            <a:ext cx="90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95101326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Class/Object</a:t>
            </a:r>
            <a:r>
              <a:rPr lang="ko-KR" altLang="en-US" dirty="0" smtClean="0"/>
              <a:t> 식별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카테고리화에 의한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새로운 클래스를 설정하고 기존 클래스와 연관 예정이나 비즈니스 규칙과 같은 보다 추상적인 개념을 다루거나  실물과 지식의 구별을 강조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유사한 개념은 하나의 개념으로 묶어 그룹화하여 하나의 범주로 통합하여야 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개념의 공통성을 찾아 하나의 범주로 묶어야 함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791583" y="3502602"/>
            <a:ext cx="7365829" cy="2723002"/>
            <a:chOff x="791583" y="2258870"/>
            <a:chExt cx="7365829" cy="3878655"/>
          </a:xfrm>
        </p:grpSpPr>
        <p:grpSp>
          <p:nvGrpSpPr>
            <p:cNvPr id="38" name="그룹 37"/>
            <p:cNvGrpSpPr/>
            <p:nvPr/>
          </p:nvGrpSpPr>
          <p:grpSpPr>
            <a:xfrm>
              <a:off x="2827192" y="4348272"/>
              <a:ext cx="3164170" cy="1789253"/>
              <a:chOff x="3073065" y="2483895"/>
              <a:chExt cx="4400215" cy="385232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073065" y="2483895"/>
                <a:ext cx="1564900" cy="76508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일반대출 계좌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073065" y="3609020"/>
                <a:ext cx="1564900" cy="76508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주택대출 계좌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073065" y="4779150"/>
                <a:ext cx="1564900" cy="76508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지급보증 계좌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73065" y="5581111"/>
                <a:ext cx="1755195" cy="75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…..</a:t>
                </a:r>
                <a:endParaRPr lang="ko-KR" altLang="en-US" sz="10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908380" y="3783922"/>
                <a:ext cx="1564900" cy="76508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여신 계좌</a:t>
                </a:r>
              </a:p>
            </p:txBody>
          </p:sp>
          <p:sp>
            <p:nvSpPr>
              <p:cNvPr id="57" name="오른쪽 중괄호 56"/>
              <p:cNvSpPr/>
              <p:nvPr/>
            </p:nvSpPr>
            <p:spPr>
              <a:xfrm>
                <a:off x="5008280" y="2483895"/>
                <a:ext cx="630070" cy="3420380"/>
              </a:xfrm>
              <a:prstGeom prst="rightBrace">
                <a:avLst>
                  <a:gd name="adj1" fmla="val 66818"/>
                  <a:gd name="adj2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000" u="sng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13039" y="3110481"/>
                <a:ext cx="1834930" cy="755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Category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화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91583" y="2258870"/>
              <a:ext cx="7365829" cy="3155458"/>
              <a:chOff x="791583" y="2258870"/>
              <a:chExt cx="7365829" cy="315545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91583" y="2933945"/>
                <a:ext cx="1661723" cy="18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 상품 소분류나 </a:t>
                </a:r>
                <a:r>
                  <a:rPr lang="ko-KR" altLang="en-US" sz="1000" dirty="0" err="1" smtClean="0">
                    <a:solidFill>
                      <a:prstClr val="black"/>
                    </a:solidFill>
                  </a:rPr>
                  <a:t>중분류별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 관리되는 계좌정보에 대해 통합된 </a:t>
                </a:r>
                <a:r>
                  <a:rPr lang="ko-KR" altLang="en-US" sz="1000" dirty="0" err="1" smtClean="0">
                    <a:solidFill>
                      <a:prstClr val="black"/>
                    </a:solidFill>
                  </a:rPr>
                  <a:t>개념으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prstClr val="black"/>
                    </a:solidFill>
                  </a:rPr>
                  <a:t>Category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화 필요</a:t>
                </a:r>
                <a:endParaRPr lang="en-US" altLang="ko-KR" sz="1000" dirty="0" smtClean="0">
                  <a:solidFill>
                    <a:prstClr val="black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000" dirty="0" smtClean="0">
                  <a:solidFill>
                    <a:prstClr val="black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개념 사물에 대한 세부 원칙을 통합관리 기준으로 분리</a:t>
                </a: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2836680" y="2258870"/>
                <a:ext cx="3164170" cy="1789253"/>
                <a:chOff x="3073065" y="2483895"/>
                <a:chExt cx="4400215" cy="3852324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073065" y="2483895"/>
                  <a:ext cx="1564900" cy="7650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보통예금 계좌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3073065" y="3609020"/>
                  <a:ext cx="1564900" cy="7650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저축예금 계좌</a:t>
                  </a: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3073065" y="4779150"/>
                  <a:ext cx="1564900" cy="7650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정기적금 계좌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073065" y="5581111"/>
                  <a:ext cx="1755195" cy="755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 smtClean="0">
                      <a:solidFill>
                        <a:prstClr val="black"/>
                      </a:solidFill>
                    </a:rPr>
                    <a:t>…..</a:t>
                  </a:r>
                  <a:endParaRPr lang="ko-KR" altLang="en-US" sz="1000" dirty="0" smtClea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908380" y="3783922"/>
                  <a:ext cx="1564900" cy="7650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예금 계좌</a:t>
                  </a:r>
                </a:p>
              </p:txBody>
            </p:sp>
            <p:sp>
              <p:nvSpPr>
                <p:cNvPr id="50" name="오른쪽 중괄호 49"/>
                <p:cNvSpPr/>
                <p:nvPr/>
              </p:nvSpPr>
              <p:spPr>
                <a:xfrm>
                  <a:off x="5008280" y="2483895"/>
                  <a:ext cx="630070" cy="3420380"/>
                </a:xfrm>
                <a:prstGeom prst="rightBrace">
                  <a:avLst>
                    <a:gd name="adj1" fmla="val 66818"/>
                    <a:gd name="adj2" fmla="val 50000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000" u="sng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313039" y="3110480"/>
                  <a:ext cx="1834930" cy="755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 smtClean="0">
                      <a:solidFill>
                        <a:prstClr val="black"/>
                      </a:solidFill>
                    </a:rPr>
                    <a:t>Category </a:t>
                  </a: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화</a:t>
                  </a:r>
                </a:p>
              </p:txBody>
            </p:sp>
          </p:grpSp>
          <p:sp>
            <p:nvSpPr>
              <p:cNvPr id="42" name="오른쪽 중괄호 41"/>
              <p:cNvSpPr/>
              <p:nvPr/>
            </p:nvSpPr>
            <p:spPr>
              <a:xfrm>
                <a:off x="6275266" y="2781447"/>
                <a:ext cx="453079" cy="2632881"/>
              </a:xfrm>
              <a:prstGeom prst="rightBrace">
                <a:avLst>
                  <a:gd name="adj1" fmla="val 66818"/>
                  <a:gd name="adj2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000" u="sng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5266" y="2485574"/>
                <a:ext cx="1319488" cy="35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Category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화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32101" y="3847503"/>
                <a:ext cx="1125311" cy="35535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계약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26960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카테고리화에 의한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서비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</a:t>
            </a:r>
            <a:r>
              <a:rPr lang="ko-KR" altLang="en-US" dirty="0" smtClean="0"/>
              <a:t>금융상품을 제외한 다양한  서비스에 대한 처리에 대한 계약 처리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송금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지급결제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환전 등이 별도 거래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791583" y="3502602"/>
            <a:ext cx="7365829" cy="2723002"/>
            <a:chOff x="791583" y="2258870"/>
            <a:chExt cx="7365829" cy="3878655"/>
          </a:xfrm>
        </p:grpSpPr>
        <p:grpSp>
          <p:nvGrpSpPr>
            <p:cNvPr id="38" name="그룹 37"/>
            <p:cNvGrpSpPr/>
            <p:nvPr/>
          </p:nvGrpSpPr>
          <p:grpSpPr>
            <a:xfrm>
              <a:off x="2827192" y="4348272"/>
              <a:ext cx="3164170" cy="1789253"/>
              <a:chOff x="3073065" y="2483895"/>
              <a:chExt cx="4400215" cy="385232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073065" y="2483895"/>
                <a:ext cx="1564900" cy="76508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기타 판매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073065" y="3609020"/>
                <a:ext cx="1564900" cy="76508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기타 수납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073065" y="4779150"/>
                <a:ext cx="1564900" cy="76508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대여금고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73065" y="5581111"/>
                <a:ext cx="1755195" cy="75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…..</a:t>
                </a:r>
                <a:endParaRPr lang="ko-KR" altLang="en-US" sz="10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908380" y="3783922"/>
                <a:ext cx="1564900" cy="76508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기타 서비스</a:t>
                </a:r>
              </a:p>
            </p:txBody>
          </p:sp>
          <p:sp>
            <p:nvSpPr>
              <p:cNvPr id="57" name="오른쪽 중괄호 56"/>
              <p:cNvSpPr/>
              <p:nvPr/>
            </p:nvSpPr>
            <p:spPr>
              <a:xfrm>
                <a:off x="5008280" y="2483895"/>
                <a:ext cx="630070" cy="3420380"/>
              </a:xfrm>
              <a:prstGeom prst="rightBrace">
                <a:avLst>
                  <a:gd name="adj1" fmla="val 66818"/>
                  <a:gd name="adj2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000" u="sng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13039" y="3110481"/>
                <a:ext cx="1834930" cy="755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Category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화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91583" y="2258870"/>
              <a:ext cx="7365829" cy="3155458"/>
              <a:chOff x="791583" y="2258870"/>
              <a:chExt cx="7365829" cy="315545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91583" y="3490729"/>
                <a:ext cx="1661723" cy="122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 금융상품을 제외한 다양한 서비스에 대한 계약에 따른 세부 분리</a:t>
                </a:r>
                <a:endParaRPr lang="en-US" altLang="ko-KR" sz="1000" dirty="0" smtClean="0">
                  <a:solidFill>
                    <a:prstClr val="black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:endParaRPr lang="en-US" altLang="ko-KR" sz="1000" dirty="0">
                  <a:solidFill>
                    <a:prstClr val="black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000" dirty="0" smtClean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2836680" y="2258870"/>
                <a:ext cx="3164170" cy="1789253"/>
                <a:chOff x="3073065" y="2483895"/>
                <a:chExt cx="4400215" cy="3852324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073065" y="2483895"/>
                  <a:ext cx="1564900" cy="7650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송금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3073065" y="3609020"/>
                  <a:ext cx="1564900" cy="7650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지급결제</a:t>
                  </a: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3073065" y="4779150"/>
                  <a:ext cx="1564900" cy="7650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환전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073065" y="5581111"/>
                  <a:ext cx="1755195" cy="755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 smtClean="0">
                      <a:solidFill>
                        <a:prstClr val="black"/>
                      </a:solidFill>
                    </a:rPr>
                    <a:t>…..</a:t>
                  </a:r>
                  <a:endParaRPr lang="ko-KR" altLang="en-US" sz="1000" dirty="0" smtClea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908380" y="3783922"/>
                  <a:ext cx="1564900" cy="7650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금전서비스</a:t>
                  </a:r>
                </a:p>
              </p:txBody>
            </p:sp>
            <p:sp>
              <p:nvSpPr>
                <p:cNvPr id="50" name="오른쪽 중괄호 49"/>
                <p:cNvSpPr/>
                <p:nvPr/>
              </p:nvSpPr>
              <p:spPr>
                <a:xfrm>
                  <a:off x="5008280" y="2483895"/>
                  <a:ext cx="630070" cy="3420380"/>
                </a:xfrm>
                <a:prstGeom prst="rightBrace">
                  <a:avLst>
                    <a:gd name="adj1" fmla="val 66818"/>
                    <a:gd name="adj2" fmla="val 50000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000" u="sng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313039" y="3110480"/>
                  <a:ext cx="1834930" cy="755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 smtClean="0">
                      <a:solidFill>
                        <a:prstClr val="black"/>
                      </a:solidFill>
                    </a:rPr>
                    <a:t>Category </a:t>
                  </a:r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화</a:t>
                  </a:r>
                </a:p>
              </p:txBody>
            </p:sp>
          </p:grpSp>
          <p:sp>
            <p:nvSpPr>
              <p:cNvPr id="42" name="오른쪽 중괄호 41"/>
              <p:cNvSpPr/>
              <p:nvPr/>
            </p:nvSpPr>
            <p:spPr>
              <a:xfrm>
                <a:off x="6275266" y="2781447"/>
                <a:ext cx="453079" cy="2632881"/>
              </a:xfrm>
              <a:prstGeom prst="rightBrace">
                <a:avLst>
                  <a:gd name="adj1" fmla="val 66818"/>
                  <a:gd name="adj2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000" u="sng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5266" y="2485574"/>
                <a:ext cx="1319488" cy="35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</a:rPr>
                  <a:t>Category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화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32101" y="3847503"/>
                <a:ext cx="1125311" cy="35535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000" dirty="0" smtClean="0">
                    <a:solidFill>
                      <a:prstClr val="black"/>
                    </a:solidFill>
                  </a:rPr>
                  <a:t>계약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12133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집합으로 규정할 수 있어야 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 동일한 부류나 범주의 집합으로 규정하여 클래스간의 책임성 중복이 발생하지 않아야 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집합으로 정의할 수 있도록 명확한 분류 기준을 수립해야 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집합에 속한 객체들이 중복되지 않도록 명확해야 함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75292" y="4318036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</a:t>
            </a:r>
          </a:p>
        </p:txBody>
      </p:sp>
      <p:sp>
        <p:nvSpPr>
          <p:cNvPr id="27" name="왼쪽 중괄호 26"/>
          <p:cNvSpPr/>
          <p:nvPr/>
        </p:nvSpPr>
        <p:spPr>
          <a:xfrm>
            <a:off x="4470055" y="4257224"/>
            <a:ext cx="373888" cy="1188000"/>
          </a:xfrm>
          <a:prstGeom prst="leftBrace">
            <a:avLst>
              <a:gd name="adj1" fmla="val 31919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u="sng">
              <a:solidFill>
                <a:prstClr val="black"/>
              </a:solidFill>
            </a:endParaRPr>
          </a:p>
        </p:txBody>
      </p:sp>
      <p:sp>
        <p:nvSpPr>
          <p:cNvPr id="28" name="오른쪽 중괄호 27"/>
          <p:cNvSpPr/>
          <p:nvPr/>
        </p:nvSpPr>
        <p:spPr>
          <a:xfrm>
            <a:off x="7336528" y="4257224"/>
            <a:ext cx="309663" cy="1188000"/>
          </a:xfrm>
          <a:prstGeom prst="rightBrace">
            <a:avLst>
              <a:gd name="adj1" fmla="val 4494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u="sng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51656" y="4318038"/>
            <a:ext cx="2077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고객과의 수신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여신 상품을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신규할</a:t>
            </a:r>
            <a:r>
              <a:rPr lang="ko-KR" altLang="en-US" sz="1400" dirty="0" smtClean="0">
                <a:solidFill>
                  <a:prstClr val="black"/>
                </a:solidFill>
              </a:rPr>
              <a:t> 경우 계약조건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등 계약에 필요한 정보를 관리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1880" y="4392239"/>
            <a:ext cx="66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 smtClean="0">
                <a:solidFill>
                  <a:prstClr val="black"/>
                </a:solidFill>
              </a:rPr>
              <a:t>=</a:t>
            </a:r>
            <a:endParaRPr lang="ko-KR" altLang="en-US" sz="4000" dirty="0" smtClean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75293" y="3717164"/>
            <a:ext cx="9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u="sng" dirty="0" smtClean="0">
                <a:solidFill>
                  <a:prstClr val="black"/>
                </a:solidFill>
              </a:rPr>
              <a:t>집합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5713" y="3717164"/>
            <a:ext cx="9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u="sng" dirty="0" smtClean="0">
                <a:solidFill>
                  <a:prstClr val="black"/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78922411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공통성과 </a:t>
            </a:r>
            <a:r>
              <a:rPr lang="ko-KR" altLang="en-US" dirty="0"/>
              <a:t>변이성을 구분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비즈니스 소프트웨어의 복잡성의 가장 중요한 원인은 ‘변형</a:t>
            </a:r>
            <a:r>
              <a:rPr lang="en-US" altLang="ko-KR" dirty="0"/>
              <a:t>(variation)’</a:t>
            </a:r>
            <a:r>
              <a:rPr lang="ko-KR" altLang="en-US" dirty="0"/>
              <a:t>의 규모에서 온다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이러한 변형 경우를 분석함으로써 ‘공통점</a:t>
            </a:r>
            <a:r>
              <a:rPr lang="en-US" altLang="ko-KR" dirty="0"/>
              <a:t>(Commonality)’</a:t>
            </a:r>
            <a:r>
              <a:rPr lang="ko-KR" altLang="en-US" dirty="0"/>
              <a:t>을 추출할 수 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클래스 복잡성을 해결하기 위한 핵심은 공통점과 변형을 구분하는 데 있다</a:t>
            </a:r>
            <a:r>
              <a:rPr lang="en-US" altLang="ko-KR" dirty="0"/>
              <a:t>.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108020" y="3498415"/>
            <a:ext cx="1676400" cy="65264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James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.part-time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.weekly-paid</a:t>
            </a:r>
            <a:endParaRPr kumimoji="1" lang="en-US" altLang="ko-KR" sz="1000" i="1" u="sng" baseline="-25000">
              <a:solidFill>
                <a:srgbClr val="000000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203520" y="3498415"/>
            <a:ext cx="1676400" cy="65264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John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.full-time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.weekly-paid</a:t>
            </a:r>
            <a:endParaRPr kumimoji="1" lang="en-US" altLang="ko-KR" sz="1000" i="1" u="sng" baseline="-25000">
              <a:solidFill>
                <a:srgbClr val="000000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299020" y="3498415"/>
            <a:ext cx="1676400" cy="65264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Jane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.part-time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u="sng">
                <a:solidFill>
                  <a:srgbClr val="000000"/>
                </a:solidFill>
              </a:rPr>
              <a:t>.monthly-paid</a:t>
            </a:r>
            <a:endParaRPr kumimoji="1" lang="en-US" altLang="ko-KR" sz="1000" i="1" u="sng" baseline="-25000">
              <a:solidFill>
                <a:srgbClr val="000000"/>
              </a:solidFill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7291407" y="3580431"/>
            <a:ext cx="199385" cy="346234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000" u="sng">
              <a:solidFill>
                <a:prstClr val="black"/>
              </a:solidFill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7596207" y="3580431"/>
            <a:ext cx="199385" cy="346234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000" u="sng">
              <a:solidFill>
                <a:prstClr val="black"/>
              </a:solidFill>
            </a:endParaRP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7901007" y="3580431"/>
            <a:ext cx="199385" cy="346234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000" u="sng">
              <a:solidFill>
                <a:prstClr val="black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212842" y="4408888"/>
            <a:ext cx="303961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u="sng" dirty="0">
                <a:solidFill>
                  <a:srgbClr val="000000"/>
                </a:solidFill>
              </a:rPr>
              <a:t>공통점 분석 후,…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900436" y="5672994"/>
            <a:ext cx="1138453" cy="553998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solidFill>
                  <a:srgbClr val="000000"/>
                </a:solidFill>
              </a:rPr>
              <a:t>[</a:t>
            </a:r>
            <a:r>
              <a:rPr kumimoji="1" lang="en-US" altLang="ko-KR" sz="1000">
                <a:solidFill>
                  <a:srgbClr val="000000"/>
                </a:solidFill>
              </a:rPr>
              <a:t>Payment Type]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</a:rPr>
              <a:t>.weekly-paid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</a:rPr>
              <a:t>.monthly-paid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653039" y="5672994"/>
            <a:ext cx="1114408" cy="553998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solidFill>
                  <a:srgbClr val="000000"/>
                </a:solidFill>
              </a:rPr>
              <a:t>[</a:t>
            </a:r>
            <a:r>
              <a:rPr kumimoji="1" lang="en-US" altLang="ko-KR" sz="1000">
                <a:solidFill>
                  <a:srgbClr val="000000"/>
                </a:solidFill>
              </a:rPr>
              <a:t>Working Style]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</a:rPr>
              <a:t>.part-time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</a:rPr>
              <a:t>.full-time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845112" y="5672994"/>
            <a:ext cx="1211873" cy="553998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rgbClr val="000000"/>
                </a:solidFill>
              </a:rPr>
              <a:t>[</a:t>
            </a:r>
            <a:r>
              <a:rPr kumimoji="1" lang="en-US" altLang="ko-KR" sz="1000" dirty="0">
                <a:solidFill>
                  <a:srgbClr val="000000"/>
                </a:solidFill>
              </a:rPr>
              <a:t>Worker]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</a:rPr>
              <a:t>.name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</a:rPr>
              <a:t>. …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794680" y="5683876"/>
            <a:ext cx="46038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u="sng">
                <a:solidFill>
                  <a:srgbClr val="000000"/>
                </a:solidFill>
                <a:sym typeface="Symbol" pitchFamily="18" charset="2"/>
              </a:rPr>
              <a:t>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266734" y="4960526"/>
            <a:ext cx="56938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u="sng">
                <a:solidFill>
                  <a:srgbClr val="000000"/>
                </a:solidFill>
              </a:rPr>
              <a:t>공통점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296184" y="4960526"/>
            <a:ext cx="441146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u="sng">
                <a:solidFill>
                  <a:srgbClr val="000000"/>
                </a:solidFill>
              </a:rPr>
              <a:t>변형</a:t>
            </a:r>
          </a:p>
        </p:txBody>
      </p:sp>
    </p:spTree>
    <p:extLst>
      <p:ext uri="{BB962C8B-B14F-4D97-AF65-F5344CB8AC3E}">
        <p14:creationId xmlns:p14="http://schemas.microsoft.com/office/powerpoint/2010/main" val="23532850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독립적인 집합 이어야 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어떤 다른 집합과는 본질적으로 다른 자기 혼자만의 고유한 집합이어야 한다는 것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다른 집합의 </a:t>
            </a:r>
            <a:r>
              <a:rPr lang="ko-KR" altLang="en-US" dirty="0" err="1"/>
              <a:t>부분집합이되거나</a:t>
            </a:r>
            <a:r>
              <a:rPr lang="ko-KR" altLang="en-US" dirty="0"/>
              <a:t> 다른 집합과의 교집합을 가지지 않아야 한다는 것 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900018" y="4791208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71622" y="4791208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거래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03497" y="4791208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상품</a:t>
            </a:r>
          </a:p>
        </p:txBody>
      </p:sp>
      <p:sp>
        <p:nvSpPr>
          <p:cNvPr id="28" name="타원 27"/>
          <p:cNvSpPr/>
          <p:nvPr/>
        </p:nvSpPr>
        <p:spPr>
          <a:xfrm>
            <a:off x="1159858" y="4347102"/>
            <a:ext cx="1958134" cy="1890210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91880" y="4347102"/>
            <a:ext cx="1958134" cy="1890210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818292" y="4347102"/>
            <a:ext cx="1958134" cy="1890210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9858" y="3522494"/>
            <a:ext cx="681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smtClean="0">
                <a:solidFill>
                  <a:prstClr val="black"/>
                </a:solidFill>
              </a:rPr>
              <a:t>하나의 독립적인 집합으로 유지되며 독립적인 사물로써 상호작용을 수행</a:t>
            </a:r>
          </a:p>
        </p:txBody>
      </p:sp>
      <p:cxnSp>
        <p:nvCxnSpPr>
          <p:cNvPr id="32" name="직선 연결선 31"/>
          <p:cNvCxnSpPr>
            <a:stCxn id="27" idx="3"/>
            <a:endCxn id="25" idx="1"/>
          </p:cNvCxnSpPr>
          <p:nvPr/>
        </p:nvCxnSpPr>
        <p:spPr>
          <a:xfrm>
            <a:off x="2728805" y="5263003"/>
            <a:ext cx="11712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3"/>
            <a:endCxn id="26" idx="1"/>
          </p:cNvCxnSpPr>
          <p:nvPr/>
        </p:nvCxnSpPr>
        <p:spPr>
          <a:xfrm>
            <a:off x="5025326" y="5263003"/>
            <a:ext cx="12462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278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사물</a:t>
            </a:r>
            <a:r>
              <a:rPr lang="en-US" altLang="ko-KR" dirty="0"/>
              <a:t>(Things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847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 대상 문제에 있어 명확한 경계와 의미를 가진 것이 객체이며</a:t>
            </a:r>
            <a:r>
              <a:rPr lang="en-US" altLang="ko-KR" dirty="0"/>
              <a:t>, </a:t>
            </a:r>
            <a:r>
              <a:rPr lang="ko-KR" altLang="en-US" dirty="0"/>
              <a:t>공동 의미</a:t>
            </a:r>
            <a:r>
              <a:rPr lang="en-US" altLang="ko-KR" dirty="0"/>
              <a:t>, </a:t>
            </a:r>
            <a:r>
              <a:rPr lang="ko-KR" altLang="en-US" dirty="0"/>
              <a:t>행동을 가진 객체 그룹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실존하는 집합으로써 다른 집합들과 구별</a:t>
            </a:r>
            <a:r>
              <a:rPr lang="en-US" altLang="ko-KR" dirty="0"/>
              <a:t>(Identify)</a:t>
            </a:r>
            <a:r>
              <a:rPr lang="ko-KR" altLang="en-US" dirty="0"/>
              <a:t>할 수 있는 것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어떤 사물의 집합</a:t>
            </a:r>
            <a:r>
              <a:rPr lang="en-US" altLang="ko-KR" dirty="0"/>
              <a:t>. </a:t>
            </a:r>
            <a:r>
              <a:rPr lang="ko-KR" altLang="en-US" dirty="0"/>
              <a:t>이 집합 안의 사물들은 같은 특징을 공유하고</a:t>
            </a:r>
            <a:r>
              <a:rPr lang="en-US" altLang="ko-KR" dirty="0"/>
              <a:t>, </a:t>
            </a:r>
            <a:r>
              <a:rPr lang="ko-KR" altLang="en-US" dirty="0"/>
              <a:t>같은 방식으로 행동하고</a:t>
            </a:r>
            <a:r>
              <a:rPr lang="en-US" altLang="ko-KR" dirty="0"/>
              <a:t>, </a:t>
            </a:r>
            <a:r>
              <a:rPr lang="ko-KR" altLang="en-US" dirty="0"/>
              <a:t>같은 규칙과 정책을 준수함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03497" y="4861661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통장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17996" y="4861661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증서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38176" y="4861661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수표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92184" y="4861661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어음</a:t>
            </a:r>
          </a:p>
        </p:txBody>
      </p:sp>
      <p:sp>
        <p:nvSpPr>
          <p:cNvPr id="17" name="왼쪽 중괄호 16"/>
          <p:cNvSpPr/>
          <p:nvPr/>
        </p:nvSpPr>
        <p:spPr>
          <a:xfrm rot="5400000">
            <a:off x="4184360" y="1717160"/>
            <a:ext cx="405047" cy="5445791"/>
          </a:xfrm>
          <a:prstGeom prst="leftBrace">
            <a:avLst>
              <a:gd name="adj1" fmla="val 109785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u="sng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3123" y="3787485"/>
            <a:ext cx="722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smtClean="0">
                <a:solidFill>
                  <a:prstClr val="black"/>
                </a:solidFill>
              </a:rPr>
              <a:t>실제 비즈니스에서 존재하는 사물들을 하나의 집합으로 묶어 클래스화 </a:t>
            </a:r>
          </a:p>
        </p:txBody>
      </p:sp>
    </p:spTree>
    <p:extLst>
      <p:ext uri="{BB962C8B-B14F-4D97-AF65-F5344CB8AC3E}">
        <p14:creationId xmlns:p14="http://schemas.microsoft.com/office/powerpoint/2010/main" val="235748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키워드로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다음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내에 상속할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593883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087652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508518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A()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22920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755342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523062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175956" y="4746011"/>
            <a:ext cx="3132348" cy="6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87418" y="5877272"/>
            <a:ext cx="592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36" idx="2"/>
          </p:cNvCxnSpPr>
          <p:nvPr/>
        </p:nvCxnSpPr>
        <p:spPr>
          <a:xfrm flipH="1" flipV="1">
            <a:off x="1835696" y="4756809"/>
            <a:ext cx="1368152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비사물</a:t>
            </a:r>
            <a:r>
              <a:rPr lang="en-US" altLang="ko-KR" dirty="0"/>
              <a:t>(Non-Things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5407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비즈니스 내의 관행 등으로 관리되는 논리적인  관리대상을 객체들의 집합을 식별하는 것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논리적인 이유로 같은 부류에 속하는 객체들의 집합을 식별하는 것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공통성을 찾아 의미적으로 통합하여 하나의 집합으로 묶을 수 있어야 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3497" y="5077685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17996" y="5077685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자기앞수표발행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38176" y="5077685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제사고신고</a:t>
            </a:r>
            <a:r>
              <a:rPr lang="en-US" altLang="ko-KR" sz="1400" dirty="0" smtClean="0">
                <a:solidFill>
                  <a:prstClr val="black"/>
                </a:solidFill>
              </a:rPr>
              <a:t>	</a:t>
            </a:r>
            <a:endParaRPr lang="ko-KR" alt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2184" y="5077685"/>
            <a:ext cx="1125311" cy="9436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거래</a:t>
            </a:r>
          </a:p>
        </p:txBody>
      </p:sp>
      <p:sp>
        <p:nvSpPr>
          <p:cNvPr id="20" name="왼쪽 중괄호 19"/>
          <p:cNvSpPr/>
          <p:nvPr/>
        </p:nvSpPr>
        <p:spPr>
          <a:xfrm rot="5400000">
            <a:off x="4184360" y="1933184"/>
            <a:ext cx="405047" cy="5445791"/>
          </a:xfrm>
          <a:prstGeom prst="leftBrace">
            <a:avLst>
              <a:gd name="adj1" fmla="val 109785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u="sng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3123" y="3834232"/>
            <a:ext cx="722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smtClean="0">
                <a:solidFill>
                  <a:prstClr val="black"/>
                </a:solidFill>
              </a:rPr>
              <a:t>비즈니스에서 관리되는 개념 객체들을 그룹화하여 클래스 화</a:t>
            </a:r>
          </a:p>
        </p:txBody>
      </p:sp>
    </p:spTree>
    <p:extLst>
      <p:ext uri="{BB962C8B-B14F-4D97-AF65-F5344CB8AC3E}">
        <p14:creationId xmlns:p14="http://schemas.microsoft.com/office/powerpoint/2010/main" val="154487450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행위관리 </a:t>
            </a:r>
            <a:r>
              <a:rPr lang="ko-KR" altLang="en-US" dirty="0" err="1"/>
              <a:t>대상체의</a:t>
            </a:r>
            <a:r>
              <a:rPr lang="ko-KR" altLang="en-US" dirty="0"/>
              <a:t> 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사물에 대한 복잡성 완화를 위해 객체들에 대한 고유정보와 행위관리를 위한 책임성을 분리하여야 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 행위가 반복적으로 발생하는 주체와 그 행위가 대상이 되는 사물정보에 대해 분리하여 관리함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56191" y="4230089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81380" y="4230089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상품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56191" y="5482819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계약조건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79419" y="5482819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상품조건</a:t>
            </a:r>
          </a:p>
        </p:txBody>
      </p:sp>
      <p:cxnSp>
        <p:nvCxnSpPr>
          <p:cNvPr id="17" name="직선 연결선 16"/>
          <p:cNvCxnSpPr>
            <a:stCxn id="14" idx="2"/>
            <a:endCxn id="16" idx="0"/>
          </p:cNvCxnSpPr>
          <p:nvPr/>
        </p:nvCxnSpPr>
        <p:spPr>
          <a:xfrm flipH="1">
            <a:off x="2642072" y="4912574"/>
            <a:ext cx="1962" cy="5702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2"/>
            <a:endCxn id="15" idx="0"/>
          </p:cNvCxnSpPr>
          <p:nvPr/>
        </p:nvCxnSpPr>
        <p:spPr>
          <a:xfrm>
            <a:off x="6418843" y="4912574"/>
            <a:ext cx="0" cy="5702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/오른쪽 화살표 21"/>
          <p:cNvSpPr/>
          <p:nvPr/>
        </p:nvSpPr>
        <p:spPr>
          <a:xfrm>
            <a:off x="3907311" y="4427935"/>
            <a:ext cx="1122602" cy="484632"/>
          </a:xfrm>
          <a:prstGeom prst="leftRightArrow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7293" y="3697287"/>
            <a:ext cx="256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u="sng" dirty="0" smtClean="0">
                <a:solidFill>
                  <a:prstClr val="black"/>
                </a:solidFill>
              </a:rPr>
              <a:t>기업의 판매되는 사물 </a:t>
            </a:r>
            <a:r>
              <a:rPr lang="ko-KR" altLang="en-US" sz="1400" b="1" u="sng" dirty="0" err="1" smtClean="0">
                <a:solidFill>
                  <a:prstClr val="black"/>
                </a:solidFill>
              </a:rPr>
              <a:t>대상체</a:t>
            </a:r>
            <a:endParaRPr lang="ko-KR" altLang="en-US" sz="1400" b="1" u="sng" dirty="0" smtClean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2865" y="3697287"/>
            <a:ext cx="219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u="sng" dirty="0" smtClean="0">
                <a:solidFill>
                  <a:prstClr val="black"/>
                </a:solidFill>
              </a:rPr>
              <a:t>판매된 행위관리 </a:t>
            </a:r>
            <a:r>
              <a:rPr lang="ko-KR" altLang="en-US" sz="1400" b="1" u="sng" dirty="0" err="1" smtClean="0">
                <a:solidFill>
                  <a:prstClr val="black"/>
                </a:solidFill>
              </a:rPr>
              <a:t>대상체</a:t>
            </a:r>
            <a:r>
              <a:rPr lang="ko-KR" altLang="en-US" sz="1400" b="1" u="sng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73480" y="5482819"/>
            <a:ext cx="1344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prstClr val="black"/>
                </a:solidFill>
              </a:rPr>
              <a:t>사물과 행위관리 기준으로 분리</a:t>
            </a:r>
          </a:p>
        </p:txBody>
      </p:sp>
    </p:spTree>
    <p:extLst>
      <p:ext uri="{BB962C8B-B14F-4D97-AF65-F5344CB8AC3E}">
        <p14:creationId xmlns:p14="http://schemas.microsoft.com/office/powerpoint/2010/main" val="254633960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서브 클래스화에 의한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 기존 클래스를 특수화해 서브클래스를 설정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서브 클래스마다 데이터나 </a:t>
            </a:r>
            <a:r>
              <a:rPr lang="ko-KR" altLang="en-US" dirty="0" err="1"/>
              <a:t>메소드가</a:t>
            </a:r>
            <a:r>
              <a:rPr lang="ko-KR" altLang="en-US" dirty="0"/>
              <a:t> 달라지는 경우 또는 별개의 클래스와 연관을 가지는 등 모델구조의 차이를 강조하기 위해 사용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3212976"/>
            <a:ext cx="7134184" cy="3213968"/>
            <a:chOff x="345831" y="2393892"/>
            <a:chExt cx="7134184" cy="3745626"/>
          </a:xfrm>
        </p:grpSpPr>
        <p:sp>
          <p:nvSpPr>
            <p:cNvPr id="19" name="직사각형 18"/>
            <p:cNvSpPr/>
            <p:nvPr/>
          </p:nvSpPr>
          <p:spPr>
            <a:xfrm>
              <a:off x="4576971" y="2393892"/>
              <a:ext cx="1007034" cy="820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계약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89449" y="3958856"/>
              <a:ext cx="1007034" cy="820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수신 계약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8245" y="3958856"/>
              <a:ext cx="1007034" cy="820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대출 계약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72979" y="3958856"/>
              <a:ext cx="1007034" cy="820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지급보증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 계약</a:t>
              </a:r>
            </a:p>
          </p:txBody>
        </p:sp>
        <p:cxnSp>
          <p:nvCxnSpPr>
            <p:cNvPr id="27" name="꺾인 연결선 26"/>
            <p:cNvCxnSpPr>
              <a:stCxn id="20" idx="0"/>
              <a:endCxn id="19" idx="2"/>
            </p:cNvCxnSpPr>
            <p:nvPr/>
          </p:nvCxnSpPr>
          <p:spPr>
            <a:xfrm rot="5400000" flipH="1" flipV="1">
              <a:off x="3764399" y="2642758"/>
              <a:ext cx="744663" cy="18875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26" idx="0"/>
              <a:endCxn id="19" idx="2"/>
            </p:cNvCxnSpPr>
            <p:nvPr/>
          </p:nvCxnSpPr>
          <p:spPr>
            <a:xfrm rot="16200000" flipV="1">
              <a:off x="5656162" y="2638517"/>
              <a:ext cx="744664" cy="18960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1" idx="0"/>
              <a:endCxn id="19" idx="2"/>
            </p:cNvCxnSpPr>
            <p:nvPr/>
          </p:nvCxnSpPr>
          <p:spPr>
            <a:xfrm rot="16200000" flipV="1">
              <a:off x="4713798" y="3580881"/>
              <a:ext cx="744663" cy="112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2689449" y="5319217"/>
              <a:ext cx="1007034" cy="820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수신관련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 smtClean="0">
                  <a:solidFill>
                    <a:prstClr val="black"/>
                  </a:solidFill>
                </a:rPr>
                <a:t>Class</a:t>
              </a:r>
              <a:endParaRPr lang="ko-KR" altLang="en-US" sz="14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588245" y="5319217"/>
              <a:ext cx="1007034" cy="820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대출관련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 smtClean="0">
                  <a:solidFill>
                    <a:prstClr val="black"/>
                  </a:solidFill>
                </a:rPr>
                <a:t>Class</a:t>
              </a:r>
              <a:endParaRPr lang="ko-KR" altLang="en-US" sz="14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72981" y="5319217"/>
              <a:ext cx="1007034" cy="820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지급보증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관련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 smtClean="0">
                  <a:solidFill>
                    <a:prstClr val="black"/>
                  </a:solidFill>
                </a:rPr>
                <a:t>Class</a:t>
              </a:r>
              <a:endParaRPr lang="ko-KR" altLang="en-US" sz="1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/>
            <p:cNvCxnSpPr>
              <a:stCxn id="20" idx="2"/>
              <a:endCxn id="30" idx="0"/>
            </p:cNvCxnSpPr>
            <p:nvPr/>
          </p:nvCxnSpPr>
          <p:spPr>
            <a:xfrm>
              <a:off x="3192966" y="4779150"/>
              <a:ext cx="0" cy="54006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1" idx="2"/>
              <a:endCxn id="31" idx="0"/>
            </p:cNvCxnSpPr>
            <p:nvPr/>
          </p:nvCxnSpPr>
          <p:spPr>
            <a:xfrm>
              <a:off x="5091762" y="4779150"/>
              <a:ext cx="0" cy="54006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6" idx="2"/>
              <a:endCxn id="32" idx="0"/>
            </p:cNvCxnSpPr>
            <p:nvPr/>
          </p:nvCxnSpPr>
          <p:spPr>
            <a:xfrm>
              <a:off x="6976496" y="4779150"/>
              <a:ext cx="2" cy="54006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왼쪽 중괄호 35"/>
            <p:cNvSpPr/>
            <p:nvPr/>
          </p:nvSpPr>
          <p:spPr>
            <a:xfrm>
              <a:off x="1919081" y="2753925"/>
              <a:ext cx="415431" cy="1800200"/>
            </a:xfrm>
            <a:prstGeom prst="leftBrace">
              <a:avLst>
                <a:gd name="adj1" fmla="val 35625"/>
                <a:gd name="adj2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400" u="sng">
                <a:solidFill>
                  <a:prstClr val="black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0959" y="2978950"/>
              <a:ext cx="88188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 smtClean="0">
                  <a:solidFill>
                    <a:prstClr val="black"/>
                  </a:solidFill>
                </a:rPr>
                <a:t>특정 비즈니스를 수용을 위한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Level </a:t>
              </a:r>
              <a:endParaRPr lang="ko-KR" altLang="en-US" sz="14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8" name="왼쪽 중괄호 37"/>
            <p:cNvSpPr/>
            <p:nvPr/>
          </p:nvSpPr>
          <p:spPr>
            <a:xfrm>
              <a:off x="1673526" y="4554131"/>
              <a:ext cx="415431" cy="1485165"/>
            </a:xfrm>
            <a:prstGeom prst="leftBrace">
              <a:avLst>
                <a:gd name="adj1" fmla="val 35625"/>
                <a:gd name="adj2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400" u="sng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831" y="5057600"/>
              <a:ext cx="1161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smtClean="0">
                  <a:solidFill>
                    <a:prstClr val="black"/>
                  </a:solidFill>
                </a:rPr>
                <a:t>세부 업무별 특화된 처리</a:t>
              </a:r>
              <a:endParaRPr lang="ko-KR" altLang="en-US" sz="1400" dirty="0" smtClean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34469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자기참조를 위한 계층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  자기 참조가 되는 구조를 구성하여 계층구조를 </a:t>
            </a:r>
            <a:r>
              <a:rPr lang="ko-KR" altLang="en-US" dirty="0" err="1"/>
              <a:t>만들어속성과</a:t>
            </a:r>
            <a:r>
              <a:rPr lang="ko-KR" altLang="en-US" dirty="0"/>
              <a:t> </a:t>
            </a:r>
            <a:r>
              <a:rPr lang="ko-KR" altLang="en-US" dirty="0" err="1"/>
              <a:t>메소드의</a:t>
            </a:r>
            <a:r>
              <a:rPr lang="ko-KR" altLang="en-US" dirty="0"/>
              <a:t> 중복 해결해야 함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새로운 계층의 추가에 대응을 통한 구조변경 용이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69937" y="3652815"/>
            <a:ext cx="1007034" cy="82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고객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62902" y="5272995"/>
            <a:ext cx="1007034" cy="82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개인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6971" y="5272995"/>
            <a:ext cx="1007034" cy="82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smtClean="0">
                <a:solidFill>
                  <a:prstClr val="black"/>
                </a:solidFill>
              </a:rPr>
              <a:t>조직</a:t>
            </a:r>
            <a:endParaRPr lang="ko-KR" altLang="en-US" sz="1400" dirty="0" smtClean="0">
              <a:solidFill>
                <a:prstClr val="black"/>
              </a:solidFill>
            </a:endParaRPr>
          </a:p>
        </p:txBody>
      </p:sp>
      <p:cxnSp>
        <p:nvCxnSpPr>
          <p:cNvPr id="25" name="꺾인 연결선 24"/>
          <p:cNvCxnSpPr>
            <a:stCxn id="24" idx="3"/>
            <a:endCxn id="22" idx="3"/>
          </p:cNvCxnSpPr>
          <p:nvPr/>
        </p:nvCxnSpPr>
        <p:spPr>
          <a:xfrm flipH="1" flipV="1">
            <a:off x="4576971" y="4062959"/>
            <a:ext cx="1007034" cy="1620180"/>
          </a:xfrm>
          <a:prstGeom prst="bentConnector3">
            <a:avLst>
              <a:gd name="adj1" fmla="val -2095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3" idx="0"/>
            <a:endCxn id="22" idx="2"/>
          </p:cNvCxnSpPr>
          <p:nvPr/>
        </p:nvCxnSpPr>
        <p:spPr>
          <a:xfrm rot="5400000" flipH="1" flipV="1">
            <a:off x="3170001" y="4369532"/>
            <a:ext cx="799879" cy="100703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4" idx="0"/>
            <a:endCxn id="22" idx="2"/>
          </p:cNvCxnSpPr>
          <p:nvPr/>
        </p:nvCxnSpPr>
        <p:spPr>
          <a:xfrm rot="16200000" flipV="1">
            <a:off x="4177035" y="4369532"/>
            <a:ext cx="799879" cy="100703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465" y="3914417"/>
            <a:ext cx="224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재귀적인 호출을 위해 계층구조</a:t>
            </a:r>
          </a:p>
        </p:txBody>
      </p:sp>
    </p:spTree>
    <p:extLst>
      <p:ext uri="{BB962C8B-B14F-4D97-AF65-F5344CB8AC3E}">
        <p14:creationId xmlns:p14="http://schemas.microsoft.com/office/powerpoint/2010/main" val="136241740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클래스간의 상호작용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   실제 객체들을 클래스화하면서 </a:t>
            </a:r>
            <a:r>
              <a:rPr lang="ko-KR" altLang="en-US" dirty="0" err="1"/>
              <a:t>응집도를</a:t>
            </a:r>
            <a:r>
              <a:rPr lang="ko-KR" altLang="en-US" dirty="0"/>
              <a:t> 높이기 위해서는 식별된 클래스간의 관계 및 상호인터페이스 기준을 명확히 설정해야 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클래스간의 상호관계가 명확히 될 수록 클래스간의 </a:t>
            </a:r>
            <a:r>
              <a:rPr lang="ko-KR" altLang="en-US" dirty="0" err="1"/>
              <a:t>커플링이</a:t>
            </a:r>
            <a:r>
              <a:rPr lang="ko-KR" altLang="en-US" dirty="0"/>
              <a:t> 약하게 구성되어 다른 클래스와의 상호작용이 용이함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3553" y="3878590"/>
            <a:ext cx="1007034" cy="82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11939" y="3878590"/>
            <a:ext cx="1007034" cy="82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거래내역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72981" y="3878590"/>
            <a:ext cx="1007034" cy="82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err="1" smtClean="0">
                <a:solidFill>
                  <a:prstClr val="black"/>
                </a:solidFill>
              </a:rPr>
              <a:t>타점권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내역</a:t>
            </a:r>
          </a:p>
        </p:txBody>
      </p:sp>
      <p:cxnSp>
        <p:nvCxnSpPr>
          <p:cNvPr id="14" name="직선 연결선 13"/>
          <p:cNvCxnSpPr>
            <a:stCxn id="12" idx="3"/>
            <a:endCxn id="13" idx="1"/>
          </p:cNvCxnSpPr>
          <p:nvPr/>
        </p:nvCxnSpPr>
        <p:spPr>
          <a:xfrm>
            <a:off x="5018974" y="4288740"/>
            <a:ext cx="14540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3"/>
            <a:endCxn id="12" idx="1"/>
          </p:cNvCxnSpPr>
          <p:nvPr/>
        </p:nvCxnSpPr>
        <p:spPr>
          <a:xfrm>
            <a:off x="2240589" y="4288740"/>
            <a:ext cx="17713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6212" y="5349123"/>
            <a:ext cx="1910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dirty="0" smtClean="0">
                <a:solidFill>
                  <a:prstClr val="black"/>
                </a:solidFill>
              </a:rPr>
              <a:t> 계좌의 책임성을 계좌생명주기로 축소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4967" y="5349116"/>
            <a:ext cx="1910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dirty="0" smtClean="0">
                <a:solidFill>
                  <a:prstClr val="black"/>
                </a:solidFill>
              </a:rPr>
              <a:t> 계좌내의 입출금이 발생하는 모든 이벤트에 대한 책임성을 거래내역에 부여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4524" y="5349116"/>
            <a:ext cx="1910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dirty="0" smtClean="0">
                <a:solidFill>
                  <a:prstClr val="black"/>
                </a:solidFill>
              </a:rPr>
              <a:t> 계좌내의 입금 발생시 거래내역에 속한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타점권</a:t>
            </a:r>
            <a:r>
              <a:rPr lang="ko-KR" altLang="en-US" sz="1100" dirty="0" smtClean="0">
                <a:solidFill>
                  <a:prstClr val="black"/>
                </a:solidFill>
              </a:rPr>
              <a:t> 정보관리에 대한 책임성을 부여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2060" y="3443807"/>
            <a:ext cx="12462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prstClr val="black"/>
                </a:solidFill>
              </a:rPr>
              <a:t>입금발생시 사물정보인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타점권</a:t>
            </a:r>
            <a:r>
              <a:rPr lang="ko-KR" altLang="en-US" sz="1100" dirty="0" smtClean="0">
                <a:solidFill>
                  <a:prstClr val="black"/>
                </a:solidFill>
              </a:rPr>
              <a:t> 관리책임 분리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53303" y="3443807"/>
            <a:ext cx="12462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prstClr val="black"/>
                </a:solidFill>
              </a:rPr>
              <a:t>계좌개설 및 해지까지의 관리책임 분리</a:t>
            </a:r>
          </a:p>
        </p:txBody>
      </p:sp>
    </p:spTree>
    <p:extLst>
      <p:ext uri="{BB962C8B-B14F-4D97-AF65-F5344CB8AC3E}">
        <p14:creationId xmlns:p14="http://schemas.microsoft.com/office/powerpoint/2010/main" val="260801882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관리하고자 </a:t>
            </a:r>
            <a:r>
              <a:rPr lang="ko-KR" altLang="en-US" dirty="0"/>
              <a:t>하는 대상 </a:t>
            </a:r>
            <a:r>
              <a:rPr lang="ko-KR" altLang="en-US" dirty="0" smtClean="0"/>
              <a:t>확</a:t>
            </a:r>
            <a:r>
              <a:rPr lang="ko-KR" altLang="en-US" dirty="0"/>
              <a:t>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 </a:t>
            </a:r>
            <a:r>
              <a:rPr lang="en-US" altLang="ko-KR" dirty="0"/>
              <a:t>'</a:t>
            </a:r>
            <a:r>
              <a:rPr lang="ko-KR" altLang="en-US" dirty="0"/>
              <a:t>관리하고자 하는</a:t>
            </a:r>
            <a:r>
              <a:rPr lang="en-US" altLang="ko-KR" dirty="0"/>
              <a:t>' </a:t>
            </a:r>
            <a:r>
              <a:rPr lang="ko-KR" altLang="en-US" dirty="0"/>
              <a:t>이란 의미는 관리하고자 하는 정보만을 클래스로 취할 것임을 의미한다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 </a:t>
            </a:r>
            <a:r>
              <a:rPr lang="ko-KR" altLang="en-US" dirty="0"/>
              <a:t>업무의 목적과 범위</a:t>
            </a:r>
            <a:r>
              <a:rPr lang="en-US" altLang="ko-KR" dirty="0"/>
              <a:t>, </a:t>
            </a:r>
            <a:r>
              <a:rPr lang="ko-KR" altLang="en-US" dirty="0"/>
              <a:t>전략</a:t>
            </a:r>
            <a:r>
              <a:rPr lang="en-US" altLang="ko-KR" dirty="0"/>
              <a:t>, </a:t>
            </a:r>
            <a:r>
              <a:rPr lang="ko-KR" altLang="en-US" dirty="0"/>
              <a:t>방향에 따라 클래스로 취할 수도 있고 버릴 수도 있다는 것을 의미한다</a:t>
            </a:r>
            <a:r>
              <a:rPr lang="en-US" altLang="ko-KR" dirty="0"/>
              <a:t>. </a:t>
            </a:r>
            <a:r>
              <a:rPr lang="ko-KR" altLang="en-US" dirty="0"/>
              <a:t>그렇다면 먼저 이러한 부분이 분명하게 정의하는 것은 매우 중요한 일일 것이다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 </a:t>
            </a:r>
            <a:r>
              <a:rPr lang="ko-KR" altLang="en-US" dirty="0"/>
              <a:t>현재 우리가 관리하고자 하는 것과 앞으로 관리하고자 하는 것까지도 </a:t>
            </a:r>
            <a:r>
              <a:rPr lang="ko-KR" altLang="en-US" dirty="0" smtClean="0"/>
              <a:t>포함하는 말이다</a:t>
            </a:r>
            <a:r>
              <a:rPr lang="en-US" altLang="ko-KR" dirty="0"/>
              <a:t>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38173" y="4029900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38173" y="5282632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거래</a:t>
            </a:r>
          </a:p>
        </p:txBody>
      </p:sp>
      <p:cxnSp>
        <p:nvCxnSpPr>
          <p:cNvPr id="35" name="직선 연결선 34"/>
          <p:cNvCxnSpPr>
            <a:stCxn id="33" idx="2"/>
            <a:endCxn id="34" idx="0"/>
          </p:cNvCxnSpPr>
          <p:nvPr/>
        </p:nvCxnSpPr>
        <p:spPr>
          <a:xfrm>
            <a:off x="5300825" y="4712387"/>
            <a:ext cx="0" cy="5702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6809" y="5373216"/>
            <a:ext cx="257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err="1" smtClean="0">
                <a:solidFill>
                  <a:prstClr val="black"/>
                </a:solidFill>
              </a:rPr>
              <a:t>계약이후</a:t>
            </a:r>
            <a:r>
              <a:rPr lang="ko-KR" altLang="en-US" sz="1400" dirty="0" smtClean="0">
                <a:solidFill>
                  <a:prstClr val="black"/>
                </a:solidFill>
              </a:rPr>
              <a:t> 계약이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종료시까지</a:t>
            </a:r>
            <a:r>
              <a:rPr lang="ko-KR" altLang="en-US" sz="1400" dirty="0" smtClean="0">
                <a:solidFill>
                  <a:prstClr val="black"/>
                </a:solidFill>
              </a:rPr>
              <a:t> 세부적인 행위내역을 관리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06464" y="4149080"/>
            <a:ext cx="257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계약에 대한 행위를 관리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28189" y="3174804"/>
            <a:ext cx="43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u="sng" dirty="0" smtClean="0">
                <a:solidFill>
                  <a:prstClr val="black"/>
                </a:solidFill>
              </a:rPr>
              <a:t>고객과의 </a:t>
            </a:r>
            <a:r>
              <a:rPr lang="ko-KR" altLang="en-US" sz="1400" b="1" u="sng" dirty="0" err="1" smtClean="0">
                <a:solidFill>
                  <a:prstClr val="black"/>
                </a:solidFill>
              </a:rPr>
              <a:t>계약이후</a:t>
            </a:r>
            <a:r>
              <a:rPr lang="ko-KR" altLang="en-US" sz="1400" b="1" u="sng" dirty="0" smtClean="0">
                <a:solidFill>
                  <a:prstClr val="black"/>
                </a:solidFill>
              </a:rPr>
              <a:t> 해제까지의 비즈니스적 관리 대상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0422" y="4029902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생명주</a:t>
            </a:r>
            <a:r>
              <a:rPr lang="ko-KR" altLang="en-US" sz="1400" dirty="0">
                <a:solidFill>
                  <a:prstClr val="black"/>
                </a:solidFill>
              </a:rPr>
              <a:t>기</a:t>
            </a:r>
            <a:endParaRPr lang="ko-KR" alt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60422" y="5282631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거래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생명주</a:t>
            </a:r>
            <a:r>
              <a:rPr lang="ko-KR" altLang="en-US" sz="1400" dirty="0">
                <a:solidFill>
                  <a:prstClr val="black"/>
                </a:solidFill>
              </a:rPr>
              <a:t>기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>
            <a:stCxn id="33" idx="1"/>
            <a:endCxn id="10" idx="3"/>
          </p:cNvCxnSpPr>
          <p:nvPr/>
        </p:nvCxnSpPr>
        <p:spPr>
          <a:xfrm flipH="1">
            <a:off x="3985733" y="4371143"/>
            <a:ext cx="75244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4" idx="1"/>
            <a:endCxn id="11" idx="3"/>
          </p:cNvCxnSpPr>
          <p:nvPr/>
        </p:nvCxnSpPr>
        <p:spPr>
          <a:xfrm flipH="1" flipV="1">
            <a:off x="3985733" y="5623874"/>
            <a:ext cx="7524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9593" y="4029902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계약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조건변</a:t>
            </a:r>
            <a:r>
              <a:rPr lang="ko-KR" altLang="en-US" sz="1400" dirty="0">
                <a:solidFill>
                  <a:prstClr val="black"/>
                </a:solidFill>
              </a:rPr>
              <a:t>경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거래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9592" y="5282632"/>
            <a:ext cx="1125311" cy="682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입출금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</a:rPr>
              <a:t>거</a:t>
            </a:r>
            <a:r>
              <a:rPr lang="ko-KR" altLang="en-US" sz="1400" dirty="0">
                <a:solidFill>
                  <a:prstClr val="black"/>
                </a:solidFill>
              </a:rPr>
              <a:t>래</a:t>
            </a:r>
            <a:endParaRPr lang="ko-KR" altLang="en-US" sz="1400" dirty="0" smtClean="0">
              <a:solidFill>
                <a:prstClr val="black"/>
              </a:solidFill>
            </a:endParaRPr>
          </a:p>
        </p:txBody>
      </p:sp>
      <p:cxnSp>
        <p:nvCxnSpPr>
          <p:cNvPr id="9" name="직선 연결선 8"/>
          <p:cNvCxnSpPr>
            <a:stCxn id="16" idx="3"/>
            <a:endCxn id="10" idx="1"/>
          </p:cNvCxnSpPr>
          <p:nvPr/>
        </p:nvCxnSpPr>
        <p:spPr>
          <a:xfrm>
            <a:off x="2024904" y="4371145"/>
            <a:ext cx="835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7" idx="3"/>
            <a:endCxn id="11" idx="1"/>
          </p:cNvCxnSpPr>
          <p:nvPr/>
        </p:nvCxnSpPr>
        <p:spPr>
          <a:xfrm flipV="1">
            <a:off x="2024903" y="5623874"/>
            <a:ext cx="8355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7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 변수를 이용해서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관계를 확인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403648" y="3501008"/>
            <a:ext cx="345638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a.whoami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a.__class__.__base__.__name</a:t>
            </a:r>
            <a:r>
              <a:rPr lang="en-US" altLang="ko-KR" sz="1000" dirty="0" smtClean="0"/>
              <a:t>__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4509120"/>
            <a:ext cx="1656184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1680" y="5229200"/>
            <a:ext cx="2232248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38610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 이름</a:t>
            </a:r>
            <a:endParaRPr lang="en-US" altLang="ko-KR" dirty="0" smtClean="0"/>
          </a:p>
          <a:p>
            <a:r>
              <a:rPr lang="en-US" altLang="ko-KR" dirty="0" smtClean="0"/>
              <a:t>: 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96340" y="506805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클래스의 상속 클래스 이름</a:t>
            </a:r>
            <a:endParaRPr lang="en-US" altLang="ko-KR" dirty="0" smtClean="0"/>
          </a:p>
          <a:p>
            <a:r>
              <a:rPr lang="en-US" altLang="ko-KR" dirty="0" smtClean="0"/>
              <a:t>: object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 flipV="1">
            <a:off x="3779912" y="4184214"/>
            <a:ext cx="1944216" cy="48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45" idx="1"/>
          </p:cNvCxnSpPr>
          <p:nvPr/>
        </p:nvCxnSpPr>
        <p:spPr>
          <a:xfrm>
            <a:off x="3923928" y="5391218"/>
            <a:ext cx="1772412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err="1" smtClean="0"/>
              <a:t>기술적접근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3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처리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하여 처리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115616" y="3150260"/>
            <a:ext cx="6984776" cy="3231068"/>
            <a:chOff x="755576" y="2780928"/>
            <a:chExt cx="7560840" cy="3600400"/>
          </a:xfrm>
        </p:grpSpPr>
        <p:sp>
          <p:nvSpPr>
            <p:cNvPr id="5" name="직사각형 4"/>
            <p:cNvSpPr/>
            <p:nvPr/>
          </p:nvSpPr>
          <p:spPr>
            <a:xfrm>
              <a:off x="755576" y="3498488"/>
              <a:ext cx="295232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= </a:t>
              </a:r>
              <a:r>
                <a:rPr lang="en-US" altLang="ko-KR" sz="1400" dirty="0" err="1" smtClean="0"/>
                <a:t>ClassA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인자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60032" y="3499554"/>
              <a:ext cx="345638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ClassA</a:t>
              </a:r>
              <a:r>
                <a:rPr lang="en-US" altLang="ko-KR" sz="1400" dirty="0" smtClean="0"/>
                <a:t>.__</a:t>
              </a:r>
              <a:r>
                <a:rPr lang="en-US" altLang="ko-KR" sz="1400" dirty="0" err="1" smtClean="0"/>
                <a:t>init</a:t>
              </a:r>
              <a:r>
                <a:rPr lang="en-US" altLang="ko-KR" sz="1400" dirty="0" smtClean="0"/>
                <a:t>__(instance,</a:t>
              </a:r>
              <a:r>
                <a:rPr lang="ko-KR" altLang="en-US" sz="1400" dirty="0" smtClean="0"/>
                <a:t>인자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5576" y="4509120"/>
              <a:ext cx="295232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/>
                <a:t>ClassA</a:t>
              </a:r>
              <a:r>
                <a:rPr lang="en-US" altLang="ko-KR" sz="1400" dirty="0" smtClean="0"/>
                <a:t>(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상위클래스</a:t>
              </a:r>
              <a:r>
                <a:rPr lang="en-US" altLang="ko-KR" sz="1400" dirty="0" smtClean="0"/>
                <a:t>) :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err="1" smtClean="0"/>
                <a:t>def</a:t>
              </a:r>
              <a:r>
                <a:rPr lang="en-US" altLang="ko-KR" sz="1400" dirty="0" smtClean="0"/>
                <a:t> __</a:t>
              </a:r>
              <a:r>
                <a:rPr lang="en-US" altLang="ko-KR" sz="1400" dirty="0" err="1" smtClean="0"/>
                <a:t>init</a:t>
              </a:r>
              <a:r>
                <a:rPr lang="en-US" altLang="ko-KR" sz="1400" dirty="0" smtClean="0"/>
                <a:t>__(self,</a:t>
              </a:r>
              <a:r>
                <a:rPr lang="ko-KR" altLang="en-US" sz="1400" dirty="0" smtClean="0"/>
                <a:t>인자</a:t>
              </a:r>
              <a:r>
                <a:rPr lang="en-US" altLang="ko-KR" sz="1400" dirty="0" smtClean="0"/>
                <a:t>) :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   # </a:t>
              </a:r>
              <a:r>
                <a:rPr lang="ko-KR" altLang="en-US" sz="1400" dirty="0" err="1" smtClean="0"/>
                <a:t>생성자로직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cxnSp>
          <p:nvCxnSpPr>
            <p:cNvPr id="9" name="꺾인 연결선 8"/>
            <p:cNvCxnSpPr>
              <a:stCxn id="5" idx="3"/>
              <a:endCxn id="17" idx="1"/>
            </p:cNvCxnSpPr>
            <p:nvPr/>
          </p:nvCxnSpPr>
          <p:spPr>
            <a:xfrm>
              <a:off x="3707904" y="3822524"/>
              <a:ext cx="1152128" cy="106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8" idx="3"/>
              <a:endCxn id="17" idx="1"/>
            </p:cNvCxnSpPr>
            <p:nvPr/>
          </p:nvCxnSpPr>
          <p:spPr>
            <a:xfrm flipV="1">
              <a:off x="3707904" y="3823590"/>
              <a:ext cx="1152128" cy="16216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15616" y="278092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 smtClean="0"/>
                <a:t>Source code</a:t>
              </a:r>
              <a:endParaRPr lang="ko-KR" altLang="en-US" b="1" u="sn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2100" y="278092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 smtClean="0"/>
                <a:t>Execute code</a:t>
              </a:r>
              <a:endParaRPr lang="ko-KR" altLang="en-US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-</a:t>
            </a:r>
            <a:r>
              <a:rPr lang="en-US" altLang="ko-KR" dirty="0"/>
              <a:t>Creating Instance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클래스이름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객체 생성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자동으로 연계됨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356992"/>
            <a:ext cx="44644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Employee:</a:t>
            </a:r>
          </a:p>
          <a:p>
            <a:r>
              <a:rPr lang="en-US" altLang="ko-KR" sz="1200" dirty="0"/>
              <a:t>   'Common base class for all employees'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empCount</a:t>
            </a:r>
            <a:r>
              <a:rPr lang="en-US" altLang="ko-KR" sz="1200" dirty="0"/>
              <a:t> = 0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salary):</a:t>
            </a:r>
          </a:p>
          <a:p>
            <a:r>
              <a:rPr lang="en-US" altLang="ko-KR" sz="1200" dirty="0"/>
              <a:t>      self.name = name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self.salary</a:t>
            </a:r>
            <a:r>
              <a:rPr lang="en-US" altLang="ko-KR" sz="1200" dirty="0"/>
              <a:t> = salary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Employee.empCount</a:t>
            </a:r>
            <a:r>
              <a:rPr lang="en-US" altLang="ko-KR" sz="1200" dirty="0"/>
              <a:t> += 1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"</a:t>
            </a:r>
            <a:r>
              <a:rPr lang="en-US" altLang="ko-KR" sz="1200" dirty="0"/>
              <a:t>This would create first object of Employee class"</a:t>
            </a:r>
          </a:p>
          <a:p>
            <a:r>
              <a:rPr lang="en-US" altLang="ko-KR" sz="1200" dirty="0"/>
              <a:t>emp1 = Employee("Zara", 2000)</a:t>
            </a:r>
          </a:p>
          <a:p>
            <a:r>
              <a:rPr lang="en-US" altLang="ko-KR" sz="1200" dirty="0"/>
              <a:t>"This would create second object of Employee class"</a:t>
            </a:r>
          </a:p>
          <a:p>
            <a:r>
              <a:rPr lang="en-US" altLang="ko-KR" sz="1200" dirty="0"/>
              <a:t>emp2 = Employee("</a:t>
            </a:r>
            <a:r>
              <a:rPr lang="en-US" altLang="ko-KR" sz="1200" dirty="0" err="1"/>
              <a:t>Manni</a:t>
            </a:r>
            <a:r>
              <a:rPr lang="en-US" altLang="ko-KR" sz="1200" dirty="0"/>
              <a:t>", 5000)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4221088"/>
            <a:ext cx="295232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8184" y="441145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4283968" y="4596124"/>
            <a:ext cx="1944216" cy="57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21920" y="5589240"/>
            <a:ext cx="295232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28184" y="565295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생성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 flipV="1">
            <a:off x="4174248" y="5837624"/>
            <a:ext cx="2053936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 rot="16200000">
            <a:off x="2538914" y="5111758"/>
            <a:ext cx="537780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75200" y="511545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생성자와</a:t>
            </a:r>
            <a:r>
              <a:rPr lang="ko-KR" altLang="en-US" sz="1400" dirty="0" smtClean="0"/>
              <a:t> 자동으로 연계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31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소멸자</a:t>
            </a:r>
            <a:r>
              <a:rPr lang="en-US" altLang="ko-KR" dirty="0" smtClean="0"/>
              <a:t>- </a:t>
            </a:r>
            <a:r>
              <a:rPr lang="en-US" altLang="ko-KR" dirty="0"/>
              <a:t>Destroying </a:t>
            </a:r>
            <a:r>
              <a:rPr lang="en-US" altLang="ko-KR" dirty="0" smtClean="0"/>
              <a:t>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클래스의 생성된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삭제하는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518457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#!/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/bin/python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Point: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 self, x=0, y=0):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x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self.y</a:t>
            </a:r>
            <a:r>
              <a:rPr lang="en-US" altLang="ko-KR" sz="1200" dirty="0"/>
              <a:t> = y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__del__(self):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self.__class__.__name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      print 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, "destroyed"</a:t>
            </a:r>
          </a:p>
          <a:p>
            <a:endParaRPr lang="en-US" altLang="ko-KR" sz="1200" dirty="0"/>
          </a:p>
          <a:p>
            <a:r>
              <a:rPr lang="en-US" altLang="ko-KR" sz="1200" dirty="0"/>
              <a:t>pt1 = Point()</a:t>
            </a:r>
          </a:p>
          <a:p>
            <a:r>
              <a:rPr lang="en-US" altLang="ko-KR" sz="1200" dirty="0"/>
              <a:t>pt2 = pt1</a:t>
            </a:r>
          </a:p>
          <a:p>
            <a:r>
              <a:rPr lang="en-US" altLang="ko-KR" sz="1200" dirty="0"/>
              <a:t>pt3 = pt1</a:t>
            </a:r>
          </a:p>
          <a:p>
            <a:r>
              <a:rPr lang="en-US" altLang="ko-KR" sz="1200" dirty="0"/>
              <a:t>print id(pt1), id(pt2), id(pt3) # prints the ids of the </a:t>
            </a:r>
            <a:r>
              <a:rPr lang="en-US" altLang="ko-KR" sz="1200" dirty="0" err="1"/>
              <a:t>obejcts</a:t>
            </a:r>
            <a:endParaRPr lang="en-US" altLang="ko-KR" sz="1200" dirty="0"/>
          </a:p>
          <a:p>
            <a:r>
              <a:rPr lang="en-US" altLang="ko-KR" sz="1200" dirty="0"/>
              <a:t>del pt1</a:t>
            </a:r>
          </a:p>
          <a:p>
            <a:r>
              <a:rPr lang="en-US" altLang="ko-KR" sz="1200" dirty="0"/>
              <a:t>del pt2</a:t>
            </a:r>
          </a:p>
          <a:p>
            <a:r>
              <a:rPr lang="en-US" altLang="ko-KR" sz="1200" dirty="0"/>
              <a:t>del pt3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077072"/>
            <a:ext cx="3888432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6256" y="42117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4860032" y="4396462"/>
            <a:ext cx="2016224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1600" y="5522788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248" y="55252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 flipV="1">
            <a:off x="2483768" y="5709962"/>
            <a:ext cx="4320480" cy="136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생성과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701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__new__</a:t>
            </a:r>
            <a:r>
              <a:rPr lang="ko-KR" altLang="en-US" dirty="0"/>
              <a:t>는 첫 번째 </a:t>
            </a:r>
            <a:r>
              <a:rPr lang="ko-KR" altLang="en-US" dirty="0" smtClean="0"/>
              <a:t>인수로 클래스를 받고</a:t>
            </a:r>
            <a:r>
              <a:rPr lang="en-US" altLang="ko-KR" dirty="0" smtClean="0"/>
              <a:t>, </a:t>
            </a:r>
            <a:r>
              <a:rPr lang="ko-KR" altLang="en-US" dirty="0"/>
              <a:t>해당 유형의 새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 </a:t>
            </a:r>
            <a:r>
              <a:rPr lang="en-US" altLang="ko-KR" dirty="0" smtClean="0"/>
              <a:t>mutable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 smtClean="0"/>
              <a:t>immutable</a:t>
            </a:r>
            <a:r>
              <a:rPr lang="ko-KR" altLang="en-US" dirty="0" smtClean="0"/>
              <a:t> </a:t>
            </a:r>
            <a:r>
              <a:rPr lang="ko-KR" altLang="en-US" dirty="0"/>
              <a:t>유형 모두 </a:t>
            </a:r>
            <a:r>
              <a:rPr lang="ko-KR" altLang="en-US" dirty="0" smtClean="0"/>
              <a:t>사용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는 첫 번째 인수로 </a:t>
            </a:r>
            <a:r>
              <a:rPr lang="ko-KR" altLang="en-US" dirty="0" err="1"/>
              <a:t>인스턴스를</a:t>
            </a:r>
            <a:r>
              <a:rPr lang="ko-KR" altLang="en-US" dirty="0"/>
              <a:t> 받아 해당 </a:t>
            </a:r>
            <a:r>
              <a:rPr lang="ko-KR" altLang="en-US" dirty="0" err="1"/>
              <a:t>인스턴스의</a:t>
            </a:r>
            <a:r>
              <a:rPr lang="ko-KR" altLang="en-US" dirty="0"/>
              <a:t> 속성을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 OBJ </a:t>
            </a:r>
            <a:r>
              <a:rPr lang="en-US" altLang="ko-KR" dirty="0"/>
              <a:t>.__ </a:t>
            </a:r>
            <a:r>
              <a:rPr lang="ko-KR" altLang="en-US" dirty="0"/>
              <a:t>초기화 </a:t>
            </a:r>
            <a:r>
              <a:rPr lang="en-US" altLang="ko-KR" dirty="0"/>
              <a:t>__ (* 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호출하여 작성 후 수정 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Immutable </a:t>
            </a:r>
            <a:r>
              <a:rPr lang="ko-KR" altLang="en-US" dirty="0" smtClean="0"/>
              <a:t>의 </a:t>
            </a:r>
            <a:r>
              <a:rPr lang="ko-KR" altLang="en-US" dirty="0"/>
              <a:t>유형에 대한 부적절한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89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 &amp;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처리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7010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__new__(...)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T.__new</a:t>
            </a:r>
            <a:r>
              <a:rPr lang="en-US" altLang="ko-KR" dirty="0"/>
              <a:t>__(S, ...) -&gt; a new object with type S,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a </a:t>
            </a:r>
            <a:r>
              <a:rPr lang="en-US" altLang="ko-KR" dirty="0"/>
              <a:t>subtype of </a:t>
            </a:r>
            <a:r>
              <a:rPr lang="en-US" altLang="ko-KR" dirty="0" smtClean="0"/>
              <a:t>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__(...)</a:t>
            </a:r>
          </a:p>
          <a:p>
            <a:pPr marL="0" indent="0">
              <a:buNone/>
            </a:pPr>
            <a:r>
              <a:rPr lang="en-US" altLang="ko-KR" dirty="0"/>
              <a:t>    x.__</a:t>
            </a:r>
            <a:r>
              <a:rPr lang="en-US" altLang="ko-KR" dirty="0" err="1"/>
              <a:t>init</a:t>
            </a:r>
            <a:r>
              <a:rPr lang="en-US" altLang="ko-KR" dirty="0"/>
              <a:t>__(...) initializes x;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see </a:t>
            </a:r>
            <a:r>
              <a:rPr lang="en-US" altLang="ko-KR" dirty="0"/>
              <a:t>help(type(x)) for signature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69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가변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초기화 처리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튜플은</a:t>
            </a:r>
            <a:r>
              <a:rPr lang="ko-KR" altLang="en-US" sz="1000" dirty="0" smtClean="0"/>
              <a:t> 불변이므로  초기화 무시</a:t>
            </a:r>
            <a:endParaRPr lang="en-US" altLang="ko-KR" sz="1000" dirty="0" smtClean="0"/>
          </a:p>
          <a:p>
            <a:r>
              <a:rPr lang="en-US" altLang="ko-KR" sz="1000" dirty="0" smtClean="0"/>
              <a:t>x</a:t>
            </a:r>
            <a:r>
              <a:rPr lang="en-US" altLang="ko-KR" sz="1000" dirty="0"/>
              <a:t>=(1,2)</a:t>
            </a:r>
          </a:p>
          <a:p>
            <a:r>
              <a:rPr lang="en-US" altLang="ko-KR" sz="1000" dirty="0"/>
              <a:t>x.__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__([3,4])</a:t>
            </a:r>
          </a:p>
          <a:p>
            <a:r>
              <a:rPr lang="en-US" altLang="ko-KR" sz="1000" dirty="0"/>
              <a:t>print(x)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리스트는 가변이므로 초기화 됨</a:t>
            </a:r>
            <a:endParaRPr lang="en-US" altLang="ko-KR" sz="1000" dirty="0"/>
          </a:p>
          <a:p>
            <a:r>
              <a:rPr lang="en-US" altLang="ko-KR" sz="1000" dirty="0"/>
              <a:t>y=[1,2]</a:t>
            </a:r>
          </a:p>
          <a:p>
            <a:r>
              <a:rPr lang="en-US" altLang="ko-KR" sz="1000" dirty="0"/>
              <a:t>y.__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__([3,4])</a:t>
            </a:r>
          </a:p>
          <a:p>
            <a:r>
              <a:rPr lang="en-US" altLang="ko-KR" sz="1000" dirty="0"/>
              <a:t>print(y)</a:t>
            </a:r>
          </a:p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9931" y="4061971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(1, 2)</a:t>
            </a:r>
          </a:p>
          <a:p>
            <a:r>
              <a:rPr lang="en-US" altLang="ko-KR" dirty="0"/>
              <a:t>[3, 4]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9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에서 새로운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생성함 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356992"/>
            <a:ext cx="345638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불변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 smtClean="0"/>
          </a:p>
          <a:p>
            <a:r>
              <a:rPr lang="en-US" altLang="ko-KR" sz="1000" dirty="0" smtClean="0"/>
              <a:t>pp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.__new__(int,0)</a:t>
            </a:r>
          </a:p>
          <a:p>
            <a:r>
              <a:rPr lang="en-US" altLang="ko-KR" sz="1000" dirty="0"/>
              <a:t>print("data type", type(pp))</a:t>
            </a:r>
          </a:p>
          <a:p>
            <a:r>
              <a:rPr lang="en-US" altLang="ko-KR" sz="1000" dirty="0"/>
              <a:t>print(pp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가변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/>
          </a:p>
          <a:p>
            <a:r>
              <a:rPr lang="en-US" altLang="ko-KR" sz="1000" dirty="0" err="1"/>
              <a:t>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list.__new</a:t>
            </a:r>
            <a:r>
              <a:rPr lang="en-US" altLang="ko-KR" sz="1000" dirty="0"/>
              <a:t>__(list,[])</a:t>
            </a:r>
          </a:p>
          <a:p>
            <a:r>
              <a:rPr lang="en-US" altLang="ko-KR" sz="1000" dirty="0"/>
              <a:t>print("data type", type(</a:t>
            </a:r>
            <a:r>
              <a:rPr lang="en-US" altLang="ko-KR" sz="1000" dirty="0" err="1"/>
              <a:t>ss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가변인스턴스</a:t>
            </a:r>
            <a:r>
              <a:rPr lang="ko-KR" altLang="en-US" sz="1000" dirty="0" smtClean="0"/>
              <a:t> 초기화</a:t>
            </a:r>
            <a:endParaRPr lang="en-US" altLang="ko-KR" sz="1000" dirty="0"/>
          </a:p>
          <a:p>
            <a:r>
              <a:rPr lang="en-US" altLang="ko-KR" sz="1000" dirty="0" err="1"/>
              <a:t>ss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__([1,2,3])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ss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437112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data type &lt;type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r>
              <a:rPr lang="en-US" altLang="ko-KR" dirty="0" smtClean="0"/>
              <a:t>0</a:t>
            </a:r>
          </a:p>
          <a:p>
            <a:r>
              <a:rPr lang="en-US" altLang="ko-KR" dirty="0"/>
              <a:t>data type &lt;type 'list'&gt;</a:t>
            </a:r>
          </a:p>
          <a:p>
            <a:r>
              <a:rPr lang="en-US" altLang="ko-KR" dirty="0"/>
              <a:t>[1, 2, 3]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 예시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클래스를 만들고 생성한 후에 초기값 </a:t>
            </a:r>
            <a:r>
              <a:rPr lang="ko-KR" altLang="en-US" dirty="0" err="1" smtClean="0"/>
              <a:t>세팅하는</a:t>
            </a:r>
            <a:r>
              <a:rPr lang="ko-KR" altLang="en-US" dirty="0" smtClean="0"/>
              <a:t> 처리 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356992"/>
            <a:ext cx="345638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 생성</a:t>
            </a:r>
            <a:endParaRPr lang="en-US" altLang="ko-KR" sz="1000" dirty="0" smtClean="0"/>
          </a:p>
          <a:p>
            <a:r>
              <a:rPr lang="en-US" altLang="ko-KR" sz="1000" dirty="0" smtClean="0"/>
              <a:t>class </a:t>
            </a:r>
            <a:r>
              <a:rPr lang="en-US" altLang="ko-KR" sz="1000" dirty="0"/>
              <a:t>S(object) :</a:t>
            </a:r>
          </a:p>
          <a:p>
            <a:r>
              <a:rPr lang="en-US" altLang="ko-KR" sz="1000" dirty="0"/>
              <a:t>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print("S type ",S)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clss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object.__new</a:t>
            </a:r>
            <a:r>
              <a:rPr lang="en-US" altLang="ko-KR" sz="1000" dirty="0"/>
              <a:t>__(S)</a:t>
            </a:r>
          </a:p>
          <a:p>
            <a:r>
              <a:rPr lang="en-US" altLang="ko-KR" sz="1000" dirty="0" err="1"/>
              <a:t>clss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init</a:t>
            </a:r>
            <a:r>
              <a:rPr lang="en-US" altLang="ko-KR" sz="1000" dirty="0" smtClean="0"/>
              <a:t>__()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클래스의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여부 확인</a:t>
            </a:r>
            <a:endParaRPr lang="en-US" altLang="ko-KR" sz="1000" dirty="0"/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clss</a:t>
            </a:r>
            <a:r>
              <a:rPr lang="en-US" altLang="ko-KR" sz="1000" dirty="0"/>
              <a:t>),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clss,S</a:t>
            </a:r>
            <a:r>
              <a:rPr lang="en-US" altLang="ko-KR" sz="1000" dirty="0"/>
              <a:t>))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43711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S type  &lt;class '__</a:t>
            </a:r>
            <a:r>
              <a:rPr lang="en-US" altLang="ko-KR" dirty="0" err="1"/>
              <a:t>main__.S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&lt;class '__</a:t>
            </a:r>
            <a:r>
              <a:rPr lang="en-US" altLang="ko-KR" dirty="0" err="1"/>
              <a:t>main__.S</a:t>
            </a:r>
            <a:r>
              <a:rPr lang="en-US" altLang="ko-KR" dirty="0"/>
              <a:t>'&gt; True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1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따른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호출에 대한 </a:t>
            </a:r>
            <a:r>
              <a:rPr lang="ko-KR" altLang="en-US" dirty="0" err="1" smtClean="0"/>
              <a:t>내장메소드</a:t>
            </a:r>
            <a:r>
              <a:rPr lang="ko-KR" altLang="en-US" dirty="0" smtClean="0"/>
              <a:t> 처리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212976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A: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__call__(self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print </a:t>
            </a:r>
            <a:r>
              <a:rPr lang="en-US" altLang="ko-KR" sz="1200" dirty="0"/>
              <a:t>"call"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A()   # </a:t>
            </a:r>
            <a:r>
              <a:rPr lang="en-US" altLang="ko-KR" sz="1200" dirty="0" err="1" smtClean="0"/>
              <a:t>init</a:t>
            </a:r>
            <a:endParaRPr lang="en-US" altLang="ko-KR" sz="1200" dirty="0" smtClean="0"/>
          </a:p>
          <a:p>
            <a:r>
              <a:rPr lang="en-US" altLang="ko-KR" sz="1200" dirty="0" smtClean="0"/>
              <a:t>A</a:t>
            </a:r>
            <a:r>
              <a:rPr lang="en-US" altLang="ko-KR" sz="1200" dirty="0"/>
              <a:t>()() </a:t>
            </a:r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 call</a:t>
            </a:r>
          </a:p>
          <a:p>
            <a:endParaRPr lang="en-US" altLang="ko-KR" sz="1200" dirty="0"/>
          </a:p>
          <a:p>
            <a:r>
              <a:rPr lang="en-US" altLang="ko-KR" sz="1200" dirty="0"/>
              <a:t>a</a:t>
            </a:r>
            <a:r>
              <a:rPr lang="en-US" altLang="ko-KR" sz="1200" dirty="0" smtClean="0"/>
              <a:t> = A()  #</a:t>
            </a:r>
            <a:r>
              <a:rPr lang="en-US" altLang="ko-KR" sz="1200" dirty="0" err="1" smtClean="0"/>
              <a:t>init</a:t>
            </a:r>
            <a:endParaRPr lang="en-US" altLang="ko-KR" sz="1200" dirty="0" smtClean="0"/>
          </a:p>
          <a:p>
            <a:r>
              <a:rPr lang="en-US" altLang="ko-KR" sz="1200" dirty="0"/>
              <a:t>a</a:t>
            </a:r>
            <a:r>
              <a:rPr lang="en-US" altLang="ko-KR" sz="1200" dirty="0" smtClean="0"/>
              <a:t>()         # call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3573016"/>
            <a:ext cx="3888432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0232" y="371877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호출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4860032" y="4041939"/>
            <a:ext cx="1800200" cy="351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1600" y="4617132"/>
            <a:ext cx="1512168" cy="10441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48198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호출 </a:t>
            </a:r>
            <a:r>
              <a:rPr lang="ko-KR" altLang="en-US" dirty="0" err="1"/>
              <a:t>메소드</a:t>
            </a:r>
            <a:r>
              <a:rPr lang="ko-KR" altLang="en-US" dirty="0"/>
              <a:t>  정의</a:t>
            </a:r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2483768" y="5139190"/>
            <a:ext cx="4176464" cy="38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미정의 후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속성을 </a:t>
            </a:r>
            <a:r>
              <a:rPr lang="ko-KR" altLang="en-US" dirty="0" err="1" smtClean="0"/>
              <a:t>미정의하고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없으므로 오류처리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212976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class A: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    print </a:t>
            </a:r>
            <a:r>
              <a:rPr lang="en-US" altLang="ko-KR" sz="1200" dirty="0"/>
              <a:t>"From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" </a:t>
            </a:r>
            <a:endParaRPr lang="en-US" altLang="ko-KR" sz="1200" dirty="0" smtClean="0"/>
          </a:p>
          <a:p>
            <a:r>
              <a:rPr lang="en-US" altLang="ko-KR" sz="1200" dirty="0" smtClean="0"/>
              <a:t>...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a = A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a()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Traceback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(most recent call last): File "&lt;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&gt;", line 1, in &lt;module&gt; </a:t>
            </a:r>
            <a:r>
              <a:rPr lang="en-US" altLang="ko-KR" sz="1200" dirty="0" err="1"/>
              <a:t>AttributeError</a:t>
            </a:r>
            <a:r>
              <a:rPr lang="en-US" altLang="ko-KR" sz="1200" dirty="0"/>
              <a:t>: A instance has no __call__ </a:t>
            </a:r>
            <a:r>
              <a:rPr lang="en-US" altLang="ko-KR" sz="1200" dirty="0" smtClean="0"/>
              <a:t>method</a:t>
            </a:r>
          </a:p>
          <a:p>
            <a:r>
              <a:rPr lang="en-US" altLang="ko-KR" sz="1200" dirty="0" smtClean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속성 미정의 후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</a:t>
            </a:r>
            <a:r>
              <a:rPr lang="ko-KR" altLang="en-US" dirty="0" err="1" smtClean="0"/>
              <a:t>미정의할</a:t>
            </a:r>
            <a:r>
              <a:rPr lang="ko-KR" altLang="en-US" dirty="0" smtClean="0"/>
              <a:t> 경우 반드시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처리하는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정의하여 처리해야 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class B:</a:t>
            </a:r>
          </a:p>
          <a:p>
            <a:r>
              <a:rPr lang="en-US" altLang="ko-KR" sz="1200" dirty="0"/>
              <a:t>...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r>
              <a:rPr lang="en-US" altLang="ko-KR" sz="1200" dirty="0"/>
              <a:t>...         print "From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"</a:t>
            </a:r>
          </a:p>
          <a:p>
            <a:r>
              <a:rPr lang="en-US" altLang="ko-KR" sz="1200" dirty="0"/>
              <a:t>...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__call__(self):</a:t>
            </a:r>
          </a:p>
          <a:p>
            <a:r>
              <a:rPr lang="en-US" altLang="ko-KR" sz="1200" dirty="0"/>
              <a:t>...         print "From call ... "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b = B()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</a:t>
            </a:r>
          </a:p>
          <a:p>
            <a:r>
              <a:rPr lang="en-US" altLang="ko-KR" sz="1200" dirty="0"/>
              <a:t>&gt;&gt;&gt; b()</a:t>
            </a:r>
          </a:p>
          <a:p>
            <a:r>
              <a:rPr lang="en-US" altLang="ko-KR" sz="1200" dirty="0"/>
              <a:t>From call ... 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71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decorator : </a:t>
            </a:r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생성자에서</a:t>
            </a:r>
            <a:r>
              <a:rPr lang="ko-KR" altLang="en-US" dirty="0" smtClean="0"/>
              <a:t> 함수 전달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호출에서 함수의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전달함수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149080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</a:t>
            </a:r>
            <a:r>
              <a:rPr lang="ko-KR" altLang="en-US" sz="1000" dirty="0" err="1"/>
              <a:t>테코레이터</a:t>
            </a:r>
            <a:r>
              <a:rPr lang="ko-KR" altLang="en-US" sz="1000" dirty="0"/>
              <a:t> 클래스 정의하고 </a:t>
            </a:r>
            <a:r>
              <a:rPr lang="ko-KR" altLang="en-US" sz="1000" dirty="0" err="1"/>
              <a:t>생성자에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전달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decoratorWithoutArguments</a:t>
            </a:r>
            <a:r>
              <a:rPr lang="en-US" altLang="ko-KR" sz="1000" dirty="0"/>
              <a:t>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f):</a:t>
            </a:r>
          </a:p>
          <a:p>
            <a:r>
              <a:rPr lang="en-US" altLang="ko-KR" sz="1000" dirty="0"/>
              <a:t>        print ("Inside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self.f</a:t>
            </a:r>
            <a:r>
              <a:rPr lang="en-US" altLang="ko-KR" sz="1000" dirty="0"/>
              <a:t> = f</a:t>
            </a:r>
          </a:p>
          <a:p>
            <a:endParaRPr lang="en-US" altLang="ko-KR" sz="1000" dirty="0"/>
          </a:p>
          <a:p>
            <a:r>
              <a:rPr lang="en-US" altLang="ko-KR" sz="1000" dirty="0"/>
              <a:t> #</a:t>
            </a:r>
            <a:r>
              <a:rPr lang="ko-KR" altLang="en-US" sz="1000" dirty="0"/>
              <a:t>호출하는 곳에 내부함수 처리 </a:t>
            </a:r>
            <a:r>
              <a:rPr lang="ko-KR" altLang="en-US" sz="1000" dirty="0" err="1"/>
              <a:t>로직</a:t>
            </a:r>
            <a:r>
              <a:rPr lang="ko-KR" altLang="en-US" sz="1000" dirty="0"/>
              <a:t> 처리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__call__(self, 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print( "Inside __call__()")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self.f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print( "After </a:t>
            </a:r>
            <a:r>
              <a:rPr lang="en-US" altLang="ko-KR" sz="1000" dirty="0" err="1"/>
              <a:t>self.f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0602" y="4149080"/>
            <a:ext cx="3083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</a:t>
            </a:r>
            <a:r>
              <a:rPr lang="ko-KR" altLang="en-US" sz="1000" dirty="0" err="1"/>
              <a:t>데코레이터</a:t>
            </a:r>
            <a:r>
              <a:rPr lang="ko-KR" altLang="en-US" sz="1000" dirty="0"/>
              <a:t> 정의 및 전달함수 정의</a:t>
            </a:r>
          </a:p>
          <a:p>
            <a:endParaRPr lang="ko-KR" altLang="en-US" sz="1000" dirty="0"/>
          </a:p>
          <a:p>
            <a:r>
              <a:rPr lang="en-US" altLang="ko-KR" sz="1000" dirty="0"/>
              <a:t>@</a:t>
            </a:r>
            <a:r>
              <a:rPr lang="es-ES" altLang="ko-KR" sz="1000" dirty="0"/>
              <a:t>decoratorWithoutArguments</a:t>
            </a:r>
          </a:p>
          <a:p>
            <a:r>
              <a:rPr lang="es-ES" altLang="ko-KR" sz="1000" dirty="0"/>
              <a:t>def sayHello(a1, a2, a3, a4):</a:t>
            </a:r>
          </a:p>
          <a:p>
            <a:r>
              <a:rPr lang="es-ES" altLang="ko-KR" sz="1000" dirty="0"/>
              <a:t>    print( 'sayHello arguments:', a1, a2, a3, a4)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데코레이터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전달 함수 정의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86103" y="3717032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함수 실행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5823" y="4149080"/>
            <a:ext cx="28506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</a:t>
            </a:r>
            <a:r>
              <a:rPr lang="ko-KR" altLang="en-US" sz="1000" dirty="0" err="1"/>
              <a:t>데코레이터</a:t>
            </a:r>
            <a:r>
              <a:rPr lang="ko-KR" altLang="en-US" sz="1000" dirty="0"/>
              <a:t> 호출 </a:t>
            </a:r>
          </a:p>
          <a:p>
            <a:r>
              <a:rPr lang="en-US" altLang="ko-KR" sz="1000" dirty="0"/>
              <a:t>print ("Preparing to call </a:t>
            </a:r>
            <a:r>
              <a:rPr lang="en-US" altLang="ko-KR" sz="1000" dirty="0" err="1"/>
              <a:t>sayHello</a:t>
            </a:r>
            <a:r>
              <a:rPr lang="en-US" altLang="ko-KR" sz="1000" dirty="0"/>
              <a:t>()")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sayHello</a:t>
            </a:r>
            <a:r>
              <a:rPr lang="en-US" altLang="ko-KR" sz="1000" dirty="0"/>
              <a:t>("say", "hello", "argument", "list")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("After first </a:t>
            </a:r>
            <a:r>
              <a:rPr lang="en-US" altLang="ko-KR" sz="1000" dirty="0" err="1"/>
              <a:t>sayHello</a:t>
            </a:r>
            <a:r>
              <a:rPr lang="en-US" altLang="ko-KR" sz="1000" dirty="0"/>
              <a:t>() call")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sayHello</a:t>
            </a:r>
            <a:r>
              <a:rPr lang="en-US" altLang="ko-KR" sz="1000" dirty="0"/>
              <a:t>("a", "different", "set of", "arguments")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("After second </a:t>
            </a:r>
            <a:r>
              <a:rPr lang="en-US" altLang="ko-KR" sz="1000" dirty="0" err="1"/>
              <a:t>sayHello</a:t>
            </a:r>
            <a:r>
              <a:rPr lang="en-US" altLang="ko-KR" sz="1000" dirty="0"/>
              <a:t>() call"))</a:t>
            </a:r>
          </a:p>
        </p:txBody>
      </p:sp>
    </p:spTree>
    <p:extLst>
      <p:ext uri="{BB962C8B-B14F-4D97-AF65-F5344CB8AC3E}">
        <p14:creationId xmlns:p14="http://schemas.microsoft.com/office/powerpoint/2010/main" val="315098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클래스 객체의 변수나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접근을 위해 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9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접근자</a:t>
            </a:r>
            <a:r>
              <a:rPr lang="en-US" altLang="ko-KR" dirty="0" smtClean="0"/>
              <a:t>-self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인스턴스객체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첫 인자는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를 사용하여 각 </a:t>
            </a:r>
            <a:r>
              <a:rPr lang="ko-KR" altLang="en-US" dirty="0" err="1" smtClean="0"/>
              <a:t>인스턴스별로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사용할 수 있도록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1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Instance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클래스 객체에서 생성되는 모든 </a:t>
            </a:r>
            <a:r>
              <a:rPr lang="ko-KR" altLang="en-US" sz="2200" dirty="0" err="1">
                <a:latin typeface="+mn-ea"/>
              </a:rPr>
              <a:t>인스턴스</a:t>
            </a:r>
            <a:r>
              <a:rPr lang="ko-KR" altLang="en-US" sz="2200" dirty="0">
                <a:latin typeface="+mn-ea"/>
              </a:rPr>
              <a:t> 객체에서 활용되므로 클래스 이름공간에서 </a:t>
            </a:r>
            <a:r>
              <a:rPr lang="ko-KR" altLang="en-US" sz="2200" dirty="0" smtClean="0">
                <a:latin typeface="+mn-ea"/>
              </a:rPr>
              <a:t>관리</a:t>
            </a:r>
            <a:endParaRPr lang="ko-KR" altLang="en-US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첫 </a:t>
            </a:r>
            <a:r>
              <a:rPr lang="ko-KR" altLang="en-US" sz="2200" dirty="0" err="1" smtClean="0">
                <a:latin typeface="+mn-ea"/>
              </a:rPr>
              <a:t>파라미터에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self</a:t>
            </a:r>
            <a:r>
              <a:rPr lang="ko-KR" altLang="en-US" sz="2200" dirty="0" smtClean="0">
                <a:latin typeface="+mn-ea"/>
              </a:rPr>
              <a:t>라는 명칭을 정의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2200" dirty="0">
              <a:latin typeface="+mn-ea"/>
            </a:endParaRPr>
          </a:p>
          <a:p>
            <a:pPr lvl="1" fontAlgn="base"/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050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200" dirty="0" smtClean="0"/>
              <a:t>클래스 객체에서 처리되는 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정의한다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클래스 </a:t>
            </a:r>
            <a:r>
              <a:rPr lang="ko-KR" altLang="en-US" sz="2200" dirty="0" err="1" smtClean="0"/>
              <a:t>메소드는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첫번째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파라미터에</a:t>
            </a:r>
            <a:r>
              <a:rPr lang="ko-KR" altLang="en-US" sz="2200" dirty="0" smtClean="0"/>
              <a:t> </a:t>
            </a:r>
            <a:r>
              <a:rPr lang="en-US" altLang="ko-KR" sz="2200" dirty="0" err="1" smtClean="0"/>
              <a:t>cls</a:t>
            </a:r>
            <a:r>
              <a:rPr lang="ko-KR" altLang="en-US" sz="2200" dirty="0" smtClean="0"/>
              <a:t>를 전달한다</a:t>
            </a:r>
            <a:r>
              <a:rPr lang="en-US" altLang="ko-KR" sz="2200" dirty="0" smtClean="0"/>
              <a:t>.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장식자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@</a:t>
            </a:r>
            <a:r>
              <a:rPr lang="en-US" altLang="ko-KR" sz="2200" dirty="0" err="1" smtClean="0"/>
              <a:t>classmethod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클래스 함수 위에 표시</a:t>
            </a:r>
            <a:r>
              <a:rPr lang="en-US" altLang="ko-KR" sz="2200" dirty="0" smtClean="0"/>
              <a:t>-Python 2.x</a:t>
            </a:r>
          </a:p>
          <a:p>
            <a:pPr marL="457200" lvl="1" indent="0" fontAlgn="base">
              <a:buNone/>
            </a:pPr>
            <a:r>
              <a:rPr lang="ko-KR" altLang="en-US" sz="2200" dirty="0" smtClean="0"/>
              <a:t>함수 </a:t>
            </a:r>
            <a:r>
              <a:rPr lang="en-US" altLang="ko-KR" sz="2200" dirty="0" err="1" smtClean="0"/>
              <a:t>classmethod</a:t>
            </a:r>
            <a:r>
              <a:rPr lang="en-US" altLang="ko-KR" sz="2200" dirty="0" smtClean="0"/>
              <a:t>() : </a:t>
            </a:r>
            <a:r>
              <a:rPr lang="ko-KR" altLang="en-US" sz="2200" dirty="0" smtClean="0"/>
              <a:t>별도 문장으로 표시 </a:t>
            </a:r>
            <a:r>
              <a:rPr lang="en-US" altLang="ko-KR" sz="2200" dirty="0" smtClean="0"/>
              <a:t>– Python 3.x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객체도 호출이 가능 </a:t>
            </a:r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353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</a:t>
            </a:r>
            <a:r>
              <a:rPr lang="ko-KR" altLang="en-US" dirty="0" smtClean="0"/>
              <a:t>정적 </a:t>
            </a:r>
            <a:r>
              <a:rPr lang="en-US" altLang="ko-KR" dirty="0" smtClean="0"/>
              <a:t>decorator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sz="2200" dirty="0" smtClean="0"/>
              <a:t>클래스 객체로 생성된 모든 </a:t>
            </a: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객체가 공유하여 사용할 수 있다</a:t>
            </a:r>
            <a:r>
              <a:rPr lang="en-US" altLang="ko-KR" sz="2200" dirty="0" smtClean="0"/>
              <a:t>.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장식</a:t>
            </a:r>
            <a:r>
              <a:rPr lang="ko-KR" altLang="en-US" sz="2200" dirty="0" err="1"/>
              <a:t>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@</a:t>
            </a:r>
            <a:r>
              <a:rPr lang="en-US" altLang="ko-KR" sz="2200" dirty="0" err="1" smtClean="0"/>
              <a:t>staticmethod</a:t>
            </a:r>
            <a:r>
              <a:rPr lang="en-US" altLang="ko-KR" sz="2200" dirty="0" smtClean="0"/>
              <a:t> : </a:t>
            </a:r>
            <a:r>
              <a:rPr lang="ko-KR" altLang="en-US" sz="2200" dirty="0" err="1" smtClean="0"/>
              <a:t>정적함수</a:t>
            </a:r>
            <a:r>
              <a:rPr lang="ko-KR" altLang="en-US" sz="2200" dirty="0" smtClean="0"/>
              <a:t> 위에 표시 </a:t>
            </a:r>
            <a:r>
              <a:rPr lang="en-US" altLang="ko-KR" sz="2200" dirty="0" smtClean="0"/>
              <a:t>– Python 2.x</a:t>
            </a:r>
          </a:p>
          <a:p>
            <a:pPr marL="457200" lvl="1" indent="0" fontAlgn="base">
              <a:buNone/>
            </a:pPr>
            <a:r>
              <a:rPr lang="ko-KR" altLang="en-US" sz="2200" dirty="0" smtClean="0"/>
              <a:t>함수 </a:t>
            </a:r>
            <a:r>
              <a:rPr lang="en-US" altLang="ko-KR" sz="2200" dirty="0" err="1" smtClean="0"/>
              <a:t>staticmethod</a:t>
            </a:r>
            <a:r>
              <a:rPr lang="en-US" altLang="ko-KR" sz="2200" dirty="0" smtClean="0"/>
              <a:t>()</a:t>
            </a:r>
            <a:r>
              <a:rPr lang="ko-KR" altLang="en-US" sz="2200" dirty="0" smtClean="0"/>
              <a:t>는 별도의 문장으로 표시 </a:t>
            </a:r>
            <a:r>
              <a:rPr lang="en-US" altLang="ko-KR" sz="2200" dirty="0" smtClean="0"/>
              <a:t>–Python 3.x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정적메소드는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파라미터에</a:t>
            </a:r>
            <a:r>
              <a:rPr lang="ko-KR" altLang="en-US" sz="2200" dirty="0" smtClean="0"/>
              <a:t> 별도의 </a:t>
            </a:r>
            <a:r>
              <a:rPr lang="en-US" altLang="ko-KR" sz="2200" dirty="0" smtClean="0"/>
              <a:t>self, </a:t>
            </a:r>
            <a:r>
              <a:rPr lang="en-US" altLang="ko-KR" sz="2200" dirty="0" err="1" smtClean="0"/>
              <a:t>cls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등 객체에 대한 </a:t>
            </a:r>
            <a:r>
              <a:rPr lang="ko-KR" altLang="en-US" sz="2200" dirty="0" err="1" smtClean="0"/>
              <a:t>참조값을</a:t>
            </a:r>
            <a:r>
              <a:rPr lang="ko-KR" altLang="en-US" sz="2200" dirty="0" smtClean="0"/>
              <a:t> 전달하지 않아도 됨</a:t>
            </a:r>
            <a:r>
              <a:rPr lang="en-US" altLang="ko-KR" sz="2200" dirty="0" smtClean="0"/>
              <a:t> 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객체에서도 호출이 가능</a:t>
            </a:r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976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모든 것을 객체로 관리하나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624" y="4326761"/>
            <a:ext cx="1800200" cy="397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모든 것은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94192" y="291020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값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2809504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</a:t>
            </a:r>
            <a:r>
              <a:rPr lang="ko-KR" altLang="en-US" sz="14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94192" y="3419591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컨테이너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894192" y="392897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함수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894192" y="4438361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10" name="왼쪽 중괄호 9"/>
          <p:cNvSpPr/>
          <p:nvPr/>
        </p:nvSpPr>
        <p:spPr>
          <a:xfrm>
            <a:off x="2958088" y="2948891"/>
            <a:ext cx="648072" cy="2928381"/>
          </a:xfrm>
          <a:prstGeom prst="leftBrace">
            <a:avLst>
              <a:gd name="adj1" fmla="val 76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16216" y="3478707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튜플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3813309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</a:t>
            </a:r>
            <a:r>
              <a:rPr lang="ko-KR" altLang="en-US" sz="1400" dirty="0"/>
              <a:t>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16216" y="4147910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딕션너</a:t>
            </a:r>
            <a:r>
              <a:rPr lang="ko-KR" altLang="en-US" sz="1400" dirty="0" err="1"/>
              <a:t>리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7" idx="3"/>
            <a:endCxn id="11" idx="1"/>
          </p:cNvCxnSpPr>
          <p:nvPr/>
        </p:nvCxnSpPr>
        <p:spPr>
          <a:xfrm>
            <a:off x="5910416" y="3554988"/>
            <a:ext cx="605800" cy="59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1"/>
          </p:cNvCxnSpPr>
          <p:nvPr/>
        </p:nvCxnSpPr>
        <p:spPr>
          <a:xfrm>
            <a:off x="5910416" y="3554988"/>
            <a:ext cx="605800" cy="7283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3"/>
            <a:endCxn id="12" idx="1"/>
          </p:cNvCxnSpPr>
          <p:nvPr/>
        </p:nvCxnSpPr>
        <p:spPr>
          <a:xfrm>
            <a:off x="5910416" y="3554988"/>
            <a:ext cx="605800" cy="3937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16216" y="314410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집</a:t>
            </a:r>
            <a:r>
              <a:rPr lang="ko-KR" altLang="en-US" sz="1400" dirty="0"/>
              <a:t>합</a:t>
            </a:r>
          </a:p>
        </p:txBody>
      </p:sp>
      <p:cxnSp>
        <p:nvCxnSpPr>
          <p:cNvPr id="25" name="꺾인 연결선 24"/>
          <p:cNvCxnSpPr>
            <a:stCxn id="7" idx="3"/>
            <a:endCxn id="6" idx="1"/>
          </p:cNvCxnSpPr>
          <p:nvPr/>
        </p:nvCxnSpPr>
        <p:spPr>
          <a:xfrm flipV="1">
            <a:off x="5910416" y="2944901"/>
            <a:ext cx="605800" cy="6100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3"/>
            <a:endCxn id="23" idx="1"/>
          </p:cNvCxnSpPr>
          <p:nvPr/>
        </p:nvCxnSpPr>
        <p:spPr>
          <a:xfrm flipV="1">
            <a:off x="5910416" y="3279503"/>
            <a:ext cx="605800" cy="2754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0" y="163054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모든 것을 객체로 인식한다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 구조가 다 객체이므로 클래스를 가지고 생성시 참조를 가지고 있음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02176" y="5445224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</a:t>
            </a:r>
            <a:r>
              <a:rPr lang="ko-KR" altLang="en-US" sz="1400" dirty="0"/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85032" y="494774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542504" y="5081538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패키</a:t>
            </a:r>
            <a:r>
              <a:rPr lang="ko-KR" altLang="en-US" sz="1400" dirty="0"/>
              <a:t>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42504" y="4742288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ko-KR" altLang="en-US" sz="1400" dirty="0"/>
          </a:p>
        </p:txBody>
      </p:sp>
      <p:cxnSp>
        <p:nvCxnSpPr>
          <p:cNvPr id="18" name="꺾인 연결선 17"/>
          <p:cNvCxnSpPr>
            <a:stCxn id="22" idx="3"/>
            <a:endCxn id="26" idx="1"/>
          </p:cNvCxnSpPr>
          <p:nvPr/>
        </p:nvCxnSpPr>
        <p:spPr>
          <a:xfrm flipV="1">
            <a:off x="5901256" y="4877685"/>
            <a:ext cx="641248" cy="2054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3"/>
            <a:endCxn id="24" idx="1"/>
          </p:cNvCxnSpPr>
          <p:nvPr/>
        </p:nvCxnSpPr>
        <p:spPr>
          <a:xfrm>
            <a:off x="5901256" y="5083143"/>
            <a:ext cx="641248" cy="1337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8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</a:t>
            </a:r>
            <a:r>
              <a:rPr lang="en-US" altLang="ko-KR" dirty="0" smtClean="0"/>
              <a:t>Members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클래스를 정의한 후에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및 클래스 변수를 직접 호출하여 출력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645024"/>
            <a:ext cx="36724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Employee: </a:t>
            </a:r>
            <a:endParaRPr lang="en-US" altLang="ko-KR" sz="1000" dirty="0" smtClean="0"/>
          </a:p>
          <a:p>
            <a:r>
              <a:rPr lang="en-US" altLang="ko-KR" sz="1000" dirty="0" smtClean="0"/>
              <a:t>'Common </a:t>
            </a:r>
            <a:r>
              <a:rPr lang="en-US" altLang="ko-KR" sz="1000" dirty="0"/>
              <a:t>base class for all </a:t>
            </a:r>
            <a:r>
              <a:rPr lang="en-US" altLang="ko-KR" sz="1000" dirty="0" smtClean="0"/>
              <a:t>employees‘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empCount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name, salary):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self.name </a:t>
            </a:r>
            <a:r>
              <a:rPr lang="en-US" altLang="ko-KR" sz="1000" dirty="0"/>
              <a:t>= name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self.salary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salary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 err="1"/>
              <a:t>Employee.empCount</a:t>
            </a:r>
            <a:r>
              <a:rPr lang="en-US" altLang="ko-KR" sz="1000" dirty="0"/>
              <a:t> += 1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displayCount</a:t>
            </a:r>
            <a:r>
              <a:rPr lang="en-US" altLang="ko-KR" sz="1000" dirty="0"/>
              <a:t>(self):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print </a:t>
            </a:r>
            <a:r>
              <a:rPr lang="en-US" altLang="ko-KR" sz="1000" dirty="0"/>
              <a:t>"Total Employee %d" % </a:t>
            </a:r>
            <a:r>
              <a:rPr lang="en-US" altLang="ko-KR" sz="1000" dirty="0" err="1"/>
              <a:t>Employee.empCount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displayEmployee</a:t>
            </a:r>
            <a:r>
              <a:rPr lang="en-US" altLang="ko-KR" sz="1000" dirty="0"/>
              <a:t>(self):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print </a:t>
            </a:r>
            <a:r>
              <a:rPr lang="en-US" altLang="ko-KR" sz="1000" dirty="0"/>
              <a:t>"Name : ", self.name, ", Salary: ", </a:t>
            </a:r>
            <a:r>
              <a:rPr lang="en-US" altLang="ko-KR" sz="1000" dirty="0" err="1"/>
              <a:t>self.salary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2849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24400" y="3661164"/>
            <a:ext cx="36724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emp1 </a:t>
            </a:r>
            <a:r>
              <a:rPr lang="en-US" altLang="ko-KR" sz="1000" dirty="0"/>
              <a:t>= Employee("Zara", 2000) </a:t>
            </a:r>
            <a:endParaRPr lang="en-US" altLang="ko-KR" sz="1000" dirty="0" smtClean="0"/>
          </a:p>
          <a:p>
            <a:r>
              <a:rPr lang="en-US" altLang="ko-KR" sz="1000" dirty="0" smtClean="0"/>
              <a:t>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emp1.displayEmployee</a:t>
            </a:r>
            <a:r>
              <a:rPr lang="en-US" altLang="ko-KR" sz="1000" dirty="0"/>
              <a:t>()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emp2 </a:t>
            </a:r>
            <a:r>
              <a:rPr lang="en-US" altLang="ko-KR" sz="1000" dirty="0"/>
              <a:t>= Employee("</a:t>
            </a:r>
            <a:r>
              <a:rPr lang="en-US" altLang="ko-KR" sz="1000" dirty="0" err="1"/>
              <a:t>Manni</a:t>
            </a:r>
            <a:r>
              <a:rPr lang="en-US" altLang="ko-KR" sz="1000" dirty="0"/>
              <a:t>", 5000) </a:t>
            </a:r>
            <a:endParaRPr lang="en-US" altLang="ko-KR" sz="1000" dirty="0" smtClean="0"/>
          </a:p>
          <a:p>
            <a:r>
              <a:rPr lang="en-US" altLang="ko-KR" sz="1000" dirty="0" smtClean="0"/>
              <a:t># </a:t>
            </a:r>
            <a:r>
              <a:rPr lang="ko-KR" altLang="en-US" sz="1000" dirty="0" err="1"/>
              <a:t>인스턴스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호출</a:t>
            </a:r>
            <a:endParaRPr lang="en-US" altLang="ko-KR" sz="1000" dirty="0"/>
          </a:p>
          <a:p>
            <a:r>
              <a:rPr lang="en-US" altLang="ko-KR" sz="1000" dirty="0" smtClean="0"/>
              <a:t>emp2.displayEmployee</a:t>
            </a:r>
            <a:r>
              <a:rPr lang="en-US" altLang="ko-KR" sz="1000" dirty="0"/>
              <a:t>()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 변수 호출 및 출력</a:t>
            </a:r>
            <a:endParaRPr lang="en-US" altLang="ko-KR" sz="1000" dirty="0" smtClean="0"/>
          </a:p>
          <a:p>
            <a:r>
              <a:rPr lang="en-US" altLang="ko-KR" sz="1000" dirty="0" smtClean="0"/>
              <a:t>print </a:t>
            </a:r>
            <a:r>
              <a:rPr lang="en-US" altLang="ko-KR" sz="1000" dirty="0"/>
              <a:t>"Total Employee %d" % </a:t>
            </a:r>
            <a:r>
              <a:rPr lang="en-US" altLang="ko-KR" sz="1000" dirty="0" err="1"/>
              <a:t>Employee.empCount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2527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Instance </a:t>
            </a:r>
            <a:r>
              <a:rPr lang="ko-KR" altLang="en-US" dirty="0" smtClean="0"/>
              <a:t>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1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Bound/unbound(1)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클래스이름과 </a:t>
            </a:r>
            <a:r>
              <a:rPr lang="ko-KR" altLang="en-US" dirty="0" err="1" smtClean="0"/>
              <a:t>인스턴스이름으로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</a:t>
            </a:r>
            <a:r>
              <a:rPr lang="en-US" altLang="ko-KR" dirty="0" smtClean="0"/>
              <a:t>bounding </a:t>
            </a:r>
            <a:r>
              <a:rPr lang="ko-KR" altLang="en-US" dirty="0" smtClean="0"/>
              <a:t>처리 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인자로 </a:t>
            </a:r>
            <a:r>
              <a:rPr lang="en-US" altLang="ko-KR" dirty="0" smtClean="0"/>
              <a:t>self, 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를 정의되어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645024"/>
            <a:ext cx="41044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class </a:t>
            </a:r>
            <a:r>
              <a:rPr lang="en-US" altLang="ko-KR" sz="1000" dirty="0" err="1"/>
              <a:t>Preson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/>
              <a:t>...     </a:t>
            </a: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printP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/>
              <a:t>...         </a:t>
            </a:r>
            <a:r>
              <a:rPr lang="en-US" altLang="ko-KR" sz="1000" dirty="0" smtClean="0"/>
              <a:t>    print</a:t>
            </a:r>
            <a:r>
              <a:rPr lang="en-US" altLang="ko-KR" sz="1000" dirty="0"/>
              <a:t>(' instance method ')</a:t>
            </a:r>
          </a:p>
          <a:p>
            <a:r>
              <a:rPr lang="en-US" altLang="ko-KR" sz="1000" dirty="0"/>
              <a:t>...    </a:t>
            </a:r>
            <a:r>
              <a:rPr lang="en-US" altLang="ko-KR" sz="1000" dirty="0" smtClean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printC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...       </a:t>
            </a:r>
            <a:r>
              <a:rPr lang="en-US" altLang="ko-KR" sz="1000" dirty="0" smtClean="0"/>
              <a:t>      </a:t>
            </a:r>
            <a:r>
              <a:rPr lang="en-US" altLang="ko-KR" sz="1000" dirty="0"/>
              <a:t>print(' class method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 smtClean="0"/>
              <a:t>…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 = </a:t>
            </a:r>
            <a:r>
              <a:rPr lang="en-US" altLang="ko-KR" sz="1000" dirty="0" err="1"/>
              <a:t>Preson</a:t>
            </a:r>
            <a:r>
              <a:rPr lang="en-US" altLang="ko-KR" sz="1000" dirty="0" smtClean="0"/>
              <a:t>()   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p.printP</a:t>
            </a:r>
            <a:r>
              <a:rPr lang="en-US" altLang="ko-KR" sz="1000" dirty="0" smtClean="0"/>
              <a:t>()         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bounding</a:t>
            </a:r>
            <a:endParaRPr lang="en-US" altLang="ko-KR" sz="1000" dirty="0"/>
          </a:p>
          <a:p>
            <a:r>
              <a:rPr lang="en-US" altLang="ko-KR" sz="1000" dirty="0"/>
              <a:t> instance method 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Preson.printP</a:t>
            </a:r>
            <a:r>
              <a:rPr lang="en-US" altLang="ko-KR" sz="1000" dirty="0"/>
              <a:t>(p</a:t>
            </a:r>
            <a:r>
              <a:rPr lang="en-US" altLang="ko-KR" sz="1000" dirty="0" smtClean="0"/>
              <a:t>)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unbounding</a:t>
            </a:r>
            <a:endParaRPr lang="en-US" altLang="ko-KR" sz="1000" dirty="0"/>
          </a:p>
          <a:p>
            <a:r>
              <a:rPr lang="en-US" altLang="ko-KR" sz="1000" dirty="0"/>
              <a:t> instance method 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50912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생성하고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호출시는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bounding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클래스로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호출시는</a:t>
            </a:r>
            <a:r>
              <a:rPr lang="ko-KR" altLang="en-US" sz="1200" dirty="0" smtClean="0"/>
              <a:t> 인자로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객체를 전달해서 </a:t>
            </a:r>
            <a:r>
              <a:rPr lang="en-US" altLang="ko-KR" sz="1200" dirty="0" smtClean="0"/>
              <a:t>unbounding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93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Bound/unbound(2)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인자로 </a:t>
            </a:r>
            <a:r>
              <a:rPr lang="en-US" altLang="ko-KR" dirty="0" smtClean="0"/>
              <a:t>self, 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를 정의되어 있는 것에 따라 매칭시켜야 됨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80045"/>
              </p:ext>
            </p:extLst>
          </p:nvPr>
        </p:nvGraphicFramePr>
        <p:xfrm>
          <a:off x="611560" y="3789041"/>
          <a:ext cx="8153400" cy="2160238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635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Transformation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Called from an Object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Called from a Class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Instance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</a:t>
                      </a:r>
                      <a:r>
                        <a:rPr lang="en-US" sz="1400" dirty="0" err="1" smtClean="0">
                          <a:effectLst/>
                        </a:rPr>
                        <a:t>obj</a:t>
                      </a:r>
                      <a:r>
                        <a:rPr lang="en-US" sz="1400" dirty="0" smtClean="0">
                          <a:effectLst/>
                        </a:rPr>
                        <a:t>,*</a:t>
                      </a:r>
                      <a:r>
                        <a:rPr lang="en-US" sz="1400" dirty="0" err="1" smtClean="0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Static 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f(*args)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Class 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</a:t>
                      </a:r>
                      <a:r>
                        <a:rPr lang="en-US" sz="1400" dirty="0" err="1" smtClean="0">
                          <a:effectLst/>
                        </a:rPr>
                        <a:t>cls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Inheritance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3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상속은 상위 클래스를 하나 또는 여러 개를 사용하는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          class 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pass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dirty="0"/>
              <a:t>상속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상위 </a:t>
            </a:r>
            <a:r>
              <a:rPr lang="ko-KR" altLang="en-US" dirty="0" err="1"/>
              <a:t>클래스명을</a:t>
            </a:r>
            <a:r>
              <a:rPr lang="ko-KR" altLang="en-US" dirty="0"/>
              <a:t> 여러 개 작성시 멀티 상속이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 smtClean="0"/>
              <a:t>            class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(</a:t>
            </a:r>
            <a:r>
              <a:rPr lang="ko-KR" altLang="en-US" sz="1500" dirty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) </a:t>
            </a:r>
            <a:r>
              <a:rPr lang="en-US" altLang="ko-KR" sz="15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  </a:t>
            </a:r>
            <a:r>
              <a:rPr lang="en-US" altLang="ko-KR" sz="1500" dirty="0" smtClean="0"/>
              <a:t>          </a:t>
            </a:r>
            <a:r>
              <a:rPr lang="en-US" altLang="ko-KR" sz="1500" dirty="0"/>
              <a:t>pass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9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클래스는 슈퍼클래스를 상속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2267744" y="2955235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004048" y="2945904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4048" y="248425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67744" y="25131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3707904" y="3439673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23928" y="370838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23728" y="4509120"/>
            <a:ext cx="48965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self.instanceS</a:t>
            </a:r>
            <a:r>
              <a:rPr lang="en-US" altLang="ko-KR" sz="1200" dirty="0"/>
              <a:t> = " static instance member"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whoami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self.__class__.__name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4725144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42" idx="2"/>
          </p:cNvCxnSpPr>
          <p:nvPr/>
        </p:nvCxnSpPr>
        <p:spPr>
          <a:xfrm flipV="1">
            <a:off x="3563888" y="4098032"/>
            <a:ext cx="2160240" cy="80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95736" y="4797152"/>
            <a:ext cx="3672408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7" idx="1"/>
            <a:endCxn id="30" idx="1"/>
          </p:cNvCxnSpPr>
          <p:nvPr/>
        </p:nvCxnSpPr>
        <p:spPr>
          <a:xfrm rot="10800000" flipH="1">
            <a:off x="2195736" y="3449004"/>
            <a:ext cx="72008" cy="2032224"/>
          </a:xfrm>
          <a:prstGeom prst="bentConnector3">
            <a:avLst>
              <a:gd name="adj1" fmla="val -70619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구조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1844824"/>
            <a:ext cx="4176464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/>
          </a:p>
          <a:p>
            <a:r>
              <a:rPr lang="en-US" altLang="ko-KR" sz="1000" b="1" dirty="0" smtClean="0"/>
              <a:t>&gt;&gt;&gt; </a:t>
            </a:r>
            <a:r>
              <a:rPr lang="en-US" altLang="ko-KR" sz="1000" b="1" dirty="0"/>
              <a:t>one = 1</a:t>
            </a:r>
          </a:p>
          <a:p>
            <a:r>
              <a:rPr lang="en-US" altLang="ko-KR" sz="1000" b="1" dirty="0"/>
              <a:t>&gt;&gt;&gt; type(one)</a:t>
            </a:r>
          </a:p>
          <a:p>
            <a:r>
              <a:rPr lang="en-US" altLang="ko-KR" sz="1000" b="1" dirty="0"/>
              <a:t>&lt;type '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'&gt;</a:t>
            </a:r>
          </a:p>
          <a:p>
            <a:r>
              <a:rPr lang="en-US" altLang="ko-KR" sz="1000" b="1" dirty="0"/>
              <a:t>&gt;&gt;&gt; type(type(one))</a:t>
            </a:r>
          </a:p>
          <a:p>
            <a:r>
              <a:rPr lang="en-US" altLang="ko-KR" sz="1000" b="1" dirty="0"/>
              <a:t>&lt;type 'type</a:t>
            </a:r>
            <a:r>
              <a:rPr lang="en-US" altLang="ko-KR" sz="1000" b="1" dirty="0" smtClean="0"/>
              <a:t>'&gt;</a:t>
            </a:r>
          </a:p>
          <a:p>
            <a:r>
              <a:rPr lang="en-US" altLang="ko-KR" sz="1000" b="1" dirty="0"/>
              <a:t>&gt;&gt;&gt; type(one).__bases__</a:t>
            </a:r>
          </a:p>
          <a:p>
            <a:r>
              <a:rPr lang="en-US" altLang="ko-KR" sz="1000" b="1" dirty="0"/>
              <a:t>(&lt;type 'object'&gt;,)</a:t>
            </a:r>
          </a:p>
          <a:p>
            <a:r>
              <a:rPr lang="en-US" altLang="ko-KR" sz="1000" b="1" dirty="0"/>
              <a:t>&gt;&gt;&gt; </a:t>
            </a:r>
          </a:p>
          <a:p>
            <a:r>
              <a:rPr lang="en-US" altLang="ko-KR" sz="1000" b="1" dirty="0"/>
              <a:t>&gt;&gt;&gt; object </a:t>
            </a:r>
          </a:p>
          <a:p>
            <a:r>
              <a:rPr lang="en-US" altLang="ko-KR" sz="1000" b="1" dirty="0"/>
              <a:t>&lt;type 'object'&gt;</a:t>
            </a:r>
          </a:p>
          <a:p>
            <a:r>
              <a:rPr lang="en-US" altLang="ko-KR" sz="1000" b="1" dirty="0"/>
              <a:t>&gt;&gt;&gt; type </a:t>
            </a:r>
          </a:p>
          <a:p>
            <a:r>
              <a:rPr lang="en-US" altLang="ko-KR" sz="1000" b="1" dirty="0"/>
              <a:t>&lt;type 'type'&gt; </a:t>
            </a:r>
          </a:p>
          <a:p>
            <a:r>
              <a:rPr lang="en-US" altLang="ko-KR" sz="1000" b="1" dirty="0"/>
              <a:t>&gt;&gt;&gt; type(object)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object.__class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object.__bases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type.__class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type.__bases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(&lt;type 'object</a:t>
            </a:r>
            <a:r>
              <a:rPr lang="en-US" altLang="ko-KR" sz="1000" b="1" dirty="0" smtClean="0"/>
              <a:t>'&gt;,)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(object, object) </a:t>
            </a:r>
          </a:p>
          <a:p>
            <a:r>
              <a:rPr lang="en-US" altLang="ko-KR" sz="1000" b="1" dirty="0"/>
              <a:t>True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(type, object) </a:t>
            </a:r>
          </a:p>
          <a:p>
            <a:r>
              <a:rPr lang="en-US" altLang="ko-KR" sz="1000" b="1" dirty="0" smtClean="0"/>
              <a:t>True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(object, type)</a:t>
            </a:r>
          </a:p>
          <a:p>
            <a:r>
              <a:rPr lang="en-US" altLang="ko-KR" sz="1000" b="1" dirty="0"/>
              <a:t>True</a:t>
            </a:r>
            <a:endParaRPr lang="en-US" altLang="ko-KR" sz="1000" b="1" dirty="0" smtClean="0"/>
          </a:p>
          <a:p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524328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87989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0112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668616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84504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str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6" idx="0"/>
            <a:endCxn id="11" idx="2"/>
          </p:cNvCxnSpPr>
          <p:nvPr/>
        </p:nvCxnSpPr>
        <p:spPr>
          <a:xfrm rot="5400000" flipH="1" flipV="1">
            <a:off x="6496682" y="4001960"/>
            <a:ext cx="1047180" cy="1944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0"/>
            <a:endCxn id="15" idx="2"/>
          </p:cNvCxnSpPr>
          <p:nvPr/>
        </p:nvCxnSpPr>
        <p:spPr>
          <a:xfrm rot="16200000" flipV="1">
            <a:off x="6172765" y="4533754"/>
            <a:ext cx="1047180" cy="880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8" idx="0"/>
            <a:endCxn id="11" idx="2"/>
          </p:cNvCxnSpPr>
          <p:nvPr/>
        </p:nvCxnSpPr>
        <p:spPr>
          <a:xfrm rot="16200000" flipV="1">
            <a:off x="7598878" y="4843980"/>
            <a:ext cx="1047180" cy="2601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2120" y="3068960"/>
            <a:ext cx="28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u="sng" dirty="0" smtClean="0"/>
              <a:t>클래스 구조</a:t>
            </a:r>
            <a:endParaRPr lang="ko-KR" altLang="en-US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755576" y="5301208"/>
            <a:ext cx="2376264" cy="9613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131840" y="4828470"/>
            <a:ext cx="2448272" cy="1039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3"/>
            <a:endCxn id="11" idx="1"/>
          </p:cNvCxnSpPr>
          <p:nvPr/>
        </p:nvCxnSpPr>
        <p:spPr>
          <a:xfrm>
            <a:off x="6724093" y="4188663"/>
            <a:ext cx="8002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구조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356992"/>
            <a:ext cx="30963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&gt;&gt;&gt; list </a:t>
            </a:r>
          </a:p>
          <a:p>
            <a:r>
              <a:rPr lang="en-US" altLang="ko-KR" sz="1000" b="1" dirty="0"/>
              <a:t>&lt;type 'list'&gt;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list.__class</a:t>
            </a:r>
            <a:r>
              <a:rPr lang="en-US" altLang="ko-KR" sz="1000" b="1" dirty="0"/>
              <a:t>__ 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list.__bases</a:t>
            </a:r>
            <a:r>
              <a:rPr lang="en-US" altLang="ko-KR" sz="1000" b="1" dirty="0"/>
              <a:t>__  </a:t>
            </a:r>
          </a:p>
          <a:p>
            <a:r>
              <a:rPr lang="en-US" altLang="ko-KR" sz="1000" b="1" dirty="0"/>
              <a:t>(&lt;type 'object'&gt;,)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tuple.__class</a:t>
            </a:r>
            <a:r>
              <a:rPr lang="en-US" altLang="ko-KR" sz="1000" b="1" dirty="0"/>
              <a:t>__, </a:t>
            </a:r>
            <a:r>
              <a:rPr lang="en-US" altLang="ko-KR" sz="1000" b="1" dirty="0" err="1"/>
              <a:t>tuple.__bases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(&lt;type 'type'&gt;, (&lt;type 'object'&gt;,))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dict</a:t>
            </a:r>
            <a:r>
              <a:rPr lang="en-US" altLang="ko-KR" sz="1000" b="1" dirty="0"/>
              <a:t>.__class__, </a:t>
            </a:r>
            <a:r>
              <a:rPr lang="en-US" altLang="ko-KR" sz="1000" b="1" dirty="0" err="1"/>
              <a:t>dict</a:t>
            </a:r>
            <a:r>
              <a:rPr lang="en-US" altLang="ko-KR" sz="1000" b="1" dirty="0"/>
              <a:t>.__bases__ </a:t>
            </a:r>
          </a:p>
          <a:p>
            <a:r>
              <a:rPr lang="en-US" altLang="ko-KR" sz="1000" b="1" dirty="0"/>
              <a:t>(&lt;type 'type'&gt;, (&lt;type 'object'&gt;,))</a:t>
            </a:r>
          </a:p>
          <a:p>
            <a:r>
              <a:rPr lang="en-US" altLang="ko-KR" sz="1000" b="1" dirty="0"/>
              <a:t>&gt;&gt;&gt;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mylist</a:t>
            </a:r>
            <a:r>
              <a:rPr lang="en-US" altLang="ko-KR" sz="1000" b="1" dirty="0"/>
              <a:t> = [1,2,3] 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mylist</a:t>
            </a:r>
            <a:r>
              <a:rPr lang="en-US" altLang="ko-KR" sz="1000" b="1" dirty="0"/>
              <a:t>.__class__ </a:t>
            </a:r>
          </a:p>
          <a:p>
            <a:r>
              <a:rPr lang="en-US" altLang="ko-KR" sz="1000" b="1" dirty="0"/>
              <a:t>&lt;type 'list'&gt;</a:t>
            </a:r>
          </a:p>
          <a:p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타입은 상속을 받을 때 타입 객체를 바로 받지만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클래스를 처리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20072" y="299695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 </a:t>
            </a:r>
            <a:r>
              <a:rPr lang="ko-KR" altLang="en-US" sz="1400" u="sng" dirty="0" smtClean="0"/>
              <a:t>객체 생성 예시</a:t>
            </a:r>
            <a:endParaRPr lang="ko-KR" altLang="en-US" sz="1400" u="sng" dirty="0"/>
          </a:p>
        </p:txBody>
      </p:sp>
      <p:sp>
        <p:nvSpPr>
          <p:cNvPr id="38" name="직사각형 37"/>
          <p:cNvSpPr/>
          <p:nvPr/>
        </p:nvSpPr>
        <p:spPr>
          <a:xfrm>
            <a:off x="4427984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20680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21896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메타클래스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940152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인스턴스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4680012" y="4077072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</a:t>
            </a:r>
            <a:r>
              <a:rPr lang="en-US" altLang="ko-KR" sz="1400" dirty="0" smtClean="0"/>
              <a:t>ype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6048164" y="4036809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</a:t>
            </a:r>
            <a:r>
              <a:rPr lang="en-US" altLang="ko-KR" sz="1400" dirty="0" smtClean="0"/>
              <a:t>bject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6048164" y="4552698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416316" y="4543367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mylist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49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Inheritance-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dirty="0" smtClean="0"/>
              <a:t>상속된 클래스도 검색하는 순서가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정리한 순서대로 변수나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검색하여 처리됨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상속된 클래스에 동일한 이름이 변수나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존재시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검색된 것으로 처리함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class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(</a:t>
            </a:r>
            <a:r>
              <a:rPr lang="ko-KR" altLang="en-US" sz="1500" dirty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) </a:t>
            </a:r>
            <a:r>
              <a:rPr lang="en-US" altLang="ko-KR" sz="15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  </a:t>
            </a:r>
            <a:r>
              <a:rPr lang="en-US" altLang="ko-KR" sz="1500" dirty="0" smtClean="0"/>
              <a:t>          </a:t>
            </a:r>
            <a:r>
              <a:rPr lang="en-US" altLang="ko-KR" sz="1500" dirty="0"/>
              <a:t>pass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1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 -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020568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Parent: </a:t>
            </a:r>
            <a:r>
              <a:rPr lang="en-US" altLang="ko-KR" sz="1200" dirty="0" smtClean="0"/>
              <a:t>                 # </a:t>
            </a:r>
            <a:r>
              <a:rPr lang="en-US" altLang="ko-KR" sz="1200" dirty="0"/>
              <a:t>define parent </a:t>
            </a:r>
            <a:r>
              <a:rPr lang="en-US" altLang="ko-KR" sz="1200" dirty="0" smtClean="0"/>
              <a:t>class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parentAttr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100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print </a:t>
            </a:r>
            <a:r>
              <a:rPr lang="en-US" altLang="ko-KR" sz="1200" dirty="0"/>
              <a:t>"Calling parent </a:t>
            </a:r>
            <a:r>
              <a:rPr lang="en-US" altLang="ko-KR" sz="1200" dirty="0" smtClean="0"/>
              <a:t>constructor“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parentMethod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'Calling parent method'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Parent.parentAttr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"Parent attribute :", </a:t>
            </a:r>
            <a:r>
              <a:rPr lang="en-US" altLang="ko-KR" sz="1200" dirty="0" err="1"/>
              <a:t>Parent.parentAttr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Child(Parent): </a:t>
            </a:r>
            <a:r>
              <a:rPr lang="en-US" altLang="ko-KR" sz="1200" dirty="0" smtClean="0"/>
              <a:t>     # </a:t>
            </a:r>
            <a:r>
              <a:rPr lang="en-US" altLang="ko-KR" sz="1200" dirty="0"/>
              <a:t>define child class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"Calling child constructor"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childMethod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'Calling child method'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652392" y="2996952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 = Child() </a:t>
            </a:r>
            <a:r>
              <a:rPr lang="en-US" altLang="ko-KR" sz="1200" dirty="0" smtClean="0"/>
              <a:t>           # </a:t>
            </a:r>
            <a:r>
              <a:rPr lang="en-US" altLang="ko-KR" sz="1200" dirty="0"/>
              <a:t>instance of </a:t>
            </a:r>
            <a:r>
              <a:rPr lang="en-US" altLang="ko-KR" sz="1200" dirty="0" smtClean="0"/>
              <a:t>child</a:t>
            </a:r>
          </a:p>
          <a:p>
            <a:r>
              <a:rPr lang="en-US" altLang="ko-KR" sz="1200" dirty="0" err="1" smtClean="0"/>
              <a:t>c.childMethod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    # </a:t>
            </a:r>
            <a:r>
              <a:rPr lang="en-US" altLang="ko-KR" sz="1200" dirty="0"/>
              <a:t>child calls its method </a:t>
            </a:r>
            <a:r>
              <a:rPr lang="en-US" altLang="ko-KR" sz="1200" dirty="0" err="1"/>
              <a:t>c.parentMethod</a:t>
            </a:r>
            <a:r>
              <a:rPr lang="en-US" altLang="ko-KR" sz="1200" dirty="0" smtClean="0"/>
              <a:t>()  </a:t>
            </a:r>
            <a:r>
              <a:rPr lang="en-US" altLang="ko-KR" sz="1200" dirty="0"/>
              <a:t># calls parent's method </a:t>
            </a:r>
            <a:r>
              <a:rPr lang="en-US" altLang="ko-KR" sz="1200" dirty="0" err="1"/>
              <a:t>c.setAttr</a:t>
            </a:r>
            <a:r>
              <a:rPr lang="en-US" altLang="ko-KR" sz="1200" dirty="0"/>
              <a:t>(200) </a:t>
            </a:r>
            <a:r>
              <a:rPr lang="en-US" altLang="ko-KR" sz="1200" dirty="0" smtClean="0"/>
              <a:t>       # </a:t>
            </a:r>
            <a:r>
              <a:rPr lang="en-US" altLang="ko-KR" sz="1200" dirty="0"/>
              <a:t>again call parent's method </a:t>
            </a:r>
            <a:r>
              <a:rPr lang="en-US" altLang="ko-KR" sz="1200" dirty="0" err="1"/>
              <a:t>c.getAttr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             # </a:t>
            </a:r>
            <a:r>
              <a:rPr lang="en-US" altLang="ko-KR" sz="1200" dirty="0"/>
              <a:t>again call parent's </a:t>
            </a:r>
            <a:r>
              <a:rPr lang="en-US" altLang="ko-KR" sz="1200" dirty="0" smtClean="0"/>
              <a:t>method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Calling child constructor </a:t>
            </a:r>
            <a:endParaRPr lang="en-US" altLang="ko-KR" sz="1200" dirty="0" smtClean="0"/>
          </a:p>
          <a:p>
            <a:r>
              <a:rPr lang="en-US" altLang="ko-KR" sz="1200" dirty="0" smtClean="0"/>
              <a:t>Calling </a:t>
            </a:r>
            <a:r>
              <a:rPr lang="en-US" altLang="ko-KR" sz="1200" dirty="0"/>
              <a:t>child method </a:t>
            </a:r>
            <a:endParaRPr lang="en-US" altLang="ko-KR" sz="1200" dirty="0" smtClean="0"/>
          </a:p>
          <a:p>
            <a:r>
              <a:rPr lang="en-US" altLang="ko-KR" sz="1200" dirty="0" smtClean="0"/>
              <a:t>Calling </a:t>
            </a:r>
            <a:r>
              <a:rPr lang="en-US" altLang="ko-KR" sz="1200" dirty="0"/>
              <a:t>parent method </a:t>
            </a:r>
            <a:endParaRPr lang="en-US" altLang="ko-KR" sz="1200" dirty="0" smtClean="0"/>
          </a:p>
          <a:p>
            <a:r>
              <a:rPr lang="en-US" altLang="ko-KR" sz="1200" dirty="0" smtClean="0"/>
              <a:t>Parent </a:t>
            </a:r>
            <a:r>
              <a:rPr lang="en-US" altLang="ko-KR" sz="1200" dirty="0"/>
              <a:t>attribute : 200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4208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24208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객체로  구성했나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실제 </a:t>
            </a:r>
            <a:r>
              <a:rPr lang="ko-KR" altLang="en-US" sz="2400" dirty="0" err="1" smtClean="0"/>
              <a:t>오퍼페이터를</a:t>
            </a:r>
            <a:r>
              <a:rPr lang="ko-KR" altLang="en-US" sz="2400" dirty="0" smtClean="0"/>
              <a:t> 내부적으로 </a:t>
            </a:r>
            <a:r>
              <a:rPr lang="ko-KR" altLang="en-US" sz="2400" dirty="0" err="1" smtClean="0"/>
              <a:t>메소드로</a:t>
            </a:r>
            <a:r>
              <a:rPr lang="ko-KR" altLang="en-US" sz="2400" dirty="0" smtClean="0"/>
              <a:t> 정의되어 있어서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처리로 인식되고 </a:t>
            </a:r>
            <a:r>
              <a:rPr lang="ko-KR" altLang="en-US" sz="2400" dirty="0" err="1" smtClean="0"/>
              <a:t>테이터</a:t>
            </a:r>
            <a:r>
              <a:rPr lang="ko-KR" altLang="en-US" sz="2400" dirty="0" smtClean="0"/>
              <a:t> 타입을 명확히 맞춰서 계산처리 됨</a:t>
            </a:r>
            <a:endParaRPr lang="en-US" altLang="ko-KR" sz="2400" dirty="0" smtClean="0"/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608004" y="3465004"/>
            <a:ext cx="3753928" cy="1800200"/>
            <a:chOff x="3347864" y="3501008"/>
            <a:chExt cx="4711757" cy="1800200"/>
          </a:xfrm>
        </p:grpSpPr>
        <p:sp>
          <p:nvSpPr>
            <p:cNvPr id="3" name="직사각형 2"/>
            <p:cNvSpPr/>
            <p:nvPr/>
          </p:nvSpPr>
          <p:spPr>
            <a:xfrm>
              <a:off x="3347864" y="3501008"/>
              <a:ext cx="158417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1.+(1)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12" y="3501008"/>
              <a:ext cx="93610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0112" y="4581128"/>
              <a:ext cx="2479509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__add__(</a:t>
              </a:r>
              <a:r>
                <a:rPr lang="ko-KR" altLang="en-US" sz="1400" dirty="0" smtClean="0"/>
                <a:t>객체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20272" y="4653136"/>
              <a:ext cx="576064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1" name="꺾인 연결선 30"/>
            <p:cNvCxnSpPr>
              <a:stCxn id="3" idx="3"/>
              <a:endCxn id="29" idx="1"/>
            </p:cNvCxnSpPr>
            <p:nvPr/>
          </p:nvCxnSpPr>
          <p:spPr>
            <a:xfrm flipV="1">
              <a:off x="4932040" y="3861048"/>
              <a:ext cx="648072" cy="7200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" idx="3"/>
              <a:endCxn id="30" idx="1"/>
            </p:cNvCxnSpPr>
            <p:nvPr/>
          </p:nvCxnSpPr>
          <p:spPr>
            <a:xfrm>
              <a:off x="4932040" y="3933056"/>
              <a:ext cx="648072" cy="100811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6" idx="0"/>
              <a:endCxn id="29" idx="3"/>
            </p:cNvCxnSpPr>
            <p:nvPr/>
          </p:nvCxnSpPr>
          <p:spPr>
            <a:xfrm rot="16200000" flipV="1">
              <a:off x="6516216" y="3861048"/>
              <a:ext cx="792088" cy="79208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683568" y="3284984"/>
            <a:ext cx="273630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&gt;&gt;&gt; 1+1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&gt;&gt;&gt; </a:t>
            </a:r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1.+1</a:t>
            </a:r>
          </a:p>
          <a:p>
            <a:r>
              <a:rPr lang="en-US" altLang="ko-KR" sz="1400" dirty="0" smtClean="0"/>
              <a:t>2.0</a:t>
            </a:r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(1.+1)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&gt;&gt;&gt; </a:t>
            </a:r>
            <a:endParaRPr lang="en-US" altLang="ko-KR" sz="1400" dirty="0" smtClean="0"/>
          </a:p>
          <a:p>
            <a:r>
              <a:rPr lang="en-US" altLang="ko-KR" sz="1400" dirty="0"/>
              <a:t>&gt;&gt;&gt; p=1</a:t>
            </a:r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p.__add</a:t>
            </a:r>
            <a:r>
              <a:rPr lang="en-US" altLang="ko-KR" sz="1400" dirty="0"/>
              <a:t>__(1)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&gt;&gt;&gt; </a:t>
            </a:r>
            <a:endParaRPr lang="ko-KR" altLang="en-US" sz="1400" dirty="0"/>
          </a:p>
        </p:txBody>
      </p:sp>
      <p:cxnSp>
        <p:nvCxnSpPr>
          <p:cNvPr id="45" name="꺾인 연결선 44"/>
          <p:cNvCxnSpPr>
            <a:stCxn id="43" idx="3"/>
            <a:endCxn id="3" idx="1"/>
          </p:cNvCxnSpPr>
          <p:nvPr/>
        </p:nvCxnSpPr>
        <p:spPr>
          <a:xfrm flipV="1">
            <a:off x="3419872" y="3897052"/>
            <a:ext cx="1188132" cy="828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28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Mixin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기존 상속구조에 대한 변경을 최소화하기 위해 </a:t>
            </a:r>
            <a:r>
              <a:rPr lang="ko-KR" altLang="en-US" dirty="0" err="1" smtClean="0"/>
              <a:t>메소드기반의</a:t>
            </a:r>
            <a:r>
              <a:rPr lang="ko-KR" altLang="en-US" dirty="0" smtClean="0"/>
              <a:t> 클래스 생성하여 상속받아 처리하는 방법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020568"/>
            <a:ext cx="3888432" cy="35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self.y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sub(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if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(self, String) :</a:t>
            </a:r>
          </a:p>
          <a:p>
            <a:r>
              <a:rPr lang="en-US" altLang="ko-KR" sz="1200" dirty="0" smtClean="0"/>
              <a:t>            return </a:t>
            </a:r>
            <a:r>
              <a:rPr lang="en-US" altLang="ko-KR" sz="1200" dirty="0"/>
              <a:t>" String no support"</a:t>
            </a:r>
          </a:p>
          <a:p>
            <a:r>
              <a:rPr lang="en-US" altLang="ko-KR" sz="1200" dirty="0" smtClean="0"/>
              <a:t>        else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smtClean="0"/>
              <a:t>            return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self.y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class Number(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y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String(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y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52392" y="3504953"/>
            <a:ext cx="3888432" cy="2300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n1 = Number(5,6)</a:t>
            </a:r>
          </a:p>
          <a:p>
            <a:r>
              <a:rPr lang="en-US" altLang="ko-KR" sz="1200" dirty="0" smtClean="0"/>
              <a:t>n1.add(n1.x,n1.y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n1.sub(n1.x,n1.y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s1 </a:t>
            </a:r>
            <a:r>
              <a:rPr lang="en-US" altLang="ko-KR" sz="1200" dirty="0"/>
              <a:t>= String("hello ", "world")</a:t>
            </a:r>
          </a:p>
          <a:p>
            <a:r>
              <a:rPr lang="en-US" altLang="ko-KR" sz="1200" dirty="0"/>
              <a:t>print s1.add(s1.x, s1.y)</a:t>
            </a:r>
          </a:p>
          <a:p>
            <a:r>
              <a:rPr lang="en-US" altLang="ko-KR" sz="1200" dirty="0"/>
              <a:t>print s1.sub(s1.x, s1.y)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3020568"/>
            <a:ext cx="2736304" cy="31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0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상속구조 확인하기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MRO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Method resolution order</a:t>
            </a:r>
            <a:r>
              <a:rPr lang="ko-KR" altLang="en-US" dirty="0" smtClean="0"/>
              <a:t>는 상속에 대한 처리 순서를  명확히 표시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429000"/>
            <a:ext cx="3096344" cy="125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test1 :</a:t>
            </a:r>
          </a:p>
          <a:p>
            <a:r>
              <a:rPr lang="en-US" altLang="ko-KR" sz="1200" dirty="0"/>
              <a:t>    print " test1 </a:t>
            </a:r>
            <a:r>
              <a:rPr lang="en-US" altLang="ko-KR" sz="1200" dirty="0" smtClean="0"/>
              <a:t>“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 </a:t>
            </a:r>
            <a:r>
              <a:rPr lang="en-US" altLang="ko-KR" sz="1200" dirty="0"/>
              <a:t>test1.mro()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4373" y="371877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err="1"/>
              <a:t>AttributeError</a:t>
            </a:r>
            <a:r>
              <a:rPr lang="en-US" altLang="ko-KR" sz="1200" dirty="0"/>
              <a:t>: class test1 has no attribute '</a:t>
            </a:r>
            <a:r>
              <a:rPr lang="en-US" altLang="ko-KR" sz="1200" dirty="0" err="1"/>
              <a:t>mro</a:t>
            </a:r>
            <a:r>
              <a:rPr lang="en-US" altLang="ko-KR" sz="1200" dirty="0"/>
              <a:t>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4941168"/>
            <a:ext cx="3096344" cy="125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test1(object) :</a:t>
            </a:r>
          </a:p>
          <a:p>
            <a:r>
              <a:rPr lang="en-US" altLang="ko-KR" sz="1200" dirty="0"/>
              <a:t>    print " test1 "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test1.mro()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247636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 test1 </a:t>
            </a:r>
          </a:p>
          <a:p>
            <a:r>
              <a:rPr lang="en-US" altLang="ko-KR" sz="1200" dirty="0"/>
              <a:t>[&lt;class '__main__.test1'&gt;, &lt;type 'object'&gt;]</a:t>
            </a:r>
          </a:p>
          <a:p>
            <a:r>
              <a:rPr lang="en-US" altLang="ko-KR" sz="1200" dirty="0" smtClean="0"/>
              <a:t>'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29169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: __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__,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상속인 경우 클래스 객체들이 우선순서를 확인하는 속성과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Base1(object):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amethod</a:t>
            </a:r>
            <a:r>
              <a:rPr lang="en-US" altLang="ko-KR" sz="1200" dirty="0"/>
              <a:t>(self): print "Base1"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Base2(Base1):  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Base3(object):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amethod</a:t>
            </a:r>
            <a:r>
              <a:rPr lang="en-US" altLang="ko-KR" sz="1200" dirty="0"/>
              <a:t>(self): print "Base3"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test(Base2,Base3) :</a:t>
            </a:r>
          </a:p>
          <a:p>
            <a:r>
              <a:rPr lang="en-US" altLang="ko-KR" sz="1200" dirty="0"/>
              <a:t>    A = </a:t>
            </a:r>
            <a:r>
              <a:rPr lang="en-US" altLang="ko-KR" sz="1200" dirty="0" smtClean="0"/>
              <a:t>'</a:t>
            </a:r>
            <a:r>
              <a:rPr lang="en-US" altLang="ko-KR" sz="1200" dirty="0" err="1" smtClean="0"/>
              <a:t>aaaa</a:t>
            </a:r>
            <a:r>
              <a:rPr lang="en-US" altLang="ko-KR" sz="1200" dirty="0" smtClean="0"/>
              <a:t>‘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instance = test()  </a:t>
            </a:r>
          </a:p>
          <a:p>
            <a:r>
              <a:rPr lang="en-US" altLang="ko-KR" sz="1200" dirty="0" err="1"/>
              <a:t>instance.amethod</a:t>
            </a:r>
            <a:r>
              <a:rPr lang="en-US" altLang="ko-KR" sz="1200" dirty="0"/>
              <a:t>()  </a:t>
            </a:r>
          </a:p>
          <a:p>
            <a:r>
              <a:rPr lang="en-US" altLang="ko-KR" sz="1200" dirty="0"/>
              <a:t>print test.__</a:t>
            </a:r>
            <a:r>
              <a:rPr lang="en-US" altLang="ko-KR" sz="1200" dirty="0" err="1"/>
              <a:t>mro</a:t>
            </a:r>
            <a:r>
              <a:rPr lang="en-US" altLang="ko-KR" sz="1200" dirty="0"/>
              <a:t>__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test.mro</a:t>
            </a:r>
            <a:r>
              <a:rPr lang="en-US" altLang="ko-KR" sz="1200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365104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Base1</a:t>
            </a:r>
          </a:p>
          <a:p>
            <a:r>
              <a:rPr lang="en-US" altLang="ko-KR" sz="1200" dirty="0"/>
              <a:t>(&lt;class '__</a:t>
            </a:r>
            <a:r>
              <a:rPr lang="en-US" altLang="ko-KR" sz="1200" dirty="0" err="1"/>
              <a:t>main__.test</a:t>
            </a:r>
            <a:r>
              <a:rPr lang="en-US" altLang="ko-KR" sz="1200" dirty="0"/>
              <a:t>'&gt;, &lt;class '__main__.Base2'&gt;, &lt;class '__main__.Base1'&gt;, &lt;class '__main__.Base3'&gt;, &lt;type 'object'&gt;)</a:t>
            </a:r>
          </a:p>
          <a:p>
            <a:r>
              <a:rPr lang="en-US" altLang="ko-KR" sz="1200" dirty="0"/>
              <a:t>[&lt;class '__</a:t>
            </a:r>
            <a:r>
              <a:rPr lang="en-US" altLang="ko-KR" sz="1200" dirty="0" err="1"/>
              <a:t>main__.test</a:t>
            </a:r>
            <a:r>
              <a:rPr lang="en-US" altLang="ko-KR" sz="1200" dirty="0"/>
              <a:t>'&gt;, &lt;class '__main__.Base2'&gt;, &lt;class '__main__.Base1'&gt;, &lt;class '__main__.Base3'&gt;, &lt;type 'object'&gt;]</a:t>
            </a:r>
          </a:p>
        </p:txBody>
      </p:sp>
    </p:spTree>
    <p:extLst>
      <p:ext uri="{BB962C8B-B14F-4D97-AF65-F5344CB8AC3E}">
        <p14:creationId xmlns:p14="http://schemas.microsoft.com/office/powerpoint/2010/main" val="2805725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</a:t>
            </a:r>
            <a:r>
              <a:rPr lang="en-US" altLang="ko-KR" dirty="0"/>
              <a:t>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서브클래스 또는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변수를 호출하였지만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순성 따라 </a:t>
            </a:r>
            <a:r>
              <a:rPr lang="en-US" altLang="ko-KR" dirty="0" err="1" smtClean="0"/>
              <a:t>A.bar</a:t>
            </a:r>
            <a:r>
              <a:rPr lang="ko-KR" altLang="en-US" dirty="0" smtClean="0"/>
              <a:t>가 호출되어 처리됨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 :</a:t>
            </a:r>
          </a:p>
          <a:p>
            <a:r>
              <a:rPr lang="en-US" altLang="ko-KR" sz="1000" dirty="0"/>
              <a:t>    bar = 100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foo(self)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B(object) :</a:t>
            </a:r>
          </a:p>
          <a:p>
            <a:r>
              <a:rPr lang="en-US" altLang="ko-KR" sz="1000" dirty="0"/>
              <a:t>    bar = 0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C(A,B) :</a:t>
            </a:r>
          </a:p>
          <a:p>
            <a:r>
              <a:rPr lang="en-US" altLang="ko-KR" sz="1000" dirty="0"/>
              <a:t>    xyz = '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 " super function ", super(C,C())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C.mro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super(C,C()).__self__</a:t>
            </a:r>
          </a:p>
          <a:p>
            <a:r>
              <a:rPr lang="en-US" altLang="ko-KR" sz="1000" dirty="0"/>
              <a:t>print super(C,C()).bar</a:t>
            </a:r>
          </a:p>
          <a:p>
            <a:r>
              <a:rPr lang="en-US" altLang="ko-KR" sz="1000" dirty="0"/>
              <a:t>print super(B,B()).__self__</a:t>
            </a:r>
          </a:p>
          <a:p>
            <a:r>
              <a:rPr lang="en-US" altLang="ko-KR" sz="1000" dirty="0"/>
              <a:t>print super(B,B()).__</a:t>
            </a:r>
            <a:r>
              <a:rPr lang="en-US" altLang="ko-KR" sz="1000" dirty="0" err="1"/>
              <a:t>self__.bar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super function  &lt;super: &lt;class 'C'&gt;, &lt;C object&gt;&gt;</a:t>
            </a:r>
          </a:p>
          <a:p>
            <a:r>
              <a:rPr lang="en-US" altLang="ko-KR" sz="1200" dirty="0"/>
              <a:t>[&lt;class '__</a:t>
            </a:r>
            <a:r>
              <a:rPr lang="en-US" altLang="ko-KR" sz="1200" dirty="0" err="1"/>
              <a:t>main__.C</a:t>
            </a:r>
            <a:r>
              <a:rPr lang="en-US" altLang="ko-KR" sz="1200" dirty="0"/>
              <a:t>'&gt;, &lt;class '__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'&gt;, &lt;class '__</a:t>
            </a:r>
            <a:r>
              <a:rPr lang="en-US" altLang="ko-KR" sz="1200" dirty="0" err="1"/>
              <a:t>main__.B</a:t>
            </a:r>
            <a:r>
              <a:rPr lang="en-US" altLang="ko-KR" sz="1200" dirty="0"/>
              <a:t>'&gt;, &lt;type 'object'&gt;]</a:t>
            </a:r>
          </a:p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main__.C</a:t>
            </a:r>
            <a:r>
              <a:rPr lang="en-US" altLang="ko-KR" sz="1200" dirty="0"/>
              <a:t> object at 0x0F01BA10&gt;</a:t>
            </a:r>
          </a:p>
          <a:p>
            <a:r>
              <a:rPr lang="en-US" altLang="ko-KR" sz="1200" dirty="0" smtClean="0"/>
              <a:t>100  </a:t>
            </a:r>
            <a:r>
              <a:rPr lang="en-US" altLang="ko-KR" sz="1200" dirty="0" smtClean="0">
                <a:sym typeface="Wingdings" panose="05000000000000000000" pitchFamily="2" charset="2"/>
              </a:rPr>
              <a:t>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A.bar</a:t>
            </a:r>
            <a:r>
              <a:rPr lang="ko-KR" altLang="en-US" sz="1200" dirty="0" smtClean="0">
                <a:sym typeface="Wingdings" panose="05000000000000000000" pitchFamily="2" charset="2"/>
              </a:rPr>
              <a:t>의 값</a:t>
            </a:r>
            <a:endParaRPr lang="en-US" altLang="ko-KR" sz="1200" dirty="0"/>
          </a:p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main__.B</a:t>
            </a:r>
            <a:r>
              <a:rPr lang="en-US" altLang="ko-KR" sz="1200" dirty="0"/>
              <a:t> object at 0x0F01B6B0&gt;</a:t>
            </a:r>
          </a:p>
          <a:p>
            <a:r>
              <a:rPr lang="en-US" altLang="ko-KR" sz="1200" dirty="0" smtClean="0"/>
              <a:t>0      </a:t>
            </a:r>
            <a:r>
              <a:rPr lang="en-US" altLang="ko-KR" sz="1200" dirty="0" smtClean="0">
                <a:sym typeface="Wingdings" panose="05000000000000000000" pitchFamily="2" charset="2"/>
              </a:rPr>
              <a:t>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B.bar</a:t>
            </a:r>
            <a:r>
              <a:rPr lang="ko-KR" altLang="en-US" sz="1200" dirty="0" smtClean="0">
                <a:sym typeface="Wingdings" panose="05000000000000000000" pitchFamily="2" charset="2"/>
              </a:rPr>
              <a:t>의 값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5990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함수의 </a:t>
            </a:r>
            <a:r>
              <a:rPr lang="en-US" altLang="ko-KR" dirty="0"/>
              <a:t>binding(2.x)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클래스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연결되는 구조이므로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빠지면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이 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005064"/>
            <a:ext cx="30963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 super(C)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&lt;super: &lt;class 'C'&gt;, NULL&gt;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5445224"/>
            <a:ext cx="3096344" cy="100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 super(C).foo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566386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함수이라서 </a:t>
            </a:r>
            <a:r>
              <a:rPr lang="en-US" altLang="ko-KR" sz="1200" dirty="0" smtClean="0"/>
              <a:t>binding </a:t>
            </a:r>
            <a:r>
              <a:rPr lang="ko-KR" altLang="en-US" sz="1200" dirty="0" smtClean="0"/>
              <a:t>에러</a:t>
            </a:r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err="1"/>
              <a:t>AttributeError</a:t>
            </a:r>
            <a:r>
              <a:rPr lang="en-US" altLang="ko-KR" sz="1200" dirty="0"/>
              <a:t>: 'super' object has no attribute 'foo'</a:t>
            </a:r>
          </a:p>
        </p:txBody>
      </p:sp>
    </p:spTree>
    <p:extLst>
      <p:ext uri="{BB962C8B-B14F-4D97-AF65-F5344CB8AC3E}">
        <p14:creationId xmlns:p14="http://schemas.microsoft.com/office/powerpoint/2010/main" val="2761074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접근</a:t>
            </a:r>
            <a:r>
              <a:rPr lang="en-US" altLang="ko-KR" dirty="0" smtClean="0"/>
              <a:t>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__get__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구현되어 있어 </a:t>
            </a:r>
            <a:r>
              <a:rPr lang="ko-KR" altLang="en-US" dirty="0" err="1" smtClean="0"/>
              <a:t>재상속</a:t>
            </a:r>
            <a:r>
              <a:rPr lang="ko-KR" altLang="en-US" dirty="0"/>
              <a:t> </a:t>
            </a:r>
            <a:r>
              <a:rPr lang="ko-KR" altLang="en-US" dirty="0" smtClean="0"/>
              <a:t>후에 처리시 </a:t>
            </a:r>
            <a:r>
              <a:rPr lang="ko-KR" altLang="en-US" dirty="0" err="1" smtClean="0"/>
              <a:t>에러없이</a:t>
            </a:r>
            <a:r>
              <a:rPr lang="ko-KR" altLang="en-US" dirty="0" smtClean="0"/>
              <a:t> 상위 클래스를 접근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573016"/>
            <a:ext cx="309634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 :</a:t>
            </a:r>
          </a:p>
          <a:p>
            <a:r>
              <a:rPr lang="en-US" altLang="ko-KR" sz="1000" dirty="0"/>
              <a:t>    bar = 100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foo(self)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B(object) :</a:t>
            </a:r>
          </a:p>
          <a:p>
            <a:r>
              <a:rPr lang="en-US" altLang="ko-KR" sz="1000" dirty="0"/>
              <a:t>    bar = 0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C(A,B) :</a:t>
            </a:r>
          </a:p>
          <a:p>
            <a:r>
              <a:rPr lang="en-US" altLang="ko-KR" sz="1000" dirty="0"/>
              <a:t>    xyz = </a:t>
            </a:r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abc</a:t>
            </a:r>
            <a:r>
              <a:rPr lang="en-US" altLang="ko-KR" sz="1000" dirty="0" smtClean="0"/>
              <a:t>‘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D(C) :</a:t>
            </a:r>
          </a:p>
          <a:p>
            <a:r>
              <a:rPr lang="en-US" altLang="ko-KR" sz="1000" dirty="0"/>
              <a:t>    sup = super(C)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 D().</a:t>
            </a:r>
            <a:r>
              <a:rPr lang="en-US" altLang="ko-KR" sz="1000" dirty="0" smtClean="0"/>
              <a:t>sup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/>
              <a:t>D().</a:t>
            </a:r>
            <a:r>
              <a:rPr lang="en-US" altLang="ko-KR" sz="1000" dirty="0" err="1" smtClean="0"/>
              <a:t>sup.foo</a:t>
            </a:r>
            <a:endParaRPr lang="en-US" altLang="ko-KR" sz="1000" dirty="0" smtClean="0"/>
          </a:p>
          <a:p>
            <a:r>
              <a:rPr lang="en-US" altLang="ko-KR" sz="1000" dirty="0"/>
              <a:t>print super(C,D()).foo</a:t>
            </a:r>
          </a:p>
          <a:p>
            <a:r>
              <a:rPr lang="en-US" altLang="ko-KR" sz="1000" dirty="0"/>
              <a:t>print D().</a:t>
            </a:r>
            <a:r>
              <a:rPr lang="en-US" altLang="ko-KR" sz="1000" dirty="0" err="1"/>
              <a:t>sup.bar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013176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&lt;super: &lt;class 'C'&gt;, &lt;D object</a:t>
            </a:r>
            <a:r>
              <a:rPr lang="en-US" altLang="ko-KR" sz="1200" dirty="0" smtClean="0"/>
              <a:t>&gt;&gt;</a:t>
            </a:r>
          </a:p>
          <a:p>
            <a:r>
              <a:rPr lang="en-US" altLang="ko-KR" sz="1200" dirty="0"/>
              <a:t>&lt;bound method </a:t>
            </a:r>
            <a:r>
              <a:rPr lang="en-US" altLang="ko-KR" sz="1200" dirty="0" err="1"/>
              <a:t>D.foo</a:t>
            </a:r>
            <a:r>
              <a:rPr lang="en-US" altLang="ko-KR" sz="1200" dirty="0"/>
              <a:t> of &lt;__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 object at 0x0F01BF90&gt;&gt;</a:t>
            </a:r>
          </a:p>
          <a:p>
            <a:r>
              <a:rPr lang="en-US" altLang="ko-KR" sz="1200" dirty="0"/>
              <a:t>&lt;bound method </a:t>
            </a:r>
            <a:r>
              <a:rPr lang="en-US" altLang="ko-KR" sz="1200" dirty="0" err="1"/>
              <a:t>D.foo</a:t>
            </a:r>
            <a:r>
              <a:rPr lang="en-US" altLang="ko-KR" sz="1200" dirty="0"/>
              <a:t> of &lt;__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 object at 0x0F01BF90&gt;&gt;</a:t>
            </a:r>
          </a:p>
          <a:p>
            <a:r>
              <a:rPr lang="en-US" altLang="ko-KR" sz="1200" dirty="0" smtClean="0"/>
              <a:t>100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3789040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D().sup 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상위 클래스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와 하위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D()</a:t>
            </a:r>
            <a:r>
              <a:rPr lang="ko-KR" altLang="en-US" sz="1200" dirty="0" smtClean="0"/>
              <a:t>가 있어 </a:t>
            </a:r>
            <a:r>
              <a:rPr lang="ko-KR" altLang="en-US" sz="1200" dirty="0" err="1" smtClean="0"/>
              <a:t>매핑되어</a:t>
            </a:r>
            <a:r>
              <a:rPr lang="ko-KR" altLang="en-US" sz="1200" dirty="0" smtClean="0"/>
              <a:t> 처리 가능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D().</a:t>
            </a:r>
            <a:r>
              <a:rPr lang="en-US" altLang="ko-KR" sz="1200" dirty="0" err="1" smtClean="0"/>
              <a:t>sup.foo</a:t>
            </a:r>
            <a:r>
              <a:rPr lang="en-US" altLang="ko-KR" sz="1200" dirty="0" smtClean="0"/>
              <a:t> ==  Super(C,D()).foo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바인딩한</a:t>
            </a:r>
            <a:r>
              <a:rPr lang="ko-KR" altLang="en-US" sz="1200" dirty="0" smtClean="0"/>
              <a:t> 것과 같다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14096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Super(C).__get__(D(), ‘foo’) </a:t>
            </a:r>
            <a:r>
              <a:rPr lang="ko-KR" altLang="en-US" dirty="0" smtClean="0"/>
              <a:t>처럼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71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(3.x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3.x </a:t>
            </a:r>
            <a:r>
              <a:rPr lang="ko-KR" altLang="en-US" dirty="0" smtClean="0"/>
              <a:t>버전부터 </a:t>
            </a:r>
            <a:r>
              <a:rPr lang="en-US" altLang="ko-KR" dirty="0" smtClean="0"/>
              <a:t>super()</a:t>
            </a:r>
            <a:r>
              <a:rPr lang="ko-KR" altLang="en-US" dirty="0" err="1" smtClean="0"/>
              <a:t>함수이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없어도 자동으로 </a:t>
            </a:r>
            <a:r>
              <a:rPr lang="ko-KR" altLang="en-US" dirty="0" err="1" smtClean="0"/>
              <a:t>스택프레임에서</a:t>
            </a:r>
            <a:r>
              <a:rPr lang="ko-KR" altLang="en-US" dirty="0" smtClean="0"/>
              <a:t> 검색하여 처리함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3578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Overriding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이름으로 검색하므로 하위 클래스에 동일한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하위 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호출하므로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         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class 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method(self)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method(self)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95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7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instance/Class/Super Class</a:t>
            </a:r>
            <a:r>
              <a:rPr lang="ko-KR" altLang="en-US" dirty="0" smtClean="0"/>
              <a:t>에 다 정의할 경우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부터 호출이 되는 구조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4313447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4314914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4304116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84246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8713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8713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797885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807216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506660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5062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88224" y="564266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 정의 </a:t>
            </a:r>
            <a:endParaRPr lang="en-US" altLang="ko-KR" sz="1400" dirty="0" smtClean="0"/>
          </a:p>
          <a:p>
            <a:r>
              <a:rPr lang="ko-KR" altLang="en-US" sz="1400" dirty="0" smtClean="0"/>
              <a:t>시 </a:t>
            </a:r>
            <a:r>
              <a:rPr lang="ko-KR" altLang="en-US" sz="1400" dirty="0" err="1" smtClean="0"/>
              <a:t>메소드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7904" y="5642664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 정의 </a:t>
            </a:r>
            <a:endParaRPr lang="en-US" altLang="ko-KR" sz="1400" dirty="0" smtClean="0"/>
          </a:p>
          <a:p>
            <a:r>
              <a:rPr lang="ko-KR" altLang="en-US" sz="1400" dirty="0" smtClean="0"/>
              <a:t>시 슈퍼 </a:t>
            </a:r>
            <a:r>
              <a:rPr lang="ko-KR" altLang="en-US" sz="1400" dirty="0" err="1" smtClean="0"/>
              <a:t>클래스메소드</a:t>
            </a:r>
            <a:r>
              <a:rPr lang="ko-KR" altLang="en-US" sz="1400" dirty="0" smtClean="0"/>
              <a:t> 재정의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71600" y="5642664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Runtime </a:t>
            </a:r>
            <a:r>
              <a:rPr lang="ko-KR" altLang="en-US" sz="1400" dirty="0" smtClean="0"/>
              <a:t>시 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 및 슈퍼클래스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  <p:sp>
        <p:nvSpPr>
          <p:cNvPr id="4" name="왼쪽 중괄호 3"/>
          <p:cNvSpPr/>
          <p:nvPr/>
        </p:nvSpPr>
        <p:spPr>
          <a:xfrm rot="5400000">
            <a:off x="2982680" y="2397161"/>
            <a:ext cx="370327" cy="2520280"/>
          </a:xfrm>
          <a:prstGeom prst="leftBrace">
            <a:avLst>
              <a:gd name="adj1" fmla="val 81220"/>
              <a:gd name="adj2" fmla="val 48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321297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Overriding </a:t>
            </a:r>
            <a:r>
              <a:rPr lang="ko-KR" altLang="en-US" sz="1600" dirty="0" smtClean="0"/>
              <a:t>발생</a:t>
            </a:r>
            <a:endParaRPr lang="ko-KR" altLang="en-US" sz="1600" dirty="0"/>
          </a:p>
        </p:txBody>
      </p:sp>
      <p:sp>
        <p:nvSpPr>
          <p:cNvPr id="29" name="왼쪽 중괄호 28"/>
          <p:cNvSpPr/>
          <p:nvPr/>
        </p:nvSpPr>
        <p:spPr>
          <a:xfrm rot="5400000">
            <a:off x="5646976" y="2397161"/>
            <a:ext cx="370327" cy="2520280"/>
          </a:xfrm>
          <a:prstGeom prst="leftBrace">
            <a:avLst>
              <a:gd name="adj1" fmla="val 81220"/>
              <a:gd name="adj2" fmla="val 48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321297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Overriding </a:t>
            </a:r>
            <a:r>
              <a:rPr lang="ko-KR" altLang="en-US" sz="1600" dirty="0" smtClean="0"/>
              <a:t>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4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15616" y="1628800"/>
            <a:ext cx="6912768" cy="1804362"/>
            <a:chOff x="1115616" y="1628800"/>
            <a:chExt cx="6912768" cy="2254066"/>
          </a:xfrm>
        </p:grpSpPr>
        <p:grpSp>
          <p:nvGrpSpPr>
            <p:cNvPr id="13" name="그룹 12"/>
            <p:cNvGrpSpPr/>
            <p:nvPr/>
          </p:nvGrpSpPr>
          <p:grpSpPr>
            <a:xfrm>
              <a:off x="3851920" y="2729271"/>
              <a:ext cx="1440160" cy="1152128"/>
              <a:chOff x="5724128" y="3356992"/>
              <a:chExt cx="1800200" cy="151216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15616" y="2730738"/>
              <a:ext cx="1440160" cy="1152128"/>
              <a:chOff x="5724128" y="3356992"/>
              <a:chExt cx="1800200" cy="151216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588224" y="2719940"/>
              <a:ext cx="1440160" cy="1152128"/>
              <a:chOff x="5724128" y="3356992"/>
              <a:chExt cx="1800200" cy="151216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588224" y="2258288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dirty="0" smtClean="0"/>
                <a:t>Super Class</a:t>
              </a:r>
              <a:endParaRPr lang="ko-KR" altLang="en-US" sz="1400" u="sn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1920" y="2287159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dirty="0" smtClean="0"/>
                <a:t>Class</a:t>
              </a:r>
              <a:endParaRPr lang="ko-KR" altLang="en-US" sz="1400" u="sng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5616" y="2287159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dirty="0" smtClean="0"/>
                <a:t>instance</a:t>
              </a:r>
              <a:endParaRPr lang="ko-KR" altLang="en-US" sz="1400" u="sng" dirty="0"/>
            </a:p>
          </p:txBody>
        </p:sp>
        <p:cxnSp>
          <p:nvCxnSpPr>
            <p:cNvPr id="28" name="꺾인 연결선 27"/>
            <p:cNvCxnSpPr>
              <a:stCxn id="30" idx="3"/>
              <a:endCxn id="40" idx="1"/>
            </p:cNvCxnSpPr>
            <p:nvPr/>
          </p:nvCxnSpPr>
          <p:spPr>
            <a:xfrm flipV="1">
              <a:off x="5292080" y="3213709"/>
              <a:ext cx="1296144" cy="93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0" idx="1"/>
              <a:endCxn id="35" idx="3"/>
            </p:cNvCxnSpPr>
            <p:nvPr/>
          </p:nvCxnSpPr>
          <p:spPr>
            <a:xfrm flipH="1">
              <a:off x="2555776" y="3223040"/>
              <a:ext cx="1296144" cy="146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08104" y="34824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상</a:t>
              </a:r>
              <a:r>
                <a:rPr lang="ko-KR" altLang="en-US" sz="1200" dirty="0"/>
                <a:t>속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99792" y="3478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인스턴스</a:t>
              </a:r>
              <a:r>
                <a:rPr lang="ko-KR" altLang="en-US" sz="1200" dirty="0" err="1"/>
                <a:t>화</a:t>
              </a:r>
              <a:endParaRPr lang="ko-KR" altLang="en-US" sz="1200" dirty="0"/>
            </a:p>
          </p:txBody>
        </p:sp>
        <p:sp>
          <p:nvSpPr>
            <p:cNvPr id="4" name="왼쪽 중괄호 3"/>
            <p:cNvSpPr/>
            <p:nvPr/>
          </p:nvSpPr>
          <p:spPr>
            <a:xfrm rot="5400000">
              <a:off x="5574968" y="812985"/>
              <a:ext cx="370327" cy="2520280"/>
            </a:xfrm>
            <a:prstGeom prst="leftBrace">
              <a:avLst>
                <a:gd name="adj1" fmla="val 81220"/>
                <a:gd name="adj2" fmla="val 488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32040" y="1628800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Overriding </a:t>
              </a:r>
              <a:r>
                <a:rPr lang="ko-KR" altLang="en-US" sz="1600" dirty="0" smtClean="0"/>
                <a:t>발생</a:t>
              </a:r>
              <a:endParaRPr lang="ko-KR" altLang="en-US" sz="1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247355" y="3933056"/>
            <a:ext cx="3385593" cy="19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class Vector: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__init__(self, a, b):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self.a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a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self.b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b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__str__(self):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return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'Vector (%d, %d)' % (self.a, self.b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)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__add__(self,other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):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return Vector(self.a + other.a, self.b + other.b)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544" y="3941440"/>
            <a:ext cx="302433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# __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init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생성자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메소드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overriding</a:t>
            </a:r>
            <a:endParaRPr kumimoji="1" lang="en-US" altLang="ko-KR" sz="1200" dirty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v1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Vector(2,10)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v2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Vector(5,-2)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# __add__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메소드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overriding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print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v1 + v2</a:t>
            </a:r>
            <a:r>
              <a:rPr kumimoji="1" lang="ko-KR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2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#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str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 </a:t>
            </a:r>
            <a:r>
              <a:rPr kumimoji="1" lang="ko-KR" altLang="en-US" sz="1200" dirty="0" err="1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메소드</a:t>
            </a:r>
            <a:r>
              <a:rPr kumimoji="1" lang="ko-KR" altLang="en-US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overriding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print v1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1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__/__</a:t>
            </a:r>
            <a:r>
              <a:rPr lang="en-US" altLang="ko-KR" dirty="0" err="1" smtClean="0"/>
              <a:t>setattr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상속된 부모 클래스의 속성을 조회 및 갱신이 가능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89446"/>
            <a:ext cx="3600400" cy="223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dir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(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)</a:t>
            </a: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['__class__',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cmp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'__contains__',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delattr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delitem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'__doc__',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eq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'__format__',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</a:t>
            </a:r>
            <a:r>
              <a:rPr kumimoji="1" lang="en-US" altLang="ko-KR" sz="12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'__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getattribute</a:t>
            </a:r>
            <a:r>
              <a:rPr kumimoji="1" lang="en-US" altLang="ko-KR" sz="12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getitem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'__hash__',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init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iter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'__le__',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len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lt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'__ne__', '__new__', '__reduce__',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reduce_ex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repr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</a:t>
            </a:r>
            <a:r>
              <a:rPr kumimoji="1" lang="en-US" altLang="ko-KR" sz="12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'__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setattr</a:t>
            </a:r>
            <a:r>
              <a:rPr kumimoji="1" lang="en-US" altLang="ko-KR" sz="12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</a:t>
            </a:r>
            <a:r>
              <a:rPr kumimoji="1" lang="en-US" altLang="ko-KR" sz="1200" b="1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….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']</a:t>
            </a: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</a:t>
            </a:r>
            <a:endParaRPr kumimoji="1" lang="ko-KR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5172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보관하는 속성을 조회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1512" y="2989447"/>
            <a:ext cx="3636912" cy="223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# 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인스턴스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생성하고 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내 </a:t>
            </a:r>
            <a:endParaRPr kumimoji="1" lang="en-US" altLang="ko-KR" sz="1200" dirty="0" smtClean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#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매소드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호출</a:t>
            </a:r>
            <a:endParaRPr kumimoji="1" lang="en-US" altLang="ko-KR" sz="1200" dirty="0" smtClean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d = {'a': 1}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d.__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getattribute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__('__class__')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&lt;type '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'&gt;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</a:t>
            </a:r>
            <a:endParaRPr kumimoji="1" lang="ko-KR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551723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클래스 내부의 속성을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6118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./[] </a:t>
            </a:r>
            <a:r>
              <a:rPr lang="ko-KR" altLang="en-US" dirty="0" smtClean="0"/>
              <a:t>연사자 </a:t>
            </a:r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다른 클래스를 만들어서 연산자를 다양하게 사용하기 위해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class Test1(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def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self,name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       return 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self[name]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def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setattr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self,name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value)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    self[name] =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value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t1 = Test1()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t1.a= 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t1['btest'] = 100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fr-FR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print t1.a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print t1['btest']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print t1.__dict__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print t1</a:t>
            </a:r>
            <a:endParaRPr kumimoji="1" lang="ko-KR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4594195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/>
          </a:p>
          <a:p>
            <a:r>
              <a:rPr lang="en-US" altLang="ko-KR" dirty="0" smtClean="0"/>
              <a:t>10</a:t>
            </a:r>
            <a:endParaRPr lang="en-US" altLang="ko-KR" dirty="0"/>
          </a:p>
          <a:p>
            <a:r>
              <a:rPr lang="en-US" altLang="ko-KR" dirty="0"/>
              <a:t>100</a:t>
            </a:r>
          </a:p>
          <a:p>
            <a:r>
              <a:rPr lang="en-US" altLang="ko-KR" dirty="0"/>
              <a:t>{}</a:t>
            </a:r>
          </a:p>
          <a:p>
            <a:r>
              <a:rPr lang="en-US" altLang="ko-KR" dirty="0"/>
              <a:t>{'a': 10, '</a:t>
            </a:r>
            <a:r>
              <a:rPr lang="en-US" altLang="ko-KR" dirty="0" err="1"/>
              <a:t>btest</a:t>
            </a:r>
            <a:r>
              <a:rPr lang="en-US" altLang="ko-KR" dirty="0"/>
              <a:t>': 100}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913428" y="2515576"/>
            <a:ext cx="3567396" cy="1265201"/>
            <a:chOff x="1115616" y="1628800"/>
            <a:chExt cx="6912768" cy="2525832"/>
          </a:xfrm>
        </p:grpSpPr>
        <p:grpSp>
          <p:nvGrpSpPr>
            <p:cNvPr id="7" name="그룹 6"/>
            <p:cNvGrpSpPr/>
            <p:nvPr/>
          </p:nvGrpSpPr>
          <p:grpSpPr>
            <a:xfrm>
              <a:off x="3851920" y="2729271"/>
              <a:ext cx="1440160" cy="1152128"/>
              <a:chOff x="5724128" y="3356992"/>
              <a:chExt cx="1800200" cy="151216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15616" y="2730738"/>
              <a:ext cx="1440160" cy="1152128"/>
              <a:chOff x="5724128" y="3356992"/>
              <a:chExt cx="1800200" cy="151216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588224" y="2719940"/>
              <a:ext cx="1440160" cy="1152128"/>
              <a:chOff x="5724128" y="3356992"/>
              <a:chExt cx="1800200" cy="151216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588224" y="2258288"/>
              <a:ext cx="1440160" cy="67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u="sng" dirty="0" smtClean="0"/>
                <a:t>Super Class</a:t>
              </a:r>
              <a:endParaRPr lang="ko-KR" altLang="en-US" sz="800" u="sng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51920" y="2287160"/>
              <a:ext cx="1440160" cy="44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u="sng" dirty="0" smtClean="0"/>
                <a:t>Class</a:t>
              </a:r>
              <a:endParaRPr lang="ko-KR" altLang="en-US" sz="800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5616" y="2287160"/>
              <a:ext cx="1440160" cy="44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u="sng" dirty="0" smtClean="0"/>
                <a:t>instance</a:t>
              </a:r>
              <a:endParaRPr lang="ko-KR" altLang="en-US" sz="800" u="sng" dirty="0"/>
            </a:p>
          </p:txBody>
        </p:sp>
        <p:cxnSp>
          <p:nvCxnSpPr>
            <p:cNvPr id="13" name="꺾인 연결선 12"/>
            <p:cNvCxnSpPr>
              <a:stCxn id="26" idx="3"/>
              <a:endCxn id="20" idx="1"/>
            </p:cNvCxnSpPr>
            <p:nvPr/>
          </p:nvCxnSpPr>
          <p:spPr>
            <a:xfrm flipV="1">
              <a:off x="5292080" y="3213709"/>
              <a:ext cx="1296144" cy="93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26" idx="1"/>
              <a:endCxn id="23" idx="3"/>
            </p:cNvCxnSpPr>
            <p:nvPr/>
          </p:nvCxnSpPr>
          <p:spPr>
            <a:xfrm flipH="1">
              <a:off x="2555776" y="3223040"/>
              <a:ext cx="1296144" cy="146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08104" y="3482422"/>
              <a:ext cx="864095" cy="43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상</a:t>
              </a:r>
              <a:r>
                <a:rPr lang="ko-KR" altLang="en-US" sz="800" dirty="0"/>
                <a:t>속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99792" y="3478747"/>
              <a:ext cx="1008112" cy="67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인스턴스</a:t>
              </a:r>
              <a:r>
                <a:rPr lang="ko-KR" altLang="en-US" sz="800" dirty="0" err="1"/>
                <a:t>화</a:t>
              </a:r>
              <a:endParaRPr lang="ko-KR" altLang="en-US" sz="800" dirty="0"/>
            </a:p>
          </p:txBody>
        </p:sp>
        <p:sp>
          <p:nvSpPr>
            <p:cNvPr id="17" name="왼쪽 중괄호 16"/>
            <p:cNvSpPr/>
            <p:nvPr/>
          </p:nvSpPr>
          <p:spPr>
            <a:xfrm rot="5400000">
              <a:off x="5574968" y="812985"/>
              <a:ext cx="370327" cy="2520280"/>
            </a:xfrm>
            <a:prstGeom prst="leftBrace">
              <a:avLst>
                <a:gd name="adj1" fmla="val 81220"/>
                <a:gd name="adj2" fmla="val 488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2040" y="1628800"/>
              <a:ext cx="2016224" cy="44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Overriding </a:t>
              </a:r>
              <a:r>
                <a:rPr lang="ko-KR" altLang="en-US" sz="800" dirty="0" smtClean="0"/>
                <a:t>발생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584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./[] </a:t>
            </a:r>
            <a:r>
              <a:rPr lang="ko-KR" altLang="en-US" dirty="0" smtClean="0"/>
              <a:t>연사자 </a:t>
            </a:r>
            <a:r>
              <a:rPr lang="en-US" altLang="ko-KR" dirty="0" smtClean="0"/>
              <a:t>overriding -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부모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재정의해서 현재 클래스의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호출되도록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class Test1(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def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self,name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       return 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self[name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def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setattr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self,name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value)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    self[name] =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value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649" y="429309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setattr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타입이라서 실제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내부 데이터 타입에 저장됨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43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2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클래스는 슈퍼클래스를 상속하고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만들어서 실제 기능들을 동작시킨다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51920" y="4291629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4293096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4282298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82064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84951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84951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776067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785398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5044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50411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6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생성 방식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정의해서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생성함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생성자가 호출되어 처리됨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3443199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8104" y="3443199"/>
            <a:ext cx="288032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__(self,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변수값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변수값</a:t>
            </a:r>
            <a:r>
              <a:rPr lang="en-US" altLang="ko-KR" sz="1400" dirty="0" smtClean="0"/>
              <a:t>) :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self.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 </a:t>
            </a:r>
            <a:r>
              <a:rPr lang="en-US" altLang="ko-KR" sz="1400" dirty="0" smtClean="0"/>
              <a:t>= </a:t>
            </a:r>
            <a:r>
              <a:rPr lang="ko-KR" altLang="en-US" sz="1400" dirty="0" err="1" smtClean="0"/>
              <a:t>인스턴스변수값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매칭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4293096"/>
            <a:ext cx="216024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067944" y="4667335"/>
            <a:ext cx="1440160" cy="21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1980" y="48515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매칭됨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0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키워드로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다음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내에 상속할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593883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087652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508518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A()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22920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755342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523062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175956" y="4746011"/>
            <a:ext cx="3132348" cy="6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87418" y="5877272"/>
            <a:ext cx="592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36" idx="2"/>
          </p:cNvCxnSpPr>
          <p:nvPr/>
        </p:nvCxnSpPr>
        <p:spPr>
          <a:xfrm flipH="1" flipV="1">
            <a:off x="1835696" y="4756809"/>
            <a:ext cx="1368152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Scope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관계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ko-KR" altLang="en-US" sz="2200" dirty="0" smtClean="0">
                <a:latin typeface="+mn-ea"/>
              </a:rPr>
              <a:t>상속 및 </a:t>
            </a: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 등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에 따라 객체 멤버들에 대한 접근을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순서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상속클래스</a:t>
            </a:r>
            <a:r>
              <a:rPr lang="en-US" altLang="ko-KR" sz="2200" dirty="0" smtClean="0">
                <a:latin typeface="+mn-ea"/>
              </a:rPr>
              <a:t>&gt;</a:t>
            </a:r>
            <a:r>
              <a:rPr lang="en-US" altLang="ko-KR" sz="2200" dirty="0" err="1" smtClean="0">
                <a:latin typeface="+mn-ea"/>
              </a:rPr>
              <a:t>builtin</a:t>
            </a:r>
            <a:r>
              <a:rPr lang="en-US" altLang="ko-KR" sz="2200" dirty="0" smtClean="0">
                <a:latin typeface="+mn-ea"/>
              </a:rPr>
              <a:t> Class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상속이 많아지면 다양한 상위 멤버들을 접근하여 처리할 수 있다</a:t>
            </a:r>
            <a:r>
              <a:rPr lang="en-US" altLang="ko-KR" sz="2200" dirty="0" smtClean="0">
                <a:latin typeface="+mn-ea"/>
              </a:rPr>
              <a:t>. 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lvl="1" fontAlgn="base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03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언어에서 객체를 만드는 타입을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정의하여 사용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36096" y="3741707"/>
            <a:ext cx="2808312" cy="1832644"/>
            <a:chOff x="5724128" y="3356992"/>
            <a:chExt cx="1800200" cy="1512168"/>
          </a:xfrm>
        </p:grpSpPr>
        <p:sp>
          <p:nvSpPr>
            <p:cNvPr id="17" name="직사각형 1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클래스 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99592" y="2791961"/>
            <a:ext cx="3708412" cy="373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/>
          </a:p>
          <a:p>
            <a:r>
              <a:rPr lang="en-US" altLang="ko-KR" sz="1200" b="1" dirty="0" smtClean="0"/>
              <a:t>class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(self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 smtClean="0"/>
              <a:t>수행할 문장 </a:t>
            </a:r>
            <a:r>
              <a:rPr lang="en-US" altLang="ko-KR" sz="1200" dirty="0" smtClean="0"/>
              <a:t>1&gt;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클래스메소드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cls</a:t>
            </a:r>
            <a:r>
              <a:rPr lang="en-US" altLang="ko-KR" sz="1200" dirty="0" smtClean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정적메소드</a:t>
            </a:r>
            <a:r>
              <a:rPr lang="en-US" altLang="ko-KR" sz="1200" dirty="0" smtClean="0"/>
              <a:t>([,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 smtClean="0"/>
              <a:t>수행할 </a:t>
            </a:r>
            <a:r>
              <a:rPr lang="ko-KR" altLang="en-US" sz="1200" dirty="0"/>
              <a:t>문장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 smtClean="0"/>
              <a:t>    ...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573016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19" idx="1"/>
          </p:cNvCxnSpPr>
          <p:nvPr/>
        </p:nvCxnSpPr>
        <p:spPr>
          <a:xfrm>
            <a:off x="3635896" y="3789040"/>
            <a:ext cx="1800200" cy="738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20281" y="3068960"/>
            <a:ext cx="2592288" cy="352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3" idx="3"/>
            <a:endCxn id="17" idx="1"/>
          </p:cNvCxnSpPr>
          <p:nvPr/>
        </p:nvCxnSpPr>
        <p:spPr>
          <a:xfrm>
            <a:off x="3612569" y="3245360"/>
            <a:ext cx="1823527" cy="714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58071" y="4266094"/>
            <a:ext cx="2592288" cy="21152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34" idx="3"/>
            <a:endCxn id="20" idx="1"/>
          </p:cNvCxnSpPr>
          <p:nvPr/>
        </p:nvCxnSpPr>
        <p:spPr>
          <a:xfrm flipV="1">
            <a:off x="3650359" y="5225276"/>
            <a:ext cx="1785737" cy="98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312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Instance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13554"/>
              </p:ext>
            </p:extLst>
          </p:nvPr>
        </p:nvGraphicFramePr>
        <p:xfrm>
          <a:off x="467544" y="2060848"/>
          <a:ext cx="8229600" cy="822960"/>
        </p:xfrm>
        <a:graphic>
          <a:graphicData uri="http://schemas.openxmlformats.org/drawingml/2006/table">
            <a:tbl>
              <a:tblPr/>
              <a:tblGrid>
                <a:gridCol w="1738536"/>
                <a:gridCol w="1800200"/>
                <a:gridCol w="2088232"/>
                <a:gridCol w="26026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instance name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__class__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class of this instance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379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Class/Instance </a:t>
            </a:r>
            <a:r>
              <a:rPr lang="ko-KR" altLang="en-US" dirty="0" smtClean="0"/>
              <a:t>객체에 생성된 변수에 대한 구조 및 접근 방법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996952"/>
            <a:ext cx="3528392" cy="243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</a:t>
            </a:r>
            <a:r>
              <a:rPr lang="en-US" altLang="ko-KR" sz="1000" dirty="0" smtClean="0"/>
              <a:t>&gt;&gt; # class  </a:t>
            </a:r>
            <a:r>
              <a:rPr lang="ko-KR" altLang="en-US" sz="1000" dirty="0" smtClean="0"/>
              <a:t>정의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&gt;&gt;&gt; class </a:t>
            </a:r>
            <a:r>
              <a:rPr lang="en-US" altLang="ko-KR" sz="1000" dirty="0"/>
              <a:t>C(object): </a:t>
            </a:r>
            <a:endParaRPr lang="en-US" altLang="ko-KR" sz="1000" dirty="0" smtClean="0"/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 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class“</a:t>
            </a:r>
          </a:p>
          <a:p>
            <a:r>
              <a:rPr lang="en-US" altLang="ko-KR" sz="1000" dirty="0" smtClean="0"/>
              <a:t>... </a:t>
            </a:r>
          </a:p>
          <a:p>
            <a:r>
              <a:rPr lang="en-US" altLang="ko-KR" sz="1000" dirty="0" smtClean="0"/>
              <a:t>&gt;&gt;&gt;  #</a:t>
            </a:r>
            <a:r>
              <a:rPr lang="ko-KR" altLang="en-US" sz="1000" dirty="0" smtClean="0"/>
              <a:t>객체 생성 후 멤버 접근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 = C()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cobj.instattr</a:t>
            </a:r>
            <a:r>
              <a:rPr lang="en-US" altLang="ko-KR" sz="1000" dirty="0"/>
              <a:t> 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instance"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cobj.instattr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cobj.classattr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class‘</a:t>
            </a:r>
          </a:p>
          <a:p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6612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멤버접근연사자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를 이용하여 접근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85293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96136" y="479715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instattr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직선 화살표 연결선 5"/>
          <p:cNvCxnSpPr>
            <a:stCxn id="14" idx="2"/>
            <a:endCxn id="16" idx="0"/>
          </p:cNvCxnSpPr>
          <p:nvPr/>
        </p:nvCxnSpPr>
        <p:spPr>
          <a:xfrm>
            <a:off x="6516216" y="400506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4248" y="42164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84988" y="3127658"/>
            <a:ext cx="2418860" cy="589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3"/>
            <a:endCxn id="13" idx="1"/>
          </p:cNvCxnSpPr>
          <p:nvPr/>
        </p:nvCxnSpPr>
        <p:spPr>
          <a:xfrm flipV="1">
            <a:off x="3203848" y="3346705"/>
            <a:ext cx="2592288" cy="75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84988" y="3921755"/>
            <a:ext cx="2490868" cy="589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17" idx="1"/>
          </p:cNvCxnSpPr>
          <p:nvPr/>
        </p:nvCxnSpPr>
        <p:spPr>
          <a:xfrm>
            <a:off x="3275856" y="4216442"/>
            <a:ext cx="2520280" cy="107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Access -</a:t>
            </a:r>
            <a:r>
              <a:rPr lang="ko-KR" altLang="en-US" dirty="0" smtClean="0"/>
              <a:t>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Class/Instance </a:t>
            </a:r>
            <a:r>
              <a:rPr lang="ko-KR" altLang="en-US" dirty="0" smtClean="0"/>
              <a:t>객체는 내장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내부 정의 멤버들을 관리함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212976"/>
            <a:ext cx="3528392" cy="287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 # </a:t>
            </a:r>
            <a:r>
              <a:rPr lang="ko-KR" altLang="en-US" sz="1000" dirty="0" smtClean="0"/>
              <a:t>내장 </a:t>
            </a:r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dict</a:t>
            </a:r>
            <a:r>
              <a:rPr lang="en-US" altLang="ko-KR" sz="1000" dirty="0" smtClean="0"/>
              <a:t>__</a:t>
            </a:r>
            <a:r>
              <a:rPr lang="ko-KR" altLang="en-US" sz="1000" dirty="0" smtClean="0"/>
              <a:t>를 이용한 멤버 접근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&gt;&gt;&gt; # Class </a:t>
            </a:r>
            <a:r>
              <a:rPr lang="ko-KR" altLang="en-US" sz="1000" dirty="0" smtClean="0"/>
              <a:t>멤버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C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on class'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Instance  </a:t>
            </a:r>
            <a:r>
              <a:rPr lang="ko-KR" altLang="en-US" sz="1000" dirty="0" smtClean="0"/>
              <a:t>멤버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instattr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on instance'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/>
              <a:t>&gt;&gt;&gt;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class', '__module__': '__main__', '__doc__': None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 smtClean="0"/>
              <a:t>__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{'</a:t>
            </a:r>
            <a:r>
              <a:rPr lang="en-US" altLang="ko-KR" sz="1000" dirty="0" err="1"/>
              <a:t>instattr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instance'}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99592" y="321297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9592" y="515719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1619672" y="436510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9712" y="45764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915816" y="3212976"/>
            <a:ext cx="1440160" cy="1152128"/>
            <a:chOff x="5724128" y="3356992"/>
            <a:chExt cx="1800200" cy="1512168"/>
          </a:xfrm>
        </p:grpSpPr>
        <p:sp>
          <p:nvSpPr>
            <p:cNvPr id="22" name="직사각형 2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87824" y="5157192"/>
            <a:ext cx="1440160" cy="1152128"/>
            <a:chOff x="5724128" y="3356992"/>
            <a:chExt cx="1800200" cy="1512168"/>
          </a:xfrm>
        </p:grpSpPr>
        <p:sp>
          <p:nvSpPr>
            <p:cNvPr id="26" name="직사각형 2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직선 화살표 연결선 6"/>
          <p:cNvCxnSpPr>
            <a:stCxn id="13" idx="3"/>
            <a:endCxn id="23" idx="1"/>
          </p:cNvCxnSpPr>
          <p:nvPr/>
        </p:nvCxnSpPr>
        <p:spPr>
          <a:xfrm>
            <a:off x="2339752" y="3706745"/>
            <a:ext cx="5760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3"/>
            <a:endCxn id="27" idx="1"/>
          </p:cNvCxnSpPr>
          <p:nvPr/>
        </p:nvCxnSpPr>
        <p:spPr>
          <a:xfrm>
            <a:off x="2339752" y="5650961"/>
            <a:ext cx="64807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9831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023828" y="48801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3" name="직사각형 32"/>
          <p:cNvSpPr/>
          <p:nvPr/>
        </p:nvSpPr>
        <p:spPr>
          <a:xfrm>
            <a:off x="4932040" y="4713640"/>
            <a:ext cx="3312368" cy="5807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1"/>
            <a:endCxn id="23" idx="3"/>
          </p:cNvCxnSpPr>
          <p:nvPr/>
        </p:nvCxnSpPr>
        <p:spPr>
          <a:xfrm flipH="1" flipV="1">
            <a:off x="4355976" y="3706745"/>
            <a:ext cx="576064" cy="129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914799" y="5360606"/>
            <a:ext cx="3312368" cy="5807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endCxn id="27" idx="3"/>
          </p:cNvCxnSpPr>
          <p:nvPr/>
        </p:nvCxnSpPr>
        <p:spPr>
          <a:xfrm flipH="1">
            <a:off x="4427984" y="5650961"/>
            <a:ext cx="4868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) </a:t>
            </a:r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4401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정의를 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영역에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337829"/>
            <a:ext cx="3528392" cy="243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smtClean="0"/>
              <a:t>#Class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class </a:t>
            </a:r>
            <a:r>
              <a:rPr lang="en-US" altLang="ko-KR" sz="1000" dirty="0"/>
              <a:t>C(object): </a:t>
            </a:r>
            <a:endParaRPr lang="en-US" altLang="ko-KR" sz="1000" dirty="0" smtClean="0"/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 smtClean="0"/>
              <a:t>classattr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class“</a:t>
            </a:r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 smtClean="0"/>
              <a:t>...               return </a:t>
            </a:r>
            <a:r>
              <a:rPr lang="en-US" altLang="ko-KR" sz="1000" dirty="0"/>
              <a:t>"function f" </a:t>
            </a:r>
            <a:endParaRPr lang="en-US" altLang="ko-KR" sz="1000" dirty="0" smtClean="0"/>
          </a:p>
          <a:p>
            <a:r>
              <a:rPr lang="en-US" altLang="ko-KR" sz="1000" dirty="0" smtClean="0"/>
              <a:t>... </a:t>
            </a:r>
          </a:p>
          <a:p>
            <a:r>
              <a:rPr lang="en-US" altLang="ko-KR" sz="1000" dirty="0" smtClean="0"/>
              <a:t>&gt;&gt;&gt;  # </a:t>
            </a:r>
            <a:r>
              <a:rPr lang="ko-KR" altLang="en-US" sz="1000" dirty="0" smtClean="0"/>
              <a:t>객체 생성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C()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smtClean="0"/>
              <a:t>변수 비교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cobj.classattr</a:t>
            </a:r>
            <a:r>
              <a:rPr lang="en-US" altLang="ko-KR" sz="1000" dirty="0"/>
              <a:t> is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True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600212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 비교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85293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96136" y="479715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instattr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6516216" y="400506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04248" y="42164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) Access-</a:t>
            </a:r>
            <a:r>
              <a:rPr lang="ko-KR" altLang="en-US" dirty="0" smtClean="0"/>
              <a:t>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인스턴스메소드</a:t>
            </a:r>
            <a:r>
              <a:rPr lang="ko-KR" altLang="en-US" dirty="0" smtClean="0"/>
              <a:t> 호출하면 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실행환경은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생성되어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337828"/>
            <a:ext cx="3528392" cy="297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#</a:t>
            </a:r>
            <a:r>
              <a:rPr lang="ko-KR" altLang="en-US" sz="1000" dirty="0" err="1" smtClean="0"/>
              <a:t>인스턴스에서</a:t>
            </a:r>
            <a:r>
              <a:rPr lang="ko-KR" altLang="en-US" sz="1000" dirty="0" smtClean="0"/>
              <a:t> 실행될 때 바운드 영역이 다름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is </a:t>
            </a:r>
            <a:r>
              <a:rPr lang="ko-KR" altLang="en-US" sz="1000" dirty="0" smtClean="0"/>
              <a:t>연산자는 동일 객체 체계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is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__['f'] </a:t>
            </a:r>
          </a:p>
          <a:p>
            <a:r>
              <a:rPr lang="en-US" altLang="ko-KR" sz="1000" dirty="0"/>
              <a:t>False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  <a:endParaRPr lang="en-US" altLang="ko-KR" sz="1000" dirty="0"/>
          </a:p>
          <a:p>
            <a:r>
              <a:rPr lang="en-US" altLang="ko-KR" sz="1000" dirty="0" smtClean="0"/>
              <a:t>&gt;&gt;&gt; C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{'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class', '__module__': '__main__', '__doc__': None, </a:t>
            </a:r>
            <a:endParaRPr lang="en-US" altLang="ko-KR" sz="1000" dirty="0" smtClean="0"/>
          </a:p>
          <a:p>
            <a:r>
              <a:rPr lang="en-US" altLang="ko-KR" sz="1000" dirty="0" smtClean="0"/>
              <a:t>'f</a:t>
            </a:r>
            <a:r>
              <a:rPr lang="en-US" altLang="ko-KR" sz="1000" dirty="0"/>
              <a:t>': &lt;function f at 0x008F6B70&gt;}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ko-KR" altLang="en-US" sz="1000" dirty="0" err="1" smtClean="0"/>
              <a:t>인스턴스에</a:t>
            </a:r>
            <a:r>
              <a:rPr lang="ko-KR" altLang="en-US" sz="1000" dirty="0" smtClean="0"/>
              <a:t> 수행되는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주소가  다름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cobj.f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&lt;bound method </a:t>
            </a:r>
            <a:r>
              <a:rPr lang="en-US" altLang="ko-KR" sz="1000" dirty="0" err="1"/>
              <a:t>C.f</a:t>
            </a:r>
            <a:r>
              <a:rPr lang="en-US" altLang="ko-KR" sz="1000" dirty="0"/>
              <a:t> of &lt;__</a:t>
            </a:r>
            <a:r>
              <a:rPr lang="en-US" altLang="ko-KR" sz="1000" dirty="0" err="1"/>
              <a:t>main__.C</a:t>
            </a:r>
            <a:r>
              <a:rPr lang="en-US" altLang="ko-KR" sz="1000" dirty="0"/>
              <a:t> instance at 0x008F9850&gt;&gt;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메소드는</a:t>
            </a:r>
            <a:r>
              <a:rPr lang="ko-KR" altLang="en-US" sz="1000" dirty="0" smtClean="0"/>
              <a:t> 별도의 영역에 만들어짐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내에 생성된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검색</a:t>
            </a:r>
            <a:endParaRPr lang="en-US" altLang="ko-KR" sz="1000" dirty="0"/>
          </a:p>
          <a:p>
            <a:r>
              <a:rPr lang="en-US" altLang="ko-KR" sz="1000" dirty="0"/>
              <a:t>&gt;&gt;&gt;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__['f'].__get__(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, C) </a:t>
            </a:r>
            <a:endParaRPr lang="en-US" altLang="ko-KR" sz="1000" dirty="0" smtClean="0"/>
          </a:p>
          <a:p>
            <a:r>
              <a:rPr lang="en-US" altLang="ko-KR" sz="1000" dirty="0" smtClean="0"/>
              <a:t>&lt;</a:t>
            </a:r>
            <a:r>
              <a:rPr lang="en-US" altLang="ko-KR" sz="1000" dirty="0"/>
              <a:t>bound method </a:t>
            </a:r>
            <a:r>
              <a:rPr lang="en-US" altLang="ko-KR" sz="1000" dirty="0" err="1"/>
              <a:t>C.f</a:t>
            </a:r>
            <a:r>
              <a:rPr lang="en-US" altLang="ko-KR" sz="1000" dirty="0"/>
              <a:t> of &lt;__</a:t>
            </a:r>
            <a:r>
              <a:rPr lang="en-US" altLang="ko-KR" sz="1000" dirty="0" err="1"/>
              <a:t>main__.C</a:t>
            </a:r>
            <a:r>
              <a:rPr lang="en-US" altLang="ko-KR" sz="1000" dirty="0"/>
              <a:t> instance at 0x008F9850&gt;&gt; </a:t>
            </a:r>
            <a:br>
              <a:rPr lang="en-US" altLang="ko-KR" sz="1000" dirty="0"/>
            </a:b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99592" y="321297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9592" y="515719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1619672" y="436510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9712" y="45764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915816" y="3212976"/>
            <a:ext cx="1440160" cy="1152128"/>
            <a:chOff x="5724128" y="3356992"/>
            <a:chExt cx="1800200" cy="1512168"/>
          </a:xfrm>
        </p:grpSpPr>
        <p:sp>
          <p:nvSpPr>
            <p:cNvPr id="22" name="직사각형 2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87824" y="5157192"/>
            <a:ext cx="1440160" cy="1152128"/>
            <a:chOff x="5724128" y="3356992"/>
            <a:chExt cx="1800200" cy="1512168"/>
          </a:xfrm>
        </p:grpSpPr>
        <p:sp>
          <p:nvSpPr>
            <p:cNvPr id="26" name="직사각형 2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화살표 연결선 28"/>
          <p:cNvCxnSpPr>
            <a:stCxn id="13" idx="3"/>
            <a:endCxn id="23" idx="1"/>
          </p:cNvCxnSpPr>
          <p:nvPr/>
        </p:nvCxnSpPr>
        <p:spPr>
          <a:xfrm>
            <a:off x="2339752" y="3706745"/>
            <a:ext cx="5760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3"/>
            <a:endCxn id="27" idx="1"/>
          </p:cNvCxnSpPr>
          <p:nvPr/>
        </p:nvCxnSpPr>
        <p:spPr>
          <a:xfrm>
            <a:off x="2339752" y="5650961"/>
            <a:ext cx="64807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9831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023828" y="48801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8801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Controlling Attribute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38164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Instance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에 대한 접근을 할 수 있는 내부 함수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 smtClean="0"/>
              <a:t>getattr</a:t>
            </a:r>
            <a:r>
              <a:rPr lang="en-US" altLang="ko-KR" dirty="0"/>
              <a:t>__(self, name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setattr</a:t>
            </a:r>
            <a:r>
              <a:rPr lang="en-US" altLang="ko-KR" dirty="0"/>
              <a:t>__(self, name, value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delattr</a:t>
            </a:r>
            <a:r>
              <a:rPr lang="en-US" altLang="ko-KR" dirty="0"/>
              <a:t>__(self, name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__(self, 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8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Controlling Attribute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9361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인스턴스의</a:t>
            </a:r>
            <a:r>
              <a:rPr lang="ko-KR" altLang="en-US" dirty="0" smtClean="0"/>
              <a:t> 속성에 대한 접근을 내부 함수로 구현하여 접근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2708920"/>
            <a:ext cx="367240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A() :</a:t>
            </a:r>
          </a:p>
          <a:p>
            <a:r>
              <a:rPr lang="en-US" altLang="ko-KR" sz="1000" dirty="0"/>
              <a:t>    __slots__ =['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', 'name']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, name)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self.person_id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person_id</a:t>
            </a:r>
            <a:endParaRPr lang="en-US" altLang="ko-KR" sz="1000" dirty="0"/>
          </a:p>
          <a:p>
            <a:r>
              <a:rPr lang="en-US" altLang="ko-KR" sz="1000" dirty="0"/>
              <a:t>        self.name = name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__(self, name) :</a:t>
            </a:r>
          </a:p>
          <a:p>
            <a:r>
              <a:rPr lang="en-US" altLang="ko-KR" sz="1000" dirty="0"/>
              <a:t>        return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__(self, name, value):</a:t>
            </a:r>
          </a:p>
          <a:p>
            <a:r>
              <a:rPr lang="en-US" altLang="ko-KR" sz="1000" dirty="0"/>
              <a:t>        if name in </a:t>
            </a:r>
            <a:r>
              <a:rPr lang="en-US" altLang="ko-KR" sz="1000" dirty="0" err="1"/>
              <a:t>A.__slots</a:t>
            </a:r>
            <a:r>
              <a:rPr lang="en-US" altLang="ko-KR" sz="1000" dirty="0"/>
              <a:t>__ :</a:t>
            </a:r>
          </a:p>
          <a:p>
            <a:r>
              <a:rPr lang="en-US" altLang="ko-KR" sz="1000" dirty="0"/>
              <a:t>           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 = value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raise Exception(" no match attribute")</a:t>
            </a:r>
          </a:p>
          <a:p>
            <a:r>
              <a:rPr lang="en-US" altLang="ko-KR" sz="1000" dirty="0"/>
              <a:t>  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__(self, name) :</a:t>
            </a:r>
          </a:p>
          <a:p>
            <a:r>
              <a:rPr lang="en-US" altLang="ko-KR" sz="1000" dirty="0"/>
              <a:t>        del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</a:p>
          <a:p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getattribute</a:t>
            </a:r>
            <a:r>
              <a:rPr lang="en-US" altLang="ko-KR" sz="1000" dirty="0"/>
              <a:t>__(self, name):</a:t>
            </a:r>
          </a:p>
          <a:p>
            <a:r>
              <a:rPr lang="en-US" altLang="ko-KR" sz="1000" dirty="0"/>
              <a:t>        return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2731807"/>
            <a:ext cx="367240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a = A(1,'dahl')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name','moon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__('person_id',2)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a.name = '</a:t>
            </a:r>
            <a:r>
              <a:rPr lang="en-US" altLang="ko-KR" sz="1000" dirty="0" err="1"/>
              <a:t>gahl</a:t>
            </a:r>
            <a:r>
              <a:rPr lang="en-US" altLang="ko-KR" sz="1000" dirty="0"/>
              <a:t>'</a:t>
            </a:r>
          </a:p>
          <a:p>
            <a:endParaRPr lang="en-US" altLang="ko-KR" sz="1000" dirty="0"/>
          </a:p>
          <a:p>
            <a:r>
              <a:rPr lang="en-US" altLang="ko-KR" sz="1000" dirty="0"/>
              <a:t>#</a:t>
            </a:r>
            <a:r>
              <a:rPr lang="en-US" altLang="ko-KR" sz="1000" dirty="0" err="1"/>
              <a:t>a.s</a:t>
            </a:r>
            <a:r>
              <a:rPr lang="en-US" altLang="ko-KR" sz="1000" dirty="0"/>
              <a:t> = 1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79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Association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2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객체를 생성하여 해당 객체의 기능을 처리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20" y="3610155"/>
            <a:ext cx="1440160" cy="1547037"/>
            <a:chOff x="5724128" y="3356992"/>
            <a:chExt cx="1800200" cy="1512168"/>
          </a:xfrm>
        </p:grpSpPr>
        <p:sp>
          <p:nvSpPr>
            <p:cNvPr id="7" name="직사각형 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056" y="3782350"/>
            <a:ext cx="1440160" cy="1152128"/>
            <a:chOff x="5724128" y="3356992"/>
            <a:chExt cx="1800200" cy="1512168"/>
          </a:xfrm>
        </p:grpSpPr>
        <p:sp>
          <p:nvSpPr>
            <p:cNvPr id="11" name="직사각형 10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8" idx="3"/>
            <a:endCxn id="12" idx="1"/>
          </p:cNvCxnSpPr>
          <p:nvPr/>
        </p:nvCxnSpPr>
        <p:spPr>
          <a:xfrm>
            <a:off x="3491880" y="4273171"/>
            <a:ext cx="1584176" cy="2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9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Instance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객체는 실제 클래스 객체가 생성시 할당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런타임 즉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 등록하여 사용할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292080" y="3872610"/>
            <a:ext cx="2808312" cy="1832644"/>
            <a:chOff x="5724128" y="3356992"/>
            <a:chExt cx="1800200" cy="1512168"/>
          </a:xfrm>
        </p:grpSpPr>
        <p:sp>
          <p:nvSpPr>
            <p:cNvPr id="25" name="직사각형 24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인스턴스명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클래스명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메소드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바인딩 경우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899592" y="3391280"/>
            <a:ext cx="3708412" cy="30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ko-KR" altLang="en-US" sz="1200" dirty="0"/>
              <a:t> 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__(self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self.</a:t>
            </a:r>
            <a:r>
              <a:rPr lang="ko-KR" altLang="en-US" sz="1200" dirty="0" err="1" smtClean="0"/>
              <a:t>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인수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……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인스턴스메소</a:t>
            </a:r>
            <a:r>
              <a:rPr lang="ko-KR" altLang="en-US" sz="1200" dirty="0" err="1"/>
              <a:t>드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Instance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 =  </a:t>
            </a:r>
            <a:r>
              <a:rPr lang="ko-KR" altLang="en-US" sz="1200" dirty="0" err="1" smtClean="0"/>
              <a:t>클래스명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초기인자들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899592" y="5805264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25" idx="1"/>
          </p:cNvCxnSpPr>
          <p:nvPr/>
        </p:nvCxnSpPr>
        <p:spPr>
          <a:xfrm flipV="1">
            <a:off x="3995936" y="4090782"/>
            <a:ext cx="1296144" cy="1966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1992" y="4725143"/>
            <a:ext cx="3096344" cy="6310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6" idx="3"/>
            <a:endCxn id="29" idx="1"/>
          </p:cNvCxnSpPr>
          <p:nvPr/>
        </p:nvCxnSpPr>
        <p:spPr>
          <a:xfrm>
            <a:off x="4148336" y="5040661"/>
            <a:ext cx="1143744" cy="315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05626" y="4026994"/>
            <a:ext cx="3096344" cy="3155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1" idx="3"/>
            <a:endCxn id="27" idx="1"/>
          </p:cNvCxnSpPr>
          <p:nvPr/>
        </p:nvCxnSpPr>
        <p:spPr>
          <a:xfrm>
            <a:off x="4301970" y="4184753"/>
            <a:ext cx="990110" cy="473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031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객체를 생성하여 해당 객체의 기능을 처리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://i.stack.imgur.com/smu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489654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382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객체를 생성하여 해당 객체의 기능을 처리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780928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Composition is an Association</a:t>
            </a:r>
          </a:p>
          <a:p>
            <a:endParaRPr lang="en-US" altLang="ko-KR" dirty="0"/>
          </a:p>
          <a:p>
            <a:r>
              <a:rPr lang="en-US" altLang="ko-KR" dirty="0"/>
              <a:t>Aggregation is an Association</a:t>
            </a:r>
          </a:p>
          <a:p>
            <a:endParaRPr lang="en-US" altLang="ko-KR" dirty="0"/>
          </a:p>
          <a:p>
            <a:r>
              <a:rPr lang="en-US" altLang="ko-KR" dirty="0"/>
              <a:t>Composition is a strong Association (If the life of contained object totally depends on the container object, it is called strong association)</a:t>
            </a:r>
          </a:p>
          <a:p>
            <a:endParaRPr lang="en-US" altLang="ko-KR" dirty="0"/>
          </a:p>
          <a:p>
            <a:r>
              <a:rPr lang="en-US" altLang="ko-KR" dirty="0"/>
              <a:t>Aggregation is a weak Association (If the life of contained object doesn't depends on the container object, it is called weak association)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1420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Association:Object</a:t>
            </a:r>
            <a:r>
              <a:rPr lang="en-US" altLang="ko-KR" b="1" dirty="0" smtClean="0"/>
              <a:t>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96952"/>
            <a:ext cx="388843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#class </a:t>
            </a:r>
            <a:r>
              <a:rPr lang="ko-KR" altLang="en-US" sz="1200" dirty="0" smtClean="0"/>
              <a:t>정의하고 </a:t>
            </a:r>
            <a:r>
              <a:rPr lang="ko-KR" altLang="en-US" sz="1200" dirty="0" err="1" smtClean="0"/>
              <a:t>인스턴스에서</a:t>
            </a:r>
            <a:r>
              <a:rPr lang="ko-KR" altLang="en-US" sz="1200" dirty="0" smtClean="0"/>
              <a:t> 타 객체를 호출</a:t>
            </a:r>
            <a:endParaRPr lang="en-US" altLang="ko-KR" sz="1200" dirty="0"/>
          </a:p>
          <a:p>
            <a:r>
              <a:rPr lang="en-US" altLang="ko-KR" sz="1200" dirty="0"/>
              <a:t>class A: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'a'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self.b</a:t>
            </a:r>
            <a:r>
              <a:rPr lang="en-US" altLang="ko-KR" sz="1200" dirty="0"/>
              <a:t> = B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#object  chain</a:t>
            </a:r>
            <a:r>
              <a:rPr lang="ko-KR" altLang="en-US" sz="1200" dirty="0" smtClean="0"/>
              <a:t>을 하는 </a:t>
            </a:r>
            <a:r>
              <a:rPr lang="en-US" altLang="ko-KR" sz="1200" dirty="0" smtClean="0"/>
              <a:t>class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/>
              <a:t>class B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'b'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 print "B instance method "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/>
              <a:t>a = A()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a.b.bbb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연결고리</a:t>
            </a:r>
            <a:r>
              <a:rPr lang="en-US" altLang="ko-KR" sz="2200" dirty="0" smtClean="0">
                <a:latin typeface="+mn-ea"/>
              </a:rPr>
              <a:t>(Association, Composite </a:t>
            </a:r>
            <a:r>
              <a:rPr lang="ko-KR" altLang="en-US" sz="2200" dirty="0" smtClean="0">
                <a:latin typeface="+mn-ea"/>
              </a:rPr>
              <a:t>관계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가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있을 경우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결과값을 객체로 받아 연속적으로 실행하도록 처리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3570982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내부객체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endParaRPr lang="en-US" altLang="ko-KR" dirty="0"/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B instance method </a:t>
            </a:r>
          </a:p>
          <a:p>
            <a:r>
              <a:rPr lang="en-US" altLang="ko-KR" dirty="0"/>
              <a:t>None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5949280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3" idx="1"/>
          </p:cNvCxnSpPr>
          <p:nvPr/>
        </p:nvCxnSpPr>
        <p:spPr>
          <a:xfrm flipV="1">
            <a:off x="2771800" y="4725144"/>
            <a:ext cx="2808312" cy="1476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01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r>
              <a:rPr lang="en-US" altLang="ko-KR" b="1" smtClean="0"/>
              <a:t>: </a:t>
            </a:r>
            <a:r>
              <a:rPr lang="ko-KR" altLang="en-US" b="1" dirty="0"/>
              <a:t> </a:t>
            </a:r>
            <a:r>
              <a:rPr lang="ko-KR" altLang="en-US" b="1" dirty="0" smtClean="0"/>
              <a:t>작성 예시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28803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association </a:t>
            </a:r>
            <a:r>
              <a:rPr lang="ko-KR" altLang="en-US" sz="1000" dirty="0" smtClean="0"/>
              <a:t>클래스 정의</a:t>
            </a:r>
            <a:endParaRPr lang="en-US" altLang="ko-KR" sz="1000" dirty="0" smtClean="0"/>
          </a:p>
          <a:p>
            <a:r>
              <a:rPr lang="en-US" altLang="ko-KR" sz="1000" dirty="0"/>
              <a:t>class Other(object):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"OTHER override()"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print "OTHER implicit()"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altered(self):</a:t>
            </a:r>
          </a:p>
          <a:p>
            <a:r>
              <a:rPr lang="en-US" altLang="ko-KR" sz="1000" dirty="0"/>
              <a:t>        print "OTHER altered()"</a:t>
            </a:r>
            <a:endParaRPr lang="ko-KR" altLang="en-US" sz="1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객체관의</a:t>
            </a:r>
            <a:r>
              <a:rPr lang="ko-KR" altLang="en-US" dirty="0" smtClean="0"/>
              <a:t> 관계가 </a:t>
            </a:r>
            <a:r>
              <a:rPr lang="ko-KR" altLang="en-US" dirty="0" smtClean="0"/>
              <a:t>상속이 아닌 사용관계</a:t>
            </a:r>
            <a:r>
              <a:rPr lang="en-US" altLang="ko-KR" dirty="0" smtClean="0"/>
              <a:t>(use)</a:t>
            </a:r>
            <a:r>
              <a:rPr lang="ko-KR" altLang="en-US" dirty="0" smtClean="0"/>
              <a:t>로 전환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20072" y="2996952"/>
            <a:ext cx="288032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사용 클래 </a:t>
            </a:r>
            <a:r>
              <a:rPr lang="ko-KR" altLang="en-US" sz="1000" dirty="0" err="1" smtClean="0"/>
              <a:t>스</a:t>
            </a:r>
            <a:r>
              <a:rPr lang="ko-KR" altLang="en-US" sz="1000" dirty="0" smtClean="0"/>
              <a:t> 정의</a:t>
            </a:r>
            <a:endParaRPr lang="en-US" altLang="ko-KR" sz="1000" dirty="0" smtClean="0"/>
          </a:p>
          <a:p>
            <a:r>
              <a:rPr lang="en-US" altLang="ko-KR" sz="1000" dirty="0"/>
              <a:t>class Child(object):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생성시 속성으로 정이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</a:t>
            </a:r>
            <a:r>
              <a:rPr lang="en-US" altLang="ko-KR" sz="1000" dirty="0"/>
              <a:t> = Other()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self.other.implicit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"CHILD override()"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altered(self):</a:t>
            </a:r>
          </a:p>
          <a:p>
            <a:r>
              <a:rPr lang="en-US" altLang="ko-KR" sz="1000" dirty="0"/>
              <a:t>        print "CHILD, BEFORE OTHER altered()"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self.other.altered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print "CHILD, AFTER OTHER altered()"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9" idx="1"/>
            <a:endCxn id="4" idx="3"/>
          </p:cNvCxnSpPr>
          <p:nvPr/>
        </p:nvCxnSpPr>
        <p:spPr>
          <a:xfrm flipH="1">
            <a:off x="3851920" y="4401108"/>
            <a:ext cx="136815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202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Dependency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객체로써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등에서 일회성으로 해당 객체를 생성하여 기능을 처리 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20" y="3466139"/>
            <a:ext cx="1440160" cy="1547037"/>
            <a:chOff x="5724128" y="3356992"/>
            <a:chExt cx="1800200" cy="1512168"/>
          </a:xfrm>
        </p:grpSpPr>
        <p:sp>
          <p:nvSpPr>
            <p:cNvPr id="7" name="직사각형 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056" y="3638334"/>
            <a:ext cx="1440160" cy="1152128"/>
            <a:chOff x="5724128" y="3356992"/>
            <a:chExt cx="1800200" cy="1512168"/>
          </a:xfrm>
        </p:grpSpPr>
        <p:sp>
          <p:nvSpPr>
            <p:cNvPr id="11" name="직사각형 10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8" idx="3"/>
            <a:endCxn id="12" idx="1"/>
          </p:cNvCxnSpPr>
          <p:nvPr/>
        </p:nvCxnSpPr>
        <p:spPr>
          <a:xfrm>
            <a:off x="3491880" y="4129155"/>
            <a:ext cx="1584176" cy="29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09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Dependency: 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60040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C: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'a'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self.b</a:t>
            </a:r>
            <a:r>
              <a:rPr lang="en-US" altLang="ko-KR" sz="1200" dirty="0"/>
              <a:t> = B()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ccc(self, b) :</a:t>
            </a:r>
          </a:p>
          <a:p>
            <a:r>
              <a:rPr lang="en-US" altLang="ko-KR" sz="1200" dirty="0"/>
              <a:t>       return </a:t>
            </a:r>
            <a:r>
              <a:rPr lang="en-US" altLang="ko-KR" sz="1200" dirty="0" err="1"/>
              <a:t>b.bbb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#object  chain</a:t>
            </a:r>
            <a:r>
              <a:rPr lang="ko-KR" altLang="en-US" sz="1200" dirty="0"/>
              <a:t>을 하는 </a:t>
            </a:r>
            <a:r>
              <a:rPr lang="en-US" altLang="ko-KR" sz="1200" dirty="0"/>
              <a:t>class </a:t>
            </a:r>
            <a:r>
              <a:rPr lang="ko-KR" altLang="en-US" sz="1200" dirty="0"/>
              <a:t>생성</a:t>
            </a:r>
          </a:p>
          <a:p>
            <a:r>
              <a:rPr lang="en-US" altLang="ko-KR" sz="1200" dirty="0"/>
              <a:t>class B: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'b'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 print "B instance method "</a:t>
            </a:r>
          </a:p>
          <a:p>
            <a:r>
              <a:rPr lang="en-US" altLang="ko-KR" sz="1200" dirty="0"/>
              <a:t>             </a:t>
            </a:r>
          </a:p>
          <a:p>
            <a:r>
              <a:rPr lang="en-US" altLang="ko-KR" sz="1200" dirty="0"/>
              <a:t>a = C()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a.b.bbb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a.ccc</a:t>
            </a:r>
            <a:r>
              <a:rPr lang="en-US" altLang="ko-KR" sz="1200" dirty="0"/>
              <a:t>(B())</a:t>
            </a:r>
            <a:endParaRPr lang="en-US" altLang="ko-KR" sz="1200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객체의 관계가 일회성 적으로 처리가 되는 관계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570982"/>
            <a:ext cx="25922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sz="1200" dirty="0"/>
              <a:t>a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None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None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99186" y="6093296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057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Self 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604867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b="1" dirty="0"/>
              <a:t>Person</a:t>
            </a:r>
            <a:r>
              <a:rPr lang="en-US" altLang="ko-KR" sz="1200" dirty="0"/>
              <a:t>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name(self, value):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self.name </a:t>
            </a:r>
            <a:r>
              <a:rPr lang="en-US" altLang="ko-KR" sz="1200" dirty="0"/>
              <a:t>= value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    return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self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age(self, value):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self.age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value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b="1" dirty="0"/>
              <a:t>return</a:t>
            </a:r>
            <a:r>
              <a:rPr lang="en-US" altLang="ko-KR" sz="1200" dirty="0"/>
              <a:t> self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introduce(self):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    print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"Hello, my name is", self.name, "and I am",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, "years old."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person </a:t>
            </a:r>
            <a:r>
              <a:rPr lang="en-US" altLang="ko-KR" sz="1200" dirty="0"/>
              <a:t>= Person()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객체의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연속적으로 호출하여 처리</a:t>
            </a:r>
            <a:endParaRPr lang="en-US" altLang="ko-KR" sz="1200" dirty="0"/>
          </a:p>
          <a:p>
            <a:r>
              <a:rPr lang="en-US" altLang="ko-KR" sz="1200" dirty="0" smtClean="0"/>
              <a:t>person.name</a:t>
            </a:r>
            <a:r>
              <a:rPr lang="en-US" altLang="ko-KR" sz="1200" dirty="0"/>
              <a:t>("Peter").age(21).introduce()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 내의 </a:t>
            </a:r>
            <a:r>
              <a:rPr lang="ko-KR" altLang="en-US" sz="2200" dirty="0" err="1" smtClean="0">
                <a:latin typeface="+mn-ea"/>
              </a:rPr>
              <a:t>메소드의</a:t>
            </a:r>
            <a:r>
              <a:rPr lang="ko-KR" altLang="en-US" sz="2200" dirty="0" smtClean="0">
                <a:latin typeface="+mn-ea"/>
              </a:rPr>
              <a:t> 결과를 자기자신으로 </a:t>
            </a:r>
            <a:r>
              <a:rPr lang="ko-KR" altLang="en-US" sz="2200" dirty="0" err="1" smtClean="0">
                <a:latin typeface="+mn-ea"/>
              </a:rPr>
              <a:t>리턴하여</a:t>
            </a:r>
            <a:r>
              <a:rPr lang="ko-KR" altLang="en-US" sz="2200" dirty="0" smtClean="0">
                <a:latin typeface="+mn-ea"/>
              </a:rPr>
              <a:t>  </a:t>
            </a:r>
            <a:r>
              <a:rPr lang="ko-KR" altLang="en-US" sz="2200" dirty="0" err="1" smtClean="0">
                <a:latin typeface="+mn-ea"/>
              </a:rPr>
              <a:t>메소드를</a:t>
            </a:r>
            <a:r>
              <a:rPr lang="ko-KR" altLang="en-US" sz="2200" dirty="0" smtClean="0">
                <a:latin typeface="+mn-ea"/>
              </a:rPr>
              <a:t>  연속해 호출하여 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676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타 객체 </a:t>
            </a:r>
            <a:r>
              <a:rPr lang="en-US" altLang="ko-KR" b="1" dirty="0" smtClean="0"/>
              <a:t> 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781334"/>
            <a:ext cx="367240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A: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print 'a'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self.b</a:t>
            </a:r>
            <a:r>
              <a:rPr lang="en-US" altLang="ko-KR" sz="1000" dirty="0"/>
              <a:t> = B()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class B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self.c</a:t>
            </a:r>
            <a:r>
              <a:rPr lang="en-US" altLang="ko-KR" sz="1000" dirty="0"/>
              <a:t> = C()</a:t>
            </a:r>
          </a:p>
          <a:p>
            <a:r>
              <a:rPr lang="en-US" altLang="ko-KR" sz="1000" dirty="0"/>
              <a:t>       print 'b'</a:t>
            </a:r>
          </a:p>
          <a:p>
            <a:r>
              <a:rPr lang="en-US" altLang="ko-KR" sz="1000" dirty="0"/>
              <a:t>      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bbb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 print "B instance method "</a:t>
            </a:r>
          </a:p>
          <a:p>
            <a:r>
              <a:rPr lang="en-US" altLang="ko-KR" sz="1000" dirty="0"/>
              <a:t>         return </a:t>
            </a:r>
            <a:r>
              <a:rPr lang="en-US" altLang="ko-KR" sz="1000" dirty="0" err="1"/>
              <a:t>self.c</a:t>
            </a:r>
            <a:endParaRPr lang="en-US" altLang="ko-KR" sz="1000" dirty="0"/>
          </a:p>
          <a:p>
            <a:r>
              <a:rPr lang="en-US" altLang="ko-KR" sz="1000" dirty="0"/>
              <a:t>         </a:t>
            </a:r>
          </a:p>
          <a:p>
            <a:r>
              <a:rPr lang="en-US" altLang="ko-KR" sz="1000" dirty="0"/>
              <a:t>class C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print </a:t>
            </a:r>
            <a:r>
              <a:rPr lang="en-US" altLang="ko-KR" sz="1000" dirty="0" smtClean="0"/>
              <a:t>'c'</a:t>
            </a:r>
          </a:p>
          <a:p>
            <a:r>
              <a:rPr lang="en-US" altLang="ko-KR" sz="1000" dirty="0" smtClean="0"/>
              <a:t>      </a:t>
            </a:r>
          </a:p>
          <a:p>
            <a:r>
              <a:rPr lang="en-US" altLang="ko-KR" sz="1000" dirty="0" smtClean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ccc(self):</a:t>
            </a:r>
          </a:p>
          <a:p>
            <a:r>
              <a:rPr lang="en-US" altLang="ko-KR" sz="1000" dirty="0"/>
              <a:t>         print "C instance method "   </a:t>
            </a:r>
          </a:p>
          <a:p>
            <a:r>
              <a:rPr lang="en-US" altLang="ko-KR" sz="1000" dirty="0"/>
              <a:t>     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내부에서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가진 경우 </a:t>
            </a:r>
            <a:r>
              <a:rPr lang="en-US" altLang="ko-KR" dirty="0" smtClean="0"/>
              <a:t>chain </a:t>
            </a:r>
            <a:r>
              <a:rPr lang="ko-KR" altLang="en-US" dirty="0" smtClean="0"/>
              <a:t>처리를 위해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으로 해당 객체를 전달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5650" y="461596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sz="1200" dirty="0"/>
              <a:t>a</a:t>
            </a:r>
          </a:p>
          <a:p>
            <a:r>
              <a:rPr lang="en-US" altLang="ko-KR" sz="1200" dirty="0"/>
              <a:t>c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C instance method </a:t>
            </a:r>
          </a:p>
          <a:p>
            <a:r>
              <a:rPr lang="en-US" altLang="ko-KR" sz="1200" dirty="0"/>
              <a:t>None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92080" y="2852936"/>
            <a:ext cx="36724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a = A()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a.b.bbb</a:t>
            </a:r>
            <a:r>
              <a:rPr lang="en-US" altLang="ko-KR" sz="1000" dirty="0"/>
              <a:t>().ccc()</a:t>
            </a:r>
          </a:p>
        </p:txBody>
      </p:sp>
    </p:spTree>
    <p:extLst>
      <p:ext uri="{BB962C8B-B14F-4D97-AF65-F5344CB8AC3E}">
        <p14:creationId xmlns:p14="http://schemas.microsoft.com/office/powerpoint/2010/main" val="25116921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 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3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ssubclass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4005064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list,object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list.__bases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(&lt;type 'object</a:t>
            </a:r>
            <a:r>
              <a:rPr lang="en-US" altLang="ko-KR" sz="1000" dirty="0" smtClean="0"/>
              <a:t>'&gt;,)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</a:t>
            </a:r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issubclass</a:t>
            </a:r>
            <a:r>
              <a:rPr lang="en-US" altLang="ko-KR" dirty="0" smtClean="0"/>
              <a:t>() : __bases__ </a:t>
            </a:r>
            <a:r>
              <a:rPr lang="ko-KR" altLang="en-US" dirty="0" smtClean="0"/>
              <a:t>기준으로 상속관계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 : __ class__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관계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004048" y="3954456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list.__class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&lt;type 'type'&gt;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object)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5010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100" y="34687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Instance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언어에서 객체를 만드는 타입을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생성해서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는 객체를 만드는 하나의 틀로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 언어와의 차이점은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인식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29587" y="4113076"/>
            <a:ext cx="6624736" cy="1908212"/>
            <a:chOff x="1547664" y="3897052"/>
            <a:chExt cx="5184576" cy="1908212"/>
          </a:xfrm>
        </p:grpSpPr>
        <p:sp>
          <p:nvSpPr>
            <p:cNvPr id="16" name="직사각형 15"/>
            <p:cNvSpPr/>
            <p:nvPr/>
          </p:nvSpPr>
          <p:spPr>
            <a:xfrm>
              <a:off x="1547664" y="4041068"/>
              <a:ext cx="1440160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 smtClean="0"/>
                <a:t>Class Object</a:t>
              </a:r>
              <a:endParaRPr lang="ko-KR" altLang="en-US" sz="1200" u="sng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20072" y="3897052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 smtClean="0"/>
                <a:t>Instance Object 1</a:t>
              </a:r>
              <a:endParaRPr lang="ko-KR" altLang="en-US" sz="1200" u="sng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20072" y="4562072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/>
                <a:t>Instance Object </a:t>
              </a:r>
              <a:r>
                <a:rPr lang="en-US" altLang="ko-KR" sz="1200" u="sng" dirty="0" smtClean="0"/>
                <a:t>2</a:t>
              </a:r>
              <a:endParaRPr lang="ko-KR" altLang="en-US" sz="1200" u="sng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20072" y="530120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/>
                <a:t>Instance Object </a:t>
              </a:r>
              <a:r>
                <a:rPr lang="en-US" altLang="ko-KR" sz="1200" u="sng" dirty="0" smtClean="0"/>
                <a:t>3</a:t>
              </a:r>
              <a:endParaRPr lang="ko-KR" altLang="en-US" sz="1200" u="sng" dirty="0"/>
            </a:p>
          </p:txBody>
        </p:sp>
        <p:cxnSp>
          <p:nvCxnSpPr>
            <p:cNvPr id="21" name="직선 화살표 연결선 20"/>
            <p:cNvCxnSpPr>
              <a:stCxn id="16" idx="3"/>
              <a:endCxn id="18" idx="1"/>
            </p:cNvCxnSpPr>
            <p:nvPr/>
          </p:nvCxnSpPr>
          <p:spPr>
            <a:xfrm flipV="1">
              <a:off x="2987824" y="4149080"/>
              <a:ext cx="2232248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3"/>
              <a:endCxn id="24" idx="1"/>
            </p:cNvCxnSpPr>
            <p:nvPr/>
          </p:nvCxnSpPr>
          <p:spPr>
            <a:xfrm flipV="1">
              <a:off x="2987824" y="4814100"/>
              <a:ext cx="2232248" cy="55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3"/>
              <a:endCxn id="26" idx="1"/>
            </p:cNvCxnSpPr>
            <p:nvPr/>
          </p:nvCxnSpPr>
          <p:spPr>
            <a:xfrm>
              <a:off x="2987824" y="4869160"/>
              <a:ext cx="2232248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51083" y="4041068"/>
              <a:ext cx="1800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u="sng" dirty="0" smtClean="0"/>
                <a:t> </a:t>
              </a:r>
              <a:r>
                <a:rPr lang="en-US" altLang="ko-KR" sz="1200" u="sng" dirty="0" err="1" smtClean="0"/>
                <a:t>instanciate</a:t>
              </a:r>
              <a:endParaRPr lang="ko-KR" altLang="en-US" sz="1200" u="sng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87624" y="3455712"/>
            <a:ext cx="679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클래스에서 객체 생성하기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38336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&amp; instance namespace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58417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파이썬은</a:t>
            </a:r>
            <a:r>
              <a:rPr lang="ko-KR" altLang="en-US" sz="2200" dirty="0" smtClean="0">
                <a:latin typeface="+mn-ea"/>
              </a:rPr>
              <a:t> 변수나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검색 기준이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클래스 </a:t>
            </a:r>
            <a:r>
              <a:rPr lang="en-US" altLang="ko-KR" sz="2200" dirty="0" smtClean="0">
                <a:latin typeface="+mn-ea"/>
              </a:rPr>
              <a:t>&gt; Built-in Class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순으로 매칭시키므로 </a:t>
            </a:r>
            <a:r>
              <a:rPr lang="en-US" altLang="ko-KR" sz="2200" dirty="0" smtClean="0">
                <a:latin typeface="+mn-ea"/>
              </a:rPr>
              <a:t>.</a:t>
            </a:r>
            <a:r>
              <a:rPr lang="ko-KR" altLang="en-US" sz="2200" dirty="0" smtClean="0">
                <a:latin typeface="+mn-ea"/>
              </a:rPr>
              <a:t>연산자를 이용하여 </a:t>
            </a:r>
            <a:r>
              <a:rPr lang="ko-KR" altLang="en-US" sz="2200" dirty="0" err="1" smtClean="0">
                <a:latin typeface="+mn-ea"/>
              </a:rPr>
              <a:t>인스턴스도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호출이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8636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class Simple : </a:t>
            </a:r>
          </a:p>
          <a:p>
            <a:r>
              <a:rPr lang="en-US" altLang="ko-KR" sz="1000" dirty="0"/>
              <a:t>...     pass</a:t>
            </a:r>
          </a:p>
          <a:p>
            <a:r>
              <a:rPr lang="en-US" altLang="ko-KR" sz="1000" dirty="0"/>
              <a:t>... </a:t>
            </a:r>
          </a:p>
          <a:p>
            <a:r>
              <a:rPr lang="en-US" altLang="ko-KR" sz="1000" dirty="0"/>
              <a:t>&gt;&gt;&gt; Simple</a:t>
            </a:r>
          </a:p>
          <a:p>
            <a:r>
              <a:rPr lang="en-US" altLang="ko-KR" sz="1000" dirty="0"/>
              <a:t>&lt;class __</a:t>
            </a:r>
            <a:r>
              <a:rPr lang="en-US" altLang="ko-KR" sz="1000" dirty="0" err="1"/>
              <a:t>main__.Simple</a:t>
            </a:r>
            <a:r>
              <a:rPr lang="en-US" altLang="ko-KR" sz="1000" dirty="0"/>
              <a:t> at 0x0212B228&gt;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Simple.__name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 smtClean="0"/>
              <a:t>'Simple‘</a:t>
            </a:r>
          </a:p>
          <a:p>
            <a:r>
              <a:rPr lang="en-US" altLang="ko-KR" sz="1000" dirty="0"/>
              <a:t>&gt;&gt;&gt; Simple.__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{'__module__': '__main__', '__doc__': None}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408636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 = Simple()</a:t>
            </a:r>
          </a:p>
          <a:p>
            <a:r>
              <a:rPr lang="en-US" altLang="ko-KR" sz="1000" dirty="0"/>
              <a:t>&gt;&gt;&gt; s.__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{}</a:t>
            </a:r>
          </a:p>
          <a:p>
            <a:r>
              <a:rPr lang="en-US" altLang="ko-KR" sz="1000" dirty="0"/>
              <a:t>&gt;&gt;&gt; s.name = "Simple instance"</a:t>
            </a:r>
          </a:p>
          <a:p>
            <a:r>
              <a:rPr lang="en-US" altLang="ko-KR" sz="1000" dirty="0"/>
              <a:t>&gt;&gt;&gt; s.__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{'name': 'Simple instance</a:t>
            </a:r>
            <a:r>
              <a:rPr lang="en-US" altLang="ko-KR" sz="1000" dirty="0" smtClean="0"/>
              <a:t>'}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357301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생성 및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멤버 추가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59624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37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484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Descriptor</a:t>
            </a:r>
            <a:r>
              <a:rPr lang="ko-KR" altLang="en-US" dirty="0" smtClean="0"/>
              <a:t>는  특성 객체의 속성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먼저 그 속성의 특징을 체크하여 처리할 수 있는 방법으로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기술자 프로토콜로 제지하면서 처리는 </a:t>
            </a:r>
            <a:r>
              <a:rPr lang="en-US" altLang="ko-KR" dirty="0" smtClean="0"/>
              <a:t>"</a:t>
            </a:r>
            <a:r>
              <a:rPr lang="ko-KR" altLang="en-US" dirty="0"/>
              <a:t>바인딩 행동</a:t>
            </a:r>
            <a:r>
              <a:rPr lang="en-US" altLang="ko-KR" dirty="0"/>
              <a:t>"</a:t>
            </a:r>
            <a:r>
              <a:rPr lang="ko-KR" altLang="en-US" dirty="0"/>
              <a:t>을 가진 </a:t>
            </a:r>
            <a:r>
              <a:rPr lang="ko-KR" altLang="en-US" dirty="0" err="1" smtClean="0"/>
              <a:t>메소드들로</a:t>
            </a:r>
            <a:r>
              <a:rPr lang="ko-KR" altLang="en-US" dirty="0" smtClean="0"/>
              <a:t> 구성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__get__(self, instance, owner),</a:t>
            </a:r>
          </a:p>
          <a:p>
            <a:pPr marL="0" indent="0">
              <a:buNone/>
            </a:pPr>
            <a:r>
              <a:rPr lang="en-US" altLang="ko-KR" dirty="0" smtClean="0"/>
              <a:t>__set__(self, instance, value),</a:t>
            </a:r>
          </a:p>
          <a:p>
            <a:pPr marL="0" indent="0">
              <a:buNone/>
            </a:pPr>
            <a:r>
              <a:rPr lang="en-US" altLang="ko-KR" dirty="0" smtClean="0"/>
              <a:t>__delete__(self, instance).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6416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847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별도의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와 실체 </a:t>
            </a:r>
            <a:r>
              <a:rPr lang="en-US" altLang="ko-KR" dirty="0" smtClean="0"/>
              <a:t>class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간의 실행환경을 연계하여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Self: </a:t>
            </a:r>
            <a:r>
              <a:rPr lang="en-US" altLang="ko-KR" dirty="0" err="1" smtClean="0"/>
              <a:t>decriptor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Instance:  </a:t>
            </a:r>
            <a:r>
              <a:rPr lang="ko-KR" altLang="en-US" dirty="0" smtClean="0"/>
              <a:t>실체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Owner: </a:t>
            </a:r>
            <a:r>
              <a:rPr lang="ko-KR" altLang="en-US" dirty="0" smtClean="0"/>
              <a:t>실체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Value : </a:t>
            </a:r>
            <a:r>
              <a:rPr lang="ko-KR" altLang="en-US" dirty="0" smtClean="0"/>
              <a:t>실체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변수에 할당되는 값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4365104"/>
            <a:ext cx="53285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__get__(self, instance, owner),</a:t>
            </a:r>
          </a:p>
          <a:p>
            <a:r>
              <a:rPr lang="en-US" altLang="ko-KR" dirty="0"/>
              <a:t>__set__(self, instance, value),</a:t>
            </a:r>
          </a:p>
          <a:p>
            <a:r>
              <a:rPr lang="en-US" altLang="ko-KR" dirty="0"/>
              <a:t>__delete__(self, instance)</a:t>
            </a:r>
          </a:p>
        </p:txBody>
      </p:sp>
    </p:spTree>
    <p:extLst>
      <p:ext uri="{BB962C8B-B14F-4D97-AF65-F5344CB8AC3E}">
        <p14:creationId xmlns:p14="http://schemas.microsoft.com/office/powerpoint/2010/main" val="16035834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 </a:t>
            </a:r>
            <a:r>
              <a:rPr lang="en-US" altLang="ko-KR" dirty="0" err="1" smtClean="0"/>
              <a:t>descripter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구분</a:t>
            </a:r>
            <a:endParaRPr lang="en-US" altLang="ko-KR" dirty="0" smtClean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__get__(self, instance, owner)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 descriptor</a:t>
            </a:r>
            <a:r>
              <a:rPr lang="ko-KR" altLang="en-US" dirty="0" smtClean="0"/>
              <a:t>는 </a:t>
            </a:r>
            <a:r>
              <a:rPr lang="en-US" altLang="ko-KR" dirty="0"/>
              <a:t>__get__(self, instance, owner) __</a:t>
            </a:r>
            <a:r>
              <a:rPr lang="en-US" altLang="ko-KR" dirty="0" smtClean="0"/>
              <a:t>set__(</a:t>
            </a:r>
            <a:r>
              <a:rPr lang="en-US" altLang="ko-KR" dirty="0" err="1" smtClean="0"/>
              <a:t>self,instance</a:t>
            </a:r>
            <a:r>
              <a:rPr lang="en-US" altLang="ko-KR" dirty="0" smtClean="0"/>
              <a:t>, value),</a:t>
            </a:r>
          </a:p>
          <a:p>
            <a:pPr marL="320040" lvl="1" indent="0">
              <a:buNone/>
            </a:pPr>
            <a:r>
              <a:rPr lang="en-US" altLang="ko-KR" dirty="0" smtClean="0"/>
              <a:t>     __delete__(self, instance)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322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.__add__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로 구현되어  </a:t>
            </a:r>
            <a:r>
              <a:rPr lang="en-US" altLang="ko-KR" dirty="0" smtClean="0"/>
              <a:t>__get__(self, instance, owner) </a:t>
            </a:r>
            <a:r>
              <a:rPr lang="ko-KR" altLang="en-US" dirty="0" smtClean="0"/>
              <a:t>가지고 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69847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 =1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직접 호출</a:t>
            </a:r>
            <a:endParaRPr lang="en-US" altLang="ko-KR" dirty="0" smtClean="0"/>
          </a:p>
          <a:p>
            <a:r>
              <a:rPr lang="en-US" altLang="ko-KR" dirty="0" err="1" smtClean="0"/>
              <a:t>p</a:t>
            </a:r>
            <a:r>
              <a:rPr lang="en-US" altLang="ko-KR" dirty="0" err="1"/>
              <a:t>.__add</a:t>
            </a:r>
            <a:r>
              <a:rPr lang="en-US" altLang="ko-KR" dirty="0"/>
              <a:t>__(3</a:t>
            </a:r>
            <a:r>
              <a:rPr lang="en-US" altLang="ko-KR" dirty="0" smtClean="0"/>
              <a:t>)    # </a:t>
            </a:r>
            <a:r>
              <a:rPr lang="ko-KR" altLang="en-US" dirty="0" smtClean="0"/>
              <a:t>결과값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en-US" altLang="ko-KR" dirty="0"/>
              <a:t>type(p).__</a:t>
            </a:r>
            <a:r>
              <a:rPr lang="en-US" altLang="ko-KR" dirty="0" err="1"/>
              <a:t>add__.__get</a:t>
            </a:r>
            <a:r>
              <a:rPr lang="en-US" altLang="ko-KR" dirty="0"/>
              <a:t>__(</a:t>
            </a:r>
            <a:r>
              <a:rPr lang="en-US" altLang="ko-KR" dirty="0" err="1"/>
              <a:t>p,int</a:t>
            </a:r>
            <a:r>
              <a:rPr lang="en-US" altLang="ko-KR" dirty="0"/>
              <a:t>)(3</a:t>
            </a:r>
            <a:r>
              <a:rPr lang="en-US" altLang="ko-KR" dirty="0" smtClean="0"/>
              <a:t>) #</a:t>
            </a:r>
            <a:r>
              <a:rPr lang="ko-KR" altLang="en-US" dirty="0" smtClean="0"/>
              <a:t>결과값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#class</a:t>
            </a:r>
            <a:r>
              <a:rPr lang="ko-KR" altLang="en-US" dirty="0" smtClean="0"/>
              <a:t>에서 호출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.__</a:t>
            </a:r>
            <a:r>
              <a:rPr lang="en-US" altLang="ko-KR" dirty="0" err="1"/>
              <a:t>add__.__get</a:t>
            </a:r>
            <a:r>
              <a:rPr lang="en-US" altLang="ko-KR" dirty="0"/>
              <a:t>__(1,int)(3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8402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: binding 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2533945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Direct Call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3535340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Instance Binding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012160" y="4536734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Class Binding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12160" y="5538128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Super Binding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67544" y="2276872"/>
            <a:ext cx="432048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D(object) 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x)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self.x</a:t>
            </a:r>
            <a:r>
              <a:rPr lang="en-US" altLang="ko-KR" sz="1000" dirty="0"/>
              <a:t> = x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__get__(</a:t>
            </a:r>
            <a:r>
              <a:rPr lang="en-US" altLang="ko-KR" sz="1000" dirty="0" err="1"/>
              <a:t>self,instance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None,cls</a:t>
            </a:r>
            <a:r>
              <a:rPr lang="en-US" altLang="ko-KR" sz="1000" dirty="0"/>
              <a:t>=None) 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self.x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class D1(D)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x) :</a:t>
            </a:r>
          </a:p>
          <a:p>
            <a:r>
              <a:rPr lang="en-US" altLang="ko-KR" sz="1000" dirty="0"/>
              <a:t>        D.__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self,x</a:t>
            </a:r>
            <a:r>
              <a:rPr lang="en-US" altLang="ko-KR" sz="1000" dirty="0"/>
              <a:t>) 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d = D(1)</a:t>
            </a:r>
          </a:p>
          <a:p>
            <a:r>
              <a:rPr lang="en-US" altLang="ko-KR" sz="1000" dirty="0"/>
              <a:t>print " d"</a:t>
            </a:r>
          </a:p>
          <a:p>
            <a:r>
              <a:rPr lang="en-US" altLang="ko-KR" sz="1000" dirty="0"/>
              <a:t>print d.__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d.x</a:t>
            </a:r>
            <a:endParaRPr lang="en-US" altLang="ko-KR" sz="1000" dirty="0"/>
          </a:p>
          <a:p>
            <a:r>
              <a:rPr lang="en-US" altLang="ko-KR" sz="1000" dirty="0"/>
              <a:t>print " direct </a:t>
            </a:r>
            <a:r>
              <a:rPr lang="en-US" altLang="ko-KR" sz="1000" dirty="0" err="1"/>
              <a:t>call",d.__get</a:t>
            </a:r>
            <a:r>
              <a:rPr lang="en-US" altLang="ko-KR" sz="1000" dirty="0"/>
              <a:t>__()</a:t>
            </a:r>
          </a:p>
          <a:p>
            <a:r>
              <a:rPr lang="en-US" altLang="ko-KR" sz="1000" dirty="0"/>
              <a:t>print " Class binding call ",</a:t>
            </a:r>
            <a:r>
              <a:rPr lang="en-US" altLang="ko-KR" sz="1000" dirty="0" err="1"/>
              <a:t>D.__get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d,d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print "instance </a:t>
            </a:r>
            <a:r>
              <a:rPr lang="en-US" altLang="ko-KR" sz="1000" dirty="0" err="1"/>
              <a:t>binding",type</a:t>
            </a:r>
            <a:r>
              <a:rPr lang="en-US" altLang="ko-KR" sz="1000" dirty="0"/>
              <a:t>(d).__get__(</a:t>
            </a:r>
            <a:r>
              <a:rPr lang="en-US" altLang="ko-KR" sz="1000" dirty="0" err="1"/>
              <a:t>d,d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d1 = D1(2)</a:t>
            </a:r>
          </a:p>
          <a:p>
            <a:r>
              <a:rPr lang="en-US" altLang="ko-KR" sz="1000" dirty="0"/>
              <a:t>print " d1"</a:t>
            </a:r>
          </a:p>
          <a:p>
            <a:r>
              <a:rPr lang="en-US" altLang="ko-KR" sz="1000" dirty="0"/>
              <a:t>print d1.__dict__</a:t>
            </a:r>
          </a:p>
          <a:p>
            <a:r>
              <a:rPr lang="en-US" altLang="ko-KR" sz="1000" dirty="0"/>
              <a:t>print d1.x</a:t>
            </a:r>
          </a:p>
          <a:p>
            <a:r>
              <a:rPr lang="en-US" altLang="ko-KR" sz="1000" dirty="0"/>
              <a:t>print " direct call",d1.__get__()</a:t>
            </a:r>
          </a:p>
          <a:p>
            <a:r>
              <a:rPr lang="en-US" altLang="ko-KR" sz="1000" dirty="0"/>
              <a:t>print " Class binding call ", D1.__get__(d1,d1)</a:t>
            </a:r>
          </a:p>
          <a:p>
            <a:r>
              <a:rPr lang="en-US" altLang="ko-KR" sz="1000" dirty="0"/>
              <a:t>print "instance </a:t>
            </a:r>
            <a:r>
              <a:rPr lang="en-US" altLang="ko-KR" sz="1000" dirty="0" err="1"/>
              <a:t>binding",type</a:t>
            </a:r>
            <a:r>
              <a:rPr lang="en-US" altLang="ko-KR" sz="1000" dirty="0"/>
              <a:t>(d1).__get__(d1,d1)</a:t>
            </a:r>
          </a:p>
          <a:p>
            <a:r>
              <a:rPr lang="en-US" altLang="ko-KR" sz="1000" dirty="0"/>
              <a:t>print D1.mro()</a:t>
            </a:r>
          </a:p>
          <a:p>
            <a:r>
              <a:rPr lang="en-US" altLang="ko-KR" sz="1000" dirty="0"/>
              <a:t>print "super </a:t>
            </a:r>
            <a:r>
              <a:rPr lang="en-US" altLang="ko-KR" sz="1000" dirty="0" err="1"/>
              <a:t>binding",super</a:t>
            </a:r>
            <a:r>
              <a:rPr lang="en-US" altLang="ko-KR" sz="1000" dirty="0"/>
              <a:t>(D1,d1).__get__(d1,d1)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88224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Basic data descriptor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Data Descriptor </a:t>
            </a:r>
            <a:r>
              <a:rPr lang="ko-KR" altLang="en-US" dirty="0" smtClean="0"/>
              <a:t>클래스를 생성해서 처리하는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84984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class Descriptor(object):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._name</a:t>
            </a:r>
            <a:r>
              <a:rPr lang="en-US" altLang="ko-KR" sz="1200" dirty="0"/>
              <a:t> = ''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__get__(self, instance, owner):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"Getting: %s" % </a:t>
            </a:r>
            <a:r>
              <a:rPr lang="en-US" altLang="ko-KR" sz="1200" dirty="0" err="1"/>
              <a:t>self._</a:t>
            </a:r>
            <a:r>
              <a:rPr lang="en-US" altLang="ko-KR" sz="1200" dirty="0" err="1" smtClean="0"/>
              <a:t>name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self._name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__set__(self, instance, name):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print </a:t>
            </a:r>
            <a:r>
              <a:rPr lang="en-US" altLang="ko-KR" sz="1200" dirty="0"/>
              <a:t>"Setting: %s" % 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name.title</a:t>
            </a:r>
            <a:r>
              <a:rPr lang="en-US" altLang="ko-KR" sz="1200" dirty="0" smtClean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__delete__(self, instance):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print </a:t>
            </a:r>
            <a:r>
              <a:rPr lang="en-US" altLang="ko-KR" sz="1200" dirty="0"/>
              <a:t>"Deleting: %s" %</a:t>
            </a:r>
            <a:r>
              <a:rPr lang="en-US" altLang="ko-KR" sz="1200" dirty="0" err="1"/>
              <a:t>self._name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del </a:t>
            </a:r>
            <a:r>
              <a:rPr lang="en-US" altLang="ko-KR" sz="1200" dirty="0" err="1"/>
              <a:t>self._</a:t>
            </a:r>
            <a:r>
              <a:rPr lang="en-US" altLang="ko-KR" sz="1200" dirty="0" err="1" smtClean="0"/>
              <a:t>name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class Person(object):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   name = Descriptor()</a:t>
            </a:r>
            <a:endParaRPr kumimoji="1" lang="ko-KR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284984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&gt;&gt;&gt; user = Person()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user.name = 'john smith'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Setting</a:t>
            </a:r>
            <a:r>
              <a:rPr lang="en-US" altLang="ko-KR" sz="1200" dirty="0"/>
              <a:t>: john smith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user.name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Getting</a:t>
            </a:r>
            <a:r>
              <a:rPr lang="en-US" altLang="ko-KR" sz="1200" dirty="0"/>
              <a:t>: John Smith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'John Smith‘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del user.name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Deleting</a:t>
            </a:r>
            <a:r>
              <a:rPr lang="en-US" altLang="ko-KR" sz="1200" dirty="0"/>
              <a:t>: John Smith</a:t>
            </a:r>
            <a:endParaRPr kumimoji="1" lang="ko-KR" altLang="ko-KR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9102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Property- </a:t>
            </a:r>
            <a:r>
              <a:rPr lang="ko-KR" altLang="en-US" sz="3600" dirty="0" smtClean="0"/>
              <a:t>객체 직접 정의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501008"/>
            <a:ext cx="38884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(self, x)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delx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 smtClean="0"/>
              <a:t>self.x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 x </a:t>
            </a:r>
            <a:r>
              <a:rPr lang="en-US" altLang="ko-KR" sz="1200" dirty="0"/>
              <a:t>= property(</a:t>
            </a:r>
            <a:r>
              <a:rPr lang="en-US" altLang="ko-KR" sz="1200" dirty="0" err="1"/>
              <a:t>getx,setx,delx</a:t>
            </a:r>
            <a:r>
              <a:rPr lang="en-US" altLang="ko-KR" sz="1200" dirty="0"/>
              <a:t>," property test </a:t>
            </a:r>
            <a:r>
              <a:rPr lang="en-US" altLang="ko-KR" sz="1200" dirty="0" smtClean="0"/>
              <a:t>")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4509120"/>
            <a:ext cx="1800200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131840" y="4616262"/>
            <a:ext cx="2592288" cy="540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6528" y="548209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변수명과 동일하게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_x </a:t>
            </a:r>
            <a:r>
              <a:rPr lang="ko-KR" altLang="en-US" dirty="0" smtClean="0"/>
              <a:t>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81572" y="5876401"/>
            <a:ext cx="3500536" cy="3609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9" idx="1"/>
          </p:cNvCxnSpPr>
          <p:nvPr/>
        </p:nvCxnSpPr>
        <p:spPr>
          <a:xfrm flipV="1">
            <a:off x="4882108" y="5943763"/>
            <a:ext cx="994420" cy="113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539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</a:t>
            </a:r>
            <a:r>
              <a:rPr lang="en-US" altLang="ko-KR" dirty="0" smtClean="0"/>
              <a:t>Property–</a:t>
            </a:r>
            <a:r>
              <a:rPr lang="ko-KR" altLang="en-US" sz="3600" dirty="0" smtClean="0"/>
              <a:t>객체 </a:t>
            </a:r>
            <a:r>
              <a:rPr lang="ko-KR" altLang="en-US" sz="3600" dirty="0"/>
              <a:t>직접 </a:t>
            </a:r>
            <a:r>
              <a:rPr lang="ko-KR" altLang="en-US" sz="3600" dirty="0" smtClean="0"/>
              <a:t>정의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변수에 접근하면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처리되고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변경됨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&lt;property object at 0x02C1D4E0&gt;</a:t>
            </a:r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86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58725</TotalTime>
  <Words>11203</Words>
  <Application>Microsoft Office PowerPoint</Application>
  <PresentationFormat>화면 슬라이드 쇼(4:3)</PresentationFormat>
  <Paragraphs>2345</Paragraphs>
  <Slides>185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185</vt:i4>
      </vt:variant>
    </vt:vector>
  </HeadingPairs>
  <TitlesOfParts>
    <vt:vector size="186" baseType="lpstr">
      <vt:lpstr>가을</vt:lpstr>
      <vt:lpstr>Python 객체지향  이해하기</vt:lpstr>
      <vt:lpstr>기술적접근 </vt:lpstr>
      <vt:lpstr>객체</vt:lpstr>
      <vt:lpstr>왜 모든 것을 객체로 관리하나?</vt:lpstr>
      <vt:lpstr>객체로  구성했나?</vt:lpstr>
      <vt:lpstr>클래스 정의</vt:lpstr>
      <vt:lpstr>Class Notation</vt:lpstr>
      <vt:lpstr>Instance Notation</vt:lpstr>
      <vt:lpstr>Class로 Instance 처리</vt:lpstr>
      <vt:lpstr>Class Member</vt:lpstr>
      <vt:lpstr>Class Member</vt:lpstr>
      <vt:lpstr>Predefined Class Attributes</vt:lpstr>
      <vt:lpstr>Instance Member</vt:lpstr>
      <vt:lpstr>Predefined Instance Attributes</vt:lpstr>
      <vt:lpstr>클래스와 인스턴스 구조</vt:lpstr>
      <vt:lpstr>Object Namespace 흐름</vt:lpstr>
      <vt:lpstr>Class &amp; instance scope</vt:lpstr>
      <vt:lpstr>Class/Instance 관계 매핑</vt:lpstr>
      <vt:lpstr>Class/Instance 관계 보기</vt:lpstr>
      <vt:lpstr>생성자와 소멸자</vt:lpstr>
      <vt:lpstr>생성자 처리 구조</vt:lpstr>
      <vt:lpstr>생성자-Creating Instance </vt:lpstr>
      <vt:lpstr>소멸자- Destroying Objects</vt:lpstr>
      <vt:lpstr>인스턴스 생성과 인스턴스 호출</vt:lpstr>
      <vt:lpstr>__new__과 __init__ 메소드 </vt:lpstr>
      <vt:lpstr>__new__ &amp; __init__ 처리 형식</vt:lpstr>
      <vt:lpstr>__init__메소드 예시</vt:lpstr>
      <vt:lpstr>__new__ 메소드 예시</vt:lpstr>
      <vt:lpstr>__new__ 메소드: 예시2</vt:lpstr>
      <vt:lpstr>__init__과 __call__ 메소드 차이</vt:lpstr>
      <vt:lpstr>인스턴스 속성 미정의 후 생성</vt:lpstr>
      <vt:lpstr>인스턴스 속성 미정의 후 호출</vt:lpstr>
      <vt:lpstr>Class decorator : 기본</vt:lpstr>
      <vt:lpstr>메소드 접근자</vt:lpstr>
      <vt:lpstr>Class  멤버  접근자 - cls</vt:lpstr>
      <vt:lpstr>Instance 멤버 접근자-self</vt:lpstr>
      <vt:lpstr>Method- Instance</vt:lpstr>
      <vt:lpstr>Method- 클래스 decorator</vt:lpstr>
      <vt:lpstr>Method- 정적 decorator</vt:lpstr>
      <vt:lpstr>Accessing Members</vt:lpstr>
      <vt:lpstr>Method Bound/unbound(1)</vt:lpstr>
      <vt:lpstr>Method Bound/unbound(2)</vt:lpstr>
      <vt:lpstr>Class Inheritance</vt:lpstr>
      <vt:lpstr>Inheritance</vt:lpstr>
      <vt:lpstr>Class 구조</vt:lpstr>
      <vt:lpstr>클래스 구조 예시(1)</vt:lpstr>
      <vt:lpstr>클래스 구조 예시(2)</vt:lpstr>
      <vt:lpstr>Inheritance- scope</vt:lpstr>
      <vt:lpstr>Inheritance - 예시</vt:lpstr>
      <vt:lpstr>Mixin</vt:lpstr>
      <vt:lpstr>상속구조 확인하기</vt:lpstr>
      <vt:lpstr>MRO 처리</vt:lpstr>
      <vt:lpstr>상속 : __mro__, mro()</vt:lpstr>
      <vt:lpstr>Super() 함수(2.x)</vt:lpstr>
      <vt:lpstr>Super() 함수의 binding(2.x)</vt:lpstr>
      <vt:lpstr>Super() 을 이용한 접근(2.x)</vt:lpstr>
      <vt:lpstr>Super() 함수(3.x)</vt:lpstr>
      <vt:lpstr>Overriding</vt:lpstr>
      <vt:lpstr>Overriding</vt:lpstr>
      <vt:lpstr>Overriding 구조</vt:lpstr>
      <vt:lpstr>연산자 Overriding 예시</vt:lpstr>
      <vt:lpstr>__getattr__/__setattr__ 메소드</vt:lpstr>
      <vt:lpstr>./[] 연사자 overriding</vt:lpstr>
      <vt:lpstr>./[] 연사자 overriding - 설명</vt:lpstr>
      <vt:lpstr>인스턴스 생성 기초</vt:lpstr>
      <vt:lpstr>Instance 구조</vt:lpstr>
      <vt:lpstr>Instance 생성 방식</vt:lpstr>
      <vt:lpstr>Instance 생성 예시</vt:lpstr>
      <vt:lpstr>Instance Scope </vt:lpstr>
      <vt:lpstr>Predefined Instance Attributes</vt:lpstr>
      <vt:lpstr>클래스와 인스턴스 접근</vt:lpstr>
      <vt:lpstr>Members(변수) Access</vt:lpstr>
      <vt:lpstr>Members(변수) Access -세부</vt:lpstr>
      <vt:lpstr>Members(메소드) Access</vt:lpstr>
      <vt:lpstr>Members(메소드) Access-세부</vt:lpstr>
      <vt:lpstr>Controlling Attribute Access</vt:lpstr>
      <vt:lpstr>Controlling Attribute Access</vt:lpstr>
      <vt:lpstr>Association</vt:lpstr>
      <vt:lpstr>Association</vt:lpstr>
      <vt:lpstr>Association</vt:lpstr>
      <vt:lpstr>Association</vt:lpstr>
      <vt:lpstr>Association:Object Chain</vt:lpstr>
      <vt:lpstr>Association:  작성 예시</vt:lpstr>
      <vt:lpstr>Dependency</vt:lpstr>
      <vt:lpstr>Dependency: Method Chain</vt:lpstr>
      <vt:lpstr>Self Method Chain</vt:lpstr>
      <vt:lpstr>타 객체  Method Chain</vt:lpstr>
      <vt:lpstr>Class  확인 방법</vt:lpstr>
      <vt:lpstr>issubclass/isinstance 함수</vt:lpstr>
      <vt:lpstr>Class &amp; instance namespace</vt:lpstr>
      <vt:lpstr>Descriptor Protocol</vt:lpstr>
      <vt:lpstr>Descriptor</vt:lpstr>
      <vt:lpstr>Descriptor 메소드 파라미터</vt:lpstr>
      <vt:lpstr>Descriptor 종류</vt:lpstr>
      <vt:lpstr>Descriptor : int.__add__ 예시</vt:lpstr>
      <vt:lpstr>Descriptor : binding behavior</vt:lpstr>
      <vt:lpstr>Basic data descriptor</vt:lpstr>
      <vt:lpstr>Creating Property- 객체 직접 정의(1)</vt:lpstr>
      <vt:lpstr>Creating Property–객체 직접 정의(2)</vt:lpstr>
      <vt:lpstr>Creating Property decorator(1)</vt:lpstr>
      <vt:lpstr>Creating Property decorator(2)</vt:lpstr>
      <vt:lpstr>내장함수를 통한 객체접근</vt:lpstr>
      <vt:lpstr>Built-in 내장함수</vt:lpstr>
      <vt:lpstr>Built-in 내장함수: 예시 1</vt:lpstr>
      <vt:lpstr>Built-in 내장함수: 예시 2</vt:lpstr>
      <vt:lpstr>Information Hiding</vt:lpstr>
      <vt:lpstr>Information hiding -변수</vt:lpstr>
      <vt:lpstr>Information hiding -변수예시 </vt:lpstr>
      <vt:lpstr>Information hiding –변수-특별  </vt:lpstr>
      <vt:lpstr>Information hiding –Descriptor(Property)</vt:lpstr>
      <vt:lpstr>Abstract Base Class</vt:lpstr>
      <vt:lpstr>Abstract Class</vt:lpstr>
      <vt:lpstr>Abstract Class 정의 방법</vt:lpstr>
      <vt:lpstr>Abstract Class : exception 방식</vt:lpstr>
      <vt:lpstr>Abstract Class : ABC 모듈</vt:lpstr>
      <vt:lpstr>Abstract Class :property 정의</vt:lpstr>
      <vt:lpstr>Abstract Class :property 구현</vt:lpstr>
      <vt:lpstr>Duck typing</vt:lpstr>
      <vt:lpstr>Duck typeing 정의 방법</vt:lpstr>
      <vt:lpstr>Duck typeing : 함수 구현(1)</vt:lpstr>
      <vt:lpstr>Duck typeing : 함수 구현(2)</vt:lpstr>
      <vt:lpstr>Duck typeing : 클래스 구현(1)</vt:lpstr>
      <vt:lpstr>Duck typeing : 클래스 구현(2)</vt:lpstr>
      <vt:lpstr>Class로  Runtime 클래스 생성</vt:lpstr>
      <vt:lpstr>클래스 정의 하기 </vt:lpstr>
      <vt:lpstr>런타임 클래스 생성  정의</vt:lpstr>
      <vt:lpstr>런타임 클래스 실행</vt:lpstr>
      <vt:lpstr>함수로  클래스 생성</vt:lpstr>
      <vt:lpstr>사용자 정의 함수 사용</vt:lpstr>
      <vt:lpstr>클래스 생성 함수 정의</vt:lpstr>
      <vt:lpstr>클래스 생성 함수 실행</vt:lpstr>
      <vt:lpstr>Type 함수 사용( 변수 )</vt:lpstr>
      <vt:lpstr>Type 함수 : 클래스 만들기 </vt:lpstr>
      <vt:lpstr>Type 함수 사용</vt:lpstr>
      <vt:lpstr>클래스 생성 함수 정의</vt:lpstr>
      <vt:lpstr>클래스 생성 함수 실행</vt:lpstr>
      <vt:lpstr>Type 함수 사용( 상속 )</vt:lpstr>
      <vt:lpstr>상속 클래스 정의</vt:lpstr>
      <vt:lpstr>클래스 생성 실행</vt:lpstr>
      <vt:lpstr>Inspect module</vt:lpstr>
      <vt:lpstr>Insepect Module</vt:lpstr>
      <vt:lpstr>Inspect module</vt:lpstr>
      <vt:lpstr>Inspect 객체</vt:lpstr>
      <vt:lpstr>Inspect 함수</vt:lpstr>
      <vt:lpstr>개념적 접근 </vt:lpstr>
      <vt:lpstr>객체지향이란?</vt:lpstr>
      <vt:lpstr>왜 객체지향을 하는가? </vt:lpstr>
      <vt:lpstr>객체지향 사물의 분류</vt:lpstr>
      <vt:lpstr>계약중심의 설계</vt:lpstr>
      <vt:lpstr>객체의 생명주기 관리 </vt:lpstr>
      <vt:lpstr>상속대신 연관관계로 표현 </vt:lpstr>
      <vt:lpstr>상속을 끊을 경우 어떤 대안은</vt:lpstr>
      <vt:lpstr>상속만으로 추상화는 불가</vt:lpstr>
      <vt:lpstr>왜 스파게티가 될까?</vt:lpstr>
      <vt:lpstr>SOLID?</vt:lpstr>
      <vt:lpstr>SOLID</vt:lpstr>
      <vt:lpstr>단일 책임 원칙</vt:lpstr>
      <vt:lpstr>단일 책임 원칙: 예시</vt:lpstr>
      <vt:lpstr>개방-폐쇄 원칙</vt:lpstr>
      <vt:lpstr>개방-폐쇄 원칙: 예시</vt:lpstr>
      <vt:lpstr>리스코프 치환 원칙</vt:lpstr>
      <vt:lpstr>리스코프 치환 오용</vt:lpstr>
      <vt:lpstr>리스코프 치환 원칙 : 예시</vt:lpstr>
      <vt:lpstr>인터페이스 분리 원칙</vt:lpstr>
      <vt:lpstr>인터페이스 분리 원칙 : 예시</vt:lpstr>
      <vt:lpstr>의존관계 역전 원칙</vt:lpstr>
      <vt:lpstr>의존관계 역전 원칙: 예시</vt:lpstr>
      <vt:lpstr>Class란?</vt:lpstr>
      <vt:lpstr>클래스 명명규칙 및 정의</vt:lpstr>
      <vt:lpstr>클래스 구성</vt:lpstr>
      <vt:lpstr>클래스의 성질</vt:lpstr>
      <vt:lpstr>클래스가 갖춰야 할 요건</vt:lpstr>
      <vt:lpstr>Class/Object 식별 기준</vt:lpstr>
      <vt:lpstr>카테고리화에 의한 분류:상품</vt:lpstr>
      <vt:lpstr>카테고리화에 의한 분류: 서비스</vt:lpstr>
      <vt:lpstr>집합으로 규정할 수 있어야 함</vt:lpstr>
      <vt:lpstr>공통성과 변이성을 구분</vt:lpstr>
      <vt:lpstr>독립적인 집합 이어야 함</vt:lpstr>
      <vt:lpstr>사물(Things) 정의</vt:lpstr>
      <vt:lpstr>비사물(Non-Things) 정의</vt:lpstr>
      <vt:lpstr>행위관리 대상체의  분리</vt:lpstr>
      <vt:lpstr>서브 클래스화에 의한 분류</vt:lpstr>
      <vt:lpstr>자기참조를 위한 계층 구조화</vt:lpstr>
      <vt:lpstr>클래스간의 상호작용 확장</vt:lpstr>
      <vt:lpstr>관리하고자 하는 대상 확장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621</cp:revision>
  <dcterms:created xsi:type="dcterms:W3CDTF">2015-12-01T07:34:30Z</dcterms:created>
  <dcterms:modified xsi:type="dcterms:W3CDTF">2016-02-29T02:40:18Z</dcterms:modified>
</cp:coreProperties>
</file>