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6"/>
  </p:notesMasterIdLst>
  <p:sldIdLst>
    <p:sldId id="256" r:id="rId2"/>
    <p:sldId id="1035" r:id="rId3"/>
    <p:sldId id="1033" r:id="rId4"/>
    <p:sldId id="988" r:id="rId5"/>
    <p:sldId id="941" r:id="rId6"/>
    <p:sldId id="1034" r:id="rId7"/>
    <p:sldId id="1039" r:id="rId8"/>
    <p:sldId id="1040" r:id="rId9"/>
    <p:sldId id="1041" r:id="rId10"/>
    <p:sldId id="1042" r:id="rId11"/>
    <p:sldId id="1043" r:id="rId12"/>
    <p:sldId id="1051" r:id="rId13"/>
    <p:sldId id="1045" r:id="rId14"/>
    <p:sldId id="1046" r:id="rId15"/>
    <p:sldId id="1047" r:id="rId16"/>
    <p:sldId id="1048" r:id="rId17"/>
    <p:sldId id="1049" r:id="rId18"/>
    <p:sldId id="1050" r:id="rId19"/>
    <p:sldId id="1062" r:id="rId20"/>
    <p:sldId id="1063" r:id="rId21"/>
    <p:sldId id="1064" r:id="rId22"/>
    <p:sldId id="1065" r:id="rId23"/>
    <p:sldId id="1072" r:id="rId24"/>
    <p:sldId id="1020" r:id="rId25"/>
    <p:sldId id="1036" r:id="rId26"/>
    <p:sldId id="996" r:id="rId27"/>
    <p:sldId id="1037" r:id="rId28"/>
    <p:sldId id="1038" r:id="rId29"/>
    <p:sldId id="1052" r:id="rId30"/>
    <p:sldId id="1053" r:id="rId31"/>
    <p:sldId id="1055" r:id="rId32"/>
    <p:sldId id="1059" r:id="rId33"/>
    <p:sldId id="1054" r:id="rId34"/>
    <p:sldId id="1067" r:id="rId35"/>
    <p:sldId id="1070" r:id="rId36"/>
    <p:sldId id="1068" r:id="rId37"/>
    <p:sldId id="1069" r:id="rId38"/>
    <p:sldId id="1022" r:id="rId39"/>
    <p:sldId id="1071" r:id="rId40"/>
    <p:sldId id="1073" r:id="rId41"/>
    <p:sldId id="1077" r:id="rId42"/>
    <p:sldId id="1078" r:id="rId43"/>
    <p:sldId id="1079" r:id="rId44"/>
    <p:sldId id="1080" r:id="rId45"/>
    <p:sldId id="1084" r:id="rId46"/>
    <p:sldId id="1086" r:id="rId47"/>
    <p:sldId id="1085" r:id="rId48"/>
    <p:sldId id="1087" r:id="rId49"/>
    <p:sldId id="1088" r:id="rId50"/>
    <p:sldId id="1081" r:id="rId51"/>
    <p:sldId id="1082" r:id="rId52"/>
    <p:sldId id="1083" r:id="rId53"/>
    <p:sldId id="1075" r:id="rId54"/>
    <p:sldId id="1076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내부구조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dirty="0" smtClean="0"/>
              <a:t>2.x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7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__import__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smtClean="0">
                <a:latin typeface="+mn-ea"/>
              </a:rPr>
              <a:t>Import</a:t>
            </a:r>
            <a:r>
              <a:rPr lang="ko-KR" altLang="en-US" sz="2800" dirty="0" smtClean="0">
                <a:latin typeface="+mn-ea"/>
              </a:rPr>
              <a:t>한 원 파일에 대한 위치를 확인</a:t>
            </a:r>
            <a:endParaRPr lang="en-US" altLang="ko-KR" sz="2800" dirty="0">
              <a:latin typeface="+mn-ea"/>
            </a:endParaRPr>
          </a:p>
          <a:p>
            <a:pPr marL="320040" lvl="1" indent="0" fontAlgn="base">
              <a:lnSpc>
                <a:spcPct val="120000"/>
              </a:lnSpc>
              <a:buNone/>
            </a:pPr>
            <a:endParaRPr lang="en-US" altLang="ko-KR" sz="19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3789040"/>
            <a:ext cx="68407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&gt;&gt;&gt;__</a:t>
            </a:r>
            <a:r>
              <a:rPr lang="en-US" altLang="ko-KR" dirty="0"/>
              <a:t>import__('inspect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&lt;module 'inspect' from 'C:\Python27\lib\</a:t>
            </a:r>
            <a:r>
              <a:rPr lang="en-US" altLang="ko-KR" dirty="0" err="1"/>
              <a:t>inspect.pyc</a:t>
            </a:r>
            <a:r>
              <a:rPr lang="en-US" altLang="ko-K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1119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err="1" smtClean="0">
                <a:latin typeface="+mn-ea"/>
              </a:rPr>
              <a:t>Var</a:t>
            </a:r>
            <a:r>
              <a:rPr lang="en-US" altLang="ko-KR" sz="2200" dirty="0" smtClean="0">
                <a:latin typeface="+mn-ea"/>
              </a:rPr>
              <a:t>(object)</a:t>
            </a:r>
            <a:r>
              <a:rPr lang="ko-KR" altLang="en-US" sz="2200" dirty="0" smtClean="0">
                <a:latin typeface="+mn-ea"/>
              </a:rPr>
              <a:t>를 넣으면 현재 관리되는 속성들을 표시</a:t>
            </a:r>
            <a:endParaRPr lang="en-US" altLang="ko-KR" sz="2200" dirty="0">
              <a:latin typeface="+mn-ea"/>
            </a:endParaRP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 err="1">
                <a:latin typeface="+mn-ea"/>
              </a:rPr>
              <a:t>vars</a:t>
            </a:r>
            <a:r>
              <a:rPr lang="en-US" altLang="ko-KR" sz="1900" dirty="0">
                <a:latin typeface="+mn-ea"/>
              </a:rPr>
              <a:t>(...)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</a:t>
            </a:r>
            <a:r>
              <a:rPr lang="en-US" altLang="ko-KR" sz="1900" dirty="0" err="1">
                <a:latin typeface="+mn-ea"/>
              </a:rPr>
              <a:t>vars</a:t>
            </a:r>
            <a:r>
              <a:rPr lang="en-US" altLang="ko-KR" sz="1900" dirty="0">
                <a:latin typeface="+mn-ea"/>
              </a:rPr>
              <a:t>([object]) -&gt; </a:t>
            </a:r>
            <a:r>
              <a:rPr lang="en-US" altLang="ko-KR" sz="1900" dirty="0" smtClean="0">
                <a:latin typeface="+mn-ea"/>
              </a:rPr>
              <a:t>dictionary</a:t>
            </a:r>
            <a:endParaRPr lang="en-US" altLang="ko-KR" sz="1900" dirty="0">
              <a:latin typeface="+mn-ea"/>
            </a:endParaRP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Without arguments, equivalent to locals().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With an argument, equivalent to object.__</a:t>
            </a:r>
            <a:r>
              <a:rPr lang="en-US" altLang="ko-KR" sz="1900" dirty="0" err="1">
                <a:latin typeface="+mn-ea"/>
              </a:rPr>
              <a:t>dict</a:t>
            </a:r>
            <a:r>
              <a:rPr lang="en-US" altLang="ko-KR" sz="1900" dirty="0">
                <a:latin typeface="+mn-ea"/>
              </a:rPr>
              <a:t>__.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endParaRPr lang="en-US" altLang="ko-KR" sz="19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4266119"/>
            <a:ext cx="33843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/>
              <a:t>def</a:t>
            </a:r>
            <a:r>
              <a:rPr lang="en-US" altLang="ko-KR" dirty="0"/>
              <a:t> add(</a:t>
            </a:r>
            <a:r>
              <a:rPr lang="en-US" altLang="ko-KR" dirty="0" err="1"/>
              <a:t>x,y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    print(" </a:t>
            </a:r>
            <a:r>
              <a:rPr lang="en-US" altLang="ko-KR" dirty="0" err="1"/>
              <a:t>vars</a:t>
            </a:r>
            <a:r>
              <a:rPr lang="en-US" altLang="ko-KR" dirty="0"/>
              <a:t>   : ",</a:t>
            </a:r>
            <a:r>
              <a:rPr lang="en-US" altLang="ko-KR" dirty="0" err="1"/>
              <a:t>vars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print(" locals : ", locals())</a:t>
            </a:r>
          </a:p>
          <a:p>
            <a:r>
              <a:rPr lang="en-US" altLang="ko-KR" dirty="0"/>
              <a:t>    return x + y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add(5,5)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489581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vars</a:t>
            </a:r>
            <a:r>
              <a:rPr lang="en-US" altLang="ko-KR" dirty="0"/>
              <a:t>   :  {'y': 5, 'x': 5}</a:t>
            </a:r>
          </a:p>
          <a:p>
            <a:r>
              <a:rPr lang="en-US" altLang="ko-KR" dirty="0"/>
              <a:t> locals :  {'y': 5, 'x': 5}</a:t>
            </a:r>
          </a:p>
        </p:txBody>
      </p:sp>
    </p:spTree>
    <p:extLst>
      <p:ext uri="{BB962C8B-B14F-4D97-AF65-F5344CB8AC3E}">
        <p14:creationId xmlns:p14="http://schemas.microsoft.com/office/powerpoint/2010/main" val="17778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dir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클래스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모듈 등의 관리하는 내부 정보를 확인할 때 사용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429000"/>
            <a:ext cx="504056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&gt;&gt;&gt;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(B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['__doc__', '__</a:t>
            </a:r>
            <a:r>
              <a:rPr lang="en-US" altLang="ko-KR" dirty="0" err="1"/>
              <a:t>init</a:t>
            </a:r>
            <a:r>
              <a:rPr lang="en-US" altLang="ko-KR" dirty="0"/>
              <a:t>__', '__module__', 'name']</a:t>
            </a:r>
          </a:p>
        </p:txBody>
      </p:sp>
    </p:spTree>
    <p:extLst>
      <p:ext uri="{BB962C8B-B14F-4D97-AF65-F5344CB8AC3E}">
        <p14:creationId xmlns:p14="http://schemas.microsoft.com/office/powerpoint/2010/main" val="308290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인스턴스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클래스 점검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7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ssubclass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43608" y="4005064"/>
            <a:ext cx="309634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issubclass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list,object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list.__bases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(&lt;type 'object</a:t>
            </a:r>
            <a:r>
              <a:rPr lang="en-US" altLang="ko-KR" sz="1000" dirty="0" smtClean="0"/>
              <a:t>'&gt;,)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issubclass</a:t>
            </a:r>
            <a:r>
              <a:rPr lang="en-US" altLang="ko-KR" sz="1000" dirty="0"/>
              <a:t>(list, type)</a:t>
            </a:r>
          </a:p>
          <a:p>
            <a:r>
              <a:rPr lang="en-US" altLang="ko-KR" sz="1000" dirty="0"/>
              <a:t>False</a:t>
            </a:r>
          </a:p>
          <a:p>
            <a:r>
              <a:rPr lang="en-US" altLang="ko-KR" sz="1000" dirty="0"/>
              <a:t>&gt;&gt;&gt;</a:t>
            </a:r>
            <a:endParaRPr lang="ko-KR" altLang="en-US" sz="1000" dirty="0"/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issubclass</a:t>
            </a:r>
            <a:r>
              <a:rPr lang="en-US" altLang="ko-KR" dirty="0" smtClean="0"/>
              <a:t>() : __bases__ </a:t>
            </a:r>
            <a:r>
              <a:rPr lang="ko-KR" altLang="en-US" dirty="0" smtClean="0"/>
              <a:t>기준으로 상속관계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() : __ class__ </a:t>
            </a:r>
            <a:r>
              <a:rPr lang="ko-KR" altLang="en-US" dirty="0" smtClean="0"/>
              <a:t>기준으로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 관계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5004048" y="3954456"/>
            <a:ext cx="309634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(list, type)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list.__class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&lt;type 'type'&gt;</a:t>
            </a:r>
          </a:p>
          <a:p>
            <a:r>
              <a:rPr lang="en-US" altLang="ko-KR" sz="1000" dirty="0"/>
              <a:t>&gt;&gt;&gt; </a:t>
            </a:r>
            <a:endParaRPr lang="en-US" altLang="ko-KR" sz="1000" dirty="0" smtClean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(list, object)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35010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issubclass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2100" y="34687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isinstance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3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d/hash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43608" y="3068960"/>
            <a:ext cx="309634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&gt;&gt;&gt;id(b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275969936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&gt;&gt;&gt;id(B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275931744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&gt;&gt;&gt;hash(bb)   </a:t>
            </a:r>
            <a:endParaRPr lang="en-US" altLang="ko-KR" sz="1000" dirty="0"/>
          </a:p>
          <a:p>
            <a:r>
              <a:rPr lang="en-US" altLang="ko-KR" sz="1000" dirty="0" smtClean="0"/>
              <a:t>17292299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&gt;&gt;&gt;cc </a:t>
            </a:r>
            <a:r>
              <a:rPr lang="en-US" altLang="ko-KR" sz="1000" dirty="0"/>
              <a:t>= bb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&gt;&gt;&gt;hash(cc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17292299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&gt;&gt;&gt;hash(bb</a:t>
            </a:r>
            <a:r>
              <a:rPr lang="en-US" altLang="ko-KR" sz="1000" dirty="0"/>
              <a:t>) == hash(cc)</a:t>
            </a:r>
          </a:p>
          <a:p>
            <a:r>
              <a:rPr lang="en-US" altLang="ko-KR" sz="1000" dirty="0" smtClean="0"/>
              <a:t>True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</a:t>
            </a:r>
            <a:r>
              <a:rPr lang="en-US" altLang="ko-KR" dirty="0" smtClean="0"/>
              <a:t>d()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대한 주소를 확인하는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hash()</a:t>
            </a:r>
            <a:r>
              <a:rPr lang="ko-KR" altLang="en-US" dirty="0" smtClean="0"/>
              <a:t>는 객체에 대한 </a:t>
            </a:r>
            <a:r>
              <a:rPr lang="en-US" altLang="ko-KR" dirty="0" smtClean="0"/>
              <a:t>hash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integer</a:t>
            </a:r>
            <a:r>
              <a:rPr lang="ko-KR" altLang="en-US" dirty="0" smtClean="0"/>
              <a:t>로 표시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27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변수 </a:t>
            </a:r>
            <a:r>
              <a:rPr lang="ko-KR" altLang="en-US" dirty="0" err="1" smtClean="0"/>
              <a:t>스코프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0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동적 데이터 타입 </a:t>
            </a:r>
            <a:r>
              <a:rPr lang="en-US" altLang="ko-KR" sz="2200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변수에 값이 할당될 경우 데이터 타입이 확정됨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변수는 이름공간 내에서 관리되면 변수는 동적으로 할당이 가능하다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변수 검색 기준은 </a:t>
            </a:r>
            <a:r>
              <a:rPr lang="en-US" altLang="ko-KR" sz="2200" dirty="0" smtClean="0">
                <a:latin typeface="+mn-ea"/>
              </a:rPr>
              <a:t>Local &gt; Global &gt; Built-in </a:t>
            </a:r>
            <a:r>
              <a:rPr lang="ko-KR" altLang="en-US" sz="2200" dirty="0" smtClean="0">
                <a:latin typeface="+mn-ea"/>
              </a:rPr>
              <a:t>영역 순으로 찾는다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Locals()</a:t>
            </a:r>
            <a:r>
              <a:rPr lang="ko-KR" altLang="en-US" sz="2200" dirty="0" smtClean="0">
                <a:latin typeface="+mn-ea"/>
              </a:rPr>
              <a:t>와 </a:t>
            </a:r>
            <a:r>
              <a:rPr lang="en-US" altLang="ko-KR" sz="2200" dirty="0" err="1" smtClean="0">
                <a:latin typeface="+mn-ea"/>
              </a:rPr>
              <a:t>globals</a:t>
            </a:r>
            <a:r>
              <a:rPr lang="en-US" altLang="ko-KR" sz="2200" dirty="0" smtClean="0">
                <a:latin typeface="+mn-ea"/>
              </a:rPr>
              <a:t>() </a:t>
            </a:r>
            <a:r>
              <a:rPr lang="ko-KR" altLang="en-US" sz="2200" dirty="0" smtClean="0">
                <a:latin typeface="+mn-ea"/>
              </a:rPr>
              <a:t>함수를  이용해서 검색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 </a:t>
            </a:r>
            <a:endParaRPr lang="ko-KR" altLang="en-US" sz="1800" dirty="0">
              <a:latin typeface="+mn-ea"/>
            </a:endParaRPr>
          </a:p>
          <a:p>
            <a:pPr lvl="1"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861048"/>
            <a:ext cx="410445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en-US" altLang="ko-KR" dirty="0" smtClean="0"/>
              <a:t>&gt;&gt;&gt; p = 100</a:t>
            </a:r>
          </a:p>
          <a:p>
            <a:r>
              <a:rPr lang="en-US" altLang="ko-KR" dirty="0" smtClean="0"/>
              <a:t>&gt;&gt;&gt; </a:t>
            </a:r>
            <a:endParaRPr lang="en-US" altLang="ko-KR" dirty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</a:t>
            </a:r>
          </a:p>
          <a:p>
            <a:r>
              <a:rPr lang="en-US" altLang="ko-KR" dirty="0" smtClean="0"/>
              <a:t>…        p =0</a:t>
            </a:r>
          </a:p>
          <a:p>
            <a:r>
              <a:rPr lang="en-US" altLang="ko-KR" dirty="0" smtClean="0"/>
              <a:t>…        print(locals())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globals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5655" y="4797152"/>
            <a:ext cx="2088232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98570" y="477005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함수내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그 내부에 정의된 변수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3813887" y="5085184"/>
            <a:ext cx="2484683" cy="8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25249" y="4005064"/>
            <a:ext cx="2088232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72200" y="396368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외부 변수는 전역변수 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1" idx="3"/>
            <a:endCxn id="13" idx="1"/>
          </p:cNvCxnSpPr>
          <p:nvPr/>
        </p:nvCxnSpPr>
        <p:spPr>
          <a:xfrm flipV="1">
            <a:off x="3813481" y="4286855"/>
            <a:ext cx="2558719" cy="62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2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직접 실행 </a:t>
            </a:r>
            <a:r>
              <a:rPr lang="ko-KR" altLang="en-US" dirty="0" smtClean="0"/>
              <a:t>함수들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7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err="1" smtClean="0"/>
              <a:t>KeyWord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 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8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Compile </a:t>
            </a:r>
            <a:r>
              <a:rPr lang="ko-KR" altLang="en-US" b="1" dirty="0" smtClean="0"/>
              <a:t>함수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/>
              <a:t>String</a:t>
            </a:r>
            <a:r>
              <a:rPr lang="ko-KR" altLang="en-US" sz="1800" dirty="0" smtClean="0"/>
              <a:t>으로 받은 </a:t>
            </a:r>
            <a:r>
              <a:rPr lang="ko-KR" altLang="en-US" sz="1800" dirty="0" err="1" smtClean="0"/>
              <a:t>결과을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compile</a:t>
            </a:r>
            <a:r>
              <a:rPr lang="ko-KR" altLang="en-US" sz="1800" dirty="0" smtClean="0"/>
              <a:t>하여 </a:t>
            </a:r>
            <a:r>
              <a:rPr lang="en-US" altLang="ko-KR" sz="1800" dirty="0" err="1" smtClean="0"/>
              <a:t>eval</a:t>
            </a:r>
            <a:r>
              <a:rPr lang="en-US" altLang="ko-KR" sz="1800" dirty="0" smtClean="0"/>
              <a:t>()/exec() </a:t>
            </a:r>
            <a:r>
              <a:rPr lang="ko-KR" altLang="en-US" sz="1800" dirty="0" smtClean="0"/>
              <a:t>함수로 처리</a:t>
            </a:r>
            <a:endParaRPr lang="en-US" altLang="ko-KR" sz="1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284984"/>
            <a:ext cx="316835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#compile(string</a:t>
            </a:r>
            <a:r>
              <a:rPr lang="en-US" altLang="ko-KR" sz="1200" dirty="0"/>
              <a:t>, '', '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') 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"10 * 10"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sll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=compile(</a:t>
            </a:r>
            <a:r>
              <a:rPr lang="en-US" altLang="ko-KR" sz="1200" dirty="0" err="1"/>
              <a:t>sl</a:t>
            </a:r>
            <a:r>
              <a:rPr lang="en-US" altLang="ko-KR" sz="1200" dirty="0"/>
              <a:t>,'','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eval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sll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 smtClean="0"/>
              <a:t>100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4860032" y="3251313"/>
            <a:ext cx="316835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#compile(string</a:t>
            </a:r>
            <a:r>
              <a:rPr lang="en-US" altLang="ko-KR" sz="1200" dirty="0"/>
              <a:t>, '', 'exec</a:t>
            </a:r>
            <a:r>
              <a:rPr lang="en-US" altLang="ko-KR" sz="1200" dirty="0" smtClean="0"/>
              <a:t>')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sc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"print('Hello World')"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scc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compile(</a:t>
            </a:r>
            <a:r>
              <a:rPr lang="en-US" altLang="ko-KR" sz="1200" dirty="0" err="1"/>
              <a:t>sc</a:t>
            </a:r>
            <a:r>
              <a:rPr lang="en-US" altLang="ko-KR" sz="1200" dirty="0"/>
              <a:t>,'','exec')</a:t>
            </a:r>
          </a:p>
          <a:p>
            <a:r>
              <a:rPr lang="en-US" altLang="ko-KR" sz="1200" dirty="0" smtClean="0"/>
              <a:t>&gt;&gt;&gt; exec(</a:t>
            </a:r>
            <a:r>
              <a:rPr lang="en-US" altLang="ko-KR" sz="1200" dirty="0" err="1" smtClean="0"/>
              <a:t>scc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Hello World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5287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eval</a:t>
            </a:r>
            <a:r>
              <a:rPr lang="en-US" altLang="ko-KR" b="1" dirty="0" smtClean="0"/>
              <a:t> : Expression </a:t>
            </a:r>
            <a:r>
              <a:rPr lang="ko-KR" altLang="en-US" b="1" dirty="0" smtClean="0"/>
              <a:t>실행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err="1" smtClean="0"/>
              <a:t>Eval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함수는 컴파일 및 </a:t>
            </a:r>
            <a:r>
              <a:rPr lang="ko-KR" altLang="en-US" sz="1800" dirty="0" err="1" smtClean="0"/>
              <a:t>표현식을</a:t>
            </a:r>
            <a:r>
              <a:rPr lang="ko-KR" altLang="en-US" sz="1800" dirty="0" smtClean="0"/>
              <a:t> 평가하고 실행 처리</a:t>
            </a:r>
            <a:endParaRPr lang="en-US" altLang="ko-KR" sz="1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284984"/>
            <a:ext cx="345638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("1+2")</a:t>
            </a:r>
          </a:p>
          <a:p>
            <a:r>
              <a:rPr lang="en-US" altLang="ko-KR" sz="1200" dirty="0" smtClean="0"/>
              <a:t>3</a:t>
            </a:r>
          </a:p>
          <a:p>
            <a:r>
              <a:rPr lang="en-US" altLang="ko-KR" sz="1200" dirty="0" smtClean="0"/>
              <a:t>&gt;&gt;&gt;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247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exec : Statement </a:t>
            </a:r>
            <a:r>
              <a:rPr lang="ko-KR" altLang="en-US" b="1" dirty="0" smtClean="0"/>
              <a:t>실</a:t>
            </a:r>
            <a:r>
              <a:rPr lang="ko-KR" altLang="en-US" b="1" dirty="0"/>
              <a:t>행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/>
              <a:t>Exec</a:t>
            </a:r>
            <a:r>
              <a:rPr lang="ko-KR" altLang="en-US" sz="1800" dirty="0" smtClean="0"/>
              <a:t>함수는 </a:t>
            </a:r>
            <a:r>
              <a:rPr lang="ko-KR" altLang="en-US" sz="1800" dirty="0" err="1" smtClean="0"/>
              <a:t>컴파일하여</a:t>
            </a:r>
            <a:r>
              <a:rPr lang="ko-KR" altLang="en-US" sz="1800" dirty="0" smtClean="0"/>
              <a:t> 문장을 평가하고 실행하기</a:t>
            </a:r>
            <a:endParaRPr lang="en-US" altLang="ko-KR" sz="18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043608" y="3284984"/>
            <a:ext cx="345638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exec('print "hello world"')</a:t>
            </a:r>
          </a:p>
          <a:p>
            <a:r>
              <a:rPr lang="en-US" altLang="ko-KR" sz="1200" dirty="0"/>
              <a:t>hello world</a:t>
            </a:r>
          </a:p>
          <a:p>
            <a:r>
              <a:rPr lang="en-US" altLang="ko-KR" sz="1200" dirty="0"/>
              <a:t>&gt;&gt;&gt;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473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Run-time function </a:t>
            </a:r>
            <a:r>
              <a:rPr lang="ko-KR" altLang="en-US" b="1" dirty="0" smtClean="0"/>
              <a:t>처리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64807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/>
              <a:t>Exec</a:t>
            </a:r>
            <a:r>
              <a:rPr lang="ko-KR" altLang="en-US" sz="1800" dirty="0" smtClean="0"/>
              <a:t>함수는 </a:t>
            </a:r>
            <a:r>
              <a:rPr lang="ko-KR" altLang="en-US" sz="1800" dirty="0" err="1" smtClean="0"/>
              <a:t>컴파일한</a:t>
            </a:r>
            <a:r>
              <a:rPr lang="ko-KR" altLang="en-US" sz="1800" dirty="0" smtClean="0"/>
              <a:t>  문장을 평가하고 </a:t>
            </a:r>
            <a:r>
              <a:rPr lang="ko-KR" altLang="en-US" sz="1800" b="1" dirty="0" smtClean="0"/>
              <a:t>실행하기</a:t>
            </a:r>
            <a:endParaRPr lang="en-US" altLang="ko-KR" sz="18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043608" y="2564904"/>
            <a:ext cx="3888432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 </a:t>
            </a:r>
            <a:r>
              <a:rPr lang="ko-KR" altLang="en-US" sz="1000" dirty="0" smtClean="0"/>
              <a:t>함수를 문자열에 정의</a:t>
            </a:r>
            <a:endParaRPr lang="en-US" altLang="ko-KR" sz="1000" dirty="0" smtClean="0"/>
          </a:p>
          <a:p>
            <a:r>
              <a:rPr lang="en-US" altLang="ko-KR" sz="1000" dirty="0" err="1" smtClean="0"/>
              <a:t>code_str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'''</a:t>
            </a:r>
          </a:p>
          <a:p>
            <a:r>
              <a:rPr lang="en-US" altLang="ko-KR" sz="1000" dirty="0" err="1"/>
              <a:t>def</a:t>
            </a:r>
            <a:r>
              <a:rPr lang="en-US" altLang="ko-KR" sz="1000" dirty="0"/>
              <a:t> add(x=1,y=1) :</a:t>
            </a:r>
          </a:p>
          <a:p>
            <a:r>
              <a:rPr lang="en-US" altLang="ko-KR" sz="1000" dirty="0"/>
              <a:t>   """ add x, y """</a:t>
            </a:r>
          </a:p>
          <a:p>
            <a:r>
              <a:rPr lang="en-US" altLang="ko-KR" sz="1000" dirty="0"/>
              <a:t>   print(" </a:t>
            </a:r>
            <a:r>
              <a:rPr lang="en-US" altLang="ko-KR" sz="1000" dirty="0" err="1"/>
              <a:t>vars</a:t>
            </a:r>
            <a:r>
              <a:rPr lang="en-US" altLang="ko-KR" sz="1000" dirty="0"/>
              <a:t>   : ",</a:t>
            </a:r>
            <a:r>
              <a:rPr lang="en-US" altLang="ko-KR" sz="1000" dirty="0" err="1"/>
              <a:t>vars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print(" locals : ", locals())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return x + y</a:t>
            </a:r>
          </a:p>
          <a:p>
            <a:r>
              <a:rPr lang="en-US" altLang="ko-KR" sz="1000" dirty="0"/>
              <a:t>   </a:t>
            </a:r>
          </a:p>
          <a:p>
            <a:r>
              <a:rPr lang="en-US" altLang="ko-KR" sz="1000" dirty="0"/>
              <a:t>a = add(5,5)</a:t>
            </a:r>
          </a:p>
          <a:p>
            <a:r>
              <a:rPr lang="en-US" altLang="ko-KR" sz="1000" dirty="0"/>
              <a:t>print(a)</a:t>
            </a:r>
          </a:p>
          <a:p>
            <a:r>
              <a:rPr lang="en-US" altLang="ko-KR" sz="1000" dirty="0" smtClean="0"/>
              <a:t>''‘</a:t>
            </a:r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컴파일 처리</a:t>
            </a:r>
            <a:endParaRPr lang="en-US" altLang="ko-KR" sz="1000" dirty="0"/>
          </a:p>
          <a:p>
            <a:r>
              <a:rPr lang="en-US" altLang="ko-KR" sz="1000" dirty="0" err="1"/>
              <a:t>code_obj</a:t>
            </a:r>
            <a:r>
              <a:rPr lang="en-US" altLang="ko-KR" sz="1000" dirty="0"/>
              <a:t> = compile(</a:t>
            </a:r>
            <a:r>
              <a:rPr lang="en-US" altLang="ko-KR" sz="1000" dirty="0" err="1"/>
              <a:t>code_str</a:t>
            </a:r>
            <a:r>
              <a:rPr lang="en-US" altLang="ko-KR" sz="1000" dirty="0"/>
              <a:t>, '&lt;string&gt;', 'exec')</a:t>
            </a:r>
          </a:p>
          <a:p>
            <a:r>
              <a:rPr lang="en-US" altLang="ko-KR" sz="1000" dirty="0"/>
              <a:t>print(type(</a:t>
            </a:r>
            <a:r>
              <a:rPr lang="en-US" altLang="ko-KR" sz="1000" dirty="0" err="1"/>
              <a:t>code_obj</a:t>
            </a:r>
            <a:r>
              <a:rPr lang="en-US" altLang="ko-KR" sz="1000" dirty="0" smtClean="0"/>
              <a:t>))</a:t>
            </a:r>
          </a:p>
          <a:p>
            <a:r>
              <a:rPr lang="en-US" altLang="ko-KR" sz="1000" dirty="0" smtClean="0"/>
              <a:t># </a:t>
            </a:r>
            <a:r>
              <a:rPr lang="ko-KR" altLang="en-US" sz="1000" dirty="0" smtClean="0"/>
              <a:t>실행</a:t>
            </a:r>
            <a:endParaRPr lang="en-US" altLang="ko-KR" sz="1000" dirty="0"/>
          </a:p>
          <a:p>
            <a:r>
              <a:rPr lang="en-US" altLang="ko-KR" sz="1000" dirty="0"/>
              <a:t>exec(</a:t>
            </a:r>
            <a:r>
              <a:rPr lang="en-US" altLang="ko-KR" sz="1000" dirty="0" err="1"/>
              <a:t>code_obj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672477" y="3933056"/>
            <a:ext cx="25506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 결과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type 'code'&gt;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vars</a:t>
            </a:r>
            <a:r>
              <a:rPr lang="en-US" altLang="ko-KR" dirty="0"/>
              <a:t>   :  {'y': 5, 'x': 5}</a:t>
            </a:r>
          </a:p>
          <a:p>
            <a:r>
              <a:rPr lang="en-US" altLang="ko-KR" dirty="0"/>
              <a:t> locals :  {'y': 5, 'x': 5}</a:t>
            </a:r>
          </a:p>
          <a:p>
            <a:r>
              <a:rPr lang="en-US" altLang="ko-KR" dirty="0"/>
              <a:t>10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447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기본구조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정보보기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5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2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다양한 속성을 가지고 있지만 모듈에 대한 기본 정보 조회하기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17823"/>
              </p:ext>
            </p:extLst>
          </p:nvPr>
        </p:nvGraphicFramePr>
        <p:xfrm>
          <a:off x="755576" y="3645024"/>
          <a:ext cx="7488832" cy="1584177"/>
        </p:xfrm>
        <a:graphic>
          <a:graphicData uri="http://schemas.openxmlformats.org/drawingml/2006/table">
            <a:tbl>
              <a:tblPr/>
              <a:tblGrid>
                <a:gridCol w="2407124"/>
                <a:gridCol w="5081708"/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Attribute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__doc__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documentation string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__file__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filename (missing for built-in modules)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2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모듈도 구성정보에 대해 제공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341982"/>
            <a:ext cx="3960440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200" dirty="0"/>
              <a:t>import __future__</a:t>
            </a:r>
          </a:p>
          <a:p>
            <a:r>
              <a:rPr lang="fr-FR" altLang="ko-KR" sz="1200" dirty="0"/>
              <a:t>print("    ",__future</a:t>
            </a:r>
            <a:r>
              <a:rPr lang="fr-FR" altLang="ko-KR" sz="1200" dirty="0" smtClean="0"/>
              <a:t>__)</a:t>
            </a:r>
          </a:p>
          <a:p>
            <a:r>
              <a:rPr lang="fr-FR" altLang="ko-KR" sz="1200" dirty="0" smtClean="0"/>
              <a:t>#__import__ </a:t>
            </a:r>
            <a:r>
              <a:rPr lang="ko-KR" altLang="en-US" sz="1200" dirty="0" smtClean="0"/>
              <a:t>내장함수로 정보 확인</a:t>
            </a:r>
            <a:endParaRPr lang="fr-FR" altLang="ko-KR" sz="1200" dirty="0"/>
          </a:p>
          <a:p>
            <a:r>
              <a:rPr lang="fr-FR" altLang="ko-KR" sz="1200" dirty="0"/>
              <a:t>print("__import__          :",__import__('__future</a:t>
            </a:r>
            <a:r>
              <a:rPr lang="fr-FR" altLang="ko-KR" sz="1200" dirty="0" smtClean="0"/>
              <a:t>__'))</a:t>
            </a:r>
          </a:p>
          <a:p>
            <a:r>
              <a:rPr lang="fr-FR" altLang="ko-KR" sz="1200" dirty="0" smtClean="0"/>
              <a:t>#</a:t>
            </a:r>
            <a:r>
              <a:rPr lang="ko-KR" altLang="en-US" sz="1200" dirty="0" smtClean="0"/>
              <a:t>모듈 내장 속성을 이용하여 정보 확인</a:t>
            </a:r>
            <a:endParaRPr lang="fr-FR" altLang="ko-KR" sz="1200" dirty="0"/>
          </a:p>
          <a:p>
            <a:r>
              <a:rPr lang="fr-FR" altLang="ko-KR" sz="1200" dirty="0"/>
              <a:t>print("__future__.__file__ :",__future__.__file__)</a:t>
            </a:r>
          </a:p>
          <a:p>
            <a:r>
              <a:rPr lang="fr-FR" altLang="ko-KR" sz="1200" dirty="0"/>
              <a:t>print("__future__.__doc__  :",__future__.__doc__)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3341982"/>
            <a:ext cx="381642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ko-KR" altLang="en-US" sz="1400" dirty="0" smtClean="0"/>
              <a:t>결과값</a:t>
            </a:r>
            <a:endParaRPr lang="en-US" altLang="ko-KR" sz="14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/>
              <a:t>&lt;module '__future__' from 'C:\Python27\lib\__future__.</a:t>
            </a:r>
            <a:r>
              <a:rPr lang="en-US" altLang="ko-KR" sz="1000" dirty="0" err="1"/>
              <a:t>pyc</a:t>
            </a:r>
            <a:r>
              <a:rPr lang="en-US" altLang="ko-KR" sz="1000" dirty="0"/>
              <a:t>'&gt;</a:t>
            </a:r>
          </a:p>
          <a:p>
            <a:r>
              <a:rPr lang="en-US" altLang="ko-KR" sz="1000" dirty="0"/>
              <a:t>__import__          : &lt;module '__future__' from 'C:\Python27\lib\__future__.</a:t>
            </a:r>
            <a:r>
              <a:rPr lang="en-US" altLang="ko-KR" sz="1000" dirty="0" err="1"/>
              <a:t>pyc</a:t>
            </a:r>
            <a:r>
              <a:rPr lang="en-US" altLang="ko-KR" sz="1000" dirty="0"/>
              <a:t>'&gt;</a:t>
            </a:r>
          </a:p>
          <a:p>
            <a:r>
              <a:rPr lang="en-US" altLang="ko-KR" sz="1000" dirty="0"/>
              <a:t>__</a:t>
            </a:r>
            <a:r>
              <a:rPr lang="en-US" altLang="ko-KR" sz="1000" dirty="0" err="1"/>
              <a:t>future__.__file</a:t>
            </a:r>
            <a:r>
              <a:rPr lang="en-US" altLang="ko-KR" sz="1000" dirty="0"/>
              <a:t>__ : C:\Python27\lib\__future__.pyc</a:t>
            </a:r>
          </a:p>
          <a:p>
            <a:r>
              <a:rPr lang="en-US" altLang="ko-KR" sz="1000" dirty="0"/>
              <a:t>__</a:t>
            </a:r>
            <a:r>
              <a:rPr lang="en-US" altLang="ko-KR" sz="1000" dirty="0" err="1"/>
              <a:t>future__.__doc</a:t>
            </a:r>
            <a:r>
              <a:rPr lang="en-US" altLang="ko-KR" sz="1000" dirty="0"/>
              <a:t>__  : Record of phased-in incompatible language changes.</a:t>
            </a:r>
          </a:p>
          <a:p>
            <a:endParaRPr lang="en-US" altLang="ko-KR" sz="1000" dirty="0"/>
          </a:p>
          <a:p>
            <a:r>
              <a:rPr lang="en-US" altLang="ko-KR" sz="1000" dirty="0"/>
              <a:t>Each line is of the form: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FeatureName</a:t>
            </a:r>
            <a:r>
              <a:rPr lang="en-US" altLang="ko-KR" sz="1000" dirty="0"/>
              <a:t> = "_Feature(" </a:t>
            </a:r>
            <a:r>
              <a:rPr lang="en-US" altLang="ko-KR" sz="1000" dirty="0" err="1"/>
              <a:t>OptionalRelease</a:t>
            </a:r>
            <a:r>
              <a:rPr lang="en-US" altLang="ko-KR" sz="1000" dirty="0"/>
              <a:t> "," </a:t>
            </a:r>
            <a:r>
              <a:rPr lang="en-US" altLang="ko-KR" sz="1000" dirty="0" err="1"/>
              <a:t>MandatoryRelease</a:t>
            </a:r>
            <a:r>
              <a:rPr lang="en-US" altLang="ko-KR" sz="1000" dirty="0"/>
              <a:t> ","</a:t>
            </a:r>
          </a:p>
          <a:p>
            <a:r>
              <a:rPr lang="en-US" altLang="ko-KR" sz="1000" dirty="0"/>
              <a:t>                              </a:t>
            </a:r>
            <a:r>
              <a:rPr lang="en-US" altLang="ko-KR" sz="1000" dirty="0" err="1"/>
              <a:t>CompilerFlag</a:t>
            </a:r>
            <a:r>
              <a:rPr lang="en-US" altLang="ko-KR" sz="1000" dirty="0"/>
              <a:t> ")"</a:t>
            </a:r>
          </a:p>
          <a:p>
            <a:endParaRPr lang="en-US" altLang="ko-KR" sz="1000" dirty="0"/>
          </a:p>
          <a:p>
            <a:r>
              <a:rPr lang="en-US" altLang="ko-KR" sz="1000" dirty="0"/>
              <a:t>where, normally, </a:t>
            </a:r>
            <a:r>
              <a:rPr lang="en-US" altLang="ko-KR" sz="1000" dirty="0" err="1"/>
              <a:t>OptionalRelease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MandatoryRelease</a:t>
            </a:r>
            <a:r>
              <a:rPr lang="en-US" altLang="ko-KR" sz="1000" dirty="0"/>
              <a:t>, and both are 5-tuples</a:t>
            </a:r>
          </a:p>
          <a:p>
            <a:r>
              <a:rPr lang="en-US" altLang="ko-KR" sz="1000" dirty="0"/>
              <a:t>of the same form as </a:t>
            </a:r>
            <a:r>
              <a:rPr lang="en-US" altLang="ko-KR" sz="1000" dirty="0" err="1"/>
              <a:t>sys.version_info</a:t>
            </a:r>
            <a:r>
              <a:rPr lang="en-US" altLang="ko-KR" sz="1000" dirty="0" smtClean="0"/>
              <a:t>: </a:t>
            </a:r>
          </a:p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1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 : help()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모듈에 대한 상세 정보는 </a:t>
            </a:r>
            <a:r>
              <a:rPr lang="en-US" altLang="ko-KR" dirty="0" smtClean="0"/>
              <a:t>help() </a:t>
            </a:r>
            <a:r>
              <a:rPr lang="ko-KR" altLang="en-US" dirty="0" smtClean="0"/>
              <a:t>함수를 이용해서 조회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924944"/>
            <a:ext cx="2664296" cy="336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200" dirty="0" smtClean="0"/>
              <a:t>&gt;&gt;&gt; import </a:t>
            </a:r>
            <a:r>
              <a:rPr lang="fr-FR" altLang="ko-KR" sz="1200" dirty="0"/>
              <a:t>__future__</a:t>
            </a:r>
          </a:p>
          <a:p>
            <a:r>
              <a:rPr lang="fr-FR" altLang="ko-KR" sz="1200" dirty="0" smtClean="0"/>
              <a:t>&gt;&gt;&gt; help</a:t>
            </a:r>
            <a:r>
              <a:rPr lang="fr-FR" altLang="ko-KR" sz="1200" dirty="0"/>
              <a:t>(__future__)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5896" y="2852936"/>
            <a:ext cx="52565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ko-KR" altLang="en-US" sz="1400" dirty="0" smtClean="0"/>
              <a:t>결과값</a:t>
            </a:r>
            <a:endParaRPr lang="en-US" altLang="ko-KR" sz="1400" dirty="0" smtClean="0"/>
          </a:p>
          <a:p>
            <a:r>
              <a:rPr lang="en-US" altLang="ko-KR" sz="1000" dirty="0"/>
              <a:t> Help on module __future__:</a:t>
            </a:r>
          </a:p>
          <a:p>
            <a:endParaRPr lang="en-US" altLang="ko-KR" sz="1000" dirty="0"/>
          </a:p>
          <a:p>
            <a:r>
              <a:rPr lang="en-US" altLang="ko-KR" sz="1000" dirty="0"/>
              <a:t>NAME</a:t>
            </a:r>
          </a:p>
          <a:p>
            <a:r>
              <a:rPr lang="en-US" altLang="ko-KR" sz="1000" dirty="0"/>
              <a:t>    __future__ - Record of phased-in incompatible language changes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en-US" altLang="ko-KR" sz="1000" dirty="0"/>
              <a:t>FILE</a:t>
            </a:r>
          </a:p>
          <a:p>
            <a:r>
              <a:rPr lang="en-US" altLang="ko-KR" sz="1000" dirty="0"/>
              <a:t>    c:\python27\lib\__future__.</a:t>
            </a:r>
            <a:r>
              <a:rPr lang="en-US" altLang="ko-KR" sz="1000" dirty="0" smtClean="0"/>
              <a:t>py</a:t>
            </a:r>
            <a:endParaRPr lang="en-US" altLang="ko-KR" sz="1000" dirty="0"/>
          </a:p>
          <a:p>
            <a:r>
              <a:rPr lang="en-US" altLang="ko-KR" sz="1000" dirty="0"/>
              <a:t>DESCRIPTION</a:t>
            </a:r>
          </a:p>
          <a:p>
            <a:r>
              <a:rPr lang="en-US" altLang="ko-KR" sz="1000" dirty="0"/>
              <a:t>    Each line is of the form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FeatureName</a:t>
            </a:r>
            <a:r>
              <a:rPr lang="en-US" altLang="ko-KR" sz="1000" dirty="0"/>
              <a:t> = "_Feature(" </a:t>
            </a:r>
            <a:r>
              <a:rPr lang="en-US" altLang="ko-KR" sz="1000" dirty="0" err="1"/>
              <a:t>OptionalRelease</a:t>
            </a:r>
            <a:r>
              <a:rPr lang="en-US" altLang="ko-KR" sz="1000" dirty="0"/>
              <a:t> "," </a:t>
            </a:r>
            <a:r>
              <a:rPr lang="en-US" altLang="ko-KR" sz="1000" dirty="0" err="1"/>
              <a:t>MandatoryRelease</a:t>
            </a:r>
            <a:r>
              <a:rPr lang="en-US" altLang="ko-KR" sz="1000" dirty="0"/>
              <a:t> ","</a:t>
            </a:r>
          </a:p>
          <a:p>
            <a:r>
              <a:rPr lang="en-US" altLang="ko-KR" sz="1000" dirty="0"/>
              <a:t>                                  </a:t>
            </a:r>
            <a:r>
              <a:rPr lang="en-US" altLang="ko-KR" sz="1000" dirty="0" err="1"/>
              <a:t>CompilerFlag</a:t>
            </a:r>
            <a:r>
              <a:rPr lang="en-US" altLang="ko-KR" sz="1000" dirty="0"/>
              <a:t> ")"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where, normally, </a:t>
            </a:r>
            <a:r>
              <a:rPr lang="en-US" altLang="ko-KR" sz="1000" dirty="0" err="1"/>
              <a:t>OptionalRelease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MandatoryRelease</a:t>
            </a:r>
            <a:r>
              <a:rPr lang="en-US" altLang="ko-KR" sz="1000" dirty="0"/>
              <a:t>, and both are 5-tuples</a:t>
            </a:r>
          </a:p>
          <a:p>
            <a:r>
              <a:rPr lang="en-US" altLang="ko-KR" sz="1000" dirty="0"/>
              <a:t>    of the same form as </a:t>
            </a:r>
            <a:r>
              <a:rPr lang="en-US" altLang="ko-KR" sz="1000" dirty="0" err="1"/>
              <a:t>sys.version_info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r>
              <a:rPr lang="en-US" altLang="ko-KR" sz="1000" dirty="0"/>
              <a:t>        (PY_MAJOR_VERSION, # the 2 in 2.1.0a3; an </a:t>
            </a:r>
            <a:r>
              <a:rPr lang="en-US" altLang="ko-KR" sz="1000" dirty="0" err="1"/>
              <a:t>int</a:t>
            </a:r>
            <a:endParaRPr lang="en-US" altLang="ko-KR" sz="1000" dirty="0"/>
          </a:p>
          <a:p>
            <a:r>
              <a:rPr lang="en-US" altLang="ko-KR" sz="1000" dirty="0"/>
              <a:t>         PY_MINOR_VERSION, # the 1; an </a:t>
            </a:r>
            <a:r>
              <a:rPr lang="en-US" altLang="ko-KR" sz="1000" dirty="0" err="1"/>
              <a:t>int</a:t>
            </a:r>
            <a:endParaRPr lang="en-US" altLang="ko-KR" sz="1000" dirty="0"/>
          </a:p>
          <a:p>
            <a:r>
              <a:rPr lang="en-US" altLang="ko-KR" sz="1000" dirty="0"/>
              <a:t>         PY_MICRO_VERSION, # the 0; an </a:t>
            </a:r>
            <a:r>
              <a:rPr lang="en-US" altLang="ko-KR" sz="1000" dirty="0" err="1"/>
              <a:t>int</a:t>
            </a:r>
            <a:endParaRPr lang="en-US" altLang="ko-KR" sz="1000" dirty="0"/>
          </a:p>
          <a:p>
            <a:r>
              <a:rPr lang="en-US" altLang="ko-KR" sz="1000" dirty="0"/>
              <a:t>         PY_RELEASE_LEVEL, # "alpha", "beta", "candidate" or "final"; string</a:t>
            </a:r>
          </a:p>
          <a:p>
            <a:r>
              <a:rPr lang="en-US" altLang="ko-KR" sz="1000" dirty="0"/>
              <a:t>         PY_RELEASE_SERIAL # the 3; an </a:t>
            </a:r>
            <a:r>
              <a:rPr lang="en-US" altLang="ko-KR" sz="1000" dirty="0" err="1"/>
              <a:t>int</a:t>
            </a:r>
            <a:endParaRPr lang="en-US" altLang="ko-KR" sz="1000" dirty="0"/>
          </a:p>
          <a:p>
            <a:r>
              <a:rPr lang="en-US" altLang="ko-KR" sz="1000" dirty="0"/>
              <a:t>        )</a:t>
            </a:r>
          </a:p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Keyword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다양한 속성을 가지고 있지만 함</a:t>
            </a:r>
            <a:r>
              <a:rPr lang="ko-KR" altLang="en-US" dirty="0"/>
              <a:t>수</a:t>
            </a:r>
            <a:r>
              <a:rPr lang="ko-KR" altLang="en-US" dirty="0" smtClean="0"/>
              <a:t>에 대한 기본 정보 조회하기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74889"/>
              </p:ext>
            </p:extLst>
          </p:nvPr>
        </p:nvGraphicFramePr>
        <p:xfrm>
          <a:off x="899592" y="3068960"/>
          <a:ext cx="7344816" cy="2880320"/>
        </p:xfrm>
        <a:graphic>
          <a:graphicData uri="http://schemas.openxmlformats.org/drawingml/2006/table">
            <a:tbl>
              <a:tblPr/>
              <a:tblGrid>
                <a:gridCol w="2360833"/>
                <a:gridCol w="4983983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Attribute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__doc__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documentation string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__name__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with which this function was defined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func_code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object containing compiled function </a:t>
                      </a:r>
                      <a:r>
                        <a:rPr kumimoji="0"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bytecode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func_defaults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of any default values for arguments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func_doc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(same as __doc__)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func_globals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namespace in which this function was defined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func_name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(same as __name__)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</a:t>
            </a:r>
            <a:r>
              <a:rPr lang="ko-KR" altLang="en-US" dirty="0" smtClean="0"/>
              <a:t>조</a:t>
            </a:r>
            <a:r>
              <a:rPr lang="ko-KR" altLang="en-US" dirty="0"/>
              <a:t>회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함수를 정의해서 기본 조회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2924944"/>
            <a:ext cx="3672408" cy="336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200" dirty="0"/>
              <a:t>def add(x=1,y=1) :</a:t>
            </a:r>
          </a:p>
          <a:p>
            <a:r>
              <a:rPr lang="fr-FR" altLang="ko-KR" sz="1200" dirty="0"/>
              <a:t>    """ add x, y """</a:t>
            </a:r>
          </a:p>
          <a:p>
            <a:r>
              <a:rPr lang="fr-FR" altLang="ko-KR" sz="1200" dirty="0"/>
              <a:t>    print(" vars   : ",vars())</a:t>
            </a:r>
          </a:p>
          <a:p>
            <a:r>
              <a:rPr lang="fr-FR" altLang="ko-KR" sz="1200" dirty="0"/>
              <a:t>    print(" locals : ", locals())</a:t>
            </a:r>
          </a:p>
          <a:p>
            <a:r>
              <a:rPr lang="fr-FR" altLang="ko-KR" sz="1200" dirty="0"/>
              <a:t>    return x + y</a:t>
            </a:r>
          </a:p>
          <a:p>
            <a:r>
              <a:rPr lang="fr-FR" altLang="ko-KR" sz="1200" dirty="0"/>
              <a:t>    </a:t>
            </a:r>
          </a:p>
          <a:p>
            <a:r>
              <a:rPr lang="fr-FR" altLang="ko-KR" sz="1200" dirty="0"/>
              <a:t>add(5,5)</a:t>
            </a:r>
          </a:p>
          <a:p>
            <a:endParaRPr lang="fr-FR" altLang="ko-KR" sz="1200" dirty="0"/>
          </a:p>
          <a:p>
            <a:r>
              <a:rPr lang="fr-FR" altLang="ko-KR" sz="1200" dirty="0"/>
              <a:t>print("func __name__ : ",add.__name__)</a:t>
            </a:r>
          </a:p>
          <a:p>
            <a:r>
              <a:rPr lang="fr-FR" altLang="ko-KR" sz="1200" dirty="0"/>
              <a:t>print("func name     : ",add.func_name)</a:t>
            </a:r>
          </a:p>
          <a:p>
            <a:r>
              <a:rPr lang="fr-FR" altLang="ko-KR" sz="1200" dirty="0"/>
              <a:t>print("func __doc__  : ",add.func_doc)</a:t>
            </a:r>
          </a:p>
          <a:p>
            <a:r>
              <a:rPr lang="fr-FR" altLang="ko-KR" sz="1200" dirty="0"/>
              <a:t>print("func_default  : ",add.func_defaults)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3933056"/>
            <a:ext cx="33843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ko-KR" altLang="en-US" sz="1400" dirty="0" smtClean="0"/>
              <a:t>결과값</a:t>
            </a:r>
            <a:endParaRPr lang="en-US" altLang="ko-KR" sz="14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vars</a:t>
            </a:r>
            <a:r>
              <a:rPr lang="en-US" altLang="ko-KR" sz="1000" dirty="0"/>
              <a:t>   :  {'y': 5, 'x': 5}</a:t>
            </a:r>
          </a:p>
          <a:p>
            <a:r>
              <a:rPr lang="en-US" altLang="ko-KR" sz="1000" dirty="0"/>
              <a:t> locals :  {'y': 5, 'x': 5}</a:t>
            </a:r>
          </a:p>
          <a:p>
            <a:r>
              <a:rPr lang="en-US" altLang="ko-KR" sz="1000" dirty="0" err="1"/>
              <a:t>func</a:t>
            </a:r>
            <a:r>
              <a:rPr lang="en-US" altLang="ko-KR" sz="1000" dirty="0"/>
              <a:t> __name__ :  add</a:t>
            </a:r>
          </a:p>
          <a:p>
            <a:r>
              <a:rPr lang="en-US" altLang="ko-KR" sz="1000" dirty="0" err="1"/>
              <a:t>func</a:t>
            </a:r>
            <a:r>
              <a:rPr lang="en-US" altLang="ko-KR" sz="1000" dirty="0"/>
              <a:t> name     :  add</a:t>
            </a:r>
          </a:p>
          <a:p>
            <a:r>
              <a:rPr lang="en-US" altLang="ko-KR" sz="1000" dirty="0" err="1"/>
              <a:t>func</a:t>
            </a:r>
            <a:r>
              <a:rPr lang="en-US" altLang="ko-KR" sz="1000" dirty="0"/>
              <a:t> __doc__   :   add x, y </a:t>
            </a:r>
          </a:p>
          <a:p>
            <a:r>
              <a:rPr lang="en-US" altLang="ko-KR" sz="1000" dirty="0" err="1"/>
              <a:t>func_default</a:t>
            </a:r>
            <a:r>
              <a:rPr lang="en-US" altLang="ko-KR" sz="1000" dirty="0"/>
              <a:t>  :  (1, 1)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Function </a:t>
            </a:r>
            <a:r>
              <a:rPr lang="ko-KR" altLang="en-US" dirty="0" smtClean="0"/>
              <a:t>내부 구조 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5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다양한 속성을 가지고 있지만 함수 내부</a:t>
            </a:r>
            <a:r>
              <a:rPr lang="en-US" altLang="ko-KR" dirty="0" smtClean="0"/>
              <a:t>(</a:t>
            </a:r>
            <a:r>
              <a:rPr lang="en-US" altLang="ko-KR" sz="3200" dirty="0" err="1"/>
              <a:t>func_code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)</a:t>
            </a:r>
            <a:r>
              <a:rPr lang="ko-KR" altLang="en-US" dirty="0" smtClean="0"/>
              <a:t> 에 대한 기본 정보 조회하기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185413"/>
              </p:ext>
            </p:extLst>
          </p:nvPr>
        </p:nvGraphicFramePr>
        <p:xfrm>
          <a:off x="899592" y="3068960"/>
          <a:ext cx="7344816" cy="3240361"/>
        </p:xfrm>
        <a:graphic>
          <a:graphicData uri="http://schemas.openxmlformats.org/drawingml/2006/table">
            <a:tbl>
              <a:tblPr/>
              <a:tblGrid>
                <a:gridCol w="2360833"/>
                <a:gridCol w="4983983"/>
              </a:tblGrid>
              <a:tr h="2562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Attribute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86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co_argcount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number of arguments (not including * or ** </a:t>
                      </a:r>
                      <a:r>
                        <a:rPr lang="en-US" sz="1200" dirty="0" err="1">
                          <a:effectLst/>
                        </a:rPr>
                        <a:t>args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673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co_code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of raw compiled </a:t>
                      </a:r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bytecode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673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co_consts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of constants used in the </a:t>
                      </a:r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bytecode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673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co_filename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of file in which this code object was created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6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co_firstlineno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number of first line in Python source code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6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co_flags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bitmap: 1=optimized | 2=</a:t>
                      </a:r>
                      <a:r>
                        <a:rPr lang="en-US" sz="1200" dirty="0" err="1">
                          <a:effectLst/>
                        </a:rPr>
                        <a:t>newlocals</a:t>
                      </a:r>
                      <a:r>
                        <a:rPr lang="en-US" sz="1200" dirty="0">
                          <a:effectLst/>
                        </a:rPr>
                        <a:t> | 4=*</a:t>
                      </a:r>
                      <a:r>
                        <a:rPr lang="en-US" sz="1200" dirty="0" err="1">
                          <a:effectLst/>
                        </a:rPr>
                        <a:t>arg</a:t>
                      </a:r>
                      <a:r>
                        <a:rPr lang="en-US" sz="1200" dirty="0">
                          <a:effectLst/>
                        </a:rPr>
                        <a:t> | 8=**</a:t>
                      </a:r>
                      <a:r>
                        <a:rPr lang="en-US" sz="1200" dirty="0" err="1">
                          <a:effectLst/>
                        </a:rPr>
                        <a:t>arg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6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co_lnotab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encoded mapping of line numbers to </a:t>
                      </a:r>
                      <a:r>
                        <a:rPr lang="en-US" sz="1200" dirty="0" err="1">
                          <a:effectLst/>
                        </a:rPr>
                        <a:t>bytecode</a:t>
                      </a:r>
                      <a:r>
                        <a:rPr lang="en-US" sz="1200" dirty="0">
                          <a:effectLst/>
                        </a:rPr>
                        <a:t> indices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6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co_name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name with which this code object was defined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6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co_names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tuple of names of local variables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6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co_nlocals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number of local variables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6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co_stacksize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virtual machine stack space required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6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co_varnames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tuple of names of arguments and local variables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3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&lt;type 'code</a:t>
            </a:r>
            <a:r>
              <a:rPr lang="en-US" altLang="ko-KR" dirty="0" smtClean="0"/>
              <a:t>'&gt;</a:t>
            </a:r>
            <a:r>
              <a:rPr lang="ko-KR" altLang="en-US" dirty="0"/>
              <a:t> </a:t>
            </a:r>
            <a:r>
              <a:rPr lang="ko-KR" altLang="en-US" dirty="0" smtClean="0"/>
              <a:t>내부 조회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64807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smtClean="0"/>
              <a:t>함수에 정의된 내부 코드에 대한 조회</a:t>
            </a:r>
            <a:endParaRPr lang="en-US" altLang="ko-KR" sz="28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043608" y="3140968"/>
            <a:ext cx="3240360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def</a:t>
            </a:r>
            <a:r>
              <a:rPr lang="en-US" altLang="ko-KR" sz="1000" dirty="0"/>
              <a:t> add1(x=1,y=1) :</a:t>
            </a:r>
          </a:p>
          <a:p>
            <a:r>
              <a:rPr lang="en-US" altLang="ko-KR" sz="1000" dirty="0"/>
              <a:t>    """ add1 x, y """</a:t>
            </a:r>
          </a:p>
          <a:p>
            <a:r>
              <a:rPr lang="en-US" altLang="ko-KR" sz="1000" dirty="0"/>
              <a:t>    print(" </a:t>
            </a:r>
            <a:r>
              <a:rPr lang="en-US" altLang="ko-KR" sz="1000" dirty="0" err="1"/>
              <a:t>vars</a:t>
            </a:r>
            <a:r>
              <a:rPr lang="en-US" altLang="ko-KR" sz="1000" dirty="0"/>
              <a:t>   : ",</a:t>
            </a:r>
            <a:r>
              <a:rPr lang="en-US" altLang="ko-KR" sz="1000" dirty="0" err="1"/>
              <a:t>vars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 print(" locals : ", locals())</a:t>
            </a:r>
          </a:p>
          <a:p>
            <a:r>
              <a:rPr lang="en-US" altLang="ko-KR" sz="1000" dirty="0"/>
              <a:t>    return x + </a:t>
            </a:r>
            <a:r>
              <a:rPr lang="en-US" altLang="ko-KR" sz="1000" dirty="0" smtClean="0"/>
              <a:t>y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print</a:t>
            </a:r>
            <a:r>
              <a:rPr lang="en-US" altLang="ko-KR" sz="1000" dirty="0"/>
              <a:t>(" add1 code type ")</a:t>
            </a:r>
          </a:p>
          <a:p>
            <a:r>
              <a:rPr lang="en-US" altLang="ko-KR" sz="1000" dirty="0"/>
              <a:t>print(add1.func_code.co_name)</a:t>
            </a:r>
          </a:p>
          <a:p>
            <a:r>
              <a:rPr lang="en-US" altLang="ko-KR" sz="1000" dirty="0"/>
              <a:t>print(add1.func_code.co_filename)</a:t>
            </a:r>
          </a:p>
          <a:p>
            <a:r>
              <a:rPr lang="en-US" altLang="ko-KR" sz="1000" dirty="0"/>
              <a:t>print(add1.func_code.co_argcount)</a:t>
            </a:r>
          </a:p>
          <a:p>
            <a:r>
              <a:rPr lang="en-US" altLang="ko-KR" sz="1000" dirty="0"/>
              <a:t>print(add1.func_code.co_code)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3919263"/>
            <a:ext cx="3147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처리 결과</a:t>
            </a:r>
            <a:endParaRPr lang="en-US" altLang="ko-KR" sz="1200" dirty="0" smtClean="0"/>
          </a:p>
          <a:p>
            <a:r>
              <a:rPr lang="en-US" altLang="ko-KR" sz="1200" dirty="0"/>
              <a:t> add1 code type </a:t>
            </a:r>
          </a:p>
          <a:p>
            <a:r>
              <a:rPr lang="en-US" altLang="ko-KR" sz="1200" dirty="0"/>
              <a:t>add1</a:t>
            </a:r>
          </a:p>
          <a:p>
            <a:r>
              <a:rPr lang="en-US" altLang="ko-KR" sz="1200" dirty="0"/>
              <a:t>C:/myPython/keyword/keyword_test.py</a:t>
            </a:r>
          </a:p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0726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Inspect </a:t>
            </a:r>
            <a:r>
              <a:rPr lang="ko-KR" altLang="en-US" dirty="0" smtClean="0"/>
              <a:t>모듈로 내부구조 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7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inspect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 구조 조회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Inspect </a:t>
            </a:r>
            <a:r>
              <a:rPr lang="ko-KR" altLang="en-US" dirty="0" smtClean="0"/>
              <a:t>모듈을 이용한 함수 구조  조회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087482"/>
              </p:ext>
            </p:extLst>
          </p:nvPr>
        </p:nvGraphicFramePr>
        <p:xfrm>
          <a:off x="755576" y="2564902"/>
          <a:ext cx="7632848" cy="3456388"/>
        </p:xfrm>
        <a:graphic>
          <a:graphicData uri="http://schemas.openxmlformats.org/drawingml/2006/table">
            <a:tbl>
              <a:tblPr/>
              <a:tblGrid>
                <a:gridCol w="3384376"/>
                <a:gridCol w="4248472"/>
              </a:tblGrid>
              <a:tr h="3801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function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inspect.getdoc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내부의 </a:t>
                      </a:r>
                      <a:r>
                        <a:rPr lang="en-US" altLang="ko-KR" sz="1200" baseline="0" dirty="0" smtClean="0">
                          <a:effectLst/>
                        </a:rPr>
                        <a:t>doc</a:t>
                      </a:r>
                      <a:r>
                        <a:rPr lang="ko-KR" altLang="en-US" sz="1200" baseline="0" dirty="0" smtClean="0">
                          <a:effectLst/>
                        </a:rPr>
                        <a:t>을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inspect.getsourcefile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ko-KR" altLang="en-US" sz="1200" dirty="0" smtClean="0">
                          <a:effectLst/>
                        </a:rPr>
                        <a:t>에 대한 소스파일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모듈이름</a:t>
                      </a:r>
                      <a:r>
                        <a:rPr lang="en-US" altLang="ko-KR" sz="1200" dirty="0" smtClean="0">
                          <a:effectLst/>
                        </a:rPr>
                        <a:t>0</a:t>
                      </a:r>
                      <a:r>
                        <a:rPr lang="ko-KR" altLang="en-US" sz="1200" dirty="0" smtClean="0">
                          <a:effectLst/>
                        </a:rPr>
                        <a:t>을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inspect.getmodule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ko-KR" altLang="en-US" sz="1200" dirty="0" smtClean="0">
                          <a:effectLst/>
                        </a:rPr>
                        <a:t>에 대한 모듈 이름을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inspect.getsource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object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내부의 소스를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5896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inspect.getsourcelines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(object)</a:t>
                      </a:r>
                      <a:endParaRPr lang="en-US" sz="1200" i="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  object </a:t>
                      </a:r>
                      <a:r>
                        <a:rPr lang="ko-KR" altLang="en-US" sz="1200" baseline="0" dirty="0" smtClean="0">
                          <a:effectLst/>
                        </a:rPr>
                        <a:t>내부의 소스를 라인 별로 분리해서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4000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inspect.getargspec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i="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</a:t>
                      </a:r>
                      <a:r>
                        <a:rPr lang="ko-KR" altLang="en-US" sz="1200" dirty="0" smtClean="0">
                          <a:effectLst/>
                        </a:rPr>
                        <a:t>함수의 </a:t>
                      </a:r>
                      <a:r>
                        <a:rPr lang="en-US" sz="1200" dirty="0" smtClean="0">
                          <a:effectLst/>
                        </a:rPr>
                        <a:t>argument</a:t>
                      </a:r>
                      <a:r>
                        <a:rPr lang="ko-KR" altLang="en-US" sz="1200" dirty="0" smtClean="0">
                          <a:effectLst/>
                        </a:rPr>
                        <a:t>에 대한 정보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4862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i="0" dirty="0" err="1" smtClean="0"/>
                        <a:t>inspect.getcallargs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*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][, **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kwds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200" i="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  </a:t>
                      </a:r>
                      <a:r>
                        <a:rPr lang="ko-KR" altLang="en-US" sz="1200" dirty="0" smtClean="0">
                          <a:effectLst/>
                        </a:rPr>
                        <a:t>함수 실행을 정의할 경우 실제 </a:t>
                      </a:r>
                      <a:r>
                        <a:rPr lang="en-US" altLang="ko-KR" sz="1200" dirty="0" smtClean="0">
                          <a:effectLst/>
                        </a:rPr>
                        <a:t>argument </a:t>
                      </a:r>
                      <a:r>
                        <a:rPr lang="ko-KR" altLang="en-US" sz="1200" dirty="0" smtClean="0">
                          <a:effectLst/>
                        </a:rPr>
                        <a:t>연결 정보를 출력</a:t>
                      </a:r>
                      <a:endParaRPr lang="en-US" sz="1200" dirty="0">
                        <a:effectLst/>
                      </a:endParaRPr>
                    </a:p>
                  </a:txBody>
                  <a:tcPr marL="13406" marR="13406" marT="5363" marB="5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9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inspect </a:t>
            </a:r>
            <a:r>
              <a:rPr lang="ko-KR" altLang="en-US" dirty="0"/>
              <a:t>모듈</a:t>
            </a:r>
            <a:r>
              <a:rPr lang="en-US" altLang="ko-KR" dirty="0"/>
              <a:t> : </a:t>
            </a:r>
            <a:r>
              <a:rPr lang="ko-KR" altLang="en-US" dirty="0" smtClean="0"/>
              <a:t>조회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Inspect </a:t>
            </a:r>
            <a:r>
              <a:rPr lang="ko-KR" altLang="en-US" dirty="0" smtClean="0"/>
              <a:t>모듈을 이용해서 함수에 대한 정보 조회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5536" y="2852936"/>
            <a:ext cx="44644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sum(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x+y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print(" function sum variable ")  </a:t>
            </a:r>
          </a:p>
          <a:p>
            <a:r>
              <a:rPr lang="en-US" altLang="ko-KR" sz="1200" dirty="0"/>
              <a:t>print("tuple of names of arguments and local variables")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sum.func_code.co_varnames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of names of arguments ")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inspect.getcallargs</a:t>
            </a:r>
            <a:r>
              <a:rPr lang="en-US" altLang="ko-KR" sz="1200" dirty="0"/>
              <a:t>(sum,5,5))</a:t>
            </a:r>
          </a:p>
          <a:p>
            <a:r>
              <a:rPr lang="en-US" altLang="ko-KR" sz="1200" dirty="0"/>
              <a:t>print(" function sum code ") 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sum.func_code.co_code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소스코드 보기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inspect.getsource</a:t>
            </a:r>
            <a:r>
              <a:rPr lang="en-US" altLang="ko-KR" sz="1200" dirty="0"/>
              <a:t>(sum))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inspect.getsourcefile</a:t>
            </a:r>
            <a:r>
              <a:rPr lang="en-US" altLang="ko-KR" sz="1200" dirty="0"/>
              <a:t>(sum))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4000996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처리결과</a:t>
            </a:r>
            <a:endParaRPr lang="en-US" altLang="ko-KR" sz="1200" dirty="0" smtClean="0"/>
          </a:p>
          <a:p>
            <a:r>
              <a:rPr lang="en-US" altLang="ko-KR" sz="1200" dirty="0" smtClean="0"/>
              <a:t>function </a:t>
            </a:r>
            <a:r>
              <a:rPr lang="en-US" altLang="ko-KR" sz="1200" dirty="0"/>
              <a:t>sum variable </a:t>
            </a:r>
          </a:p>
          <a:p>
            <a:r>
              <a:rPr lang="en-US" altLang="ko-KR" sz="1200" dirty="0"/>
              <a:t>tuple of names of arguments and local variables</a:t>
            </a:r>
          </a:p>
          <a:p>
            <a:r>
              <a:rPr lang="en-US" altLang="ko-KR" sz="1200" dirty="0"/>
              <a:t>('x', 'y')</a:t>
            </a:r>
          </a:p>
          <a:p>
            <a:r>
              <a:rPr lang="en-US" altLang="ko-KR" sz="1200" dirty="0" err="1"/>
              <a:t>dict</a:t>
            </a:r>
            <a:r>
              <a:rPr lang="en-US" altLang="ko-KR" sz="1200" dirty="0"/>
              <a:t> of names of arguments </a:t>
            </a:r>
          </a:p>
          <a:p>
            <a:r>
              <a:rPr lang="en-US" altLang="ko-KR" sz="1200" dirty="0"/>
              <a:t>{'y': 5, 'x': 5}</a:t>
            </a:r>
          </a:p>
          <a:p>
            <a:r>
              <a:rPr lang="en-US" altLang="ko-KR" sz="1200" dirty="0"/>
              <a:t> function sum code </a:t>
            </a:r>
          </a:p>
          <a:p>
            <a:r>
              <a:rPr lang="en-US" altLang="ko-KR" sz="1200" dirty="0"/>
              <a:t>|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sum(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C:/myPython/ispect/inspect_sor_test.py</a:t>
            </a:r>
          </a:p>
        </p:txBody>
      </p:sp>
    </p:spTree>
    <p:extLst>
      <p:ext uri="{BB962C8B-B14F-4D97-AF65-F5344CB8AC3E}">
        <p14:creationId xmlns:p14="http://schemas.microsoft.com/office/powerpoint/2010/main" val="12493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dis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바이트코드 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9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 </a:t>
            </a:r>
            <a:r>
              <a:rPr lang="ko-KR" altLang="en-US" dirty="0" smtClean="0"/>
              <a:t>모듈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bytecode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컴파일된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bytecode</a:t>
            </a:r>
            <a:r>
              <a:rPr lang="ko-KR" altLang="en-US" sz="2800" dirty="0" smtClean="0"/>
              <a:t>를 확인하기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2863078"/>
            <a:ext cx="338437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add1(x=1,y=1) :</a:t>
            </a:r>
          </a:p>
          <a:p>
            <a:r>
              <a:rPr lang="en-US" altLang="ko-KR" sz="1200" dirty="0"/>
              <a:t>    """ add1 x, y """</a:t>
            </a:r>
          </a:p>
          <a:p>
            <a:r>
              <a:rPr lang="en-US" altLang="ko-KR" sz="1200" dirty="0"/>
              <a:t>    print(" </a:t>
            </a:r>
            <a:r>
              <a:rPr lang="en-US" altLang="ko-KR" sz="1200" dirty="0" err="1"/>
              <a:t>vars</a:t>
            </a:r>
            <a:r>
              <a:rPr lang="en-US" altLang="ko-KR" sz="1200" dirty="0"/>
              <a:t>   : ",</a:t>
            </a:r>
            <a:r>
              <a:rPr lang="en-US" altLang="ko-KR" sz="1200" dirty="0" err="1"/>
              <a:t>vars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print(" locals : ", locals())</a:t>
            </a:r>
          </a:p>
          <a:p>
            <a:r>
              <a:rPr lang="en-US" altLang="ko-KR" sz="1200" dirty="0"/>
              <a:t>    return x + </a:t>
            </a:r>
            <a:r>
              <a:rPr lang="en-US" altLang="ko-KR" sz="1200" dirty="0" smtClean="0"/>
              <a:t>y</a:t>
            </a:r>
          </a:p>
          <a:p>
            <a:endParaRPr lang="en-US" altLang="ko-KR" sz="1200" dirty="0"/>
          </a:p>
          <a:p>
            <a:r>
              <a:rPr lang="en-US" altLang="ko-KR" sz="1200" dirty="0"/>
              <a:t>import dis</a:t>
            </a:r>
          </a:p>
          <a:p>
            <a:r>
              <a:rPr lang="en-US" altLang="ko-KR" sz="1200" dirty="0" err="1"/>
              <a:t>dis.dis</a:t>
            </a:r>
            <a:r>
              <a:rPr lang="en-US" altLang="ko-KR" sz="1200" dirty="0"/>
              <a:t>(add1.func_code.co_code)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2965301"/>
            <a:ext cx="41764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처리결과</a:t>
            </a:r>
            <a:endParaRPr lang="en-US" altLang="ko-KR" sz="1200" dirty="0" smtClean="0"/>
          </a:p>
          <a:p>
            <a:r>
              <a:rPr lang="en-US" altLang="ko-KR" sz="1200" dirty="0"/>
              <a:t> 0 LOAD_GLOBAL         0 (0)</a:t>
            </a:r>
          </a:p>
          <a:p>
            <a:r>
              <a:rPr lang="en-US" altLang="ko-KR" sz="1200" dirty="0"/>
              <a:t>          3 LOAD_CONST          1 (1)</a:t>
            </a:r>
          </a:p>
          <a:p>
            <a:r>
              <a:rPr lang="en-US" altLang="ko-KR" sz="1200" dirty="0"/>
              <a:t>          6 LOAD_GLOBAL         1 (1)</a:t>
            </a:r>
          </a:p>
          <a:p>
            <a:r>
              <a:rPr lang="en-US" altLang="ko-KR" sz="1200" dirty="0"/>
              <a:t>          9 CALL_FUNCTION       0</a:t>
            </a:r>
          </a:p>
          <a:p>
            <a:r>
              <a:rPr lang="en-US" altLang="ko-KR" sz="1200" dirty="0"/>
              <a:t>         12 CALL_FUNCTION       2</a:t>
            </a:r>
          </a:p>
          <a:p>
            <a:r>
              <a:rPr lang="en-US" altLang="ko-KR" sz="1200" dirty="0"/>
              <a:t>         15 POP_TOP        </a:t>
            </a:r>
          </a:p>
          <a:p>
            <a:r>
              <a:rPr lang="en-US" altLang="ko-KR" sz="1200" dirty="0"/>
              <a:t>         16 LOAD_GLOBAL         0 (0)</a:t>
            </a:r>
          </a:p>
          <a:p>
            <a:r>
              <a:rPr lang="en-US" altLang="ko-KR" sz="1200" dirty="0"/>
              <a:t>         19 LOAD_CONST          2 (2)</a:t>
            </a:r>
          </a:p>
          <a:p>
            <a:r>
              <a:rPr lang="en-US" altLang="ko-KR" sz="1200" dirty="0"/>
              <a:t>         22 LOAD_GLOBAL         2 (2)</a:t>
            </a:r>
          </a:p>
          <a:p>
            <a:r>
              <a:rPr lang="en-US" altLang="ko-KR" sz="1200" dirty="0"/>
              <a:t>         25 CALL_FUNCTION       0</a:t>
            </a:r>
          </a:p>
          <a:p>
            <a:r>
              <a:rPr lang="en-US" altLang="ko-KR" sz="1200" dirty="0"/>
              <a:t>         28 CALL_FUNCTION       2</a:t>
            </a:r>
          </a:p>
          <a:p>
            <a:r>
              <a:rPr lang="en-US" altLang="ko-KR" sz="1200" dirty="0"/>
              <a:t>         31 POP_TOP        </a:t>
            </a:r>
          </a:p>
          <a:p>
            <a:r>
              <a:rPr lang="en-US" altLang="ko-KR" sz="1200" dirty="0"/>
              <a:t>         32 LOAD_FAST           0 (0)</a:t>
            </a:r>
          </a:p>
          <a:p>
            <a:r>
              <a:rPr lang="en-US" altLang="ko-KR" sz="1200" dirty="0"/>
              <a:t>         35 LOAD_FAST           1 (1)</a:t>
            </a:r>
          </a:p>
          <a:p>
            <a:r>
              <a:rPr lang="en-US" altLang="ko-KR" sz="1200" dirty="0"/>
              <a:t>         38 BINARY_ADD     </a:t>
            </a:r>
          </a:p>
          <a:p>
            <a:r>
              <a:rPr lang="en-US" altLang="ko-KR" sz="1200" dirty="0"/>
              <a:t>         39 RETURN_VALUE </a:t>
            </a:r>
          </a:p>
        </p:txBody>
      </p:sp>
    </p:spTree>
    <p:extLst>
      <p:ext uri="{BB962C8B-B14F-4D97-AF65-F5344CB8AC3E}">
        <p14:creationId xmlns:p14="http://schemas.microsoft.com/office/powerpoint/2010/main" val="26359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Keyword </a:t>
            </a:r>
            <a:r>
              <a:rPr lang="ko-KR" altLang="en-US" dirty="0" smtClean="0"/>
              <a:t>정보 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keyword </a:t>
            </a:r>
            <a:r>
              <a:rPr lang="ko-KR" altLang="en-US" dirty="0" smtClean="0"/>
              <a:t>정보는 확인하기 위해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하여 확인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115616" y="3573016"/>
            <a:ext cx="3600400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import keyword</a:t>
            </a:r>
          </a:p>
          <a:p>
            <a:endParaRPr lang="en-US" altLang="ko-KR" dirty="0"/>
          </a:p>
          <a:p>
            <a:r>
              <a:rPr lang="en-US" altLang="ko-KR" dirty="0"/>
              <a:t>print keyword</a:t>
            </a:r>
          </a:p>
          <a:p>
            <a:endParaRPr lang="en-US" altLang="ko-KR" dirty="0"/>
          </a:p>
          <a:p>
            <a:r>
              <a:rPr lang="en-US" altLang="ko-KR" dirty="0"/>
              <a:t>print </a:t>
            </a:r>
            <a:r>
              <a:rPr lang="en-US" altLang="ko-KR" dirty="0" err="1"/>
              <a:t>keyword.kwlist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4156338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&lt;module 'keyword' from 'C:\Python27\lib\</a:t>
            </a:r>
            <a:r>
              <a:rPr lang="en-US" altLang="ko-KR" sz="1200" dirty="0" err="1"/>
              <a:t>keyword.pyc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['and', 'as', 'assert', 'break', 'class', 'continue', '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', 'del', '</a:t>
            </a:r>
            <a:r>
              <a:rPr lang="en-US" altLang="ko-KR" sz="1200" dirty="0" err="1"/>
              <a:t>elif</a:t>
            </a:r>
            <a:r>
              <a:rPr lang="en-US" altLang="ko-KR" sz="1200" dirty="0"/>
              <a:t>', 'else', 'except', 'exec', 'finally', 'for', 'from', 'global', 'if', 'import', 'in', 'is', 'lambda', 'not', 'or', 'pass', 'print', 'raise', 'return', 'try', 'while', 'with', 'yield']</a:t>
            </a:r>
          </a:p>
        </p:txBody>
      </p:sp>
    </p:spTree>
    <p:extLst>
      <p:ext uri="{BB962C8B-B14F-4D97-AF65-F5344CB8AC3E}">
        <p14:creationId xmlns:p14="http://schemas.microsoft.com/office/powerpoint/2010/main" val="3315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03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 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79208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클래스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err="1" smtClean="0">
                <a:latin typeface="+mn-ea"/>
              </a:rPr>
              <a:t>정적메소드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클래스 내부 변수 등을 관리한다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564904"/>
            <a:ext cx="345638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 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0</a:t>
            </a:r>
          </a:p>
          <a:p>
            <a:r>
              <a:rPr lang="en-US" altLang="ko-KR" sz="1000" dirty="0" smtClean="0"/>
              <a:t>    @</a:t>
            </a:r>
            <a:r>
              <a:rPr lang="en-US" altLang="ko-KR" sz="1000" dirty="0" err="1"/>
              <a:t>classmethod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cls.cls_var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cls.cls_var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/>
              <a:t>staticmethod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100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ins_method</a:t>
            </a:r>
            <a:r>
              <a:rPr lang="en-US" altLang="ko-KR" sz="1000" dirty="0"/>
              <a:t>(self) :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self.ins_var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print</a:t>
            </a:r>
            <a:r>
              <a:rPr lang="en-US" altLang="ko-KR" sz="1000" dirty="0"/>
              <a:t>('call ins method ', </a:t>
            </a:r>
            <a:r>
              <a:rPr lang="en-US" altLang="ko-KR" sz="1000" dirty="0" err="1"/>
              <a:t>self.ins_var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=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c.ins_method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708920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299695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80112" y="26276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변수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131824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객체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3887881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정적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8" idx="1"/>
          </p:cNvCxnSpPr>
          <p:nvPr/>
        </p:nvCxnSpPr>
        <p:spPr>
          <a:xfrm flipV="1">
            <a:off x="2555776" y="2812286"/>
            <a:ext cx="3024336" cy="4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9" idx="1"/>
          </p:cNvCxnSpPr>
          <p:nvPr/>
        </p:nvCxnSpPr>
        <p:spPr>
          <a:xfrm>
            <a:off x="3747880" y="3294034"/>
            <a:ext cx="1832232" cy="22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0" idx="1"/>
          </p:cNvCxnSpPr>
          <p:nvPr/>
        </p:nvCxnSpPr>
        <p:spPr>
          <a:xfrm>
            <a:off x="3747880" y="4072547"/>
            <a:ext cx="18322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71718" y="5661248"/>
            <a:ext cx="74327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처리결과</a:t>
            </a:r>
            <a:endParaRPr lang="en-US" altLang="ko-KR" sz="900" dirty="0" smtClean="0"/>
          </a:p>
          <a:p>
            <a:r>
              <a:rPr lang="en-US" altLang="ko-KR" sz="900" dirty="0" smtClean="0"/>
              <a:t>('call </a:t>
            </a:r>
            <a:r>
              <a:rPr lang="en-US" altLang="ko-KR" sz="900" dirty="0" err="1" smtClean="0"/>
              <a:t>cls_method</a:t>
            </a:r>
            <a:r>
              <a:rPr lang="en-US" altLang="ko-KR" sz="900" dirty="0" smtClean="0"/>
              <a:t> ', 1)</a:t>
            </a:r>
          </a:p>
          <a:p>
            <a:r>
              <a:rPr lang="en-US" altLang="ko-KR" sz="1000" dirty="0" smtClean="0"/>
              <a:t>('call </a:t>
            </a:r>
            <a:r>
              <a:rPr lang="en-US" altLang="ko-KR" sz="1000" dirty="0" err="1" smtClean="0"/>
              <a:t>sta_method</a:t>
            </a:r>
            <a:r>
              <a:rPr lang="en-US" altLang="ko-KR" sz="1000" dirty="0" smtClean="0"/>
              <a:t> ', 100)</a:t>
            </a:r>
          </a:p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Class_Member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내부 관리 영역</a:t>
            </a:r>
            <a:endParaRPr lang="en-US" altLang="ko-KR" sz="1000" dirty="0" smtClean="0"/>
          </a:p>
          <a:p>
            <a:r>
              <a:rPr lang="en-US" altLang="ko-KR" sz="1000" dirty="0" smtClean="0"/>
              <a:t>{'</a:t>
            </a:r>
            <a:r>
              <a:rPr lang="en-US" altLang="ko-KR" sz="1000" dirty="0" err="1" smtClean="0"/>
              <a:t>sta_method</a:t>
            </a:r>
            <a:r>
              <a:rPr lang="en-US" altLang="ko-KR" sz="1000" dirty="0" smtClean="0"/>
              <a:t>': &lt;</a:t>
            </a:r>
            <a:r>
              <a:rPr lang="en-US" altLang="ko-KR" sz="1000" dirty="0" err="1" smtClean="0"/>
              <a:t>staticmethod</a:t>
            </a:r>
            <a:r>
              <a:rPr lang="en-US" altLang="ko-KR" sz="1000" dirty="0" smtClean="0"/>
              <a:t> object at 0x0215A650&gt;, '__module__': '__main__', '</a:t>
            </a:r>
            <a:r>
              <a:rPr lang="en-US" altLang="ko-KR" sz="1000" dirty="0" err="1" smtClean="0"/>
              <a:t>ins_method</a:t>
            </a:r>
            <a:r>
              <a:rPr lang="en-US" altLang="ko-KR" sz="1000" dirty="0" smtClean="0"/>
              <a:t>': &lt;function </a:t>
            </a:r>
            <a:r>
              <a:rPr lang="en-US" altLang="ko-KR" sz="1000" dirty="0" err="1" smtClean="0"/>
              <a:t>ins_method</a:t>
            </a:r>
            <a:r>
              <a:rPr lang="en-US" altLang="ko-KR" sz="1000" dirty="0" smtClean="0"/>
              <a:t> at 0x029D2270&gt;, '</a:t>
            </a:r>
            <a:r>
              <a:rPr lang="en-US" altLang="ko-KR" sz="1000" dirty="0" err="1" smtClean="0"/>
              <a:t>cls_method</a:t>
            </a:r>
            <a:r>
              <a:rPr lang="en-US" altLang="ko-KR" sz="1000" dirty="0" smtClean="0"/>
              <a:t>': &lt;</a:t>
            </a:r>
            <a:r>
              <a:rPr lang="en-US" altLang="ko-KR" sz="1000" dirty="0" err="1" smtClean="0"/>
              <a:t>classmethod</a:t>
            </a:r>
            <a:r>
              <a:rPr lang="en-US" altLang="ko-KR" sz="1000" dirty="0" smtClean="0"/>
              <a:t> object at 0x01D92070&gt;, '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': 1, '__doc__': None}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347656" y="373799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30528" y="4488552"/>
            <a:ext cx="2416240" cy="5941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80112" y="4600968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9" idx="3"/>
            <a:endCxn id="30" idx="1"/>
          </p:cNvCxnSpPr>
          <p:nvPr/>
        </p:nvCxnSpPr>
        <p:spPr>
          <a:xfrm>
            <a:off x="3746768" y="4785634"/>
            <a:ext cx="18333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Predefined </a:t>
            </a:r>
            <a:r>
              <a:rPr lang="en-US" altLang="ko-KR" b="1" dirty="0" smtClean="0"/>
              <a:t>Class </a:t>
            </a:r>
            <a:r>
              <a:rPr lang="en-US" altLang="ko-KR" b="1" dirty="0"/>
              <a:t>Attributes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38297"/>
              </p:ext>
            </p:extLst>
          </p:nvPr>
        </p:nvGraphicFramePr>
        <p:xfrm>
          <a:off x="457200" y="1668619"/>
          <a:ext cx="8229600" cy="2552468"/>
        </p:xfrm>
        <a:graphic>
          <a:graphicData uri="http://schemas.openxmlformats.org/drawingml/2006/table">
            <a:tbl>
              <a:tblPr/>
              <a:tblGrid>
                <a:gridCol w="1666528"/>
                <a:gridCol w="1728192"/>
                <a:gridCol w="1368152"/>
                <a:gridCol w="3466728"/>
              </a:tblGrid>
              <a:tr h="348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Attribute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Read/Write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__dict__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dictionary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class name 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__name__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name of the class.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06">
                <a:tc>
                  <a:txBody>
                    <a:bodyPr/>
                    <a:lstStyle/>
                    <a:p>
                      <a:r>
                        <a:rPr lang="en-US" sz="1200"/>
                        <a:t>__bases__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tuple of classes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classes from which this class inherits.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__doc__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string OR 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class </a:t>
                      </a:r>
                      <a:r>
                        <a:rPr lang="en-US" sz="1200" b="0" dirty="0" smtClean="0"/>
                        <a:t>documentation string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06">
                <a:tc>
                  <a:txBody>
                    <a:bodyPr/>
                    <a:lstStyle/>
                    <a:p>
                      <a:r>
                        <a:rPr lang="en-US" sz="1200"/>
                        <a:t>__module__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name of the module in which this class was defined.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4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Instance 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79208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Instance </a:t>
            </a:r>
            <a:r>
              <a:rPr lang="ko-KR" altLang="en-US" sz="2200" dirty="0" smtClean="0">
                <a:latin typeface="+mn-ea"/>
              </a:rPr>
              <a:t>생성시 </a:t>
            </a:r>
            <a:r>
              <a:rPr lang="en-US" altLang="ko-KR" sz="2200" dirty="0" smtClean="0">
                <a:latin typeface="+mn-ea"/>
              </a:rPr>
              <a:t>self</a:t>
            </a:r>
            <a:r>
              <a:rPr lang="ko-KR" altLang="en-US" sz="2200" dirty="0" smtClean="0">
                <a:latin typeface="+mn-ea"/>
              </a:rPr>
              <a:t>로 정의된 변수만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영역에서 관리하고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</a:t>
            </a:r>
            <a:r>
              <a:rPr lang="ko-KR" altLang="en-US" sz="2200" dirty="0" err="1" smtClean="0">
                <a:latin typeface="+mn-ea"/>
              </a:rPr>
              <a:t>메소드는</a:t>
            </a:r>
            <a:r>
              <a:rPr lang="ko-KR" altLang="en-US" sz="2200" dirty="0" smtClean="0">
                <a:latin typeface="+mn-ea"/>
              </a:rPr>
              <a:t> 클래스에서 관리함</a:t>
            </a:r>
            <a:endParaRPr lang="en-US" altLang="ko-KR" sz="2200" dirty="0" smtClean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852936"/>
            <a:ext cx="3456384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 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0</a:t>
            </a:r>
          </a:p>
          <a:p>
            <a:r>
              <a:rPr lang="en-US" altLang="ko-KR" sz="1000" dirty="0" smtClean="0"/>
              <a:t>    @</a:t>
            </a:r>
            <a:r>
              <a:rPr lang="en-US" altLang="ko-KR" sz="1000" dirty="0" err="1"/>
              <a:t>classmethod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cls.cls_var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cls_method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cls.cls_var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   @</a:t>
            </a:r>
            <a:r>
              <a:rPr lang="en-US" altLang="ko-KR" sz="1000" dirty="0" err="1"/>
              <a:t>staticmethod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()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cls_var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100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("call </a:t>
            </a:r>
            <a:r>
              <a:rPr lang="en-US" altLang="ko-KR" sz="1000" dirty="0" err="1"/>
              <a:t>sta_method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cls_var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ins_method</a:t>
            </a:r>
            <a:r>
              <a:rPr lang="en-US" altLang="ko-KR" sz="1000" dirty="0"/>
              <a:t>(self) 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self.ins_var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1</a:t>
            </a:r>
          </a:p>
          <a:p>
            <a:r>
              <a:rPr lang="en-US" altLang="ko-KR" sz="1000" dirty="0" smtClean="0"/>
              <a:t>        print</a:t>
            </a:r>
            <a:r>
              <a:rPr lang="en-US" altLang="ko-KR" sz="1000" dirty="0"/>
              <a:t>('call ins method ', </a:t>
            </a:r>
            <a:r>
              <a:rPr lang="en-US" altLang="ko-KR" sz="1000" dirty="0" err="1"/>
              <a:t>self.ins_var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= </a:t>
            </a:r>
            <a:r>
              <a:rPr lang="en-US" altLang="ko-KR" sz="1000" dirty="0" err="1"/>
              <a:t>Class_Member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c.ins_method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print(c.__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653136"/>
            <a:ext cx="2416240" cy="2240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80112" y="4581128"/>
            <a:ext cx="279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3"/>
            <a:endCxn id="10" idx="1"/>
          </p:cNvCxnSpPr>
          <p:nvPr/>
        </p:nvCxnSpPr>
        <p:spPr>
          <a:xfrm>
            <a:off x="3747880" y="4765139"/>
            <a:ext cx="1832232" cy="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71718" y="5873497"/>
            <a:ext cx="7432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처리결과</a:t>
            </a:r>
            <a:endParaRPr lang="en-US" altLang="ko-KR" sz="900" dirty="0" smtClean="0"/>
          </a:p>
          <a:p>
            <a:r>
              <a:rPr lang="en-US" altLang="ko-KR" sz="900" dirty="0" smtClean="0"/>
              <a:t>(</a:t>
            </a:r>
            <a:r>
              <a:rPr lang="en-US" altLang="ko-KR" sz="900" dirty="0"/>
              <a:t>'call ins method ', 1)</a:t>
            </a:r>
          </a:p>
          <a:p>
            <a:r>
              <a:rPr lang="en-US" altLang="ko-KR" sz="900" dirty="0"/>
              <a:t>{'</a:t>
            </a:r>
            <a:r>
              <a:rPr lang="en-US" altLang="ko-KR" sz="900" dirty="0" err="1"/>
              <a:t>ins_var</a:t>
            </a:r>
            <a:r>
              <a:rPr lang="en-US" altLang="ko-KR" sz="900" dirty="0"/>
              <a:t>': 1</a:t>
            </a:r>
            <a:r>
              <a:rPr lang="en-US" altLang="ko-KR" sz="900" dirty="0" smtClean="0"/>
              <a:t>}    # </a:t>
            </a:r>
            <a:r>
              <a:rPr lang="ko-KR" altLang="en-US" sz="900" dirty="0" err="1" smtClean="0"/>
              <a:t>인스턴스</a:t>
            </a:r>
            <a:r>
              <a:rPr lang="ko-KR" altLang="en-US" sz="900" dirty="0" smtClean="0"/>
              <a:t> 객체 관리 영역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132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Predefined </a:t>
            </a:r>
            <a:r>
              <a:rPr lang="en-US" altLang="ko-KR" b="1" dirty="0" smtClean="0"/>
              <a:t>Instance </a:t>
            </a:r>
            <a:r>
              <a:rPr lang="en-US" altLang="ko-KR" b="1" dirty="0"/>
              <a:t>Attributes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195963"/>
              </p:ext>
            </p:extLst>
          </p:nvPr>
        </p:nvGraphicFramePr>
        <p:xfrm>
          <a:off x="457200" y="1668619"/>
          <a:ext cx="8229600" cy="1392256"/>
        </p:xfrm>
        <a:graphic>
          <a:graphicData uri="http://schemas.openxmlformats.org/drawingml/2006/table">
            <a:tbl>
              <a:tblPr/>
              <a:tblGrid>
                <a:gridCol w="1666528"/>
                <a:gridCol w="1728192"/>
                <a:gridCol w="1368152"/>
                <a:gridCol w="3466728"/>
              </a:tblGrid>
              <a:tr h="348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Attribute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Read/Write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/>
                        <a:t>__dict__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dictionary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</a:t>
                      </a:r>
                      <a:r>
                        <a:rPr lang="en-US" sz="1200" dirty="0" smtClean="0"/>
                        <a:t>instance </a:t>
                      </a:r>
                      <a:r>
                        <a:rPr lang="en-US" sz="1200" dirty="0"/>
                        <a:t>name 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__class__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</a:t>
                      </a:r>
                      <a:r>
                        <a:rPr lang="en-US" sz="1200" baseline="0" dirty="0" smtClean="0"/>
                        <a:t> class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base</a:t>
                      </a:r>
                      <a:r>
                        <a:rPr lang="en-US" sz="1200" baseline="0" dirty="0" smtClean="0"/>
                        <a:t> class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064">
                <a:tc>
                  <a:txBody>
                    <a:bodyPr/>
                    <a:lstStyle/>
                    <a:p>
                      <a:r>
                        <a:rPr lang="en-US" sz="1200" dirty="0"/>
                        <a:t>__doc__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 OR 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R/W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</a:t>
                      </a:r>
                      <a:r>
                        <a:rPr lang="en-US" sz="1200" dirty="0" smtClean="0"/>
                        <a:t>instance</a:t>
                      </a:r>
                      <a:r>
                        <a:rPr lang="en-US" sz="1200" dirty="0"/>
                        <a:t> </a:t>
                      </a:r>
                      <a:r>
                        <a:rPr kumimoji="0"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kumimoji="0"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3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__new__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7010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__new__</a:t>
            </a:r>
            <a:r>
              <a:rPr lang="ko-KR" altLang="en-US" dirty="0"/>
              <a:t>는 첫 번째 </a:t>
            </a:r>
            <a:r>
              <a:rPr lang="ko-KR" altLang="en-US" dirty="0" smtClean="0"/>
              <a:t>인수로 클래스를 받고</a:t>
            </a:r>
            <a:r>
              <a:rPr lang="en-US" altLang="ko-KR" dirty="0" smtClean="0"/>
              <a:t>, </a:t>
            </a:r>
            <a:r>
              <a:rPr lang="ko-KR" altLang="en-US" dirty="0"/>
              <a:t>해당 유형의 새 </a:t>
            </a:r>
            <a:r>
              <a:rPr lang="ko-KR" altLang="en-US" dirty="0" err="1"/>
              <a:t>인스턴스를</a:t>
            </a:r>
            <a:r>
              <a:rPr lang="ko-KR" altLang="en-US" dirty="0"/>
              <a:t>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 </a:t>
            </a:r>
            <a:r>
              <a:rPr lang="en-US" altLang="ko-KR" dirty="0" smtClean="0"/>
              <a:t>mutable</a:t>
            </a:r>
            <a:r>
              <a:rPr lang="ko-KR" altLang="en-US" dirty="0" smtClean="0"/>
              <a:t> </a:t>
            </a:r>
            <a:r>
              <a:rPr lang="ko-KR" altLang="en-US" dirty="0"/>
              <a:t>및 </a:t>
            </a:r>
            <a:r>
              <a:rPr lang="en-US" altLang="ko-KR" dirty="0" smtClean="0"/>
              <a:t>immutable</a:t>
            </a:r>
            <a:r>
              <a:rPr lang="ko-KR" altLang="en-US" dirty="0" smtClean="0"/>
              <a:t> </a:t>
            </a:r>
            <a:r>
              <a:rPr lang="ko-KR" altLang="en-US" dirty="0"/>
              <a:t>유형 모두 </a:t>
            </a:r>
            <a:r>
              <a:rPr lang="ko-KR" altLang="en-US" dirty="0" smtClean="0"/>
              <a:t>사용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는 첫 번째 인수로 </a:t>
            </a:r>
            <a:r>
              <a:rPr lang="ko-KR" altLang="en-US" dirty="0" err="1"/>
              <a:t>인스턴스를</a:t>
            </a:r>
            <a:r>
              <a:rPr lang="ko-KR" altLang="en-US" dirty="0"/>
              <a:t> 받아 해당 </a:t>
            </a:r>
            <a:r>
              <a:rPr lang="ko-KR" altLang="en-US" dirty="0" err="1"/>
              <a:t>인스턴스의</a:t>
            </a:r>
            <a:r>
              <a:rPr lang="ko-KR" altLang="en-US" dirty="0"/>
              <a:t> 속성을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. OBJ </a:t>
            </a:r>
            <a:r>
              <a:rPr lang="en-US" altLang="ko-KR" dirty="0"/>
              <a:t>.__ </a:t>
            </a:r>
            <a:r>
              <a:rPr lang="ko-KR" altLang="en-US" dirty="0"/>
              <a:t>초기화 </a:t>
            </a:r>
            <a:r>
              <a:rPr lang="en-US" altLang="ko-KR" dirty="0"/>
              <a:t>__ (* 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를 호출하여 작성 후 수정 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Immutable </a:t>
            </a:r>
            <a:r>
              <a:rPr lang="ko-KR" altLang="en-US" dirty="0" smtClean="0"/>
              <a:t>의 </a:t>
            </a:r>
            <a:r>
              <a:rPr lang="ko-KR" altLang="en-US" dirty="0"/>
              <a:t>유형에 대한 부적절한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67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__new__ &amp;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처리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7010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__new__(...)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T.__new</a:t>
            </a:r>
            <a:r>
              <a:rPr lang="en-US" altLang="ko-KR" dirty="0"/>
              <a:t>__(S, ...) -&gt; a new object with type S,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a </a:t>
            </a:r>
            <a:r>
              <a:rPr lang="en-US" altLang="ko-KR" dirty="0"/>
              <a:t>subtype of </a:t>
            </a:r>
            <a:r>
              <a:rPr lang="en-US" altLang="ko-KR" dirty="0" smtClean="0"/>
              <a:t>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__(...)</a:t>
            </a:r>
          </a:p>
          <a:p>
            <a:pPr marL="0" indent="0">
              <a:buNone/>
            </a:pPr>
            <a:r>
              <a:rPr lang="en-US" altLang="ko-KR" dirty="0"/>
              <a:t>    x.__</a:t>
            </a:r>
            <a:r>
              <a:rPr lang="en-US" altLang="ko-KR" dirty="0" err="1"/>
              <a:t>init</a:t>
            </a:r>
            <a:r>
              <a:rPr lang="en-US" altLang="ko-KR" dirty="0"/>
              <a:t>__(...) initializes x;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see </a:t>
            </a:r>
            <a:r>
              <a:rPr lang="en-US" altLang="ko-KR" dirty="0"/>
              <a:t>help(type(x)) for signature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1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가변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대한 초기화 처리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345638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튜플은</a:t>
            </a:r>
            <a:r>
              <a:rPr lang="ko-KR" altLang="en-US" sz="1000" dirty="0" smtClean="0"/>
              <a:t> 불변이므로  초기화 무시</a:t>
            </a:r>
            <a:endParaRPr lang="en-US" altLang="ko-KR" sz="1000" dirty="0" smtClean="0"/>
          </a:p>
          <a:p>
            <a:r>
              <a:rPr lang="en-US" altLang="ko-KR" sz="1000" dirty="0" smtClean="0"/>
              <a:t>x</a:t>
            </a:r>
            <a:r>
              <a:rPr lang="en-US" altLang="ko-KR" sz="1000" dirty="0"/>
              <a:t>=(1,2)</a:t>
            </a:r>
          </a:p>
          <a:p>
            <a:r>
              <a:rPr lang="en-US" altLang="ko-KR" sz="1000" dirty="0"/>
              <a:t>x.__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__([3,4])</a:t>
            </a:r>
          </a:p>
          <a:p>
            <a:r>
              <a:rPr lang="en-US" altLang="ko-KR" sz="1000" dirty="0"/>
              <a:t>print(x)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리스트는 가변이므로 초기화 됨</a:t>
            </a:r>
            <a:endParaRPr lang="en-US" altLang="ko-KR" sz="1000" dirty="0"/>
          </a:p>
          <a:p>
            <a:r>
              <a:rPr lang="en-US" altLang="ko-KR" sz="1000" dirty="0"/>
              <a:t>y=[1,2]</a:t>
            </a:r>
          </a:p>
          <a:p>
            <a:r>
              <a:rPr lang="en-US" altLang="ko-KR" sz="1000" dirty="0"/>
              <a:t>y.__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__([3,4])</a:t>
            </a:r>
          </a:p>
          <a:p>
            <a:r>
              <a:rPr lang="en-US" altLang="ko-KR" sz="1000" dirty="0"/>
              <a:t>print(y)</a:t>
            </a:r>
          </a:p>
          <a:p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9931" y="4061971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/>
              <a:t>(1, 2)</a:t>
            </a:r>
          </a:p>
          <a:p>
            <a:r>
              <a:rPr lang="en-US" altLang="ko-KR" dirty="0"/>
              <a:t>[3, 4]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3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__new__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에서 새로운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생성함 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3356992"/>
            <a:ext cx="345638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불변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생성</a:t>
            </a:r>
            <a:endParaRPr lang="en-US" altLang="ko-KR" sz="1000" dirty="0" smtClean="0"/>
          </a:p>
          <a:p>
            <a:r>
              <a:rPr lang="en-US" altLang="ko-KR" sz="1000" dirty="0" smtClean="0"/>
              <a:t>pp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.__new__(int,0)</a:t>
            </a:r>
          </a:p>
          <a:p>
            <a:r>
              <a:rPr lang="en-US" altLang="ko-KR" sz="1000" dirty="0"/>
              <a:t>print("data type", type(pp))</a:t>
            </a:r>
          </a:p>
          <a:p>
            <a:r>
              <a:rPr lang="en-US" altLang="ko-KR" sz="1000" dirty="0"/>
              <a:t>print(pp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가변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생성</a:t>
            </a:r>
            <a:endParaRPr lang="en-US" altLang="ko-KR" sz="1000" dirty="0"/>
          </a:p>
          <a:p>
            <a:r>
              <a:rPr lang="en-US" altLang="ko-KR" sz="1000" dirty="0" err="1"/>
              <a:t>ss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list.__new</a:t>
            </a:r>
            <a:r>
              <a:rPr lang="en-US" altLang="ko-KR" sz="1000" dirty="0"/>
              <a:t>__(list,[])</a:t>
            </a:r>
          </a:p>
          <a:p>
            <a:r>
              <a:rPr lang="en-US" altLang="ko-KR" sz="1000" dirty="0"/>
              <a:t>print("data type", type(</a:t>
            </a:r>
            <a:r>
              <a:rPr lang="en-US" altLang="ko-KR" sz="1000" dirty="0" err="1"/>
              <a:t>ss</a:t>
            </a:r>
            <a:r>
              <a:rPr lang="en-US" altLang="ko-KR" sz="1000" dirty="0" smtClean="0"/>
              <a:t>))</a:t>
            </a:r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가변인스턴스</a:t>
            </a:r>
            <a:r>
              <a:rPr lang="ko-KR" altLang="en-US" sz="1000" dirty="0" smtClean="0"/>
              <a:t> 초기화</a:t>
            </a:r>
            <a:endParaRPr lang="en-US" altLang="ko-KR" sz="1000" dirty="0"/>
          </a:p>
          <a:p>
            <a:r>
              <a:rPr lang="en-US" altLang="ko-KR" sz="1000" dirty="0" err="1"/>
              <a:t>ss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__([1,2,3])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ss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437112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/>
              <a:t>data type &lt;type '</a:t>
            </a:r>
            <a:r>
              <a:rPr lang="en-US" altLang="ko-KR" dirty="0" err="1"/>
              <a:t>int</a:t>
            </a:r>
            <a:r>
              <a:rPr lang="en-US" altLang="ko-KR" dirty="0"/>
              <a:t>'&gt;</a:t>
            </a:r>
          </a:p>
          <a:p>
            <a:r>
              <a:rPr lang="en-US" altLang="ko-KR" dirty="0" smtClean="0"/>
              <a:t>0</a:t>
            </a:r>
          </a:p>
          <a:p>
            <a:r>
              <a:rPr lang="en-US" altLang="ko-KR" dirty="0"/>
              <a:t>data type &lt;type 'list'&gt;</a:t>
            </a:r>
          </a:p>
          <a:p>
            <a:r>
              <a:rPr lang="en-US" altLang="ko-KR" dirty="0"/>
              <a:t>[1, 2, 3]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2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__new__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:</a:t>
            </a:r>
            <a:r>
              <a:rPr lang="ko-KR" altLang="en-US" dirty="0" smtClean="0"/>
              <a:t> 예시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사용자 정의 클래스를 만들고 생성한 후에 초기값 </a:t>
            </a:r>
            <a:r>
              <a:rPr lang="ko-KR" altLang="en-US" dirty="0" err="1" smtClean="0"/>
              <a:t>세팅하는</a:t>
            </a:r>
            <a:r>
              <a:rPr lang="ko-KR" altLang="en-US" dirty="0" smtClean="0"/>
              <a:t> 처리 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3356992"/>
            <a:ext cx="345638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클래스 생성</a:t>
            </a:r>
            <a:endParaRPr lang="en-US" altLang="ko-KR" sz="1000" dirty="0" smtClean="0"/>
          </a:p>
          <a:p>
            <a:r>
              <a:rPr lang="en-US" altLang="ko-KR" sz="1000" dirty="0" smtClean="0"/>
              <a:t>class </a:t>
            </a:r>
            <a:r>
              <a:rPr lang="en-US" altLang="ko-KR" sz="1000" dirty="0"/>
              <a:t>S(object) :</a:t>
            </a:r>
          </a:p>
          <a:p>
            <a:r>
              <a:rPr lang="en-US" altLang="ko-KR" sz="1000" dirty="0"/>
              <a:t>    pass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print("S type ",S)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clss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object.__new</a:t>
            </a:r>
            <a:r>
              <a:rPr lang="en-US" altLang="ko-KR" sz="1000" dirty="0"/>
              <a:t>__(S)</a:t>
            </a:r>
          </a:p>
          <a:p>
            <a:r>
              <a:rPr lang="en-US" altLang="ko-KR" sz="1000" dirty="0" err="1"/>
              <a:t>clss</a:t>
            </a:r>
            <a:r>
              <a:rPr lang="en-US" altLang="ko-KR" sz="1000" dirty="0"/>
              <a:t>.__</a:t>
            </a:r>
            <a:r>
              <a:rPr lang="en-US" altLang="ko-KR" sz="1000" dirty="0" err="1"/>
              <a:t>init</a:t>
            </a:r>
            <a:r>
              <a:rPr lang="en-US" altLang="ko-KR" sz="1000" dirty="0" smtClean="0"/>
              <a:t>__()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클래스의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여부 확인</a:t>
            </a:r>
            <a:endParaRPr lang="en-US" altLang="ko-KR" sz="1000" dirty="0"/>
          </a:p>
          <a:p>
            <a:r>
              <a:rPr lang="en-US" altLang="ko-KR" sz="1000" dirty="0"/>
              <a:t>print(type(</a:t>
            </a:r>
            <a:r>
              <a:rPr lang="en-US" altLang="ko-KR" sz="1000" dirty="0" err="1"/>
              <a:t>clss</a:t>
            </a:r>
            <a:r>
              <a:rPr lang="en-US" altLang="ko-KR" sz="1000" dirty="0"/>
              <a:t>),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clss,S</a:t>
            </a:r>
            <a:r>
              <a:rPr lang="en-US" altLang="ko-KR" sz="1000" dirty="0"/>
              <a:t>))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437112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/>
              <a:t>S type  &lt;class '__</a:t>
            </a:r>
            <a:r>
              <a:rPr lang="en-US" altLang="ko-KR" dirty="0" err="1"/>
              <a:t>main__.S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&lt;class '__</a:t>
            </a:r>
            <a:r>
              <a:rPr lang="en-US" altLang="ko-KR" dirty="0" err="1"/>
              <a:t>main__.S</a:t>
            </a:r>
            <a:r>
              <a:rPr lang="en-US" altLang="ko-KR" dirty="0"/>
              <a:t>'&gt; True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5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Keyword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Keyword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26343"/>
              </p:ext>
            </p:extLst>
          </p:nvPr>
        </p:nvGraphicFramePr>
        <p:xfrm>
          <a:off x="827584" y="2708922"/>
          <a:ext cx="7344816" cy="3312369"/>
        </p:xfrm>
        <a:graphic>
          <a:graphicData uri="http://schemas.openxmlformats.org/drawingml/2006/table">
            <a:tbl>
              <a:tblPr/>
              <a:tblGrid>
                <a:gridCol w="1448851"/>
                <a:gridCol w="2143139"/>
                <a:gridCol w="1876413"/>
                <a:gridCol w="1876413"/>
              </a:tblGrid>
              <a:tr h="36804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effectLst/>
                        </a:rPr>
                        <a:t>Keyword</a:t>
                      </a:r>
                      <a:endParaRPr lang="en-US" sz="1400" b="1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and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elif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if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print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as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else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import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raise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assert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except</a:t>
                      </a:r>
                      <a:endParaRPr lang="en-US" sz="1400" dirty="0">
                        <a:effectLst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in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return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break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</a:t>
                      </a:r>
                      <a:endParaRPr lang="en-US" sz="1400" dirty="0">
                        <a:effectLst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is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try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class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  <a:endParaRPr lang="en-US" altLang="ko-KR" sz="1400" dirty="0" smtClean="0">
                        <a:effectLst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lambda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while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continue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endParaRPr lang="en-US" sz="1400" dirty="0">
                        <a:effectLst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not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with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def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endParaRPr lang="en-US" sz="1400" dirty="0">
                        <a:effectLst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or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yield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del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n-US" sz="1400" dirty="0">
                        <a:effectLst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__call__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따른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및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호출에 대한 </a:t>
            </a:r>
            <a:r>
              <a:rPr lang="ko-KR" altLang="en-US" dirty="0" err="1" smtClean="0"/>
              <a:t>내장메소드</a:t>
            </a:r>
            <a:r>
              <a:rPr lang="ko-KR" altLang="en-US" dirty="0" smtClean="0"/>
              <a:t> 처리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3212976"/>
            <a:ext cx="518457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/>
              <a:t>A: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"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__call__(self</a:t>
            </a:r>
            <a:r>
              <a:rPr lang="en-US" altLang="ko-KR" sz="1200" dirty="0" smtClean="0"/>
              <a:t>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print </a:t>
            </a:r>
            <a:r>
              <a:rPr lang="en-US" altLang="ko-KR" sz="1200" dirty="0"/>
              <a:t>"call"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A()   # </a:t>
            </a:r>
            <a:r>
              <a:rPr lang="en-US" altLang="ko-KR" sz="1200" dirty="0" err="1" smtClean="0"/>
              <a:t>init</a:t>
            </a:r>
            <a:endParaRPr lang="en-US" altLang="ko-KR" sz="1200" dirty="0" smtClean="0"/>
          </a:p>
          <a:p>
            <a:r>
              <a:rPr lang="en-US" altLang="ko-KR" sz="1200" dirty="0" smtClean="0"/>
              <a:t>A</a:t>
            </a:r>
            <a:r>
              <a:rPr lang="en-US" altLang="ko-KR" sz="1200" dirty="0"/>
              <a:t>()() </a:t>
            </a:r>
            <a:r>
              <a:rPr lang="en-US" altLang="ko-KR" sz="1200" dirty="0" smtClean="0"/>
              <a:t># 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 call</a:t>
            </a:r>
          </a:p>
          <a:p>
            <a:endParaRPr lang="en-US" altLang="ko-KR" sz="1200" dirty="0"/>
          </a:p>
          <a:p>
            <a:r>
              <a:rPr lang="en-US" altLang="ko-KR" sz="1200" dirty="0"/>
              <a:t>a</a:t>
            </a:r>
            <a:r>
              <a:rPr lang="en-US" altLang="ko-KR" sz="1200" dirty="0" smtClean="0"/>
              <a:t> = A()  #</a:t>
            </a:r>
            <a:r>
              <a:rPr lang="en-US" altLang="ko-KR" sz="1200" dirty="0" err="1" smtClean="0"/>
              <a:t>init</a:t>
            </a:r>
            <a:endParaRPr lang="en-US" altLang="ko-KR" sz="1200" dirty="0" smtClean="0"/>
          </a:p>
          <a:p>
            <a:r>
              <a:rPr lang="en-US" altLang="ko-KR" sz="1200" dirty="0"/>
              <a:t>a</a:t>
            </a:r>
            <a:r>
              <a:rPr lang="en-US" altLang="ko-KR" sz="1200" dirty="0" smtClean="0"/>
              <a:t>()         # call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71600" y="3573016"/>
            <a:ext cx="3888432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60232" y="371877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호출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 정의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4860032" y="4041939"/>
            <a:ext cx="1800200" cy="351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71600" y="4617132"/>
            <a:ext cx="1512168" cy="10441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60232" y="481986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생성자와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호출 </a:t>
            </a:r>
            <a:r>
              <a:rPr lang="ko-KR" altLang="en-US" dirty="0" err="1"/>
              <a:t>메소드</a:t>
            </a:r>
            <a:r>
              <a:rPr lang="ko-KR" altLang="en-US" dirty="0"/>
              <a:t>  정의</a:t>
            </a:r>
          </a:p>
        </p:txBody>
      </p: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>
          <a:xfrm>
            <a:off x="2483768" y="5139190"/>
            <a:ext cx="4176464" cy="38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0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속성 미정의 후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속성을 </a:t>
            </a:r>
            <a:r>
              <a:rPr lang="ko-KR" altLang="en-US" dirty="0" err="1" smtClean="0"/>
              <a:t>미정의하고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없으므로 오류처리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3212976"/>
            <a:ext cx="518457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class A: </a:t>
            </a:r>
            <a:endParaRPr lang="en-US" altLang="ko-KR" sz="1200" dirty="0" smtClean="0"/>
          </a:p>
          <a:p>
            <a:r>
              <a:rPr lang="en-US" altLang="ko-KR" sz="1200" dirty="0" smtClean="0"/>
              <a:t>...     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  <a:endParaRPr lang="en-US" altLang="ko-KR" sz="1200" dirty="0" smtClean="0"/>
          </a:p>
          <a:p>
            <a:r>
              <a:rPr lang="en-US" altLang="ko-KR" sz="1200" dirty="0" smtClean="0"/>
              <a:t>...             print </a:t>
            </a:r>
            <a:r>
              <a:rPr lang="en-US" altLang="ko-KR" sz="1200" dirty="0"/>
              <a:t>"From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... " </a:t>
            </a:r>
            <a:endParaRPr lang="en-US" altLang="ko-KR" sz="1200" dirty="0" smtClean="0"/>
          </a:p>
          <a:p>
            <a:r>
              <a:rPr lang="en-US" altLang="ko-KR" sz="1200" dirty="0" smtClean="0"/>
              <a:t>... 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a = A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From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...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a()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Traceback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(most recent call last): File "&lt;</a:t>
            </a:r>
            <a:r>
              <a:rPr lang="en-US" altLang="ko-KR" sz="1200" dirty="0" err="1"/>
              <a:t>stdin</a:t>
            </a:r>
            <a:r>
              <a:rPr lang="en-US" altLang="ko-KR" sz="1200" dirty="0"/>
              <a:t>&gt;", line 1, in &lt;module&gt; </a:t>
            </a:r>
            <a:r>
              <a:rPr lang="en-US" altLang="ko-KR" sz="1200" dirty="0" err="1"/>
              <a:t>AttributeError</a:t>
            </a:r>
            <a:r>
              <a:rPr lang="en-US" altLang="ko-KR" sz="1200" dirty="0"/>
              <a:t>: A instance has no __call__ </a:t>
            </a:r>
            <a:r>
              <a:rPr lang="en-US" altLang="ko-KR" sz="1200" dirty="0" smtClean="0"/>
              <a:t>method</a:t>
            </a:r>
          </a:p>
          <a:p>
            <a:r>
              <a:rPr lang="en-US" altLang="ko-KR" sz="1200" dirty="0" smtClean="0"/>
              <a:t>&gt;&gt;&gt;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31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속성 미정의 후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 </a:t>
            </a:r>
            <a:r>
              <a:rPr lang="ko-KR" altLang="en-US" dirty="0" err="1" smtClean="0"/>
              <a:t>미정의할</a:t>
            </a:r>
            <a:r>
              <a:rPr lang="ko-KR" altLang="en-US" dirty="0" smtClean="0"/>
              <a:t> 경우 반드시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처리하는 </a:t>
            </a:r>
            <a:r>
              <a:rPr lang="en-US" altLang="ko-KR" dirty="0" smtClean="0"/>
              <a:t>__call__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정의하여 처리해야 함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43608" y="3356992"/>
            <a:ext cx="5184576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class B:</a:t>
            </a:r>
          </a:p>
          <a:p>
            <a:r>
              <a:rPr lang="en-US" altLang="ko-KR" sz="1200" dirty="0"/>
              <a:t>...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</a:t>
            </a:r>
          </a:p>
          <a:p>
            <a:r>
              <a:rPr lang="en-US" altLang="ko-KR" sz="1200" dirty="0"/>
              <a:t>...         print "From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... "</a:t>
            </a:r>
          </a:p>
          <a:p>
            <a:r>
              <a:rPr lang="en-US" altLang="ko-KR" sz="1200" dirty="0"/>
              <a:t>...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__call__(self):</a:t>
            </a:r>
          </a:p>
          <a:p>
            <a:r>
              <a:rPr lang="en-US" altLang="ko-KR" sz="1200" dirty="0"/>
              <a:t>...         print "From call ... "</a:t>
            </a:r>
          </a:p>
          <a:p>
            <a:r>
              <a:rPr lang="en-US" altLang="ko-KR" sz="1200" dirty="0"/>
              <a:t>... </a:t>
            </a:r>
          </a:p>
          <a:p>
            <a:r>
              <a:rPr lang="en-US" altLang="ko-KR" sz="1200" dirty="0"/>
              <a:t>&gt;&gt;&gt; b = B()</a:t>
            </a: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... </a:t>
            </a:r>
          </a:p>
          <a:p>
            <a:r>
              <a:rPr lang="en-US" altLang="ko-KR" sz="1200" dirty="0"/>
              <a:t>&gt;&gt;&gt; b()</a:t>
            </a:r>
          </a:p>
          <a:p>
            <a:r>
              <a:rPr lang="en-US" altLang="ko-KR" sz="1200" dirty="0"/>
              <a:t>From call ... </a:t>
            </a:r>
          </a:p>
          <a:p>
            <a:r>
              <a:rPr lang="en-US" altLang="ko-KR" sz="1200" dirty="0"/>
              <a:t>&gt;&gt;&gt;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63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dir</a:t>
            </a:r>
            <a:r>
              <a:rPr lang="en-US" altLang="ko-KR" dirty="0" smtClean="0"/>
              <a:t>(object class)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내부 구성 확</a:t>
            </a:r>
            <a:r>
              <a:rPr lang="ko-KR" altLang="en-US" dirty="0"/>
              <a:t>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2708920"/>
            <a:ext cx="3960440" cy="358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200" dirty="0" smtClean="0"/>
              <a:t>&gt;&gt;&gt; dir(object)</a:t>
            </a:r>
            <a:endParaRPr lang="fr-FR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3341982"/>
            <a:ext cx="38164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ko-KR" altLang="en-US" sz="1400" dirty="0" smtClean="0"/>
              <a:t>결과값</a:t>
            </a:r>
            <a:endParaRPr lang="en-US" altLang="ko-KR" sz="1400" dirty="0" smtClean="0"/>
          </a:p>
          <a:p>
            <a:r>
              <a:rPr lang="en-US" altLang="ko-KR" sz="1000" dirty="0" smtClean="0"/>
              <a:t> </a:t>
            </a:r>
            <a:r>
              <a:rPr lang="fr-FR" altLang="ko-KR" sz="1000" dirty="0"/>
              <a:t>['__class__',</a:t>
            </a:r>
          </a:p>
          <a:p>
            <a:r>
              <a:rPr lang="fr-FR" altLang="ko-KR" sz="1000" dirty="0"/>
              <a:t> '__delattr__',</a:t>
            </a:r>
          </a:p>
          <a:p>
            <a:r>
              <a:rPr lang="fr-FR" altLang="ko-KR" sz="1000" dirty="0"/>
              <a:t> '__doc__',</a:t>
            </a:r>
          </a:p>
          <a:p>
            <a:r>
              <a:rPr lang="fr-FR" altLang="ko-KR" sz="1000" dirty="0"/>
              <a:t> '__format__',</a:t>
            </a:r>
          </a:p>
          <a:p>
            <a:r>
              <a:rPr lang="fr-FR" altLang="ko-KR" sz="1000" dirty="0"/>
              <a:t> '__getattribute__',</a:t>
            </a:r>
          </a:p>
          <a:p>
            <a:r>
              <a:rPr lang="fr-FR" altLang="ko-KR" sz="1000" dirty="0"/>
              <a:t> '__hash__',</a:t>
            </a:r>
          </a:p>
          <a:p>
            <a:r>
              <a:rPr lang="fr-FR" altLang="ko-KR" sz="1000" dirty="0"/>
              <a:t> '__init__',</a:t>
            </a:r>
          </a:p>
          <a:p>
            <a:r>
              <a:rPr lang="fr-FR" altLang="ko-KR" sz="1000" dirty="0"/>
              <a:t> '__new__',</a:t>
            </a:r>
          </a:p>
          <a:p>
            <a:r>
              <a:rPr lang="fr-FR" altLang="ko-KR" sz="1000" dirty="0"/>
              <a:t> '__reduce__',</a:t>
            </a:r>
          </a:p>
          <a:p>
            <a:r>
              <a:rPr lang="fr-FR" altLang="ko-KR" sz="1000" dirty="0"/>
              <a:t> '__reduce_ex__',</a:t>
            </a:r>
          </a:p>
          <a:p>
            <a:r>
              <a:rPr lang="fr-FR" altLang="ko-KR" sz="1000" dirty="0"/>
              <a:t> '__repr__',</a:t>
            </a:r>
          </a:p>
          <a:p>
            <a:r>
              <a:rPr lang="fr-FR" altLang="ko-KR" sz="1000" dirty="0"/>
              <a:t> '__setattr__',</a:t>
            </a:r>
          </a:p>
          <a:p>
            <a:r>
              <a:rPr lang="fr-FR" altLang="ko-KR" sz="1000" dirty="0"/>
              <a:t> '__sizeof__',</a:t>
            </a:r>
          </a:p>
          <a:p>
            <a:r>
              <a:rPr lang="fr-FR" altLang="ko-KR" sz="1000" dirty="0"/>
              <a:t> '__str__',</a:t>
            </a:r>
          </a:p>
          <a:p>
            <a:r>
              <a:rPr lang="fr-FR" altLang="ko-KR" sz="1000" dirty="0"/>
              <a:t> '__subclasshook__']</a:t>
            </a:r>
          </a:p>
        </p:txBody>
      </p:sp>
    </p:spTree>
    <p:extLst>
      <p:ext uri="{BB962C8B-B14F-4D97-AF65-F5344CB8AC3E}">
        <p14:creationId xmlns:p14="http://schemas.microsoft.com/office/powerpoint/2010/main" val="4655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dir</a:t>
            </a:r>
            <a:r>
              <a:rPr lang="en-US" altLang="ko-KR" dirty="0" smtClean="0"/>
              <a:t>(instance object)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내부 구성 확인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708920"/>
            <a:ext cx="3960440" cy="358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200" dirty="0"/>
              <a:t>&gt;&gt;&gt; obj = object()</a:t>
            </a:r>
          </a:p>
          <a:p>
            <a:endParaRPr lang="fr-FR" altLang="ko-KR" sz="1200" dirty="0"/>
          </a:p>
          <a:p>
            <a:r>
              <a:rPr lang="fr-FR" altLang="ko-KR" sz="1200" dirty="0" smtClean="0"/>
              <a:t>&gt;&gt;&gt; </a:t>
            </a:r>
            <a:r>
              <a:rPr lang="fr-FR" altLang="ko-KR" sz="1200" dirty="0"/>
              <a:t>dir(obj)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3341982"/>
            <a:ext cx="38164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ko-KR" altLang="en-US" sz="1400" dirty="0" smtClean="0"/>
              <a:t>결과값</a:t>
            </a:r>
            <a:endParaRPr lang="en-US" altLang="ko-KR" sz="1400" dirty="0" smtClean="0"/>
          </a:p>
          <a:p>
            <a:r>
              <a:rPr lang="en-US" altLang="ko-KR" sz="1000" dirty="0" smtClean="0"/>
              <a:t> </a:t>
            </a:r>
            <a:r>
              <a:rPr lang="fr-FR" altLang="ko-KR" sz="1000" dirty="0"/>
              <a:t>['__class__',</a:t>
            </a:r>
          </a:p>
          <a:p>
            <a:r>
              <a:rPr lang="fr-FR" altLang="ko-KR" sz="1000" dirty="0"/>
              <a:t> '__delattr__',</a:t>
            </a:r>
          </a:p>
          <a:p>
            <a:r>
              <a:rPr lang="fr-FR" altLang="ko-KR" sz="1000" dirty="0"/>
              <a:t> '__doc__',</a:t>
            </a:r>
          </a:p>
          <a:p>
            <a:r>
              <a:rPr lang="fr-FR" altLang="ko-KR" sz="1000" dirty="0"/>
              <a:t> '__format__',</a:t>
            </a:r>
          </a:p>
          <a:p>
            <a:r>
              <a:rPr lang="fr-FR" altLang="ko-KR" sz="1000" dirty="0"/>
              <a:t> '__getattribute__',</a:t>
            </a:r>
          </a:p>
          <a:p>
            <a:r>
              <a:rPr lang="fr-FR" altLang="ko-KR" sz="1000" dirty="0"/>
              <a:t> '__hash__',</a:t>
            </a:r>
          </a:p>
          <a:p>
            <a:r>
              <a:rPr lang="fr-FR" altLang="ko-KR" sz="1000" dirty="0"/>
              <a:t> '__init__',</a:t>
            </a:r>
          </a:p>
          <a:p>
            <a:r>
              <a:rPr lang="fr-FR" altLang="ko-KR" sz="1000" dirty="0"/>
              <a:t> '__new__',</a:t>
            </a:r>
          </a:p>
          <a:p>
            <a:r>
              <a:rPr lang="fr-FR" altLang="ko-KR" sz="1000" dirty="0"/>
              <a:t> '__reduce__',</a:t>
            </a:r>
          </a:p>
          <a:p>
            <a:r>
              <a:rPr lang="fr-FR" altLang="ko-KR" sz="1000" dirty="0"/>
              <a:t> '__reduce_ex__',</a:t>
            </a:r>
          </a:p>
          <a:p>
            <a:r>
              <a:rPr lang="fr-FR" altLang="ko-KR" sz="1000" dirty="0"/>
              <a:t> '__repr__',</a:t>
            </a:r>
          </a:p>
          <a:p>
            <a:r>
              <a:rPr lang="fr-FR" altLang="ko-KR" sz="1000" dirty="0"/>
              <a:t> '__setattr__',</a:t>
            </a:r>
          </a:p>
          <a:p>
            <a:r>
              <a:rPr lang="fr-FR" altLang="ko-KR" sz="1000" dirty="0"/>
              <a:t> '__sizeof__',</a:t>
            </a:r>
          </a:p>
          <a:p>
            <a:r>
              <a:rPr lang="fr-FR" altLang="ko-KR" sz="1000" dirty="0"/>
              <a:t> '__str__',</a:t>
            </a:r>
          </a:p>
          <a:p>
            <a:r>
              <a:rPr lang="fr-FR" altLang="ko-KR" sz="1000" dirty="0"/>
              <a:t> '__subclasshook__']</a:t>
            </a:r>
          </a:p>
        </p:txBody>
      </p:sp>
    </p:spTree>
    <p:extLst>
      <p:ext uri="{BB962C8B-B14F-4D97-AF65-F5344CB8AC3E}">
        <p14:creationId xmlns:p14="http://schemas.microsoft.com/office/powerpoint/2010/main" val="28565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Keyword : print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2.x </a:t>
            </a:r>
            <a:r>
              <a:rPr lang="ko-KR" altLang="en-US" dirty="0" smtClean="0"/>
              <a:t>버전은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가 키워드라 함수처럼 처리가 안되어 함수로 전환하여 사용 할 수 있음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3573016"/>
            <a:ext cx="345638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import keyword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 keyword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 </a:t>
            </a:r>
            <a:r>
              <a:rPr lang="en-US" altLang="ko-KR" sz="1400" dirty="0" err="1"/>
              <a:t>keyword.kwlist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3573016"/>
            <a:ext cx="3600400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from __future__ import </a:t>
            </a:r>
            <a:r>
              <a:rPr lang="en-US" altLang="ko-KR" sz="1400" dirty="0" err="1"/>
              <a:t>print_function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import keyword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 (1,2,3)</a:t>
            </a:r>
          </a:p>
          <a:p>
            <a:r>
              <a:rPr lang="en-US" altLang="ko-KR" sz="1400" dirty="0"/>
              <a:t>print (keyword)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 (</a:t>
            </a:r>
            <a:r>
              <a:rPr lang="en-US" altLang="ko-KR" sz="1400" dirty="0" err="1"/>
              <a:t>keyword.kwlist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#</a:t>
            </a:r>
            <a:r>
              <a:rPr lang="ko-KR" altLang="en-US" sz="1400" dirty="0" smtClean="0"/>
              <a:t>프린트 함수에 대한 정보 조회</a:t>
            </a:r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print.__name</a:t>
            </a:r>
            <a:r>
              <a:rPr lang="en-US" altLang="ko-KR" sz="1400" dirty="0"/>
              <a:t>__)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9969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Keyword: print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306896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function: print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2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내장함수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정보보기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6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도움말 보기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6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help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클래스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err="1" smtClean="0">
                <a:latin typeface="+mn-ea"/>
              </a:rPr>
              <a:t>메소드</a:t>
            </a:r>
            <a:r>
              <a:rPr lang="ko-KR" altLang="en-US" sz="2200" dirty="0" smtClean="0">
                <a:latin typeface="+mn-ea"/>
              </a:rPr>
              <a:t> 등에 대한 내부 정보를 확인할 때 사용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996952"/>
            <a:ext cx="504056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&gt;&gt;&gt;help(</a:t>
            </a:r>
            <a:r>
              <a:rPr lang="en-US" altLang="ko-KR" dirty="0" err="1" smtClean="0"/>
              <a:t>vars</a:t>
            </a:r>
            <a:r>
              <a:rPr lang="en-US" altLang="ko-KR" dirty="0" smtClean="0"/>
              <a:t>)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sz="1900" dirty="0" err="1">
                <a:latin typeface="+mn-ea"/>
              </a:rPr>
              <a:t>vars</a:t>
            </a:r>
            <a:r>
              <a:rPr lang="en-US" altLang="ko-KR" sz="1900" dirty="0">
                <a:latin typeface="+mn-ea"/>
              </a:rPr>
              <a:t>(...)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</a:t>
            </a:r>
            <a:r>
              <a:rPr lang="en-US" altLang="ko-KR" sz="1900" dirty="0" err="1">
                <a:latin typeface="+mn-ea"/>
              </a:rPr>
              <a:t>vars</a:t>
            </a:r>
            <a:r>
              <a:rPr lang="en-US" altLang="ko-KR" sz="1900" dirty="0">
                <a:latin typeface="+mn-ea"/>
              </a:rPr>
              <a:t>([object]) -&gt; dictionary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Without arguments, equivalent to locals().</a:t>
            </a:r>
          </a:p>
          <a:p>
            <a:pPr marL="32004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+mn-ea"/>
              </a:rPr>
              <a:t>    With an argument, equivalent to object.__</a:t>
            </a:r>
            <a:r>
              <a:rPr lang="en-US" altLang="ko-KR" sz="1900" dirty="0" err="1">
                <a:latin typeface="+mn-ea"/>
              </a:rPr>
              <a:t>dict</a:t>
            </a:r>
            <a:r>
              <a:rPr lang="en-US" altLang="ko-KR" sz="1900" dirty="0">
                <a:latin typeface="+mn-ea"/>
              </a:rPr>
              <a:t>__.</a:t>
            </a:r>
          </a:p>
        </p:txBody>
      </p:sp>
    </p:spTree>
    <p:extLst>
      <p:ext uri="{BB962C8B-B14F-4D97-AF65-F5344CB8AC3E}">
        <p14:creationId xmlns:p14="http://schemas.microsoft.com/office/powerpoint/2010/main" val="10261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56857</TotalTime>
  <Words>2932</Words>
  <Application>Microsoft Office PowerPoint</Application>
  <PresentationFormat>화면 슬라이드 쇼(4:3)</PresentationFormat>
  <Paragraphs>680</Paragraphs>
  <Slides>54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가을</vt:lpstr>
      <vt:lpstr>Python  내부구조 이해하기 2.x</vt:lpstr>
      <vt:lpstr>KeyWord  </vt:lpstr>
      <vt:lpstr>Keyword</vt:lpstr>
      <vt:lpstr>Keyword 정보 확인</vt:lpstr>
      <vt:lpstr>Keyword  </vt:lpstr>
      <vt:lpstr>Keyword : print  </vt:lpstr>
      <vt:lpstr>내장함수 정보보기</vt:lpstr>
      <vt:lpstr>도움말 보기 함수</vt:lpstr>
      <vt:lpstr>help함수</vt:lpstr>
      <vt:lpstr>Namespace</vt:lpstr>
      <vt:lpstr>__import__함수</vt:lpstr>
      <vt:lpstr>Vars() 함수</vt:lpstr>
      <vt:lpstr>dir함수</vt:lpstr>
      <vt:lpstr>인스턴스/클래스 점검 함수 </vt:lpstr>
      <vt:lpstr>issubclass/isinstance 함수</vt:lpstr>
      <vt:lpstr>id/hash 함수</vt:lpstr>
      <vt:lpstr>함수 변수 스코프</vt:lpstr>
      <vt:lpstr>지역변수와 전역변수</vt:lpstr>
      <vt:lpstr>직접 실행 함수들</vt:lpstr>
      <vt:lpstr>Compile 함수</vt:lpstr>
      <vt:lpstr>eval : Expression 실행</vt:lpstr>
      <vt:lpstr>exec : Statement 실행</vt:lpstr>
      <vt:lpstr>Run-time function 처리</vt:lpstr>
      <vt:lpstr>기본구조 정보보기</vt:lpstr>
      <vt:lpstr>Module</vt:lpstr>
      <vt:lpstr>Module</vt:lpstr>
      <vt:lpstr>Module</vt:lpstr>
      <vt:lpstr>Module : help()</vt:lpstr>
      <vt:lpstr>function</vt:lpstr>
      <vt:lpstr>function</vt:lpstr>
      <vt:lpstr>Function 조회</vt:lpstr>
      <vt:lpstr>Function 내부 구조 보기</vt:lpstr>
      <vt:lpstr>code</vt:lpstr>
      <vt:lpstr>&lt;type 'code'&gt; 내부 조회</vt:lpstr>
      <vt:lpstr>Inspect 모듈로 내부구조 보기</vt:lpstr>
      <vt:lpstr>inspect 모듈 : 함수 구조 조회  </vt:lpstr>
      <vt:lpstr>inspect 모듈 : 조회 예시</vt:lpstr>
      <vt:lpstr>dis 모듈 : 바이트코드 보기</vt:lpstr>
      <vt:lpstr>dis 모듈: bytecode 보기</vt:lpstr>
      <vt:lpstr>class</vt:lpstr>
      <vt:lpstr>Class Member</vt:lpstr>
      <vt:lpstr>Predefined Class Attributes</vt:lpstr>
      <vt:lpstr>Instance Member</vt:lpstr>
      <vt:lpstr>Predefined Instance Attributes</vt:lpstr>
      <vt:lpstr>__new__과 __init__ 메소드 </vt:lpstr>
      <vt:lpstr>__new__ &amp; __init__ 처리 형식</vt:lpstr>
      <vt:lpstr>__init__메소드 예시</vt:lpstr>
      <vt:lpstr>__new__ 메소드 예시</vt:lpstr>
      <vt:lpstr>__new__ 메소드: 예시2</vt:lpstr>
      <vt:lpstr>__init__과 __call__ 메소드 차이</vt:lpstr>
      <vt:lpstr>인스턴스 속성 미정의 후 생성</vt:lpstr>
      <vt:lpstr>인스턴스 속성 미정의 후 호출</vt:lpstr>
      <vt:lpstr>dir(object class) </vt:lpstr>
      <vt:lpstr>dir(instance object)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622</cp:revision>
  <dcterms:created xsi:type="dcterms:W3CDTF">2015-12-01T07:34:30Z</dcterms:created>
  <dcterms:modified xsi:type="dcterms:W3CDTF">2016-02-29T06:18:49Z</dcterms:modified>
</cp:coreProperties>
</file>