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9"/>
  </p:notesMasterIdLst>
  <p:sldIdLst>
    <p:sldId id="256" r:id="rId2"/>
    <p:sldId id="306" r:id="rId3"/>
    <p:sldId id="720" r:id="rId4"/>
    <p:sldId id="941" r:id="rId5"/>
    <p:sldId id="965" r:id="rId6"/>
    <p:sldId id="966" r:id="rId7"/>
    <p:sldId id="940" r:id="rId8"/>
    <p:sldId id="943" r:id="rId9"/>
    <p:sldId id="942" r:id="rId10"/>
    <p:sldId id="944" r:id="rId11"/>
    <p:sldId id="967" r:id="rId12"/>
    <p:sldId id="968" r:id="rId13"/>
    <p:sldId id="962" r:id="rId14"/>
    <p:sldId id="972" r:id="rId15"/>
    <p:sldId id="973" r:id="rId16"/>
    <p:sldId id="974" r:id="rId17"/>
    <p:sldId id="975" r:id="rId18"/>
    <p:sldId id="976" r:id="rId19"/>
    <p:sldId id="980" r:id="rId20"/>
    <p:sldId id="977" r:id="rId21"/>
    <p:sldId id="978" r:id="rId22"/>
    <p:sldId id="979" r:id="rId23"/>
    <p:sldId id="984" r:id="rId24"/>
    <p:sldId id="956" r:id="rId25"/>
    <p:sldId id="964" r:id="rId26"/>
    <p:sldId id="970" r:id="rId27"/>
    <p:sldId id="971" r:id="rId28"/>
    <p:sldId id="957" r:id="rId29"/>
    <p:sldId id="949" r:id="rId30"/>
    <p:sldId id="950" r:id="rId31"/>
    <p:sldId id="952" r:id="rId32"/>
    <p:sldId id="951" r:id="rId33"/>
    <p:sldId id="953" r:id="rId34"/>
    <p:sldId id="958" r:id="rId35"/>
    <p:sldId id="959" r:id="rId36"/>
    <p:sldId id="960" r:id="rId37"/>
    <p:sldId id="961" r:id="rId38"/>
    <p:sldId id="981" r:id="rId39"/>
    <p:sldId id="985" r:id="rId40"/>
    <p:sldId id="982" r:id="rId41"/>
    <p:sldId id="983" r:id="rId42"/>
    <p:sldId id="986" r:id="rId43"/>
    <p:sldId id="987" r:id="rId44"/>
    <p:sldId id="988" r:id="rId45"/>
    <p:sldId id="989" r:id="rId46"/>
    <p:sldId id="990" r:id="rId47"/>
    <p:sldId id="99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socket</a:t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간 메시지 송수신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</a:t>
            </a:r>
            <a:r>
              <a:rPr lang="en-US" altLang="ko-KR" dirty="0" smtClean="0"/>
              <a:t>TCP/UDP </a:t>
            </a:r>
            <a:r>
              <a:rPr lang="ko-KR" altLang="en-US" dirty="0" smtClean="0"/>
              <a:t>메시지 송수신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24538"/>
              </p:ext>
            </p:extLst>
          </p:nvPr>
        </p:nvGraphicFramePr>
        <p:xfrm>
          <a:off x="899592" y="2553824"/>
          <a:ext cx="7488832" cy="3323448"/>
        </p:xfrm>
        <a:graphic>
          <a:graphicData uri="http://schemas.openxmlformats.org/drawingml/2006/table">
            <a:tbl>
              <a:tblPr/>
              <a:tblGrid>
                <a:gridCol w="2107784"/>
                <a:gridCol w="5381048"/>
              </a:tblGrid>
              <a:tr h="53476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수신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smtClean="0"/>
                        <a:t>data = </a:t>
                      </a:r>
                      <a:r>
                        <a:rPr lang="en-US" altLang="ko-KR" sz="1800" dirty="0" err="1" smtClean="0"/>
                        <a:t>s.recv</a:t>
                      </a:r>
                      <a:r>
                        <a:rPr lang="en-US" altLang="ko-KR" sz="1800" dirty="0" smtClean="0"/>
                        <a:t>(BUFFER_SIZE)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s.send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</a:t>
                      </a:r>
                      <a:r>
                        <a:rPr lang="en-US" altLang="ko-KR" sz="1800" dirty="0" smtClean="0"/>
                        <a:t>(MESSAGE)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358">
                <a:tc>
                  <a:txBody>
                    <a:bodyPr/>
                    <a:lstStyle/>
                    <a:p>
                      <a:pPr fontAlgn="t"/>
                      <a:r>
                        <a:rPr kumimoji="0" lang="en-US" altLang="ko-KR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s.sendall</a:t>
                      </a:r>
                      <a:r>
                        <a:rPr kumimoji="0" lang="en-US" altLang="ko-KR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effectLst/>
                        </a:rPr>
                        <a:t>송신 </a:t>
                      </a:r>
                      <a:r>
                        <a:rPr lang="en-US" altLang="ko-KR" dirty="0" smtClean="0">
                          <a:effectLst/>
                        </a:rPr>
                        <a:t>TCP message : </a:t>
                      </a:r>
                      <a:r>
                        <a:rPr lang="en-US" altLang="ko-KR" sz="1800" dirty="0" err="1" smtClean="0"/>
                        <a:t>s.sendall</a:t>
                      </a:r>
                      <a:r>
                        <a:rPr lang="en-US" altLang="ko-KR" sz="1800" dirty="0" smtClean="0"/>
                        <a:t>(MESSAGE)</a:t>
                      </a:r>
                      <a:endParaRPr kumimoji="0" lang="en-US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s.recvfrom()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수신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04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s.sendto()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 송신 </a:t>
                      </a:r>
                      <a:r>
                        <a:rPr lang="en-US" dirty="0" smtClean="0">
                          <a:effectLst/>
                        </a:rPr>
                        <a:t>UDP </a:t>
                      </a:r>
                      <a:r>
                        <a:rPr lang="en-US" dirty="0">
                          <a:effectLst/>
                        </a:rPr>
                        <a:t>message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s.close()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socket </a:t>
                      </a:r>
                      <a:r>
                        <a:rPr lang="ko-KR" altLang="en-US" dirty="0" err="1" smtClean="0">
                          <a:effectLst/>
                        </a:rPr>
                        <a:t>클로징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7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TCP : SOCK_STREAM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/>
              <a:t>즉 연결</a:t>
            </a:r>
            <a:r>
              <a:rPr lang="en-US" altLang="ko-KR" dirty="0"/>
              <a:t>-</a:t>
            </a:r>
            <a:r>
              <a:rPr lang="ko-KR" altLang="en-US" dirty="0"/>
              <a:t>지향 </a:t>
            </a:r>
            <a:r>
              <a:rPr lang="en-US" altLang="ko-KR" dirty="0"/>
              <a:t>(Connection-oriented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메시지 송수신</a:t>
            </a:r>
            <a:endParaRPr lang="en-US" altLang="ko-KR" dirty="0" smtClean="0"/>
          </a:p>
        </p:txBody>
      </p:sp>
      <p:pic>
        <p:nvPicPr>
          <p:cNvPr id="5" name="_x90928696" descr="DRW000007140b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8391"/>
            <a:ext cx="612068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9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altLang="ko-KR" dirty="0" smtClean="0"/>
              <a:t>UDP : </a:t>
            </a:r>
            <a:r>
              <a:rPr lang="en-US" altLang="ko-KR" dirty="0"/>
              <a:t>SOCK_DGRAM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UDP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비연결</a:t>
            </a:r>
            <a:r>
              <a:rPr lang="en-US" altLang="ko-KR" dirty="0"/>
              <a:t>(Connectionless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클라이언트와 서버간 메시지 송수신</a:t>
            </a:r>
            <a:endParaRPr lang="en-US" altLang="ko-KR" dirty="0" smtClean="0"/>
          </a:p>
        </p:txBody>
      </p:sp>
      <p:pic>
        <p:nvPicPr>
          <p:cNvPr id="6" name="_x90928208" descr="DRW000007140b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14688"/>
            <a:ext cx="49291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Blocking &amp; Non-Blocking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67240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</a:t>
            </a:r>
            <a:r>
              <a:rPr lang="en-US" altLang="ko-KR" dirty="0"/>
              <a:t> </a:t>
            </a:r>
            <a:r>
              <a:rPr lang="ko-KR" altLang="en-US" dirty="0" smtClean="0"/>
              <a:t>처리는 기본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어떤 </a:t>
            </a:r>
            <a:r>
              <a:rPr lang="ko-KR" altLang="en-US" dirty="0"/>
              <a:t>일이 일어나기를 기다리면서 멍하니 있는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(1</a:t>
            </a:r>
            <a:r>
              <a:rPr lang="en-US" altLang="ko-KR" dirty="0"/>
              <a:t>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(None)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Non-blocking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flag</a:t>
            </a:r>
            <a:r>
              <a:rPr lang="ko-KR" altLang="en-US" dirty="0" smtClean="0"/>
              <a:t>인자가 </a:t>
            </a:r>
            <a:r>
              <a:rPr lang="en-US" altLang="ko-KR" dirty="0" smtClean="0"/>
              <a:t>0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socket.setblocking</a:t>
            </a:r>
            <a:r>
              <a:rPr lang="en-US" altLang="ko-KR" dirty="0" smtClean="0"/>
              <a:t>(0)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(0.0)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Blocking </a:t>
            </a:r>
            <a:r>
              <a:rPr lang="ko-KR" altLang="en-US" dirty="0" smtClean="0"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ym typeface="Wingdings" panose="05000000000000000000" pitchFamily="2" charset="2"/>
              </a:rPr>
              <a:t>: flag </a:t>
            </a:r>
            <a:r>
              <a:rPr lang="ko-KR" altLang="en-US" dirty="0" smtClean="0">
                <a:sym typeface="Wingdings" panose="05000000000000000000" pitchFamily="2" charset="2"/>
              </a:rPr>
              <a:t>인자가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ocket.setblocking</a:t>
            </a:r>
            <a:r>
              <a:rPr lang="en-US" altLang="ko-KR" dirty="0" smtClean="0"/>
              <a:t>(1)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socket.settimeout</a:t>
            </a:r>
            <a:r>
              <a:rPr lang="en-US" altLang="ko-KR" dirty="0" smtClean="0">
                <a:sym typeface="Wingdings" panose="05000000000000000000" pitchFamily="2" charset="2"/>
              </a:rPr>
              <a:t>(100)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22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r>
              <a:rPr lang="ko-KR" altLang="en-US" dirty="0" smtClean="0"/>
              <a:t>서버 정</a:t>
            </a:r>
            <a:r>
              <a:rPr lang="ko-KR" altLang="en-US" dirty="0"/>
              <a:t>보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서버에 대한 </a:t>
            </a:r>
            <a:r>
              <a:rPr lang="en-US" altLang="ko-KR" dirty="0" smtClean="0"/>
              <a:t>host </a:t>
            </a:r>
            <a:r>
              <a:rPr lang="ko-KR" altLang="en-US" dirty="0" smtClean="0"/>
              <a:t>이름이나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검색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02314"/>
              </p:ext>
            </p:extLst>
          </p:nvPr>
        </p:nvGraphicFramePr>
        <p:xfrm>
          <a:off x="899592" y="2780929"/>
          <a:ext cx="7488832" cy="2702160"/>
        </p:xfrm>
        <a:graphic>
          <a:graphicData uri="http://schemas.openxmlformats.org/drawingml/2006/table">
            <a:tbl>
              <a:tblPr/>
              <a:tblGrid>
                <a:gridCol w="3096344"/>
                <a:gridCol w="4392488"/>
              </a:tblGrid>
              <a:tr h="57606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800" dirty="0" err="1" smtClean="0"/>
                        <a:t>socket.gethostbyname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DNS</a:t>
                      </a:r>
                      <a:r>
                        <a:rPr lang="ko-KR" altLang="en-US" sz="1800" dirty="0" smtClean="0"/>
                        <a:t>로 </a:t>
                      </a:r>
                      <a:r>
                        <a:rPr lang="en-US" altLang="ko-KR" sz="1800" dirty="0" smtClean="0"/>
                        <a:t>IP </a:t>
                      </a:r>
                      <a:r>
                        <a:rPr lang="ko-KR" altLang="en-US" sz="1800" dirty="0" smtClean="0"/>
                        <a:t>주소 가져오기</a:t>
                      </a:r>
                      <a:endParaRPr lang="en-US" altLang="ko-KR" sz="1800" dirty="0" smtClean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r>
                        <a:rPr lang="en-US" altLang="ko-KR" sz="1800" dirty="0" err="1" smtClean="0"/>
                        <a:t>socket.gethostname</a:t>
                      </a:r>
                      <a:r>
                        <a:rPr lang="en-US" altLang="ko-KR" sz="1800" dirty="0" smtClean="0"/>
                        <a:t>()</a:t>
                      </a:r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effectLst/>
                        </a:rPr>
                        <a:t> 내부 및 외부 서버 내의 </a:t>
                      </a:r>
                      <a:r>
                        <a:rPr lang="en-US" altLang="ko-KR" dirty="0" smtClean="0">
                          <a:effectLst/>
                        </a:rPr>
                        <a:t>DNS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나 서버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socket.getservbyport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dirty="0" err="1" smtClean="0"/>
                        <a:t>obj</a:t>
                      </a:r>
                      <a:r>
                        <a:rPr lang="en-US" altLang="ko-KR" sz="1800" dirty="0" smtClean="0"/>
                        <a:t>,'</a:t>
                      </a:r>
                      <a:r>
                        <a:rPr lang="en-US" altLang="ko-KR" sz="1800" dirty="0" err="1" smtClean="0"/>
                        <a:t>tcp</a:t>
                      </a:r>
                      <a:r>
                        <a:rPr lang="en-US" altLang="ko-KR" sz="1800" dirty="0" smtClean="0"/>
                        <a:t>') </a:t>
                      </a:r>
                    </a:p>
                    <a:p>
                      <a:endParaRPr lang="en-US" altLang="ko-KR" sz="18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특정 </a:t>
                      </a:r>
                      <a:r>
                        <a:rPr lang="en-US" altLang="ko-KR" dirty="0" smtClean="0">
                          <a:effectLst/>
                        </a:rPr>
                        <a:t>port</a:t>
                      </a:r>
                      <a:r>
                        <a:rPr lang="ko-KR" altLang="en-US" dirty="0" smtClean="0">
                          <a:effectLst/>
                        </a:rPr>
                        <a:t>가 처리하는 서비스 네임 가져오기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함수는 인자와 결과값에 대한 타입정보를 </a:t>
            </a:r>
            <a:r>
              <a:rPr lang="en-US" altLang="ko-KR" dirty="0" smtClean="0"/>
              <a:t>3.5</a:t>
            </a:r>
            <a:r>
              <a:rPr lang="ko-KR" altLang="en-US" dirty="0" smtClean="0"/>
              <a:t>버전 이상부터 </a:t>
            </a:r>
            <a:r>
              <a:rPr lang="en-US" altLang="ko-KR" dirty="0" smtClean="0"/>
              <a:t>hint</a:t>
            </a:r>
            <a:r>
              <a:rPr lang="ko-KR" altLang="en-US" dirty="0" smtClean="0"/>
              <a:t>로 추가되어 결과값에 대한 확인을 별도의 함수로 작성하여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return_check.py</a:t>
            </a:r>
          </a:p>
          <a:p>
            <a:r>
              <a:rPr lang="en-US" altLang="ko-KR" sz="1200" dirty="0" err="1" smtClean="0"/>
              <a:t>type_str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','float','list','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function','object</a:t>
            </a:r>
            <a:r>
              <a:rPr lang="en-US" altLang="ko-KR" sz="1200" dirty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type_check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class__.__name</a:t>
            </a:r>
            <a:r>
              <a:rPr lang="en-US" altLang="ko-KR" sz="1200" dirty="0"/>
              <a:t>__</a:t>
            </a:r>
          </a:p>
          <a:p>
            <a:r>
              <a:rPr lang="en-US" altLang="ko-KR" sz="1200" dirty="0"/>
              <a:t>    if </a:t>
            </a:r>
            <a:r>
              <a:rPr lang="en-US" altLang="ko-KR" sz="1200" dirty="0" err="1"/>
              <a:t>type_check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type_str</a:t>
            </a:r>
            <a:r>
              <a:rPr lang="en-US" altLang="ko-KR" sz="1200" dirty="0"/>
              <a:t> :</a:t>
            </a:r>
          </a:p>
          <a:p>
            <a:r>
              <a:rPr lang="en-US" altLang="ko-KR" sz="1200" dirty="0"/>
              <a:t>        return True, </a:t>
            </a:r>
            <a:r>
              <a:rPr lang="en-US" altLang="ko-KR" sz="1200" dirty="0" err="1"/>
              <a:t>type_check</a:t>
            </a:r>
            <a:endParaRPr lang="en-US" altLang="ko-KR" sz="1200" dirty="0"/>
          </a:p>
          <a:p>
            <a:r>
              <a:rPr lang="en-US" altLang="ko-KR" sz="1200" dirty="0"/>
              <a:t>    else :</a:t>
            </a:r>
          </a:p>
          <a:p>
            <a:r>
              <a:rPr lang="en-US" altLang="ko-KR" sz="1200" dirty="0"/>
              <a:t>        return False, </a:t>
            </a:r>
            <a:r>
              <a:rPr lang="en-US" altLang="ko-KR" sz="1200" dirty="0" err="1"/>
              <a:t>type_check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35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Hostname</a:t>
            </a:r>
            <a:r>
              <a:rPr lang="ko-KR" altLang="en-US" dirty="0" smtClean="0"/>
              <a:t>을 가지고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검색하는 함수 정의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068960"/>
            <a:ext cx="36004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</a:t>
            </a:r>
            <a:r>
              <a:rPr lang="en-US" altLang="ko-KR" sz="1200" dirty="0" smtClean="0"/>
              <a:t>socket_test.py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socket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return_check</a:t>
            </a:r>
            <a:r>
              <a:rPr lang="en-US" altLang="ko-KR" sz="1200" dirty="0"/>
              <a:t> as ret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'''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get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'''</a:t>
            </a:r>
            <a:endParaRPr lang="en-US" altLang="ko-KR" sz="1200" dirty="0"/>
          </a:p>
          <a:p>
            <a:r>
              <a:rPr lang="en-US" altLang="ko-KR" sz="1200" dirty="0"/>
              <a:t>    print " host name :", </a:t>
            </a:r>
            <a:r>
              <a:rPr lang="en-US" altLang="ko-KR" sz="1200" dirty="0" err="1"/>
              <a:t>obj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ip_addr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ret.return_type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ip_addr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print "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:", </a:t>
            </a:r>
            <a:r>
              <a:rPr lang="en-US" altLang="ko-KR" sz="1200" dirty="0" err="1"/>
              <a:t>ip_addr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5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ipaddress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자신의 서버 및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99592" y="3068960"/>
            <a:ext cx="36004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socket_test.py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자신의 </a:t>
            </a:r>
            <a:r>
              <a:rPr lang="en-US" altLang="ko-KR" sz="1200" dirty="0" smtClean="0"/>
              <a:t>PC hostname </a:t>
            </a:r>
            <a:r>
              <a:rPr lang="ko-KR" altLang="en-US" sz="1200" dirty="0" smtClean="0"/>
              <a:t>가져오기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socket.gethostname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ret.return_type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 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 localhost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'localhost'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python org</a:t>
            </a:r>
            <a:endParaRPr lang="en-US" altLang="ko-KR" sz="1200" dirty="0"/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'www.python.org'</a:t>
            </a:r>
          </a:p>
          <a:p>
            <a:r>
              <a:rPr lang="en-US" altLang="ko-KR" sz="1200" dirty="0" err="1"/>
              <a:t>get_ipaddress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364502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host name : </a:t>
            </a:r>
            <a:r>
              <a:rPr lang="en-US" altLang="ko-KR" sz="1200" dirty="0" smtClean="0"/>
              <a:t>Moon</a:t>
            </a:r>
            <a:endParaRPr lang="en-US" altLang="ko-KR" sz="1200" dirty="0"/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</a:t>
            </a:r>
            <a:r>
              <a:rPr lang="en-US" altLang="ko-KR" sz="1200" dirty="0" err="1" smtClean="0"/>
              <a:t>xxx.xxx.xxx.xxx</a:t>
            </a:r>
            <a:endParaRPr lang="en-US" altLang="ko-KR" sz="1200" dirty="0"/>
          </a:p>
          <a:p>
            <a:r>
              <a:rPr lang="en-US" altLang="ko-KR" sz="1200" dirty="0"/>
              <a:t> host name : localhost</a:t>
            </a:r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127.0.0.1</a:t>
            </a:r>
          </a:p>
          <a:p>
            <a:r>
              <a:rPr lang="en-US" altLang="ko-KR" sz="1200" dirty="0"/>
              <a:t> host name : www.python.org</a:t>
            </a:r>
          </a:p>
          <a:p>
            <a:r>
              <a:rPr lang="en-US" altLang="ko-KR" sz="1200" dirty="0"/>
              <a:t>(True,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: 103.245.222.223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77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호출하여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구글을</a:t>
            </a:r>
            <a:r>
              <a:rPr lang="ko-KR" altLang="en-US" dirty="0" smtClean="0"/>
              <a:t> 검색해서 클라이언트 서버 생성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899592" y="2492896"/>
            <a:ext cx="475252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socket # for socket</a:t>
            </a:r>
          </a:p>
          <a:p>
            <a:r>
              <a:rPr lang="en-US" altLang="ko-KR" sz="1000" dirty="0"/>
              <a:t>import sys </a:t>
            </a:r>
          </a:p>
          <a:p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 "Socket successfully created"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socket.error</a:t>
            </a:r>
            <a:r>
              <a:rPr lang="en-US" altLang="ko-KR" sz="1000" dirty="0"/>
              <a:t> as err:</a:t>
            </a:r>
          </a:p>
          <a:p>
            <a:r>
              <a:rPr lang="en-US" altLang="ko-KR" sz="1000" dirty="0"/>
              <a:t>    print "socket creation failed with error %s" %(err)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default port for socket</a:t>
            </a:r>
          </a:p>
          <a:p>
            <a:r>
              <a:rPr lang="en-US" altLang="ko-KR" sz="1000" dirty="0"/>
              <a:t>port = 80</a:t>
            </a:r>
          </a:p>
          <a:p>
            <a:endParaRPr lang="en-US" altLang="ko-KR" sz="1000" dirty="0"/>
          </a:p>
          <a:p>
            <a:r>
              <a:rPr lang="en-US" altLang="ko-KR" sz="1000" dirty="0"/>
              <a:t>try: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host_ip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socket.gethostbyname</a:t>
            </a:r>
            <a:r>
              <a:rPr lang="en-US" altLang="ko-KR" sz="1000" dirty="0"/>
              <a:t>('www.google.com')</a:t>
            </a:r>
          </a:p>
          <a:p>
            <a:r>
              <a:rPr lang="en-US" altLang="ko-KR" sz="1000" dirty="0"/>
              <a:t>except </a:t>
            </a:r>
            <a:r>
              <a:rPr lang="en-US" altLang="ko-KR" sz="1000" dirty="0" err="1"/>
              <a:t>socket.gaierror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# this means could not resolve the host</a:t>
            </a:r>
          </a:p>
          <a:p>
            <a:r>
              <a:rPr lang="en-US" altLang="ko-KR" sz="1000" dirty="0"/>
              <a:t>    print "there was an error resolving the host"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sys.exit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connecting to the server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host_ip,port</a:t>
            </a:r>
            <a:r>
              <a:rPr lang="en-US" altLang="ko-KR" sz="1000" dirty="0"/>
              <a:t>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 "the socket has successfully connected to google \</a:t>
            </a:r>
          </a:p>
          <a:p>
            <a:r>
              <a:rPr lang="en-US" altLang="ko-KR" sz="1000" dirty="0"/>
              <a:t>on port == %s" %(</a:t>
            </a:r>
            <a:r>
              <a:rPr lang="en-US" altLang="ko-KR" sz="1000" dirty="0" err="1"/>
              <a:t>host_ip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7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Socket </a:t>
            </a:r>
            <a:br>
              <a:rPr lang="en-US" altLang="ko-KR" sz="5400" dirty="0" smtClean="0"/>
            </a:br>
            <a:r>
              <a:rPr lang="ko-KR" altLang="en-US" sz="5400" dirty="0" smtClean="0"/>
              <a:t>기본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Port Protocol </a:t>
            </a:r>
            <a:r>
              <a:rPr lang="ko-KR" altLang="en-US" dirty="0" smtClean="0"/>
              <a:t>정보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어플리케이션 프로토콜 및 파이선 모듈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4752"/>
              </p:ext>
            </p:extLst>
          </p:nvPr>
        </p:nvGraphicFramePr>
        <p:xfrm>
          <a:off x="971600" y="2708920"/>
          <a:ext cx="7200800" cy="3397592"/>
        </p:xfrm>
        <a:graphic>
          <a:graphicData uri="http://schemas.openxmlformats.org/drawingml/2006/table">
            <a:tbl>
              <a:tblPr/>
              <a:tblGrid>
                <a:gridCol w="989514"/>
                <a:gridCol w="2145935"/>
                <a:gridCol w="1072967"/>
                <a:gridCol w="2992384"/>
              </a:tblGrid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Protocol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Common function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Port No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Python module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HTTP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Web pages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80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httplib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xmlrpclib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NNTP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Usenet news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119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nntplib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FTP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File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ftplib, urllib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SMTP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Sending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25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smtplib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POP3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110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poplib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IMAP4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Fetching email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143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imaplib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Telnet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Command lines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23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telnetlib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Gopher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Document transfers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300" dirty="0">
                          <a:effectLst/>
                        </a:rPr>
                        <a:t>70</a:t>
                      </a: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gopherlib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urllib</a:t>
                      </a:r>
                      <a:endParaRPr lang="en-US" sz="1300" dirty="0">
                        <a:effectLst/>
                      </a:endParaRPr>
                    </a:p>
                  </a:txBody>
                  <a:tcPr marL="45717" marR="45717" marT="45717" marB="4571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</a:t>
            </a:r>
            <a:r>
              <a:rPr lang="ko-KR" altLang="en-US" dirty="0" smtClean="0"/>
              <a:t>별 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TCP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별 프로토콜 서비스를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44644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socket_test.py</a:t>
            </a:r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get_service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service =</a:t>
            </a:r>
            <a:r>
              <a:rPr lang="en-US" altLang="ko-KR" sz="1200" dirty="0" err="1"/>
              <a:t>socket.getservbyport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,'</a:t>
            </a:r>
            <a:r>
              <a:rPr lang="en-US" altLang="ko-KR" sz="1200" dirty="0" err="1"/>
              <a:t>tcp</a:t>
            </a:r>
            <a:r>
              <a:rPr lang="en-US" altLang="ko-KR" sz="1200" dirty="0"/>
              <a:t>') </a:t>
            </a:r>
          </a:p>
          <a:p>
            <a:r>
              <a:rPr lang="en-US" altLang="ko-KR" sz="1200" dirty="0"/>
              <a:t>    print " port : " +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+ " service name : " + </a:t>
            </a:r>
            <a:r>
              <a:rPr lang="en-US" altLang="ko-KR" sz="1200" dirty="0" smtClean="0"/>
              <a:t>service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' get port '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(80)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(53)</a:t>
            </a:r>
          </a:p>
          <a:p>
            <a:r>
              <a:rPr lang="en-US" altLang="ko-KR" sz="1200" dirty="0" err="1"/>
              <a:t>get_service</a:t>
            </a:r>
            <a:r>
              <a:rPr lang="en-US" altLang="ko-KR" sz="1200" dirty="0"/>
              <a:t>(25)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4114817"/>
            <a:ext cx="3024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 </a:t>
            </a:r>
            <a:endParaRPr lang="fr-FR" altLang="ko-KR" dirty="0" smtClean="0"/>
          </a:p>
          <a:p>
            <a:r>
              <a:rPr lang="fr-FR" altLang="ko-KR" sz="1200" dirty="0" smtClean="0"/>
              <a:t>#</a:t>
            </a:r>
            <a:r>
              <a:rPr lang="ko-KR" altLang="en-US" sz="1200" dirty="0" smtClean="0"/>
              <a:t>결</a:t>
            </a:r>
            <a:r>
              <a:rPr lang="ko-KR" altLang="en-US" sz="1200" dirty="0"/>
              <a:t>과</a:t>
            </a:r>
            <a:endParaRPr lang="fr-FR" altLang="ko-KR" sz="1200" dirty="0" smtClean="0"/>
          </a:p>
          <a:p>
            <a:r>
              <a:rPr lang="fr-FR" altLang="ko-KR" sz="1200" dirty="0" smtClean="0"/>
              <a:t>get </a:t>
            </a:r>
            <a:r>
              <a:rPr lang="fr-FR" altLang="ko-KR" sz="1200" dirty="0"/>
              <a:t>port </a:t>
            </a:r>
          </a:p>
          <a:p>
            <a:r>
              <a:rPr lang="fr-FR" altLang="ko-KR" sz="1200" dirty="0"/>
              <a:t> port : 80 service name : http</a:t>
            </a:r>
          </a:p>
          <a:p>
            <a:r>
              <a:rPr lang="fr-FR" altLang="ko-KR" sz="1200" dirty="0"/>
              <a:t> port : 53 service name : domain</a:t>
            </a:r>
          </a:p>
          <a:p>
            <a:r>
              <a:rPr lang="fr-FR" altLang="ko-KR" sz="1200" dirty="0"/>
              <a:t> port : 25 service name : smtp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Socket </a:t>
            </a:r>
            <a:br>
              <a:rPr lang="en-US" altLang="ko-KR" sz="5400" dirty="0" smtClean="0"/>
            </a:br>
            <a:r>
              <a:rPr lang="ko-KR" altLang="en-US" sz="5400" dirty="0" smtClean="0"/>
              <a:t>생성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55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 </a:t>
            </a:r>
            <a:r>
              <a:rPr lang="ko-KR" altLang="en-US" dirty="0" smtClean="0"/>
              <a:t>생성 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Echo </a:t>
            </a:r>
            <a:r>
              <a:rPr lang="ko-KR" altLang="en-US" dirty="0" smtClean="0"/>
              <a:t>통신처리 흐름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6" y="3501008"/>
            <a:ext cx="12961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2004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28693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87824" y="3861048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87824" y="4797152"/>
            <a:ext cx="2448272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39752" y="3717032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3753036"/>
            <a:ext cx="576064" cy="1296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켓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2346" y="49106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메시지 전송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3563888" y="344003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메시지 전송</a:t>
            </a:r>
            <a:endParaRPr lang="ko-KR" altLang="en-US" sz="1200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 서버로 전송하면 그대로 전달하는 통신을 처리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5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내부의 서버를 가지고 소켓서버 생성하여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27584" y="2708920"/>
            <a:ext cx="504056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'localhost'                  # Symbolic name meaning all available interfaces</a:t>
            </a:r>
          </a:p>
          <a:p>
            <a:r>
              <a:rPr lang="en-US" altLang="ko-KR" sz="1000" dirty="0"/>
              <a:t>PORT = 50007              # Arbitrary non-privileged port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s.bind</a:t>
            </a:r>
            <a:r>
              <a:rPr lang="en-US" altLang="ko-KR" sz="1000" dirty="0"/>
              <a:t>((HOST, PORT))</a:t>
            </a:r>
          </a:p>
          <a:p>
            <a:r>
              <a:rPr lang="en-US" altLang="ko-KR" sz="1000" dirty="0" err="1"/>
              <a:t>s.listen</a:t>
            </a:r>
            <a:r>
              <a:rPr lang="en-US" altLang="ko-KR" sz="1000" dirty="0"/>
              <a:t>(1)</a:t>
            </a:r>
          </a:p>
          <a:p>
            <a:r>
              <a:rPr lang="en-US" altLang="ko-KR" sz="1000" dirty="0" smtClean="0"/>
              <a:t>while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:                                              </a:t>
            </a:r>
            <a:r>
              <a:rPr lang="en-US" altLang="ko-KR" sz="1000" dirty="0"/>
              <a:t># </a:t>
            </a:r>
            <a:r>
              <a:rPr lang="ko-KR" altLang="en-US" sz="1000" dirty="0"/>
              <a:t>서버 </a:t>
            </a:r>
            <a:r>
              <a:rPr lang="ko-KR" altLang="en-US" sz="1000" dirty="0" smtClean="0"/>
              <a:t>순환</a:t>
            </a:r>
            <a:endParaRPr lang="en-US" altLang="ko-KR" sz="1000" dirty="0"/>
          </a:p>
          <a:p>
            <a:r>
              <a:rPr lang="en-US" altLang="ko-KR" sz="1000" dirty="0"/>
              <a:t>    conn,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s.accept</a:t>
            </a:r>
            <a:r>
              <a:rPr lang="en-US" altLang="ko-KR" sz="1000" dirty="0" smtClean="0"/>
              <a:t>()                  #</a:t>
            </a:r>
            <a:r>
              <a:rPr lang="ko-KR" altLang="en-US" sz="1000" dirty="0" smtClean="0"/>
              <a:t>클라이언트 연결</a:t>
            </a:r>
            <a:endParaRPr lang="en-US" altLang="ko-KR" sz="1000" dirty="0"/>
          </a:p>
          <a:p>
            <a:r>
              <a:rPr lang="en-US" altLang="ko-KR" sz="1000" dirty="0"/>
              <a:t>    print 'Connected by', </a:t>
            </a:r>
            <a:r>
              <a:rPr lang="en-US" altLang="ko-KR" sz="1000" dirty="0" err="1"/>
              <a:t>addr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 smtClean="0"/>
              <a:t>    while </a:t>
            </a:r>
            <a:r>
              <a:rPr lang="en-US" altLang="ko-KR" sz="1000" dirty="0"/>
              <a:t>1 : </a:t>
            </a:r>
            <a:r>
              <a:rPr lang="en-US" altLang="ko-KR" sz="1000" dirty="0" smtClean="0"/>
              <a:t>                                      #</a:t>
            </a:r>
            <a:r>
              <a:rPr lang="ko-KR" altLang="en-US" sz="1000" dirty="0"/>
              <a:t>클라이언트 </a:t>
            </a:r>
            <a:r>
              <a:rPr lang="ko-KR" altLang="en-US" sz="1000" dirty="0" smtClean="0"/>
              <a:t>순환</a:t>
            </a:r>
            <a:endParaRPr lang="en-US" altLang="ko-KR" sz="1000" dirty="0"/>
          </a:p>
          <a:p>
            <a:r>
              <a:rPr lang="en-US" altLang="ko-KR" sz="1000" dirty="0"/>
              <a:t>        data = </a:t>
            </a:r>
            <a:r>
              <a:rPr lang="en-US" altLang="ko-KR" sz="1000" dirty="0" err="1"/>
              <a:t>conn.recv</a:t>
            </a:r>
            <a:r>
              <a:rPr lang="en-US" altLang="ko-KR" sz="1000" dirty="0"/>
              <a:t>(1024</a:t>
            </a:r>
            <a:r>
              <a:rPr lang="en-US" altLang="ko-KR" sz="1000" dirty="0" smtClean="0"/>
              <a:t>)            #</a:t>
            </a:r>
            <a:r>
              <a:rPr lang="ko-KR" altLang="en-US" sz="1000" dirty="0" smtClean="0"/>
              <a:t>클라이언트로 부터 수신</a:t>
            </a:r>
            <a:endParaRPr lang="en-US" altLang="ko-KR" sz="1000" dirty="0"/>
          </a:p>
          <a:p>
            <a:r>
              <a:rPr lang="en-US" altLang="ko-KR" sz="1000" dirty="0"/>
              <a:t>        if not data: break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conn.send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                        #</a:t>
            </a:r>
            <a:r>
              <a:rPr lang="ko-KR" altLang="en-US" sz="1000" dirty="0" smtClean="0"/>
              <a:t>클라이언트에 송신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conn.close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break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3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생성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내부의 서버를 가지고 소켓서버 생성하여 연결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27584" y="2924944"/>
            <a:ext cx="496855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# Echo client program</a:t>
            </a:r>
          </a:p>
          <a:p>
            <a:r>
              <a:rPr lang="en-US" altLang="ko-KR" sz="1000" dirty="0"/>
              <a:t>import socket</a:t>
            </a:r>
          </a:p>
          <a:p>
            <a:endParaRPr lang="en-US" altLang="ko-KR" sz="1000" dirty="0"/>
          </a:p>
          <a:p>
            <a:r>
              <a:rPr lang="en-US" altLang="ko-KR" sz="1000" dirty="0"/>
              <a:t>HOST = 'localhost'              # The remote host</a:t>
            </a:r>
          </a:p>
          <a:p>
            <a:r>
              <a:rPr lang="en-US" altLang="ko-KR" sz="1000" dirty="0"/>
              <a:t>PORT = 50007              # The same port as used by the server</a:t>
            </a:r>
          </a:p>
          <a:p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s.connect</a:t>
            </a:r>
            <a:r>
              <a:rPr lang="en-US" altLang="ko-KR" sz="1000" dirty="0"/>
              <a:t>((HOST, PORT))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while 1 :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raw_input</a:t>
            </a:r>
            <a:r>
              <a:rPr lang="en-US" altLang="ko-KR" sz="1000" dirty="0"/>
              <a:t>('&gt; ') </a:t>
            </a:r>
            <a:r>
              <a:rPr lang="en-US" altLang="ko-KR" sz="1000" dirty="0" smtClean="0"/>
              <a:t>      #</a:t>
            </a:r>
            <a:r>
              <a:rPr lang="ko-KR" altLang="en-US" sz="1000" dirty="0" smtClean="0"/>
              <a:t>데이터를 </a:t>
            </a:r>
            <a:r>
              <a:rPr lang="ko-KR" altLang="en-US" sz="1000" dirty="0" err="1" smtClean="0"/>
              <a:t>입력창에서</a:t>
            </a:r>
            <a:r>
              <a:rPr lang="ko-KR" altLang="en-US" sz="1000" dirty="0" smtClean="0"/>
              <a:t> 받음</a:t>
            </a:r>
            <a:endParaRPr lang="en-US" altLang="ko-KR" sz="1000" dirty="0"/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s.send</a:t>
            </a:r>
            <a:r>
              <a:rPr lang="en-US" altLang="ko-KR" sz="1000" dirty="0"/>
              <a:t>(data</a:t>
            </a:r>
            <a:r>
              <a:rPr lang="en-US" altLang="ko-KR" sz="1000" dirty="0" smtClean="0"/>
              <a:t>)                      # </a:t>
            </a:r>
            <a:r>
              <a:rPr lang="ko-KR" altLang="en-US" sz="1000" dirty="0" smtClean="0"/>
              <a:t>서버에 데이터 전송</a:t>
            </a:r>
            <a:endParaRPr lang="en-US" altLang="ko-KR" sz="1000" dirty="0"/>
          </a:p>
          <a:p>
            <a:r>
              <a:rPr lang="en-US" altLang="ko-KR" sz="1000" dirty="0"/>
              <a:t>    data = </a:t>
            </a:r>
            <a:r>
              <a:rPr lang="en-US" altLang="ko-KR" sz="1000" dirty="0" err="1"/>
              <a:t>s.recv</a:t>
            </a:r>
            <a:r>
              <a:rPr lang="en-US" altLang="ko-KR" sz="1000" dirty="0"/>
              <a:t>(1024</a:t>
            </a:r>
            <a:r>
              <a:rPr lang="en-US" altLang="ko-KR" sz="1000" dirty="0" smtClean="0"/>
              <a:t>)          # </a:t>
            </a:r>
            <a:r>
              <a:rPr lang="ko-KR" altLang="en-US" sz="1000" dirty="0" smtClean="0"/>
              <a:t>서버로부터 데이터 수신</a:t>
            </a:r>
            <a:endParaRPr lang="en-US" altLang="ko-KR" sz="1000" dirty="0"/>
          </a:p>
          <a:p>
            <a:r>
              <a:rPr lang="en-US" altLang="ko-KR" sz="1000" dirty="0"/>
              <a:t>    if not data: break</a:t>
            </a:r>
          </a:p>
          <a:p>
            <a:r>
              <a:rPr lang="en-US" altLang="ko-KR" sz="1000" dirty="0"/>
              <a:t>    print 'Received', </a:t>
            </a:r>
            <a:r>
              <a:rPr lang="en-US" altLang="ko-KR" sz="1000" dirty="0" err="1"/>
              <a:t>repr</a:t>
            </a:r>
            <a:r>
              <a:rPr lang="en-US" altLang="ko-KR" sz="1000" dirty="0"/>
              <a:t>(data)</a:t>
            </a:r>
          </a:p>
          <a:p>
            <a:r>
              <a:rPr lang="en-US" altLang="ko-KR" sz="1000" dirty="0" err="1"/>
              <a:t>s.close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02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exception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3212976"/>
            <a:ext cx="604867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/>
              <a:t>import socket   #for sockets</a:t>
            </a:r>
          </a:p>
          <a:p>
            <a:pPr fontAlgn="base"/>
            <a:r>
              <a:rPr lang="en-US" altLang="ko-KR" sz="1000" dirty="0"/>
              <a:t>import sys  #for exit</a:t>
            </a:r>
          </a:p>
          <a:p>
            <a:pPr fontAlgn="base"/>
            <a:r>
              <a:rPr lang="en-US" altLang="ko-KR" sz="1000" dirty="0"/>
              <a:t> </a:t>
            </a:r>
          </a:p>
          <a:p>
            <a:pPr fontAlgn="base"/>
            <a:r>
              <a:rPr lang="en-US" altLang="ko-KR" sz="1000" dirty="0"/>
              <a:t>try:</a:t>
            </a:r>
          </a:p>
          <a:p>
            <a:pPr fontAlgn="base"/>
            <a:r>
              <a:rPr lang="en-US" altLang="ko-KR" sz="1000" dirty="0"/>
              <a:t>    #create an AF_INET, STREAM socket (TCP)</a:t>
            </a:r>
          </a:p>
          <a:p>
            <a:pPr fontAlgn="base"/>
            <a:r>
              <a:rPr lang="en-US" altLang="ko-KR" sz="1000" dirty="0"/>
              <a:t>    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/>
              <a:t>except </a:t>
            </a:r>
            <a:r>
              <a:rPr lang="en-US" altLang="ko-KR" sz="1000" dirty="0" err="1"/>
              <a:t>socket.error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:</a:t>
            </a:r>
          </a:p>
          <a:p>
            <a:pPr fontAlgn="base"/>
            <a:r>
              <a:rPr lang="en-US" altLang="ko-KR" sz="1000" dirty="0"/>
              <a:t>    print 'Failed to create socket. Error code: ' +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[0]) + ' , Error message : ' +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[1]</a:t>
            </a:r>
          </a:p>
          <a:p>
            <a:pPr fontAlgn="base"/>
            <a:r>
              <a:rPr lang="en-US" altLang="ko-KR" sz="1000" dirty="0"/>
              <a:t>    </a:t>
            </a:r>
            <a:r>
              <a:rPr lang="en-US" altLang="ko-KR" sz="1000" dirty="0" err="1"/>
              <a:t>sys.exit</a:t>
            </a:r>
            <a:r>
              <a:rPr lang="en-US" altLang="ko-KR" sz="1000" dirty="0"/>
              <a:t>();</a:t>
            </a:r>
          </a:p>
          <a:p>
            <a:pPr fontAlgn="base"/>
            <a:r>
              <a:rPr lang="en-US" altLang="ko-KR" sz="1000" dirty="0"/>
              <a:t> </a:t>
            </a:r>
          </a:p>
          <a:p>
            <a:pPr fontAlgn="base"/>
            <a:r>
              <a:rPr lang="en-US" altLang="ko-KR" sz="1000" dirty="0"/>
              <a:t>print 'Socket Created'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 </a:t>
            </a:r>
            <a:r>
              <a:rPr lang="ko-KR" altLang="en-US" dirty="0" smtClean="0"/>
              <a:t>모듈 내의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72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1400" b="1" dirty="0" smtClean="0"/>
              <a:t>참조문서 </a:t>
            </a:r>
            <a:r>
              <a:rPr lang="en-US" altLang="ko-KR" sz="1400" b="1" dirty="0" smtClean="0"/>
              <a:t>: http</a:t>
            </a:r>
            <a:r>
              <a:rPr lang="en-US" altLang="ko-KR" sz="1400" b="1" dirty="0"/>
              <a:t>://www.binarytides.com/python-socket-programming-tutorial/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Remote </a:t>
            </a:r>
            <a:r>
              <a:rPr lang="ko-KR" altLang="en-US" dirty="0" smtClean="0"/>
              <a:t>서버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내 서버에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5576" y="2636912"/>
            <a:ext cx="727280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smtClean="0"/>
              <a:t>#client_remote_test.py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import </a:t>
            </a:r>
            <a:r>
              <a:rPr lang="en-US" altLang="ko-KR" sz="1200" dirty="0"/>
              <a:t>socket   #for sockets</a:t>
            </a:r>
          </a:p>
          <a:p>
            <a:pPr fontAlgn="base"/>
            <a:r>
              <a:rPr lang="en-US" altLang="ko-KR" sz="1200" dirty="0"/>
              <a:t>import sys  #for exit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#Send some data to remote server</a:t>
            </a:r>
          </a:p>
          <a:p>
            <a:pPr fontAlgn="base"/>
            <a:r>
              <a:rPr lang="en-US" altLang="ko-KR" sz="1200" dirty="0"/>
              <a:t>message = "GET / HTTP/1.1\r\n\r\n"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try :</a:t>
            </a:r>
          </a:p>
          <a:p>
            <a:pPr fontAlgn="base"/>
            <a:r>
              <a:rPr lang="en-US" altLang="ko-KR" sz="1200" dirty="0"/>
              <a:t>    #Set the whole string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s.sendall</a:t>
            </a:r>
            <a:r>
              <a:rPr lang="en-US" altLang="ko-KR" sz="1200" dirty="0"/>
              <a:t>(message)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    #Send failed</a:t>
            </a:r>
          </a:p>
          <a:p>
            <a:pPr fontAlgn="base"/>
            <a:r>
              <a:rPr lang="en-US" altLang="ko-KR" sz="1200" dirty="0"/>
              <a:t>    print 'Send failed'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'Message send successfully' </a:t>
            </a:r>
          </a:p>
        </p:txBody>
      </p:sp>
    </p:spTree>
    <p:extLst>
      <p:ext uri="{BB962C8B-B14F-4D97-AF65-F5344CB8AC3E}">
        <p14:creationId xmlns:p14="http://schemas.microsoft.com/office/powerpoint/2010/main" val="2692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외부 서버 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 연결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host </a:t>
            </a:r>
            <a:r>
              <a:rPr lang="en-US" altLang="ko-KR" sz="1200" dirty="0"/>
              <a:t>= 'www.google.com'</a:t>
            </a:r>
          </a:p>
          <a:p>
            <a:pPr fontAlgn="base"/>
            <a:r>
              <a:rPr lang="en-US" altLang="ko-KR" sz="1200" dirty="0"/>
              <a:t>port = 80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    </a:t>
            </a:r>
            <a:r>
              <a:rPr lang="en-US" altLang="ko-KR" sz="1200" dirty="0" err="1"/>
              <a:t>remote_ip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 host 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socket.gaierror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    #could not resolve</a:t>
            </a:r>
          </a:p>
          <a:p>
            <a:pPr fontAlgn="base"/>
            <a:r>
              <a:rPr lang="en-US" altLang="ko-KR" sz="1200" dirty="0"/>
              <a:t>    print 'Hostname could not be resolved. Exiting'</a:t>
            </a:r>
          </a:p>
          <a:p>
            <a:pPr fontAlgn="base"/>
            <a:r>
              <a:rPr lang="en-US" altLang="ko-KR" sz="1200" dirty="0"/>
              <a:t>    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     </a:t>
            </a:r>
          </a:p>
          <a:p>
            <a:pPr fontAlgn="base"/>
            <a:r>
              <a:rPr lang="en-US" altLang="ko-KR" sz="1200" dirty="0"/>
              <a:t>print '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address of ' + host + ' is ' + </a:t>
            </a:r>
            <a:r>
              <a:rPr lang="en-US" altLang="ko-KR" sz="1200" dirty="0" err="1"/>
              <a:t>remote_ip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#Connect to remote server</a:t>
            </a:r>
          </a:p>
          <a:p>
            <a:pPr fontAlgn="base"/>
            <a:r>
              <a:rPr lang="en-US" altLang="ko-KR" sz="1200" dirty="0" err="1"/>
              <a:t>s.connect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remote_ip</a:t>
            </a:r>
            <a:r>
              <a:rPr lang="en-US" altLang="ko-KR" sz="1200" dirty="0"/>
              <a:t> , port))</a:t>
            </a:r>
          </a:p>
          <a:p>
            <a:pPr fontAlgn="base"/>
            <a:r>
              <a:rPr lang="en-US" altLang="ko-KR" sz="1200" dirty="0"/>
              <a:t> </a:t>
            </a:r>
          </a:p>
          <a:p>
            <a:pPr fontAlgn="base"/>
            <a:r>
              <a:rPr lang="en-US" altLang="ko-KR" sz="1200" dirty="0"/>
              <a:t>print 'Socket Connected to ' + host + ' on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' + </a:t>
            </a:r>
            <a:r>
              <a:rPr lang="en-US" altLang="ko-KR" sz="1200" dirty="0" err="1"/>
              <a:t>remote_ip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830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</a:t>
            </a:r>
            <a:r>
              <a:rPr lang="ko-KR" altLang="en-US" dirty="0" smtClean="0"/>
              <a:t>연결 실행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생성하고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서버인 </a:t>
            </a: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42996"/>
            <a:ext cx="615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외부서버 메시지 전송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 전송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fontAlgn="base"/>
            <a:r>
              <a:rPr lang="en-US" altLang="ko-KR" sz="1200" dirty="0"/>
              <a:t>#Send some data to remote server</a:t>
            </a:r>
          </a:p>
          <a:p>
            <a:pPr fontAlgn="base"/>
            <a:r>
              <a:rPr lang="en-US" altLang="ko-KR" sz="1200" dirty="0"/>
              <a:t>message = "GET / HTTP/1.1\r\n\r\n"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try :</a:t>
            </a:r>
          </a:p>
          <a:p>
            <a:pPr fontAlgn="base"/>
            <a:r>
              <a:rPr lang="en-US" altLang="ko-KR" sz="1200" dirty="0"/>
              <a:t>    #Set the whole string</a:t>
            </a:r>
          </a:p>
          <a:p>
            <a:pPr fontAlgn="base"/>
            <a:r>
              <a:rPr lang="en-US" altLang="ko-KR" sz="1200" dirty="0"/>
              <a:t>    print 'send message ', message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s.sendall</a:t>
            </a:r>
            <a:r>
              <a:rPr lang="en-US" altLang="ko-KR" sz="1200" dirty="0"/>
              <a:t>(message)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:</a:t>
            </a:r>
          </a:p>
          <a:p>
            <a:pPr fontAlgn="base"/>
            <a:r>
              <a:rPr lang="en-US" altLang="ko-KR" sz="1200" dirty="0"/>
              <a:t>    #Send failed</a:t>
            </a:r>
          </a:p>
          <a:p>
            <a:pPr fontAlgn="base"/>
            <a:r>
              <a:rPr lang="en-US" altLang="ko-KR" sz="1200" dirty="0"/>
              <a:t>    print 'Send failed'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'Message send successfully'</a:t>
            </a:r>
          </a:p>
        </p:txBody>
      </p:sp>
    </p:spTree>
    <p:extLst>
      <p:ext uri="{BB962C8B-B14F-4D97-AF65-F5344CB8AC3E}">
        <p14:creationId xmlns:p14="http://schemas.microsoft.com/office/powerpoint/2010/main" val="182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외부서버 메시지 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 수신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#client_remote_test.py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/>
              <a:t>#Now receive data</a:t>
            </a:r>
          </a:p>
          <a:p>
            <a:pPr fontAlgn="base"/>
            <a:r>
              <a:rPr lang="en-US" altLang="ko-KR" sz="1200" dirty="0"/>
              <a:t>reply = </a:t>
            </a:r>
            <a:r>
              <a:rPr lang="en-US" altLang="ko-KR" sz="1200" dirty="0" err="1"/>
              <a:t>s.recv</a:t>
            </a:r>
            <a:r>
              <a:rPr lang="en-US" altLang="ko-KR" sz="1200" dirty="0"/>
              <a:t>(4096)</a:t>
            </a:r>
          </a:p>
          <a:p>
            <a:pPr fontAlgn="base"/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/>
              <a:t>print 'receive message '</a:t>
            </a:r>
          </a:p>
          <a:p>
            <a:pPr fontAlgn="base"/>
            <a:r>
              <a:rPr lang="en-US" altLang="ko-KR" sz="1200" dirty="0"/>
              <a:t>print reply</a:t>
            </a:r>
          </a:p>
        </p:txBody>
      </p:sp>
    </p:spTree>
    <p:extLst>
      <p:ext uri="{BB962C8B-B14F-4D97-AF65-F5344CB8AC3E}">
        <p14:creationId xmlns:p14="http://schemas.microsoft.com/office/powerpoint/2010/main" val="7373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메시지 실행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송신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접속하여 </a:t>
            </a:r>
            <a:r>
              <a:rPr lang="en-US" altLang="ko-KR" dirty="0" smtClean="0"/>
              <a:t>get method</a:t>
            </a:r>
            <a:r>
              <a:rPr lang="ko-KR" altLang="en-US" dirty="0" smtClean="0"/>
              <a:t>로 메시지 전송 및 수신</a:t>
            </a:r>
            <a:endParaRPr lang="en-US" altLang="ko-K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9" y="3284984"/>
            <a:ext cx="7658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메시지 실행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수신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hlinkClick r:id="rId2"/>
              </a:rPr>
              <a:t>www.google.com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접속하여 </a:t>
            </a:r>
            <a:r>
              <a:rPr lang="en-US" altLang="ko-KR" dirty="0" smtClean="0"/>
              <a:t>get method</a:t>
            </a:r>
            <a:r>
              <a:rPr lang="ko-KR" altLang="en-US" dirty="0" smtClean="0"/>
              <a:t>로 메시지 전송 및 수신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5" y="3068960"/>
            <a:ext cx="76390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Socket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 Exception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94416"/>
              </p:ext>
            </p:extLst>
          </p:nvPr>
        </p:nvGraphicFramePr>
        <p:xfrm>
          <a:off x="899592" y="2553824"/>
          <a:ext cx="7488832" cy="3467463"/>
        </p:xfrm>
        <a:graphic>
          <a:graphicData uri="http://schemas.openxmlformats.org/drawingml/2006/table">
            <a:tbl>
              <a:tblPr/>
              <a:tblGrid>
                <a:gridCol w="2107784"/>
                <a:gridCol w="5381048"/>
              </a:tblGrid>
              <a:tr h="7667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 smtClean="0">
                          <a:effectLst/>
                        </a:rPr>
                        <a:t>속성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socket.error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소켓관련 에러 처리</a:t>
                      </a:r>
                      <a:endParaRPr lang="en-US" altLang="ko-KR" dirty="0" smtClean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socket.herror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주소관련 에러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gethostbyname_ex</a:t>
                      </a:r>
                      <a:r>
                        <a:rPr lang="en-US" altLang="ko-KR" dirty="0" smtClean="0"/>
                        <a:t>() and </a:t>
                      </a:r>
                      <a:r>
                        <a:rPr lang="en-US" altLang="ko-KR" dirty="0" err="1" smtClean="0"/>
                        <a:t>gethostbyaddr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25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socket.gaierror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주소관련 에러</a:t>
                      </a:r>
                      <a:endParaRPr lang="en-US" altLang="ko-KR" dirty="0" smtClean="0"/>
                    </a:p>
                    <a:p>
                      <a:r>
                        <a:rPr lang="en-US" altLang="ko-KR" dirty="0" err="1" smtClean="0"/>
                        <a:t>getaddrinfo</a:t>
                      </a:r>
                      <a:r>
                        <a:rPr lang="en-US" altLang="ko-KR" dirty="0" smtClean="0"/>
                        <a:t>() and </a:t>
                      </a:r>
                      <a:r>
                        <a:rPr lang="en-US" altLang="ko-KR" dirty="0" err="1" smtClean="0"/>
                        <a:t>getnameinfo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719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err="1" smtClean="0"/>
                        <a:t>socket.timeout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ko-KR" alt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타임아웃 발생에러</a:t>
                      </a:r>
                      <a:endParaRPr kumimoji="0" lang="en-US" altLang="ko-KR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dirty="0" err="1" smtClean="0"/>
                        <a:t>settimeout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0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</a:t>
            </a:r>
            <a:r>
              <a:rPr lang="ko-KR" altLang="en-US" dirty="0" smtClean="0"/>
              <a:t>이란 양방향 통신채널</a:t>
            </a:r>
            <a:r>
              <a:rPr lang="en-US" altLang="ko-KR" dirty="0" smtClean="0"/>
              <a:t>(endpoint)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Sockets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프로세스간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머신들간</a:t>
            </a:r>
            <a:r>
              <a:rPr lang="ko-KR" altLang="en-US" dirty="0" smtClean="0"/>
              <a:t> 등의 통신을 지원 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50354"/>
              </p:ext>
            </p:extLst>
          </p:nvPr>
        </p:nvGraphicFramePr>
        <p:xfrm>
          <a:off x="827584" y="2996952"/>
          <a:ext cx="7416824" cy="3393342"/>
        </p:xfrm>
        <a:graphic>
          <a:graphicData uri="http://schemas.openxmlformats.org/drawingml/2006/table">
            <a:tbl>
              <a:tblPr/>
              <a:tblGrid>
                <a:gridCol w="1473541"/>
                <a:gridCol w="5943283"/>
              </a:tblGrid>
              <a:tr h="285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Term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8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domain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effectLst/>
                        </a:rPr>
                        <a:t>Tranport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메커니즘에 사용하는 </a:t>
                      </a:r>
                      <a:r>
                        <a:rPr lang="en-US" altLang="ko-KR" sz="1200" dirty="0" err="1" smtClean="0">
                          <a:effectLst/>
                        </a:rPr>
                        <a:t>Proctocol</a:t>
                      </a:r>
                      <a:r>
                        <a:rPr lang="en-US" altLang="ko-KR" sz="1200" baseline="0" dirty="0" smtClean="0">
                          <a:effectLst/>
                        </a:rPr>
                        <a:t> Family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AF_INET, PF_INET, PF_UNIX, </a:t>
                      </a:r>
                      <a:r>
                        <a:rPr lang="en-US" sz="1200" dirty="0" smtClean="0">
                          <a:effectLst/>
                        </a:rPr>
                        <a:t>PF_X25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등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6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type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</a:rPr>
                        <a:t>개의 </a:t>
                      </a:r>
                      <a:r>
                        <a:rPr lang="en-US" altLang="ko-KR" sz="1200" dirty="0" smtClean="0">
                          <a:effectLst/>
                        </a:rPr>
                        <a:t>endpoint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사이의 커뮤니케이션 타입</a:t>
                      </a:r>
                      <a:r>
                        <a:rPr lang="en-US" altLang="ko-KR" sz="1200" baseline="0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SOCK_STREAM :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connection-oriented protocols(TCP)</a:t>
                      </a:r>
                    </a:p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 - SOCK_DGRAM </a:t>
                      </a:r>
                      <a:r>
                        <a:rPr lang="en-US" sz="1200" baseline="0" dirty="0" smtClean="0">
                          <a:effectLst/>
                        </a:rPr>
                        <a:t> : </a:t>
                      </a:r>
                      <a:r>
                        <a:rPr lang="en-US" sz="1200" dirty="0" smtClean="0">
                          <a:effectLst/>
                        </a:rPr>
                        <a:t>connectionless </a:t>
                      </a:r>
                      <a:r>
                        <a:rPr lang="en-US" sz="1200" dirty="0">
                          <a:effectLst/>
                        </a:rPr>
                        <a:t>protocols</a:t>
                      </a:r>
                      <a:r>
                        <a:rPr lang="en-US" sz="1200" dirty="0" smtClean="0">
                          <a:effectLst/>
                        </a:rPr>
                        <a:t>.(UDP)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protocol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domain and </a:t>
                      </a:r>
                      <a:r>
                        <a:rPr lang="en-US" sz="1200" dirty="0" smtClean="0">
                          <a:effectLst/>
                        </a:rPr>
                        <a:t>type </a:t>
                      </a:r>
                      <a:r>
                        <a:rPr lang="ko-KR" altLang="en-US" sz="1200" dirty="0" smtClean="0">
                          <a:effectLst/>
                        </a:rPr>
                        <a:t>내의 다양한 </a:t>
                      </a:r>
                      <a:r>
                        <a:rPr lang="en-US" altLang="ko-KR" sz="1200" dirty="0" smtClean="0">
                          <a:effectLst/>
                        </a:rPr>
                        <a:t>protocol</a:t>
                      </a:r>
                      <a:r>
                        <a:rPr lang="ko-KR" altLang="en-US" sz="1200" dirty="0" smtClean="0">
                          <a:effectLst/>
                        </a:rPr>
                        <a:t>를 의미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 smtClean="0">
                          <a:effectLst/>
                        </a:rPr>
                        <a:t>기본값 </a:t>
                      </a:r>
                      <a:r>
                        <a:rPr lang="en-US" altLang="ko-KR" sz="12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hostname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None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실제 서버 네임 및 주소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DNS,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IP 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0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port</a:t>
                      </a: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 smtClean="0">
                          <a:effectLst/>
                        </a:rPr>
                        <a:t>각 서버가 서비스를 처리하기 위한 주소</a:t>
                      </a:r>
                      <a:endParaRPr lang="en-US" sz="1200" dirty="0">
                        <a:effectLst/>
                      </a:endParaRPr>
                    </a:p>
                  </a:txBody>
                  <a:tcPr marL="29013" marR="29013" marT="29013" marB="29013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smtClean="0"/>
              <a:t>생성에 대한 에러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511256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GetRemortIP,py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# Socket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 </a:t>
            </a:r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import </a:t>
            </a:r>
            <a:r>
              <a:rPr lang="en-US" altLang="ko-KR" sz="1200" dirty="0"/>
              <a:t>socket # for socket</a:t>
            </a:r>
          </a:p>
          <a:p>
            <a:pPr fontAlgn="base"/>
            <a:r>
              <a:rPr lang="en-US" altLang="ko-KR" sz="1200" dirty="0"/>
              <a:t>import sys 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    s = </a:t>
            </a:r>
            <a:r>
              <a:rPr lang="en-US" altLang="ko-KR" sz="1200" dirty="0" err="1"/>
              <a:t>socket.socket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socket.AF_INET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socket.SOCK_STREAM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print "Socket successfully created"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socket.error</a:t>
            </a:r>
            <a:r>
              <a:rPr lang="en-US" altLang="ko-KR" sz="1200" dirty="0"/>
              <a:t> as err:</a:t>
            </a:r>
          </a:p>
          <a:p>
            <a:pPr fontAlgn="base"/>
            <a:r>
              <a:rPr lang="en-US" altLang="ko-KR" sz="1200" dirty="0"/>
              <a:t>    print "socket creation failed with error %s" %(err)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# default port for socket</a:t>
            </a:r>
          </a:p>
          <a:p>
            <a:pPr fontAlgn="base"/>
            <a:r>
              <a:rPr lang="en-US" altLang="ko-KR" sz="1200" dirty="0"/>
              <a:t>port = 80</a:t>
            </a:r>
          </a:p>
          <a:p>
            <a:pPr fontAlgn="base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634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오류</a:t>
            </a:r>
            <a:r>
              <a:rPr lang="en-US" altLang="ko-KR" dirty="0"/>
              <a:t>: </a:t>
            </a:r>
            <a:r>
              <a:rPr lang="en-US" altLang="ko-KR" dirty="0" err="1" smtClean="0"/>
              <a:t>gaierror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서버에서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에러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511256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# </a:t>
            </a:r>
            <a:r>
              <a:rPr lang="en-US" altLang="ko-KR" sz="1200" dirty="0" err="1"/>
              <a:t>GetRemortIP,py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# google </a:t>
            </a:r>
            <a:r>
              <a:rPr lang="ko-KR" altLang="en-US" sz="1200" dirty="0" smtClean="0"/>
              <a:t>주소 검색</a:t>
            </a:r>
            <a:endParaRPr lang="en-US" altLang="ko-KR" sz="1200" dirty="0"/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try: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host_ip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socket.gethostbyname</a:t>
            </a:r>
            <a:r>
              <a:rPr lang="en-US" altLang="ko-KR" sz="1200" dirty="0"/>
              <a:t>('www.googlx.co')</a:t>
            </a:r>
          </a:p>
          <a:p>
            <a:pPr fontAlgn="base"/>
            <a:r>
              <a:rPr lang="en-US" altLang="ko-KR" sz="1200" dirty="0"/>
              <a:t>except </a:t>
            </a:r>
            <a:r>
              <a:rPr lang="en-US" altLang="ko-KR" sz="1200" dirty="0" err="1"/>
              <a:t>socket.gaierror</a:t>
            </a:r>
            <a:r>
              <a:rPr lang="en-US" altLang="ko-KR" sz="1200" dirty="0"/>
              <a:t>, e:</a:t>
            </a:r>
          </a:p>
          <a:p>
            <a:pPr fontAlgn="base"/>
            <a:r>
              <a:rPr lang="en-US" altLang="ko-KR" sz="1200" dirty="0"/>
              <a:t>    # this means could not resolve the host</a:t>
            </a:r>
          </a:p>
          <a:p>
            <a:pPr fontAlgn="base"/>
            <a:r>
              <a:rPr lang="en-US" altLang="ko-KR" sz="1200" dirty="0"/>
              <a:t>    print "there was an error resolving the </a:t>
            </a:r>
            <a:r>
              <a:rPr lang="en-US" altLang="ko-KR" sz="1200" dirty="0" err="1"/>
              <a:t>host",e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# connecting to the server</a:t>
            </a:r>
          </a:p>
          <a:p>
            <a:pPr fontAlgn="base"/>
            <a:r>
              <a:rPr lang="en-US" altLang="ko-KR" sz="1200" dirty="0" err="1"/>
              <a:t>s.connect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host_ip,port</a:t>
            </a:r>
            <a:r>
              <a:rPr lang="en-US" altLang="ko-KR" sz="1200" dirty="0"/>
              <a:t>))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print "the socket has successfully connected to google \</a:t>
            </a:r>
          </a:p>
          <a:p>
            <a:pPr fontAlgn="base"/>
            <a:r>
              <a:rPr lang="en-US" altLang="ko-KR" sz="1200" dirty="0"/>
              <a:t>on port == %s" %(</a:t>
            </a:r>
            <a:r>
              <a:rPr lang="en-US" altLang="ko-KR" sz="1200" dirty="0" err="1"/>
              <a:t>host_ip</a:t>
            </a:r>
            <a:r>
              <a:rPr lang="en-US" altLang="ko-KR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45531" y="3717032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16216" y="34290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DSN </a:t>
            </a:r>
            <a:r>
              <a:rPr lang="ko-KR" altLang="en-US" dirty="0" smtClean="0"/>
              <a:t>이름을 잘 못 입력해서 오류 발생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5605771" y="3890665"/>
            <a:ext cx="910445" cy="78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timeout(1)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err="1" smtClean="0"/>
              <a:t>생성후에</a:t>
            </a:r>
            <a:r>
              <a:rPr lang="ko-KR" altLang="en-US" dirty="0" smtClean="0"/>
              <a:t> 타임아웃 정의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276872"/>
            <a:ext cx="475252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import socket</a:t>
            </a:r>
          </a:p>
          <a:p>
            <a:pPr fontAlgn="base"/>
            <a:r>
              <a:rPr lang="en-US" altLang="ko-KR" sz="1200" dirty="0"/>
              <a:t>import </a:t>
            </a:r>
            <a:r>
              <a:rPr lang="en-US" altLang="ko-KR" sz="1200" dirty="0" smtClean="0"/>
              <a:t>sys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smtClean="0"/>
              <a:t>TCP_IP </a:t>
            </a:r>
            <a:r>
              <a:rPr lang="en-US" altLang="ko-KR" sz="1200" dirty="0"/>
              <a:t>= '127.0.0.1'</a:t>
            </a:r>
          </a:p>
          <a:p>
            <a:pPr fontAlgn="base"/>
            <a:r>
              <a:rPr lang="en-US" altLang="ko-KR" sz="1200" dirty="0"/>
              <a:t>TCP_PORT = 51874</a:t>
            </a:r>
          </a:p>
          <a:p>
            <a:pPr fontAlgn="base"/>
            <a:r>
              <a:rPr lang="en-US" altLang="ko-KR" sz="1200" dirty="0"/>
              <a:t>BUFFER_SIZE = 1024</a:t>
            </a:r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test_socket_modes</a:t>
            </a:r>
            <a:r>
              <a:rPr lang="en-US" altLang="ko-KR" sz="1200" dirty="0"/>
              <a:t>() :</a:t>
            </a:r>
          </a:p>
          <a:p>
            <a:pPr fontAlgn="base"/>
            <a:r>
              <a:rPr lang="en-US" altLang="ko-KR" sz="1200" dirty="0"/>
              <a:t>    s = </a:t>
            </a:r>
            <a:r>
              <a:rPr lang="en-US" altLang="ko-KR" sz="1200" dirty="0" err="1"/>
              <a:t>socket.socket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socket.AF_INET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socket.SOCK_STREAM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s.setblocking</a:t>
            </a:r>
            <a:r>
              <a:rPr lang="en-US" altLang="ko-KR" sz="1200" dirty="0"/>
              <a:t>(1)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s.settimeout</a:t>
            </a:r>
            <a:r>
              <a:rPr lang="en-US" altLang="ko-KR" sz="1200" dirty="0"/>
              <a:t>(0.5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s.bind</a:t>
            </a:r>
            <a:r>
              <a:rPr lang="en-US" altLang="ko-KR" sz="1200" dirty="0"/>
              <a:t>((TCP_IP,TCP_PORT))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 smtClean="0"/>
              <a:t>s.listen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</a:t>
            </a:r>
          </a:p>
          <a:p>
            <a:pPr fontAlgn="base"/>
            <a:r>
              <a:rPr lang="en-US" altLang="ko-KR" sz="1200" dirty="0"/>
              <a:t>    while 1 :</a:t>
            </a:r>
          </a:p>
          <a:p>
            <a:pPr fontAlgn="base"/>
            <a:r>
              <a:rPr lang="en-US" altLang="ko-KR" sz="1200" dirty="0"/>
              <a:t>         client, address = </a:t>
            </a:r>
            <a:r>
              <a:rPr lang="en-US" altLang="ko-KR" sz="1200" dirty="0" err="1"/>
              <a:t>s.accept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     while 1 : </a:t>
            </a:r>
          </a:p>
          <a:p>
            <a:pPr fontAlgn="base"/>
            <a:r>
              <a:rPr lang="en-US" altLang="ko-KR" sz="1200" dirty="0"/>
              <a:t>             data = </a:t>
            </a:r>
            <a:r>
              <a:rPr lang="en-US" altLang="ko-KR" sz="1200" dirty="0" err="1"/>
              <a:t>client.recv</a:t>
            </a:r>
            <a:r>
              <a:rPr lang="en-US" altLang="ko-KR" sz="1200" dirty="0"/>
              <a:t>(1024)</a:t>
            </a:r>
          </a:p>
          <a:p>
            <a:pPr fontAlgn="base"/>
            <a:r>
              <a:rPr lang="en-US" altLang="ko-KR" sz="1200" dirty="0"/>
              <a:t>             if not data: break</a:t>
            </a:r>
          </a:p>
          <a:p>
            <a:pPr fontAlgn="base"/>
            <a:r>
              <a:rPr lang="en-US" altLang="ko-KR" sz="1200" dirty="0"/>
              <a:t>             </a:t>
            </a:r>
            <a:r>
              <a:rPr lang="en-US" altLang="ko-KR" sz="1200" dirty="0" err="1"/>
              <a:t>client.send</a:t>
            </a:r>
            <a:r>
              <a:rPr lang="en-US" altLang="ko-KR" sz="1200" dirty="0"/>
              <a:t>(data)</a:t>
            </a:r>
          </a:p>
          <a:p>
            <a:pPr fontAlgn="base"/>
            <a:r>
              <a:rPr lang="en-US" altLang="ko-KR" sz="1200" dirty="0"/>
              <a:t>         </a:t>
            </a:r>
            <a:r>
              <a:rPr lang="en-US" altLang="ko-KR" sz="1200" dirty="0" err="1"/>
              <a:t>client.close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     break</a:t>
            </a:r>
          </a:p>
          <a:p>
            <a:pPr fontAlgn="base"/>
            <a:r>
              <a:rPr lang="en-US" altLang="ko-KR" sz="1200" dirty="0"/>
              <a:t>    </a:t>
            </a:r>
            <a:r>
              <a:rPr lang="en-US" altLang="ko-KR" sz="1200" dirty="0" err="1"/>
              <a:t>s.close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3861048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3615407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타임아웃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타임아웃초과시 에러 처리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3491880" y="4077072"/>
            <a:ext cx="27363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: timeout(2)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Socket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타임아웃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309634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200" dirty="0"/>
              <a:t>if __name__ == "__main__" :</a:t>
            </a:r>
          </a:p>
          <a:p>
            <a:pPr fontAlgn="base"/>
            <a:r>
              <a:rPr lang="en-US" altLang="ko-KR" sz="1200" dirty="0"/>
              <a:t>    try :</a:t>
            </a:r>
          </a:p>
          <a:p>
            <a:pPr fontAlgn="base"/>
            <a:r>
              <a:rPr lang="en-US" altLang="ko-KR" sz="1200" dirty="0"/>
              <a:t>       </a:t>
            </a:r>
            <a:r>
              <a:rPr lang="en-US" altLang="ko-KR" sz="1200" dirty="0" err="1"/>
              <a:t>test_socket_modes</a:t>
            </a:r>
            <a:r>
              <a:rPr lang="en-US" altLang="ko-KR" sz="1200" dirty="0"/>
              <a:t>()</a:t>
            </a:r>
          </a:p>
          <a:p>
            <a:pPr fontAlgn="base"/>
            <a:r>
              <a:rPr lang="en-US" altLang="ko-KR" sz="1200" dirty="0"/>
              <a:t>    except </a:t>
            </a:r>
            <a:r>
              <a:rPr lang="en-US" altLang="ko-KR" sz="1200" dirty="0" err="1"/>
              <a:t>socket.timeout</a:t>
            </a:r>
            <a:r>
              <a:rPr lang="en-US" altLang="ko-KR" sz="1200" dirty="0"/>
              <a:t>, e :</a:t>
            </a:r>
          </a:p>
          <a:p>
            <a:pPr fontAlgn="base"/>
            <a:r>
              <a:rPr lang="en-US" altLang="ko-KR" sz="1200" dirty="0"/>
              <a:t>        print " timeout :", e</a:t>
            </a:r>
          </a:p>
          <a:p>
            <a:pPr fontAlgn="base"/>
            <a:r>
              <a:rPr lang="en-US" altLang="ko-KR" sz="1200" dirty="0"/>
              <a:t>    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597597"/>
            <a:ext cx="4032449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7071" y="495394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타임아웃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타임아웃초과시 에러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5088" y="4529399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7984" y="3910210"/>
            <a:ext cx="2448272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483360" y="4126234"/>
            <a:ext cx="944624" cy="619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Window telnet </a:t>
            </a:r>
            <a:r>
              <a:rPr lang="ko-KR" altLang="en-US" dirty="0" smtClean="0"/>
              <a:t>으로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9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생성 및 실행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72816"/>
            <a:ext cx="4464496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/>
              <a:t>import socket</a:t>
            </a:r>
          </a:p>
          <a:p>
            <a:pPr fontAlgn="base"/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/>
              <a:t>TCP_IP = '127.0.0.1'</a:t>
            </a:r>
          </a:p>
          <a:p>
            <a:pPr fontAlgn="base"/>
            <a:r>
              <a:rPr lang="en-US" altLang="ko-KR" sz="1000" dirty="0"/>
              <a:t>TCP_PORT = 64</a:t>
            </a:r>
          </a:p>
          <a:p>
            <a:pPr fontAlgn="base"/>
            <a:r>
              <a:rPr lang="en-US" altLang="ko-KR" sz="1000" dirty="0"/>
              <a:t>BUFFER_SIZE = 20  # Normally 1024, but we want fast response</a:t>
            </a:r>
          </a:p>
          <a:p>
            <a:pPr fontAlgn="base"/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/>
              <a:t>s = </a:t>
            </a:r>
            <a:r>
              <a:rPr lang="en-US" altLang="ko-KR" sz="1000" dirty="0" err="1"/>
              <a:t>socket.socket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socket.AF_INET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socket.SOCK_STREAM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 err="1"/>
              <a:t>s.bind</a:t>
            </a:r>
            <a:r>
              <a:rPr lang="en-US" altLang="ko-KR" sz="1000" dirty="0"/>
              <a:t>((TCP_IP, TCP_PORT))</a:t>
            </a:r>
          </a:p>
          <a:p>
            <a:pPr fontAlgn="base"/>
            <a:r>
              <a:rPr lang="en-US" altLang="ko-KR" sz="1000" dirty="0" err="1"/>
              <a:t>s.listen</a:t>
            </a:r>
            <a:r>
              <a:rPr lang="en-US" altLang="ko-KR" sz="1000" dirty="0"/>
              <a:t>(1)</a:t>
            </a:r>
          </a:p>
          <a:p>
            <a:pPr fontAlgn="base"/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/>
              <a:t>conn,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s.accept</a:t>
            </a:r>
            <a:r>
              <a:rPr lang="en-US" altLang="ko-KR" sz="1000" dirty="0"/>
              <a:t>()</a:t>
            </a:r>
          </a:p>
          <a:p>
            <a:pPr fontAlgn="base"/>
            <a:r>
              <a:rPr lang="en-US" altLang="ko-KR" sz="1000" dirty="0"/>
              <a:t>print 'Connection address:', </a:t>
            </a:r>
            <a:r>
              <a:rPr lang="en-US" altLang="ko-KR" sz="1000" dirty="0" err="1"/>
              <a:t>addr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while 1:</a:t>
            </a:r>
          </a:p>
          <a:p>
            <a:pPr fontAlgn="base"/>
            <a:r>
              <a:rPr lang="en-US" altLang="ko-KR" sz="1000" dirty="0"/>
              <a:t>     data = </a:t>
            </a:r>
            <a:r>
              <a:rPr lang="en-US" altLang="ko-KR" sz="1000" dirty="0" err="1"/>
              <a:t>conn.recv</a:t>
            </a:r>
            <a:r>
              <a:rPr lang="en-US" altLang="ko-KR" sz="1000" dirty="0"/>
              <a:t>(BUFFER_SIZE)</a:t>
            </a:r>
          </a:p>
          <a:p>
            <a:pPr fontAlgn="base"/>
            <a:r>
              <a:rPr lang="en-US" altLang="ko-KR" sz="1000" dirty="0"/>
              <a:t>     if not data: break</a:t>
            </a:r>
          </a:p>
          <a:p>
            <a:pPr fontAlgn="base"/>
            <a:r>
              <a:rPr lang="en-US" altLang="ko-KR" sz="1000" dirty="0"/>
              <a:t>     print "received data:", data</a:t>
            </a:r>
          </a:p>
          <a:p>
            <a:pPr fontAlgn="base"/>
            <a:r>
              <a:rPr lang="en-US" altLang="ko-KR" sz="1000" dirty="0"/>
              <a:t>     #</a:t>
            </a:r>
            <a:r>
              <a:rPr lang="en-US" altLang="ko-KR" sz="1000" dirty="0" err="1"/>
              <a:t>conn.send</a:t>
            </a:r>
            <a:r>
              <a:rPr lang="en-US" altLang="ko-KR" sz="1000" dirty="0"/>
              <a:t>(data)  # echo</a:t>
            </a:r>
          </a:p>
          <a:p>
            <a:pPr fontAlgn="base"/>
            <a:r>
              <a:rPr lang="en-US" altLang="ko-KR" sz="1000" dirty="0"/>
              <a:t>     if "/version" </a:t>
            </a:r>
            <a:r>
              <a:rPr lang="en-US" altLang="ko-KR" sz="1000" dirty="0" smtClean="0"/>
              <a:t>in </a:t>
            </a:r>
            <a:r>
              <a:rPr lang="en-US" altLang="ko-KR" sz="1000" dirty="0"/>
              <a:t>data:</a:t>
            </a:r>
          </a:p>
          <a:p>
            <a:pPr fontAlgn="base"/>
            <a:r>
              <a:rPr lang="en-US" altLang="ko-KR" sz="1000" dirty="0"/>
              <a:t>         </a:t>
            </a:r>
            <a:r>
              <a:rPr lang="en-US" altLang="ko-KR" sz="1000" dirty="0" err="1"/>
              <a:t>conn.send</a:t>
            </a:r>
            <a:r>
              <a:rPr lang="en-US" altLang="ko-KR" sz="1000" dirty="0"/>
              <a:t>("Demo </a:t>
            </a:r>
            <a:r>
              <a:rPr lang="en-US" altLang="ko-KR" sz="1000" dirty="0" err="1"/>
              <a:t>versionn</a:t>
            </a:r>
            <a:r>
              <a:rPr lang="en-US" altLang="ko-KR" sz="1000" dirty="0"/>
              <a:t>")</a:t>
            </a:r>
          </a:p>
          <a:p>
            <a:pPr fontAlgn="base"/>
            <a:r>
              <a:rPr lang="en-US" altLang="ko-KR" sz="1000" dirty="0"/>
              <a:t>         print " echo Demo </a:t>
            </a:r>
            <a:r>
              <a:rPr lang="en-US" altLang="ko-KR" sz="1000" dirty="0" err="1"/>
              <a:t>versionn</a:t>
            </a:r>
            <a:r>
              <a:rPr lang="en-US" altLang="ko-KR" sz="1000" dirty="0"/>
              <a:t>"</a:t>
            </a:r>
          </a:p>
          <a:p>
            <a:pPr fontAlgn="base"/>
            <a:r>
              <a:rPr lang="en-US" altLang="ko-KR" sz="1000" dirty="0"/>
              <a:t>     </a:t>
            </a:r>
          </a:p>
          <a:p>
            <a:pPr fontAlgn="base"/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/>
              <a:t>     if "/echo</a:t>
            </a:r>
            <a:r>
              <a:rPr lang="en-US" altLang="ko-KR" sz="1000"/>
              <a:t>" </a:t>
            </a:r>
            <a:r>
              <a:rPr lang="en-US" altLang="ko-KR" sz="1000"/>
              <a:t> </a:t>
            </a:r>
            <a:r>
              <a:rPr lang="en-US" altLang="ko-KR" sz="1000" smtClean="0"/>
              <a:t>in  </a:t>
            </a:r>
            <a:r>
              <a:rPr lang="en-US" altLang="ko-KR" sz="1000" dirty="0"/>
              <a:t>data:</a:t>
            </a:r>
          </a:p>
          <a:p>
            <a:pPr fontAlgn="base"/>
            <a:r>
              <a:rPr lang="en-US" altLang="ko-KR" sz="1000" dirty="0"/>
              <a:t>         data = </a:t>
            </a:r>
            <a:r>
              <a:rPr lang="en-US" altLang="ko-KR" sz="1000" dirty="0" err="1"/>
              <a:t>data.replace</a:t>
            </a:r>
            <a:r>
              <a:rPr lang="en-US" altLang="ko-KR" sz="1000" dirty="0"/>
              <a:t>("/echo","")</a:t>
            </a:r>
          </a:p>
          <a:p>
            <a:pPr fontAlgn="base"/>
            <a:r>
              <a:rPr lang="en-US" altLang="ko-KR" sz="1000" dirty="0"/>
              <a:t>         </a:t>
            </a:r>
            <a:r>
              <a:rPr lang="en-US" altLang="ko-KR" sz="1000" dirty="0" err="1"/>
              <a:t>conn.send</a:t>
            </a:r>
            <a:r>
              <a:rPr lang="en-US" altLang="ko-KR" sz="1000" dirty="0"/>
              <a:t>(data + "n")</a:t>
            </a:r>
          </a:p>
          <a:p>
            <a:pPr fontAlgn="base"/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 err="1"/>
              <a:t>conn.close</a:t>
            </a:r>
            <a:r>
              <a:rPr lang="en-US" altLang="ko-KR" sz="1000" dirty="0"/>
              <a:t>()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971600" y="3817843"/>
            <a:ext cx="2664296" cy="21314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84168" y="263691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클라이언트에서 전송되어 오는 메시지를 지속적으로 처리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 flipV="1">
            <a:off x="3635896" y="3098577"/>
            <a:ext cx="2448272" cy="1784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 telnet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612366" y="3566046"/>
            <a:ext cx="4848066" cy="2959297"/>
            <a:chOff x="467544" y="2996952"/>
            <a:chExt cx="7800394" cy="35283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996952"/>
              <a:ext cx="4536504" cy="113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305872"/>
              <a:ext cx="4032448" cy="100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5387153"/>
              <a:ext cx="4536504" cy="113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원형 화살표 3"/>
            <p:cNvSpPr/>
            <p:nvPr/>
          </p:nvSpPr>
          <p:spPr>
            <a:xfrm rot="3096974">
              <a:off x="5051748" y="3266987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95731" y="3051505"/>
              <a:ext cx="1872207" cy="113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Enter </a:t>
              </a:r>
              <a:r>
                <a:rPr lang="ko-KR" altLang="en-US" sz="1400" b="1" dirty="0" smtClean="0"/>
                <a:t>키를 치면 전환 후 결과 확인</a:t>
              </a:r>
              <a:endParaRPr lang="ko-KR" altLang="en-US" sz="1400" b="1" dirty="0"/>
            </a:p>
          </p:txBody>
        </p:sp>
        <p:sp>
          <p:nvSpPr>
            <p:cNvPr id="11" name="원형 화살표 10"/>
            <p:cNvSpPr/>
            <p:nvPr/>
          </p:nvSpPr>
          <p:spPr>
            <a:xfrm rot="7857330">
              <a:off x="5054632" y="5286095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8225" y="563308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Ctrl+]</a:t>
              </a:r>
              <a:r>
                <a:rPr lang="ko-KR" altLang="en-US" sz="1400" b="1" dirty="0" smtClean="0"/>
                <a:t>키를 치면 전환</a:t>
              </a:r>
              <a:endParaRPr lang="ko-KR" altLang="en-US" sz="1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7544" y="17008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Window command </a:t>
            </a:r>
            <a:r>
              <a:rPr lang="ko-KR" altLang="en-US" sz="2400" dirty="0" smtClean="0"/>
              <a:t>창에서 </a:t>
            </a:r>
            <a:r>
              <a:rPr lang="en-US" altLang="ko-KR" sz="2400" dirty="0" smtClean="0"/>
              <a:t>telnet</a:t>
            </a:r>
            <a:r>
              <a:rPr lang="ko-KR" altLang="en-US" sz="2400" dirty="0" smtClean="0"/>
              <a:t>으로 접속하고 </a:t>
            </a:r>
            <a:endParaRPr lang="en-US" altLang="ko-KR" sz="2400" dirty="0" smtClean="0"/>
          </a:p>
          <a:p>
            <a:r>
              <a:rPr lang="en-US" altLang="ko-KR" sz="2400" dirty="0" smtClean="0"/>
              <a:t>o 127.0.0.1 64</a:t>
            </a:r>
            <a:r>
              <a:rPr lang="ko-KR" altLang="en-US" sz="2400" dirty="0" smtClean="0"/>
              <a:t>로 서버와 연결한 후 </a:t>
            </a:r>
            <a:r>
              <a:rPr lang="en-US" altLang="ko-KR" sz="2400" dirty="0" smtClean="0"/>
              <a:t>Ctrl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] </a:t>
            </a:r>
            <a:r>
              <a:rPr lang="ko-KR" altLang="en-US" sz="2400" dirty="0" smtClean="0"/>
              <a:t>키를 누르고 입력할 수 있도록 구성함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99892" y="3193231"/>
            <a:ext cx="363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Sen /echo </a:t>
            </a:r>
            <a:r>
              <a:rPr lang="ko-KR" altLang="en-US" sz="1400" b="1" dirty="0" smtClean="0"/>
              <a:t>를 입력 후 서버 전송</a:t>
            </a:r>
            <a:endParaRPr lang="ko-KR" altLang="en-US" sz="14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1" y="4176795"/>
            <a:ext cx="2432045" cy="1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38132" y="361180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서버 실행</a:t>
            </a:r>
            <a:endParaRPr lang="ko-KR" altLang="en-US" sz="1400" b="1" dirty="0"/>
          </a:p>
        </p:txBody>
      </p:sp>
      <p:sp>
        <p:nvSpPr>
          <p:cNvPr id="13" name="오른쪽 화살표 12"/>
          <p:cNvSpPr/>
          <p:nvPr/>
        </p:nvSpPr>
        <p:spPr>
          <a:xfrm rot="19340679">
            <a:off x="2899336" y="4373452"/>
            <a:ext cx="730301" cy="14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8521129">
            <a:off x="2875017" y="4171370"/>
            <a:ext cx="730301" cy="14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 telnet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683" y="1772816"/>
            <a:ext cx="728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Ct</a:t>
            </a:r>
            <a:r>
              <a:rPr lang="ko-KR" altLang="en-US" sz="2400" dirty="0" smtClean="0"/>
              <a:t>기</a:t>
            </a:r>
            <a:r>
              <a:rPr lang="en-US" altLang="ko-KR" sz="2400" dirty="0" smtClean="0"/>
              <a:t> + ] 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메시지 창을 여는 명령</a:t>
            </a:r>
            <a:endParaRPr lang="en-US" altLang="ko-KR" sz="2400" dirty="0" smtClean="0"/>
          </a:p>
          <a:p>
            <a:r>
              <a:rPr lang="en-US" altLang="ko-KR" sz="2400" dirty="0" smtClean="0"/>
              <a:t>Enter</a:t>
            </a:r>
            <a:r>
              <a:rPr lang="ko-KR" altLang="en-US" sz="2400" dirty="0" smtClean="0"/>
              <a:t>키는 수신메시지 창을 여는 명령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83" y="2703644"/>
            <a:ext cx="7286625" cy="353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37444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- </a:t>
            </a:r>
            <a:r>
              <a:rPr lang="en-US" altLang="ko-KR" sz="3200" dirty="0" smtClean="0"/>
              <a:t>SOCKET STREAM : </a:t>
            </a:r>
            <a:r>
              <a:rPr lang="en-US" altLang="ko-KR" sz="3200" dirty="0"/>
              <a:t>SOCK_STREAM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TCP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연결</a:t>
            </a:r>
            <a:r>
              <a:rPr lang="en-US" altLang="ko-KR" dirty="0"/>
              <a:t>-</a:t>
            </a:r>
            <a:r>
              <a:rPr lang="ko-KR" altLang="en-US" dirty="0"/>
              <a:t>지향 형태를 지원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en-US" altLang="ko-KR" sz="3200" dirty="0" smtClean="0"/>
              <a:t>SOCKET DGRAM : </a:t>
            </a:r>
            <a:r>
              <a:rPr lang="en-US" altLang="ko-KR" sz="3200" dirty="0"/>
              <a:t>SOCK_DGRAM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UDP </a:t>
            </a:r>
            <a:r>
              <a:rPr lang="ko-KR" altLang="en-US" dirty="0"/>
              <a:t>트랜스포트 계층 프로토콜을 사용하여 통신하는 소켓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신뢰적이지 못한 </a:t>
            </a:r>
            <a:r>
              <a:rPr lang="ko-KR" altLang="en-US" dirty="0" err="1"/>
              <a:t>데이터그램</a:t>
            </a:r>
            <a:r>
              <a:rPr lang="ko-KR" altLang="en-US" dirty="0"/>
              <a:t> 형태를 지원</a:t>
            </a:r>
          </a:p>
        </p:txBody>
      </p:sp>
    </p:spTree>
    <p:extLst>
      <p:ext uri="{BB962C8B-B14F-4D97-AF65-F5344CB8AC3E}">
        <p14:creationId xmlns:p14="http://schemas.microsoft.com/office/powerpoint/2010/main" val="315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7920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프로그램 구조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364088" y="2852936"/>
            <a:ext cx="2952328" cy="3384376"/>
            <a:chOff x="4788024" y="2852936"/>
            <a:chExt cx="3528392" cy="3384376"/>
          </a:xfrm>
        </p:grpSpPr>
        <p:grpSp>
          <p:nvGrpSpPr>
            <p:cNvPr id="5" name="그룹 4"/>
            <p:cNvGrpSpPr/>
            <p:nvPr/>
          </p:nvGrpSpPr>
          <p:grpSpPr>
            <a:xfrm>
              <a:off x="4788024" y="2852936"/>
              <a:ext cx="1656184" cy="3384376"/>
              <a:chOff x="1331640" y="2852936"/>
              <a:chExt cx="2304864" cy="40432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660232" y="2852936"/>
              <a:ext cx="1656184" cy="3242844"/>
              <a:chOff x="4427984" y="2852936"/>
              <a:chExt cx="3024336" cy="32428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9" idx="2"/>
                <a:endCxn id="13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3" idx="2"/>
                <a:endCxn id="12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/>
          <p:cNvGrpSpPr/>
          <p:nvPr/>
        </p:nvGrpSpPr>
        <p:grpSpPr>
          <a:xfrm>
            <a:off x="665567" y="2848408"/>
            <a:ext cx="2898321" cy="3384376"/>
            <a:chOff x="665567" y="2848408"/>
            <a:chExt cx="2898321" cy="3384376"/>
          </a:xfrm>
        </p:grpSpPr>
        <p:grpSp>
          <p:nvGrpSpPr>
            <p:cNvPr id="23" name="그룹 22"/>
            <p:cNvGrpSpPr/>
            <p:nvPr/>
          </p:nvGrpSpPr>
          <p:grpSpPr>
            <a:xfrm>
              <a:off x="2178101" y="2848408"/>
              <a:ext cx="1385787" cy="3384376"/>
              <a:chOff x="1331640" y="2852936"/>
              <a:chExt cx="2304864" cy="404326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331640" y="2852936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응용</a:t>
                </a:r>
                <a:endParaRPr lang="ko-KR" altLang="en-US" sz="14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332248" y="386104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트랜스포트</a:t>
                </a:r>
                <a:endParaRPr lang="ko-KR" altLang="en-US" sz="14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331640" y="4879978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인터넷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332248" y="5888090"/>
                <a:ext cx="2304256" cy="10081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물</a:t>
                </a:r>
                <a:r>
                  <a:rPr lang="ko-KR" altLang="en-US" sz="1400" b="1" dirty="0"/>
                  <a:t>리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5567" y="2850452"/>
              <a:ext cx="1385787" cy="3242844"/>
              <a:chOff x="4427984" y="2852936"/>
              <a:chExt cx="3024336" cy="32428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427984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stream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156176" y="2852936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datagram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socket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436096" y="5375700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NIC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429200" y="4118681"/>
                <a:ext cx="1296144" cy="72008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L3/L4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6" idx="2"/>
                <a:endCxn id="29" idx="0"/>
              </p:cNvCxnSpPr>
              <p:nvPr/>
            </p:nvCxnSpPr>
            <p:spPr>
              <a:xfrm>
                <a:off x="5076056" y="3573016"/>
                <a:ext cx="100121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27" idx="2"/>
                <a:endCxn id="29" idx="0"/>
              </p:cNvCxnSpPr>
              <p:nvPr/>
            </p:nvCxnSpPr>
            <p:spPr>
              <a:xfrm flipH="1">
                <a:off x="6077272" y="3573016"/>
                <a:ext cx="726976" cy="5456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29" idx="2"/>
                <a:endCxn id="28" idx="0"/>
              </p:cNvCxnSpPr>
              <p:nvPr/>
            </p:nvCxnSpPr>
            <p:spPr>
              <a:xfrm>
                <a:off x="6077272" y="4838761"/>
                <a:ext cx="6896" cy="5369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구름 36"/>
          <p:cNvSpPr/>
          <p:nvPr/>
        </p:nvSpPr>
        <p:spPr>
          <a:xfrm>
            <a:off x="4042995" y="5356158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6" idx="3"/>
            <a:endCxn id="37" idx="2"/>
          </p:cNvCxnSpPr>
          <p:nvPr/>
        </p:nvCxnSpPr>
        <p:spPr>
          <a:xfrm>
            <a:off x="3563888" y="5810869"/>
            <a:ext cx="481943" cy="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8" idx="1"/>
            <a:endCxn id="37" idx="0"/>
          </p:cNvCxnSpPr>
          <p:nvPr/>
        </p:nvCxnSpPr>
        <p:spPr>
          <a:xfrm flipH="1" flipV="1">
            <a:off x="4956633" y="5813358"/>
            <a:ext cx="407821" cy="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23528" y="2708920"/>
            <a:ext cx="8352928" cy="98331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04859" y="2924944"/>
            <a:ext cx="141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프로그램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영</a:t>
            </a:r>
            <a:r>
              <a:rPr lang="ko-KR" altLang="en-US" b="1" dirty="0"/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41864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Socket </a:t>
            </a:r>
            <a:r>
              <a:rPr lang="ko-KR" altLang="en-US" dirty="0" smtClean="0"/>
              <a:t>객체를 생성하기 위해서는 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프로토콜을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29000"/>
            <a:ext cx="70567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sz="1600" dirty="0"/>
              <a:t>s = socket.socket (socket_family, socket_type, protocol=0)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15617" y="4725144"/>
            <a:ext cx="704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b="1" dirty="0" smtClean="0"/>
              <a:t>omain </a:t>
            </a: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en-US" altLang="ko-KR" b="1" dirty="0" err="1" smtClean="0"/>
              <a:t>socket_family</a:t>
            </a:r>
            <a:r>
              <a:rPr lang="en-US" altLang="ko-KR" b="1" dirty="0"/>
              <a:t>:</a:t>
            </a:r>
            <a:r>
              <a:rPr lang="en-US" altLang="ko-KR" dirty="0"/>
              <a:t>  </a:t>
            </a:r>
            <a:r>
              <a:rPr lang="en-US" altLang="ko-KR" dirty="0" smtClean="0"/>
              <a:t>AF_UNIX </a:t>
            </a:r>
            <a:r>
              <a:rPr lang="en-US" altLang="ko-KR" dirty="0"/>
              <a:t>or </a:t>
            </a:r>
            <a:r>
              <a:rPr lang="en-US" altLang="ko-KR" dirty="0" smtClean="0"/>
              <a:t>AF_INET</a:t>
            </a:r>
            <a:endParaRPr lang="en-US" altLang="ko-KR" dirty="0"/>
          </a:p>
          <a:p>
            <a:r>
              <a:rPr lang="en-US" altLang="ko-KR" b="1" dirty="0" smtClean="0"/>
              <a:t>type </a:t>
            </a:r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r>
              <a:rPr lang="en-US" altLang="ko-KR" b="1" dirty="0" err="1" smtClean="0"/>
              <a:t>socket_type</a:t>
            </a:r>
            <a:r>
              <a:rPr lang="en-US" altLang="ko-KR" b="1" dirty="0"/>
              <a:t>:</a:t>
            </a:r>
            <a:r>
              <a:rPr lang="en-US" altLang="ko-KR" dirty="0"/>
              <a:t>  </a:t>
            </a:r>
            <a:r>
              <a:rPr lang="en-US" altLang="ko-KR" dirty="0" smtClean="0"/>
              <a:t>SOCK_STREAM </a:t>
            </a:r>
            <a:r>
              <a:rPr lang="en-US" altLang="ko-KR" dirty="0"/>
              <a:t>or SOCK_DGRAM.</a:t>
            </a:r>
          </a:p>
          <a:p>
            <a:r>
              <a:rPr lang="en-US" altLang="ko-KR" b="1" dirty="0"/>
              <a:t>protocol:</a:t>
            </a:r>
            <a:r>
              <a:rPr lang="en-US" altLang="ko-KR" dirty="0"/>
              <a:t> 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AF_INET : IP </a:t>
            </a:r>
            <a:r>
              <a:rPr lang="en-US" altLang="ko-KR" dirty="0"/>
              <a:t>version 4 or </a:t>
            </a:r>
            <a:r>
              <a:rPr lang="en-US" altLang="ko-KR" dirty="0" smtClean="0"/>
              <a:t>IPv4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SOCK_STREAM : TCP protocol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1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클라이언트에서 서버 연결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25228"/>
              </p:ext>
            </p:extLst>
          </p:nvPr>
        </p:nvGraphicFramePr>
        <p:xfrm>
          <a:off x="755576" y="3717032"/>
          <a:ext cx="7632848" cy="1620180"/>
        </p:xfrm>
        <a:graphic>
          <a:graphicData uri="http://schemas.openxmlformats.org/drawingml/2006/table">
            <a:tbl>
              <a:tblPr/>
              <a:tblGrid>
                <a:gridCol w="1800200"/>
                <a:gridCol w="5832648"/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1612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s.connect()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TCP </a:t>
                      </a:r>
                      <a:r>
                        <a:rPr lang="en-US" dirty="0">
                          <a:effectLst/>
                        </a:rPr>
                        <a:t>server 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연결하기 위해 </a:t>
                      </a:r>
                      <a:r>
                        <a:rPr lang="ko-KR" altLang="en-US" dirty="0" err="1" smtClean="0">
                          <a:effectLst/>
                        </a:rPr>
                        <a:t>파라미터로</a:t>
                      </a:r>
                      <a:r>
                        <a:rPr lang="ko-KR" altLang="en-US" dirty="0" smtClean="0">
                          <a:effectLst/>
                        </a:rPr>
                        <a:t> 서버의  </a:t>
                      </a:r>
                      <a:r>
                        <a:rPr lang="en-US" altLang="ko-KR" dirty="0" smtClean="0">
                          <a:effectLst/>
                        </a:rPr>
                        <a:t>IP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주소와 </a:t>
                      </a:r>
                      <a:r>
                        <a:rPr lang="en-US" altLang="ko-KR" baseline="0" dirty="0" smtClean="0">
                          <a:effectLst/>
                        </a:rPr>
                        <a:t>Port</a:t>
                      </a:r>
                      <a:r>
                        <a:rPr lang="ko-KR" altLang="en-US" baseline="0" dirty="0" smtClean="0">
                          <a:effectLst/>
                        </a:rPr>
                        <a:t>를 넘김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02634" y="2780928"/>
            <a:ext cx="6192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s.connect</a:t>
            </a:r>
            <a:r>
              <a:rPr lang="en-US" altLang="ko-KR" dirty="0"/>
              <a:t>((TCP_IP, TCP_PORT))</a:t>
            </a:r>
          </a:p>
        </p:txBody>
      </p:sp>
    </p:spTree>
    <p:extLst>
      <p:ext uri="{BB962C8B-B14F-4D97-AF65-F5344CB8AC3E}">
        <p14:creationId xmlns:p14="http://schemas.microsoft.com/office/powerpoint/2010/main" val="2666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Socket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서버 내의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활성화 및 클라이언트 연결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18955"/>
              </p:ext>
            </p:extLst>
          </p:nvPr>
        </p:nvGraphicFramePr>
        <p:xfrm>
          <a:off x="611560" y="2996952"/>
          <a:ext cx="7776864" cy="2961104"/>
        </p:xfrm>
        <a:graphic>
          <a:graphicData uri="http://schemas.openxmlformats.org/drawingml/2006/table">
            <a:tbl>
              <a:tblPr/>
              <a:tblGrid>
                <a:gridCol w="1545072"/>
                <a:gridCol w="6231792"/>
              </a:tblGrid>
              <a:tr h="54829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75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s.bind()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TCP</a:t>
                      </a:r>
                      <a:r>
                        <a:rPr lang="en-US" altLang="ko-KR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서버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endParaRPr lang="en-US" altLang="ko-KR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err="1" smtClean="0">
                          <a:effectLst/>
                        </a:rPr>
                        <a:t>s.bind</a:t>
                      </a:r>
                      <a:r>
                        <a:rPr lang="en-US" dirty="0" smtClean="0">
                          <a:effectLst/>
                        </a:rPr>
                        <a:t>((TCP_IP, TCP_PORT))</a:t>
                      </a:r>
                      <a:endParaRPr lang="en-US" altLang="ko-KR" dirty="0" smtClean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s.listen()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 smtClean="0">
                          <a:effectLst/>
                        </a:rPr>
                        <a:t>클라이언트에서 이벤트 요청을 위한 </a:t>
                      </a:r>
                      <a:r>
                        <a:rPr lang="en-US" dirty="0" smtClean="0">
                          <a:effectLst/>
                        </a:rPr>
                        <a:t>TCP listener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ko-KR" altLang="en-US" baseline="0" dirty="0" smtClean="0">
                          <a:effectLst/>
                        </a:rPr>
                        <a:t>시작</a:t>
                      </a:r>
                      <a:endParaRPr lang="en-US" altLang="ko-KR" baseline="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s.listen</a:t>
                      </a:r>
                      <a:r>
                        <a:rPr lang="en-US" altLang="ko-KR" sz="1800" dirty="0" smtClean="0"/>
                        <a:t>(1)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87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s.accept()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TCP </a:t>
                      </a:r>
                      <a:r>
                        <a:rPr lang="en-US" dirty="0" smtClean="0">
                          <a:effectLst/>
                        </a:rPr>
                        <a:t>client </a:t>
                      </a:r>
                      <a:r>
                        <a:rPr lang="ko-KR" altLang="en-US" dirty="0" smtClean="0">
                          <a:effectLst/>
                        </a:rPr>
                        <a:t>연결</a:t>
                      </a:r>
                      <a:r>
                        <a:rPr lang="en-US" dirty="0" smtClean="0">
                          <a:effectLst/>
                        </a:rPr>
                        <a:t>,  </a:t>
                      </a:r>
                      <a:r>
                        <a:rPr lang="ko-KR" altLang="en-US" dirty="0" smtClean="0">
                          <a:effectLst/>
                        </a:rPr>
                        <a:t>클라이언트 연결이 올 때까지 대기</a:t>
                      </a:r>
                      <a:r>
                        <a:rPr lang="en-US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blocking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</a:p>
                    <a:p>
                      <a:r>
                        <a:rPr lang="en-US" altLang="ko-KR" sz="1800" dirty="0" smtClean="0"/>
                        <a:t>conn, </a:t>
                      </a:r>
                      <a:r>
                        <a:rPr lang="en-US" altLang="ko-KR" sz="1800" dirty="0" err="1" smtClean="0"/>
                        <a:t>addr</a:t>
                      </a:r>
                      <a:r>
                        <a:rPr lang="en-US" altLang="ko-KR" sz="1800" dirty="0" smtClean="0"/>
                        <a:t> = </a:t>
                      </a:r>
                      <a:r>
                        <a:rPr lang="en-US" altLang="ko-KR" sz="1800" dirty="0" err="1" smtClean="0"/>
                        <a:t>s.accept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55968</TotalTime>
  <Words>1840</Words>
  <Application>Microsoft Office PowerPoint</Application>
  <PresentationFormat>화면 슬라이드 쇼(4:3)</PresentationFormat>
  <Paragraphs>523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가을</vt:lpstr>
      <vt:lpstr>Python  socket Module</vt:lpstr>
      <vt:lpstr>Socket  기본</vt:lpstr>
      <vt:lpstr>Socket </vt:lpstr>
      <vt:lpstr>Socket 이란</vt:lpstr>
      <vt:lpstr>Socket 종류</vt:lpstr>
      <vt:lpstr>Socket 구조</vt:lpstr>
      <vt:lpstr>Socket 생성</vt:lpstr>
      <vt:lpstr>Client Socket 연결</vt:lpstr>
      <vt:lpstr>Server Socket 연결</vt:lpstr>
      <vt:lpstr>Socket간 메시지 송수신</vt:lpstr>
      <vt:lpstr>TCP : SOCK_STREAM</vt:lpstr>
      <vt:lpstr>UDP : SOCK_DGRAM</vt:lpstr>
      <vt:lpstr>Blocking &amp; Non-Blocking</vt:lpstr>
      <vt:lpstr>Socket 서버 정보 검색</vt:lpstr>
      <vt:lpstr>Socket 함수 </vt:lpstr>
      <vt:lpstr>Hostname/ipaddress 검색(1)</vt:lpstr>
      <vt:lpstr>Hostname/ipaddress 검색(2)</vt:lpstr>
      <vt:lpstr>Hostname/ipaddress 검색(3)</vt:lpstr>
      <vt:lpstr>외부ip 호출하여 client연결</vt:lpstr>
      <vt:lpstr>Port Protocol 정보 조회</vt:lpstr>
      <vt:lpstr>세부 서비스 프로토콜</vt:lpstr>
      <vt:lpstr>Port별 서비스 검색</vt:lpstr>
      <vt:lpstr>Socket  생성</vt:lpstr>
      <vt:lpstr>Socket  생성 기초</vt:lpstr>
      <vt:lpstr>Echo 통신처리 흐름</vt:lpstr>
      <vt:lpstr>서버 생성</vt:lpstr>
      <vt:lpstr>클라이언트 생성</vt:lpstr>
      <vt:lpstr>Socket Exception</vt:lpstr>
      <vt:lpstr>Socket exception 처리</vt:lpstr>
      <vt:lpstr>Remote 서버 검색</vt:lpstr>
      <vt:lpstr>Client socket 생성</vt:lpstr>
      <vt:lpstr>Client에서 외부 서버 연결</vt:lpstr>
      <vt:lpstr>Remote 연결 실행 결과</vt:lpstr>
      <vt:lpstr>Client : 외부서버 메시지 전송</vt:lpstr>
      <vt:lpstr>Client : 외부서버 메시지 수신</vt:lpstr>
      <vt:lpstr>http 메시지 실행 결과 - 송신</vt:lpstr>
      <vt:lpstr>http 메시지 실행 결과 - 수신</vt:lpstr>
      <vt:lpstr>Socket Exception</vt:lpstr>
      <vt:lpstr>Socket exception</vt:lpstr>
      <vt:lpstr>Socket 오류: 기본</vt:lpstr>
      <vt:lpstr>Socket 오류: gaierror </vt:lpstr>
      <vt:lpstr>Socket 오류: timeout(1)</vt:lpstr>
      <vt:lpstr>Socket 오류: timeout(2)</vt:lpstr>
      <vt:lpstr>Window telnet 으로 처리</vt:lpstr>
      <vt:lpstr>서버 생성 및 실행</vt:lpstr>
      <vt:lpstr>Window telnet 접속</vt:lpstr>
      <vt:lpstr>Window telnet 명령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561</cp:revision>
  <dcterms:created xsi:type="dcterms:W3CDTF">2015-12-01T07:34:30Z</dcterms:created>
  <dcterms:modified xsi:type="dcterms:W3CDTF">2016-02-03T03:21:29Z</dcterms:modified>
</cp:coreProperties>
</file>