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45"/>
  </p:notesMasterIdLst>
  <p:sldIdLst>
    <p:sldId id="256" r:id="rId2"/>
    <p:sldId id="306" r:id="rId3"/>
    <p:sldId id="720" r:id="rId4"/>
    <p:sldId id="941" r:id="rId5"/>
    <p:sldId id="965" r:id="rId6"/>
    <p:sldId id="966" r:id="rId7"/>
    <p:sldId id="940" r:id="rId8"/>
    <p:sldId id="943" r:id="rId9"/>
    <p:sldId id="942" r:id="rId10"/>
    <p:sldId id="944" r:id="rId11"/>
    <p:sldId id="967" r:id="rId12"/>
    <p:sldId id="968" r:id="rId13"/>
    <p:sldId id="962" r:id="rId14"/>
    <p:sldId id="972" r:id="rId15"/>
    <p:sldId id="973" r:id="rId16"/>
    <p:sldId id="974" r:id="rId17"/>
    <p:sldId id="975" r:id="rId18"/>
    <p:sldId id="976" r:id="rId19"/>
    <p:sldId id="980" r:id="rId20"/>
    <p:sldId id="977" r:id="rId21"/>
    <p:sldId id="978" r:id="rId22"/>
    <p:sldId id="979" r:id="rId23"/>
    <p:sldId id="984" r:id="rId24"/>
    <p:sldId id="956" r:id="rId25"/>
    <p:sldId id="964" r:id="rId26"/>
    <p:sldId id="970" r:id="rId27"/>
    <p:sldId id="971" r:id="rId28"/>
    <p:sldId id="957" r:id="rId29"/>
    <p:sldId id="949" r:id="rId30"/>
    <p:sldId id="950" r:id="rId31"/>
    <p:sldId id="952" r:id="rId32"/>
    <p:sldId id="951" r:id="rId33"/>
    <p:sldId id="953" r:id="rId34"/>
    <p:sldId id="958" r:id="rId35"/>
    <p:sldId id="959" r:id="rId36"/>
    <p:sldId id="960" r:id="rId37"/>
    <p:sldId id="961" r:id="rId38"/>
    <p:sldId id="981" r:id="rId39"/>
    <p:sldId id="985" r:id="rId40"/>
    <p:sldId id="982" r:id="rId41"/>
    <p:sldId id="983" r:id="rId42"/>
    <p:sldId id="986" r:id="rId43"/>
    <p:sldId id="987" r:id="rId4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512" autoAdjust="0"/>
  </p:normalViewPr>
  <p:slideViewPr>
    <p:cSldViewPr>
      <p:cViewPr>
        <p:scale>
          <a:sx n="82" d="100"/>
          <a:sy n="82" d="100"/>
        </p:scale>
        <p:origin x="-1474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AA4CE-0452-4E28-86AB-43D5F6A08631}" type="datetimeFigureOut">
              <a:rPr lang="ko-KR" altLang="en-US" smtClean="0"/>
              <a:t>2016-01-29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BCC12-A8B3-49D9-B75C-B92DF484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7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2016-01-29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32F91E3-6848-45B1-B3B1-BFB9DDE78390}" type="datetimeFigureOut">
              <a:rPr lang="ko-KR" altLang="en-US" smtClean="0"/>
              <a:t>2016-01-29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406003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2840831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2492896"/>
            <a:ext cx="1295400" cy="141473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2492896"/>
            <a:ext cx="7772400" cy="141473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6994" y="270892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2016-01-29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-1759" y="286132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2016-01-29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2016-01-29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32F91E3-6848-45B1-B3B1-BFB9DDE78390}" type="datetimeFigureOut">
              <a:rPr lang="ko-KR" altLang="en-US" smtClean="0"/>
              <a:t>2016-01-29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2016-01-29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9600" dirty="0" smtClean="0"/>
              <a:t>Python</a:t>
            </a:r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9600" dirty="0" smtClean="0"/>
              <a:t>socket</a:t>
            </a:r>
            <a:br>
              <a:rPr lang="en-US" altLang="ko-KR" sz="9600" dirty="0" smtClean="0"/>
            </a:br>
            <a:r>
              <a:rPr lang="en-US" altLang="ko-KR" sz="9600" dirty="0" smtClean="0"/>
              <a:t>Module</a:t>
            </a:r>
            <a:endParaRPr lang="ko-KR" altLang="en-US" sz="9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8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Socket</a:t>
            </a:r>
            <a:r>
              <a:rPr lang="ko-KR" altLang="en-US" dirty="0" smtClean="0"/>
              <a:t>간 메시지 송수신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클라이언트와 서버간 </a:t>
            </a:r>
            <a:r>
              <a:rPr lang="en-US" altLang="ko-KR" dirty="0" smtClean="0"/>
              <a:t>TCP/UDP </a:t>
            </a:r>
            <a:r>
              <a:rPr lang="ko-KR" altLang="en-US" dirty="0" smtClean="0"/>
              <a:t>메시지 송수신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624538"/>
              </p:ext>
            </p:extLst>
          </p:nvPr>
        </p:nvGraphicFramePr>
        <p:xfrm>
          <a:off x="899592" y="2553824"/>
          <a:ext cx="7488832" cy="3323448"/>
        </p:xfrm>
        <a:graphic>
          <a:graphicData uri="http://schemas.openxmlformats.org/drawingml/2006/table">
            <a:tbl>
              <a:tblPr/>
              <a:tblGrid>
                <a:gridCol w="2107784"/>
                <a:gridCol w="5381048"/>
              </a:tblGrid>
              <a:tr h="534765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Method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74047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s.recv()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ko-KR" altLang="en-US" dirty="0" smtClean="0">
                          <a:effectLst/>
                        </a:rPr>
                        <a:t>수신 </a:t>
                      </a:r>
                      <a:r>
                        <a:rPr lang="en-US" dirty="0" smtClean="0">
                          <a:effectLst/>
                        </a:rPr>
                        <a:t>TCP message : </a:t>
                      </a:r>
                      <a:r>
                        <a:rPr lang="en-US" altLang="ko-KR" sz="1800" dirty="0" smtClean="0"/>
                        <a:t>data = </a:t>
                      </a:r>
                      <a:r>
                        <a:rPr lang="en-US" altLang="ko-KR" sz="1800" dirty="0" err="1" smtClean="0"/>
                        <a:t>s.recv</a:t>
                      </a:r>
                      <a:r>
                        <a:rPr lang="en-US" altLang="ko-KR" sz="1800" dirty="0" smtClean="0"/>
                        <a:t>(BUFFER_SIZE)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047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s.send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effectLst/>
                        </a:rPr>
                        <a:t> 송신 </a:t>
                      </a:r>
                      <a:r>
                        <a:rPr lang="en-US" dirty="0" smtClean="0">
                          <a:effectLst/>
                        </a:rPr>
                        <a:t>TCP message : </a:t>
                      </a:r>
                      <a:r>
                        <a:rPr lang="en-US" altLang="ko-KR" sz="1800" dirty="0" err="1" smtClean="0"/>
                        <a:t>s.send</a:t>
                      </a:r>
                      <a:r>
                        <a:rPr lang="en-US" altLang="ko-KR" sz="1800" dirty="0" smtClean="0"/>
                        <a:t>(MESSAGE)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1358">
                <a:tc>
                  <a:txBody>
                    <a:bodyPr/>
                    <a:lstStyle/>
                    <a:p>
                      <a:pPr fontAlgn="t"/>
                      <a:r>
                        <a:rPr kumimoji="0" lang="en-US" altLang="ko-KR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s.sendall</a:t>
                      </a:r>
                      <a:r>
                        <a:rPr kumimoji="0" lang="en-US" altLang="ko-KR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>
                          <a:effectLst/>
                        </a:rPr>
                        <a:t>송신 </a:t>
                      </a:r>
                      <a:r>
                        <a:rPr lang="en-US" altLang="ko-KR" dirty="0" smtClean="0">
                          <a:effectLst/>
                        </a:rPr>
                        <a:t>TCP message : </a:t>
                      </a:r>
                      <a:r>
                        <a:rPr lang="en-US" altLang="ko-KR" sz="1800" dirty="0" err="1" smtClean="0"/>
                        <a:t>s.sendall</a:t>
                      </a:r>
                      <a:r>
                        <a:rPr lang="en-US" altLang="ko-KR" sz="1800" dirty="0" smtClean="0"/>
                        <a:t>(MESSAGE)</a:t>
                      </a:r>
                      <a:endParaRPr kumimoji="0" lang="en-US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047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s.recvfrom()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 smtClean="0">
                          <a:effectLst/>
                        </a:rPr>
                        <a:t> 수신 </a:t>
                      </a:r>
                      <a:r>
                        <a:rPr lang="en-US" dirty="0" smtClean="0">
                          <a:effectLst/>
                        </a:rPr>
                        <a:t>UDP </a:t>
                      </a:r>
                      <a:r>
                        <a:rPr lang="en-US" dirty="0">
                          <a:effectLst/>
                        </a:rPr>
                        <a:t>message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047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s.sendto()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 smtClean="0">
                          <a:effectLst/>
                        </a:rPr>
                        <a:t> 송신 </a:t>
                      </a:r>
                      <a:r>
                        <a:rPr lang="en-US" dirty="0" smtClean="0">
                          <a:effectLst/>
                        </a:rPr>
                        <a:t>UDP </a:t>
                      </a:r>
                      <a:r>
                        <a:rPr lang="en-US" dirty="0">
                          <a:effectLst/>
                        </a:rPr>
                        <a:t>message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137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s.close()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dirty="0" smtClean="0">
                          <a:effectLst/>
                        </a:rPr>
                        <a:t>socket </a:t>
                      </a:r>
                      <a:r>
                        <a:rPr lang="ko-KR" altLang="en-US" dirty="0" err="1" smtClean="0">
                          <a:effectLst/>
                        </a:rPr>
                        <a:t>클로징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071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TCP : SOCK_STREAM</a:t>
            </a:r>
            <a:endParaRPr lang="en-US" altLang="ko-KR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TCP </a:t>
            </a:r>
            <a:r>
              <a:rPr lang="ko-KR" altLang="en-US" dirty="0"/>
              <a:t>즉 연결</a:t>
            </a:r>
            <a:r>
              <a:rPr lang="en-US" altLang="ko-KR" dirty="0"/>
              <a:t>-</a:t>
            </a:r>
            <a:r>
              <a:rPr lang="ko-KR" altLang="en-US" dirty="0"/>
              <a:t>지향 </a:t>
            </a:r>
            <a:r>
              <a:rPr lang="en-US" altLang="ko-KR" dirty="0"/>
              <a:t>(Connection-oriented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대한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클라이언트와 서버간 </a:t>
            </a:r>
            <a:r>
              <a:rPr lang="ko-KR" altLang="en-US" dirty="0" smtClean="0"/>
              <a:t>메시지 송수신</a:t>
            </a:r>
            <a:endParaRPr lang="en-US" altLang="ko-KR" dirty="0" smtClean="0"/>
          </a:p>
        </p:txBody>
      </p:sp>
      <p:pic>
        <p:nvPicPr>
          <p:cNvPr id="5" name="_x90928696" descr="DRW000007140bf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928391"/>
            <a:ext cx="6120680" cy="323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599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</a:pPr>
            <a:r>
              <a:rPr lang="en-US" altLang="ko-KR" dirty="0" smtClean="0"/>
              <a:t>UDP : </a:t>
            </a:r>
            <a:r>
              <a:rPr lang="en-US" altLang="ko-KR" dirty="0"/>
              <a:t>SOCK_DGRAM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UDP </a:t>
            </a:r>
            <a:r>
              <a:rPr lang="ko-KR" altLang="en-US" dirty="0" smtClean="0"/>
              <a:t>즉 </a:t>
            </a:r>
            <a:r>
              <a:rPr lang="ko-KR" altLang="en-US" dirty="0" err="1" smtClean="0"/>
              <a:t>비연결</a:t>
            </a:r>
            <a:r>
              <a:rPr lang="en-US" altLang="ko-KR" dirty="0"/>
              <a:t>(Connectionless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대한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클라이언트와 서버간 </a:t>
            </a:r>
            <a:r>
              <a:rPr lang="ko-KR" altLang="en-US" dirty="0" smtClean="0"/>
              <a:t>메시지 송수신</a:t>
            </a:r>
            <a:endParaRPr lang="en-US" altLang="ko-KR" dirty="0" smtClean="0"/>
          </a:p>
        </p:txBody>
      </p:sp>
      <p:pic>
        <p:nvPicPr>
          <p:cNvPr id="6" name="_x90928208" descr="DRW000007140bf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214688"/>
            <a:ext cx="4929188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115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Blocking &amp; Non-Blocking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3672408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</a:t>
            </a:r>
            <a:r>
              <a:rPr lang="en-US" altLang="ko-KR" dirty="0" smtClean="0"/>
              <a:t>Socket</a:t>
            </a:r>
            <a:r>
              <a:rPr lang="en-US" altLang="ko-KR" dirty="0"/>
              <a:t> </a:t>
            </a:r>
            <a:r>
              <a:rPr lang="ko-KR" altLang="en-US" dirty="0" smtClean="0"/>
              <a:t>처리는 기본 </a:t>
            </a:r>
            <a:r>
              <a:rPr lang="en-US" altLang="ko-KR" dirty="0" smtClean="0"/>
              <a:t>Blocking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어떤 </a:t>
            </a:r>
            <a:r>
              <a:rPr lang="ko-KR" altLang="en-US" dirty="0"/>
              <a:t>일이 일어나기를 기다리면서 멍하니 있는 </a:t>
            </a:r>
            <a:r>
              <a:rPr lang="ko-KR" altLang="en-US" dirty="0" smtClean="0"/>
              <a:t>상태</a:t>
            </a:r>
            <a:endParaRPr lang="en-US" altLang="ko-KR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기본값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socket.setblocking</a:t>
            </a:r>
            <a:r>
              <a:rPr lang="en-US" altLang="ko-KR" dirty="0" smtClean="0"/>
              <a:t>(1</a:t>
            </a:r>
            <a:r>
              <a:rPr lang="en-US" altLang="ko-KR" dirty="0"/>
              <a:t>) 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 err="1" smtClean="0">
                <a:sym typeface="Wingdings" panose="05000000000000000000" pitchFamily="2" charset="2"/>
              </a:rPr>
              <a:t>socket.settimeout</a:t>
            </a:r>
            <a:r>
              <a:rPr lang="en-US" altLang="ko-KR" dirty="0" smtClean="0">
                <a:sym typeface="Wingdings" panose="05000000000000000000" pitchFamily="2" charset="2"/>
              </a:rPr>
              <a:t>(None)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dirty="0" smtClean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Non-blocking </a:t>
            </a:r>
            <a:r>
              <a:rPr lang="ko-KR" altLang="en-US" dirty="0" smtClean="0"/>
              <a:t>처리 </a:t>
            </a:r>
            <a:r>
              <a:rPr lang="en-US" altLang="ko-KR" dirty="0" smtClean="0"/>
              <a:t>: flag</a:t>
            </a:r>
            <a:r>
              <a:rPr lang="ko-KR" altLang="en-US" dirty="0" smtClean="0"/>
              <a:t>인자가 </a:t>
            </a:r>
            <a:r>
              <a:rPr lang="en-US" altLang="ko-KR" dirty="0" smtClean="0"/>
              <a:t>0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 smtClean="0"/>
              <a:t>socket.setblocking</a:t>
            </a:r>
            <a:r>
              <a:rPr lang="en-US" altLang="ko-KR" dirty="0" smtClean="0"/>
              <a:t>(0) 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en-US" altLang="ko-KR" dirty="0" err="1" smtClean="0">
                <a:sym typeface="Wingdings" panose="05000000000000000000" pitchFamily="2" charset="2"/>
              </a:rPr>
              <a:t>socket.settimeout</a:t>
            </a:r>
            <a:r>
              <a:rPr lang="en-US" altLang="ko-KR" dirty="0" smtClean="0">
                <a:sym typeface="Wingdings" panose="05000000000000000000" pitchFamily="2" charset="2"/>
              </a:rPr>
              <a:t>(0.0)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Blocking </a:t>
            </a:r>
            <a:r>
              <a:rPr lang="ko-KR" altLang="en-US" dirty="0" smtClean="0">
                <a:sym typeface="Wingdings" panose="05000000000000000000" pitchFamily="2" charset="2"/>
              </a:rPr>
              <a:t>처리 </a:t>
            </a:r>
            <a:r>
              <a:rPr lang="en-US" altLang="ko-KR" dirty="0" smtClean="0">
                <a:sym typeface="Wingdings" panose="05000000000000000000" pitchFamily="2" charset="2"/>
              </a:rPr>
              <a:t>: flag </a:t>
            </a:r>
            <a:r>
              <a:rPr lang="ko-KR" altLang="en-US" dirty="0" smtClean="0">
                <a:sym typeface="Wingdings" panose="05000000000000000000" pitchFamily="2" charset="2"/>
              </a:rPr>
              <a:t>인자가 </a:t>
            </a:r>
            <a:r>
              <a:rPr lang="en-US" altLang="ko-KR" dirty="0" smtClean="0">
                <a:sym typeface="Wingdings" panose="05000000000000000000" pitchFamily="2" charset="2"/>
              </a:rPr>
              <a:t>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/>
              <a:t>s</a:t>
            </a:r>
            <a:r>
              <a:rPr lang="en-US" altLang="ko-KR" dirty="0" err="1" smtClean="0"/>
              <a:t>ocket.setblocking</a:t>
            </a:r>
            <a:r>
              <a:rPr lang="en-US" altLang="ko-KR" dirty="0" smtClean="0"/>
              <a:t>(1) 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 err="1" smtClean="0">
                <a:sym typeface="Wingdings" panose="05000000000000000000" pitchFamily="2" charset="2"/>
              </a:rPr>
              <a:t>socket.settimeout</a:t>
            </a:r>
            <a:r>
              <a:rPr lang="en-US" altLang="ko-KR" dirty="0" smtClean="0">
                <a:sym typeface="Wingdings" panose="05000000000000000000" pitchFamily="2" charset="2"/>
              </a:rPr>
              <a:t>(100)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2222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Socket </a:t>
            </a:r>
            <a:r>
              <a:rPr lang="ko-KR" altLang="en-US" dirty="0" smtClean="0"/>
              <a:t>서버 </a:t>
            </a:r>
            <a:r>
              <a:rPr lang="ko-KR" altLang="en-US" dirty="0" smtClean="0"/>
              <a:t>정</a:t>
            </a:r>
            <a:r>
              <a:rPr lang="ko-KR" altLang="en-US" dirty="0"/>
              <a:t>보</a:t>
            </a:r>
            <a:r>
              <a:rPr lang="ko-KR" altLang="en-US" dirty="0" smtClean="0"/>
              <a:t> 검색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360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Socket </a:t>
            </a:r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서버에 대한 </a:t>
            </a:r>
            <a:r>
              <a:rPr lang="en-US" altLang="ko-KR" dirty="0" smtClean="0"/>
              <a:t>host </a:t>
            </a:r>
            <a:r>
              <a:rPr lang="ko-KR" altLang="en-US" dirty="0" smtClean="0"/>
              <a:t>이름이나 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주소 검색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802314"/>
              </p:ext>
            </p:extLst>
          </p:nvPr>
        </p:nvGraphicFramePr>
        <p:xfrm>
          <a:off x="899592" y="2780929"/>
          <a:ext cx="7488832" cy="2702160"/>
        </p:xfrm>
        <a:graphic>
          <a:graphicData uri="http://schemas.openxmlformats.org/drawingml/2006/table">
            <a:tbl>
              <a:tblPr/>
              <a:tblGrid>
                <a:gridCol w="3096344"/>
                <a:gridCol w="4392488"/>
              </a:tblGrid>
              <a:tr h="576063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Method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510657"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800" dirty="0" err="1" smtClean="0"/>
                        <a:t>socket.gethostbyname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en-US" altLang="ko-KR" sz="1800" dirty="0" err="1" smtClean="0"/>
                        <a:t>obj</a:t>
                      </a:r>
                      <a:r>
                        <a:rPr lang="en-US" altLang="ko-KR" sz="1800" dirty="0" smtClean="0"/>
                        <a:t>)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DNS</a:t>
                      </a:r>
                      <a:r>
                        <a:rPr lang="ko-KR" altLang="en-US" sz="1800" dirty="0" smtClean="0"/>
                        <a:t>로 </a:t>
                      </a:r>
                      <a:r>
                        <a:rPr lang="en-US" altLang="ko-KR" sz="1800" dirty="0" smtClean="0"/>
                        <a:t>IP </a:t>
                      </a:r>
                      <a:r>
                        <a:rPr lang="ko-KR" altLang="en-US" sz="1800" dirty="0" smtClean="0"/>
                        <a:t>주소 가져오기</a:t>
                      </a:r>
                      <a:endParaRPr lang="en-US" altLang="ko-KR" sz="1800" dirty="0" smtClean="0"/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657">
                <a:tc>
                  <a:txBody>
                    <a:bodyPr/>
                    <a:lstStyle/>
                    <a:p>
                      <a:r>
                        <a:rPr lang="en-US" altLang="ko-KR" sz="1800" dirty="0" err="1" smtClean="0"/>
                        <a:t>socket.gethostname</a:t>
                      </a:r>
                      <a:r>
                        <a:rPr lang="en-US" altLang="ko-KR" sz="1800" dirty="0" smtClean="0"/>
                        <a:t>()</a:t>
                      </a:r>
                      <a:endParaRPr lang="en-US" altLang="ko-KR" sz="1800" dirty="0"/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effectLst/>
                        </a:rPr>
                        <a:t> 내부 및 외부 서버 내의 </a:t>
                      </a:r>
                      <a:r>
                        <a:rPr lang="en-US" altLang="ko-KR" dirty="0" smtClean="0">
                          <a:effectLst/>
                        </a:rPr>
                        <a:t>DNS</a:t>
                      </a:r>
                      <a:r>
                        <a:rPr lang="en-US" altLang="ko-KR" baseline="0" dirty="0" smtClean="0">
                          <a:effectLst/>
                        </a:rPr>
                        <a:t> </a:t>
                      </a:r>
                      <a:r>
                        <a:rPr lang="ko-KR" altLang="en-US" baseline="0" dirty="0" smtClean="0">
                          <a:effectLst/>
                        </a:rPr>
                        <a:t>나 서버 네임 가져오기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6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/>
                        <a:t>socket.getservbyport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en-US" altLang="ko-KR" sz="1800" dirty="0" err="1" smtClean="0"/>
                        <a:t>obj</a:t>
                      </a:r>
                      <a:r>
                        <a:rPr lang="en-US" altLang="ko-KR" sz="1800" dirty="0" smtClean="0"/>
                        <a:t>,'</a:t>
                      </a:r>
                      <a:r>
                        <a:rPr lang="en-US" altLang="ko-KR" sz="1800" dirty="0" err="1" smtClean="0"/>
                        <a:t>tcp</a:t>
                      </a:r>
                      <a:r>
                        <a:rPr lang="en-US" altLang="ko-KR" sz="1800" dirty="0" smtClean="0"/>
                        <a:t>') </a:t>
                      </a:r>
                    </a:p>
                    <a:p>
                      <a:endParaRPr lang="en-US" altLang="ko-KR" sz="1800" dirty="0"/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ko-KR" altLang="en-US" dirty="0" smtClean="0">
                          <a:effectLst/>
                        </a:rPr>
                        <a:t>특정 </a:t>
                      </a:r>
                      <a:r>
                        <a:rPr lang="en-US" altLang="ko-KR" dirty="0" smtClean="0">
                          <a:effectLst/>
                        </a:rPr>
                        <a:t>port</a:t>
                      </a:r>
                      <a:r>
                        <a:rPr lang="ko-KR" altLang="en-US" dirty="0" smtClean="0">
                          <a:effectLst/>
                        </a:rPr>
                        <a:t>가 처리하는 서비스 네임 가져오기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165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Hostname/</a:t>
            </a:r>
            <a:r>
              <a:rPr lang="en-US" altLang="ko-KR" dirty="0" err="1" smtClean="0"/>
              <a:t>ipaddress</a:t>
            </a:r>
            <a:r>
              <a:rPr lang="en-US" altLang="ko-KR" dirty="0" smtClean="0"/>
              <a:t> 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함수는 인자와 결과값에 대한 타입정보를 </a:t>
            </a:r>
            <a:r>
              <a:rPr lang="en-US" altLang="ko-KR" dirty="0" smtClean="0"/>
              <a:t>3.5</a:t>
            </a:r>
            <a:r>
              <a:rPr lang="ko-KR" altLang="en-US" dirty="0" smtClean="0"/>
              <a:t>버전 이상부터 </a:t>
            </a:r>
            <a:r>
              <a:rPr lang="en-US" altLang="ko-KR" dirty="0" smtClean="0"/>
              <a:t>hint</a:t>
            </a:r>
            <a:r>
              <a:rPr lang="ko-KR" altLang="en-US" dirty="0" smtClean="0"/>
              <a:t>로 추가되어 결과값에 대한 확인을 별도의 함수로 작성하여 확인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3429000"/>
            <a:ext cx="3600400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# return_check.py</a:t>
            </a:r>
          </a:p>
          <a:p>
            <a:r>
              <a:rPr lang="en-US" altLang="ko-KR" sz="1200" dirty="0" err="1" smtClean="0"/>
              <a:t>type_str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['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','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','float','list','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','</a:t>
            </a:r>
            <a:r>
              <a:rPr lang="en-US" altLang="ko-KR" sz="1200" dirty="0" err="1"/>
              <a:t>function','object</a:t>
            </a:r>
            <a:r>
              <a:rPr lang="en-US" altLang="ko-KR" sz="1200" dirty="0"/>
              <a:t>']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return_type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obj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type_check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obj</a:t>
            </a:r>
            <a:r>
              <a:rPr lang="en-US" altLang="ko-KR" sz="1200" dirty="0"/>
              <a:t>.__</a:t>
            </a:r>
            <a:r>
              <a:rPr lang="en-US" altLang="ko-KR" sz="1200" dirty="0" err="1"/>
              <a:t>class__.__name</a:t>
            </a:r>
            <a:r>
              <a:rPr lang="en-US" altLang="ko-KR" sz="1200" dirty="0"/>
              <a:t>__</a:t>
            </a:r>
          </a:p>
          <a:p>
            <a:r>
              <a:rPr lang="en-US" altLang="ko-KR" sz="1200" dirty="0"/>
              <a:t>    if </a:t>
            </a:r>
            <a:r>
              <a:rPr lang="en-US" altLang="ko-KR" sz="1200" dirty="0" err="1"/>
              <a:t>type_check</a:t>
            </a:r>
            <a:r>
              <a:rPr lang="en-US" altLang="ko-KR" sz="1200" dirty="0"/>
              <a:t> in </a:t>
            </a:r>
            <a:r>
              <a:rPr lang="en-US" altLang="ko-KR" sz="1200" dirty="0" err="1"/>
              <a:t>type_str</a:t>
            </a:r>
            <a:r>
              <a:rPr lang="en-US" altLang="ko-KR" sz="1200" dirty="0"/>
              <a:t> :</a:t>
            </a:r>
          </a:p>
          <a:p>
            <a:r>
              <a:rPr lang="en-US" altLang="ko-KR" sz="1200" dirty="0"/>
              <a:t>        return True, </a:t>
            </a:r>
            <a:r>
              <a:rPr lang="en-US" altLang="ko-KR" sz="1200" dirty="0" err="1"/>
              <a:t>type_check</a:t>
            </a:r>
            <a:endParaRPr lang="en-US" altLang="ko-KR" sz="1200" dirty="0"/>
          </a:p>
          <a:p>
            <a:r>
              <a:rPr lang="en-US" altLang="ko-KR" sz="1200" dirty="0"/>
              <a:t>    else :</a:t>
            </a:r>
          </a:p>
          <a:p>
            <a:r>
              <a:rPr lang="en-US" altLang="ko-KR" sz="1200" dirty="0"/>
              <a:t>        return False, </a:t>
            </a:r>
            <a:r>
              <a:rPr lang="en-US" altLang="ko-KR" sz="1200" dirty="0" err="1"/>
              <a:t>type_check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0358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Hostname/</a:t>
            </a:r>
            <a:r>
              <a:rPr lang="en-US" altLang="ko-KR" dirty="0" err="1" smtClean="0"/>
              <a:t>ipaddress</a:t>
            </a:r>
            <a:r>
              <a:rPr lang="en-US" altLang="ko-KR" dirty="0" smtClean="0"/>
              <a:t> 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smtClean="0"/>
              <a:t>Hostname</a:t>
            </a:r>
            <a:r>
              <a:rPr lang="ko-KR" altLang="en-US" dirty="0" smtClean="0"/>
              <a:t>을 가지고 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address </a:t>
            </a:r>
            <a:r>
              <a:rPr lang="ko-KR" altLang="en-US" dirty="0" smtClean="0"/>
              <a:t>검색하는 함수 정의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3068960"/>
            <a:ext cx="3600400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# </a:t>
            </a:r>
            <a:r>
              <a:rPr lang="en-US" altLang="ko-KR" sz="1200" dirty="0" smtClean="0"/>
              <a:t>socket_test.py</a:t>
            </a:r>
          </a:p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socket</a:t>
            </a:r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return_check</a:t>
            </a:r>
            <a:r>
              <a:rPr lang="en-US" altLang="ko-KR" sz="1200" dirty="0"/>
              <a:t> as ret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get_ipaddress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obj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'''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get </a:t>
            </a:r>
            <a:r>
              <a:rPr lang="en-US" altLang="ko-KR" sz="1200" dirty="0" err="1"/>
              <a:t>ip</a:t>
            </a:r>
            <a:r>
              <a:rPr lang="en-US" altLang="ko-KR" sz="1200" dirty="0"/>
              <a:t> address 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smtClean="0"/>
              <a:t>'''</a:t>
            </a:r>
            <a:endParaRPr lang="en-US" altLang="ko-KR" sz="1200" dirty="0"/>
          </a:p>
          <a:p>
            <a:r>
              <a:rPr lang="en-US" altLang="ko-KR" sz="1200" dirty="0"/>
              <a:t>    print " host name :", </a:t>
            </a:r>
            <a:r>
              <a:rPr lang="en-US" altLang="ko-KR" sz="1200" dirty="0" err="1"/>
              <a:t>obj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ip_addr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socket.gethostbyname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obj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/>
              <a:t>    print </a:t>
            </a:r>
            <a:r>
              <a:rPr lang="en-US" altLang="ko-KR" sz="1200" dirty="0" err="1"/>
              <a:t>ret.return_type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ip_addr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 print " </a:t>
            </a:r>
            <a:r>
              <a:rPr lang="en-US" altLang="ko-KR" sz="1200" dirty="0" err="1"/>
              <a:t>ip</a:t>
            </a:r>
            <a:r>
              <a:rPr lang="en-US" altLang="ko-KR" sz="1200" dirty="0"/>
              <a:t> address :", </a:t>
            </a:r>
            <a:r>
              <a:rPr lang="en-US" altLang="ko-KR" sz="1200" dirty="0" err="1"/>
              <a:t>ip_addr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6356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Hostname/</a:t>
            </a:r>
            <a:r>
              <a:rPr lang="en-US" altLang="ko-KR" dirty="0" err="1" smtClean="0"/>
              <a:t>ipaddress</a:t>
            </a:r>
            <a:r>
              <a:rPr lang="en-US" altLang="ko-KR" dirty="0" smtClean="0"/>
              <a:t> 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자신의 서버 및 </a:t>
            </a:r>
            <a:r>
              <a:rPr lang="en-US" altLang="ko-KR" dirty="0" smtClean="0"/>
              <a:t>remote </a:t>
            </a:r>
            <a:r>
              <a:rPr lang="ko-KR" altLang="en-US" dirty="0" smtClean="0"/>
              <a:t>검색하기</a:t>
            </a:r>
            <a:endParaRPr lang="en-US" altLang="ko-KR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899592" y="3068960"/>
            <a:ext cx="3600400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# socket_test.py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자신의 </a:t>
            </a:r>
            <a:r>
              <a:rPr lang="en-US" altLang="ko-KR" sz="1200" dirty="0" smtClean="0"/>
              <a:t>PC hostname </a:t>
            </a:r>
            <a:r>
              <a:rPr lang="ko-KR" altLang="en-US" sz="1200" dirty="0" smtClean="0"/>
              <a:t>가져오기</a:t>
            </a:r>
            <a:endParaRPr lang="en-US" altLang="ko-KR" sz="1200" dirty="0" smtClean="0"/>
          </a:p>
          <a:p>
            <a:r>
              <a:rPr lang="en-US" altLang="ko-KR" sz="1200" dirty="0" err="1" smtClean="0"/>
              <a:t>obj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socket.gethostname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ret.return_type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obj</a:t>
            </a:r>
            <a:r>
              <a:rPr lang="en-US" altLang="ko-KR" sz="1200" dirty="0"/>
              <a:t>)  </a:t>
            </a:r>
          </a:p>
          <a:p>
            <a:r>
              <a:rPr lang="en-US" altLang="ko-KR" sz="1200" dirty="0" err="1"/>
              <a:t>get_ipaddress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obj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# localhost</a:t>
            </a:r>
            <a:endParaRPr lang="en-US" altLang="ko-KR" sz="1200" dirty="0"/>
          </a:p>
          <a:p>
            <a:r>
              <a:rPr lang="en-US" altLang="ko-KR" sz="1200" dirty="0" err="1"/>
              <a:t>obj</a:t>
            </a:r>
            <a:r>
              <a:rPr lang="en-US" altLang="ko-KR" sz="1200" dirty="0"/>
              <a:t> = 'localhost'</a:t>
            </a:r>
          </a:p>
          <a:p>
            <a:r>
              <a:rPr lang="en-US" altLang="ko-KR" sz="1200" dirty="0" err="1"/>
              <a:t>get_ipaddress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obj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# python org</a:t>
            </a:r>
            <a:endParaRPr lang="en-US" altLang="ko-KR" sz="1200" dirty="0"/>
          </a:p>
          <a:p>
            <a:r>
              <a:rPr lang="en-US" altLang="ko-KR" sz="1200" dirty="0" err="1"/>
              <a:t>obj</a:t>
            </a:r>
            <a:r>
              <a:rPr lang="en-US" altLang="ko-KR" sz="1200" dirty="0"/>
              <a:t> = 'www.python.org'</a:t>
            </a:r>
          </a:p>
          <a:p>
            <a:r>
              <a:rPr lang="en-US" altLang="ko-KR" sz="1200" dirty="0" err="1"/>
              <a:t>get_ipaddress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obj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5436096" y="3645024"/>
            <a:ext cx="33123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(True, '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')</a:t>
            </a:r>
          </a:p>
          <a:p>
            <a:r>
              <a:rPr lang="en-US" altLang="ko-KR" sz="1200" dirty="0"/>
              <a:t> host name : </a:t>
            </a:r>
            <a:r>
              <a:rPr lang="en-US" altLang="ko-KR" sz="1200" dirty="0" smtClean="0"/>
              <a:t>Moon</a:t>
            </a:r>
            <a:endParaRPr lang="en-US" altLang="ko-KR" sz="1200" dirty="0"/>
          </a:p>
          <a:p>
            <a:r>
              <a:rPr lang="en-US" altLang="ko-KR" sz="1200" dirty="0"/>
              <a:t>(True, '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')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err="1"/>
              <a:t>ip</a:t>
            </a:r>
            <a:r>
              <a:rPr lang="en-US" altLang="ko-KR" sz="1200" dirty="0"/>
              <a:t> address : </a:t>
            </a:r>
            <a:r>
              <a:rPr lang="en-US" altLang="ko-KR" sz="1200" dirty="0" err="1" smtClean="0"/>
              <a:t>xxx.xxx.xxx.xxx</a:t>
            </a:r>
            <a:endParaRPr lang="en-US" altLang="ko-KR" sz="1200" dirty="0"/>
          </a:p>
          <a:p>
            <a:r>
              <a:rPr lang="en-US" altLang="ko-KR" sz="1200" dirty="0"/>
              <a:t> host name : localhost</a:t>
            </a:r>
          </a:p>
          <a:p>
            <a:r>
              <a:rPr lang="en-US" altLang="ko-KR" sz="1200" dirty="0"/>
              <a:t>(True, '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')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err="1"/>
              <a:t>ip</a:t>
            </a:r>
            <a:r>
              <a:rPr lang="en-US" altLang="ko-KR" sz="1200" dirty="0"/>
              <a:t> address : 127.0.0.1</a:t>
            </a:r>
          </a:p>
          <a:p>
            <a:r>
              <a:rPr lang="en-US" altLang="ko-KR" sz="1200" dirty="0"/>
              <a:t> host name : www.python.org</a:t>
            </a:r>
          </a:p>
          <a:p>
            <a:r>
              <a:rPr lang="en-US" altLang="ko-KR" sz="1200" dirty="0"/>
              <a:t>(True, '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')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err="1"/>
              <a:t>ip</a:t>
            </a:r>
            <a:r>
              <a:rPr lang="en-US" altLang="ko-KR" sz="1200" dirty="0"/>
              <a:t> address : 103.245.222.223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6779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외부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</a:t>
            </a:r>
            <a:r>
              <a:rPr lang="ko-KR" altLang="en-US" dirty="0" smtClean="0"/>
              <a:t>호출하여 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연결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구글을</a:t>
            </a:r>
            <a:r>
              <a:rPr lang="ko-KR" altLang="en-US" dirty="0" smtClean="0"/>
              <a:t> 검색해서 </a:t>
            </a:r>
            <a:r>
              <a:rPr lang="ko-KR" altLang="en-US" dirty="0" smtClean="0"/>
              <a:t>클라이언트 서버 생성</a:t>
            </a:r>
            <a:endParaRPr lang="en-US" altLang="ko-KR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899592" y="2492896"/>
            <a:ext cx="4752528" cy="410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import socket # for socket</a:t>
            </a:r>
          </a:p>
          <a:p>
            <a:r>
              <a:rPr lang="en-US" altLang="ko-KR" sz="1000" dirty="0"/>
              <a:t>import sys </a:t>
            </a:r>
          </a:p>
          <a:p>
            <a:endParaRPr lang="en-US" altLang="ko-KR" sz="1000" dirty="0"/>
          </a:p>
          <a:p>
            <a:r>
              <a:rPr lang="en-US" altLang="ko-KR" sz="1000" dirty="0"/>
              <a:t>try:</a:t>
            </a:r>
          </a:p>
          <a:p>
            <a:r>
              <a:rPr lang="en-US" altLang="ko-KR" sz="1000" dirty="0"/>
              <a:t>    s = </a:t>
            </a:r>
            <a:r>
              <a:rPr lang="en-US" altLang="ko-KR" sz="1000" dirty="0" err="1"/>
              <a:t>socket.socket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socket.AF_INET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socket.SOCK_STREAM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    print "Socket successfully created"</a:t>
            </a:r>
          </a:p>
          <a:p>
            <a:r>
              <a:rPr lang="en-US" altLang="ko-KR" sz="1000" dirty="0"/>
              <a:t>except </a:t>
            </a:r>
            <a:r>
              <a:rPr lang="en-US" altLang="ko-KR" sz="1000" dirty="0" err="1"/>
              <a:t>socket.error</a:t>
            </a:r>
            <a:r>
              <a:rPr lang="en-US" altLang="ko-KR" sz="1000" dirty="0"/>
              <a:t> as err:</a:t>
            </a:r>
          </a:p>
          <a:p>
            <a:r>
              <a:rPr lang="en-US" altLang="ko-KR" sz="1000" dirty="0"/>
              <a:t>    print "socket creation failed with error %s" %(err)</a:t>
            </a:r>
          </a:p>
          <a:p>
            <a:endParaRPr lang="en-US" altLang="ko-KR" sz="1000" dirty="0"/>
          </a:p>
          <a:p>
            <a:r>
              <a:rPr lang="en-US" altLang="ko-KR" sz="1000" dirty="0"/>
              <a:t># default port for socket</a:t>
            </a:r>
          </a:p>
          <a:p>
            <a:r>
              <a:rPr lang="en-US" altLang="ko-KR" sz="1000" dirty="0"/>
              <a:t>port = 80</a:t>
            </a:r>
          </a:p>
          <a:p>
            <a:endParaRPr lang="en-US" altLang="ko-KR" sz="1000" dirty="0"/>
          </a:p>
          <a:p>
            <a:r>
              <a:rPr lang="en-US" altLang="ko-KR" sz="1000" dirty="0"/>
              <a:t>try: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host_ip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socket.gethostbyname</a:t>
            </a:r>
            <a:r>
              <a:rPr lang="en-US" altLang="ko-KR" sz="1000" dirty="0"/>
              <a:t>('www.google.com')</a:t>
            </a:r>
          </a:p>
          <a:p>
            <a:r>
              <a:rPr lang="en-US" altLang="ko-KR" sz="1000" dirty="0"/>
              <a:t>except </a:t>
            </a:r>
            <a:r>
              <a:rPr lang="en-US" altLang="ko-KR" sz="1000" dirty="0" err="1"/>
              <a:t>socket.gaierror</a:t>
            </a:r>
            <a:r>
              <a:rPr lang="en-US" altLang="ko-KR" sz="1000" dirty="0"/>
              <a:t>:</a:t>
            </a:r>
          </a:p>
          <a:p>
            <a:r>
              <a:rPr lang="en-US" altLang="ko-KR" sz="1000" dirty="0"/>
              <a:t>    # this means could not resolve the host</a:t>
            </a:r>
          </a:p>
          <a:p>
            <a:r>
              <a:rPr lang="en-US" altLang="ko-KR" sz="1000" dirty="0"/>
              <a:t>    print "there was an error resolving the host"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sys.exit</a:t>
            </a:r>
            <a:r>
              <a:rPr lang="en-US" altLang="ko-KR" sz="1000" dirty="0"/>
              <a:t>()</a:t>
            </a:r>
          </a:p>
          <a:p>
            <a:endParaRPr lang="en-US" altLang="ko-KR" sz="1000" dirty="0"/>
          </a:p>
          <a:p>
            <a:r>
              <a:rPr lang="en-US" altLang="ko-KR" sz="1000" dirty="0"/>
              <a:t># connecting to the server</a:t>
            </a:r>
          </a:p>
          <a:p>
            <a:r>
              <a:rPr lang="en-US" altLang="ko-KR" sz="1000" dirty="0" err="1"/>
              <a:t>s.connect</a:t>
            </a:r>
            <a:r>
              <a:rPr lang="en-US" altLang="ko-KR" sz="1000" dirty="0"/>
              <a:t>((</a:t>
            </a:r>
            <a:r>
              <a:rPr lang="en-US" altLang="ko-KR" sz="1000" dirty="0" err="1"/>
              <a:t>host_ip,port</a:t>
            </a:r>
            <a:r>
              <a:rPr lang="en-US" altLang="ko-KR" sz="1000" dirty="0"/>
              <a:t>))</a:t>
            </a:r>
          </a:p>
          <a:p>
            <a:endParaRPr lang="en-US" altLang="ko-KR" sz="1000" dirty="0"/>
          </a:p>
          <a:p>
            <a:r>
              <a:rPr lang="en-US" altLang="ko-KR" sz="1000" dirty="0"/>
              <a:t>print "the socket has successfully connected to google \</a:t>
            </a:r>
          </a:p>
          <a:p>
            <a:r>
              <a:rPr lang="en-US" altLang="ko-KR" sz="1000" dirty="0"/>
              <a:t>on port == %s" %(</a:t>
            </a:r>
            <a:r>
              <a:rPr lang="en-US" altLang="ko-KR" sz="1000" dirty="0" err="1"/>
              <a:t>host_ip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7738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ko-KR" sz="5400" dirty="0" smtClean="0"/>
              <a:t>Socket </a:t>
            </a:r>
            <a:br>
              <a:rPr lang="en-US" altLang="ko-KR" sz="5400" dirty="0" smtClean="0"/>
            </a:br>
            <a:r>
              <a:rPr lang="ko-KR" altLang="en-US" sz="5400" dirty="0" smtClean="0"/>
              <a:t>기본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7886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Port Protocol </a:t>
            </a:r>
            <a:r>
              <a:rPr lang="ko-KR" altLang="en-US" dirty="0" smtClean="0"/>
              <a:t>정보 조회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202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세부 서비스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프로토콜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어플리케이션 프로토콜 및 파이선 모듈</a:t>
            </a:r>
            <a:endParaRPr lang="en-US" altLang="ko-KR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34752"/>
              </p:ext>
            </p:extLst>
          </p:nvPr>
        </p:nvGraphicFramePr>
        <p:xfrm>
          <a:off x="971600" y="2708920"/>
          <a:ext cx="7200800" cy="3397592"/>
        </p:xfrm>
        <a:graphic>
          <a:graphicData uri="http://schemas.openxmlformats.org/drawingml/2006/table">
            <a:tbl>
              <a:tblPr/>
              <a:tblGrid>
                <a:gridCol w="989514"/>
                <a:gridCol w="2145935"/>
                <a:gridCol w="1072967"/>
                <a:gridCol w="2992384"/>
              </a:tblGrid>
              <a:tr h="3600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effectLst/>
                        </a:rPr>
                        <a:t>Protocol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effectLst/>
                        </a:rPr>
                        <a:t>Common function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effectLst/>
                        </a:rPr>
                        <a:t>Port No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effectLst/>
                        </a:rPr>
                        <a:t>Python module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7969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effectLst/>
                        </a:rPr>
                        <a:t>HTTP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Web pages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300" dirty="0">
                          <a:effectLst/>
                        </a:rPr>
                        <a:t>80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 err="1">
                          <a:effectLst/>
                        </a:rPr>
                        <a:t>httplib</a:t>
                      </a:r>
                      <a:r>
                        <a:rPr lang="en-US" sz="1300" dirty="0">
                          <a:effectLst/>
                        </a:rPr>
                        <a:t>, </a:t>
                      </a:r>
                      <a:r>
                        <a:rPr lang="en-US" sz="1300" dirty="0" err="1">
                          <a:effectLst/>
                        </a:rPr>
                        <a:t>urllib</a:t>
                      </a:r>
                      <a:r>
                        <a:rPr lang="en-US" sz="1300" dirty="0">
                          <a:effectLst/>
                        </a:rPr>
                        <a:t>, </a:t>
                      </a:r>
                      <a:r>
                        <a:rPr lang="en-US" sz="1300" dirty="0" err="1">
                          <a:effectLst/>
                        </a:rPr>
                        <a:t>xmlrpclib</a:t>
                      </a:r>
                      <a:endParaRPr lang="en-US" sz="1300" dirty="0">
                        <a:effectLst/>
                      </a:endParaRP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69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effectLst/>
                        </a:rPr>
                        <a:t>NNTP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Usenet news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300" dirty="0">
                          <a:effectLst/>
                        </a:rPr>
                        <a:t>119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nntplib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69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effectLst/>
                        </a:rPr>
                        <a:t>FTP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File transfers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300" dirty="0">
                          <a:effectLst/>
                        </a:rPr>
                        <a:t>20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ftplib, urllib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69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effectLst/>
                        </a:rPr>
                        <a:t>SMTP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Sending email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300" dirty="0">
                          <a:effectLst/>
                        </a:rPr>
                        <a:t>25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smtplib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69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effectLst/>
                        </a:rPr>
                        <a:t>POP3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Fetching email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300" dirty="0">
                          <a:effectLst/>
                        </a:rPr>
                        <a:t>110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poplib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69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effectLst/>
                        </a:rPr>
                        <a:t>IMAP4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Fetching email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300" dirty="0">
                          <a:effectLst/>
                        </a:rPr>
                        <a:t>143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imaplib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69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effectLst/>
                        </a:rPr>
                        <a:t>Telnet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Command lines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300" dirty="0">
                          <a:effectLst/>
                        </a:rPr>
                        <a:t>23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telnetlib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69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effectLst/>
                        </a:rPr>
                        <a:t>Gopher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Document transfers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300" dirty="0">
                          <a:effectLst/>
                        </a:rPr>
                        <a:t>70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 err="1">
                          <a:effectLst/>
                        </a:rPr>
                        <a:t>gopherlib</a:t>
                      </a:r>
                      <a:r>
                        <a:rPr lang="en-US" sz="1300" dirty="0">
                          <a:effectLst/>
                        </a:rPr>
                        <a:t>, </a:t>
                      </a:r>
                      <a:r>
                        <a:rPr lang="en-US" sz="1300" dirty="0" err="1">
                          <a:effectLst/>
                        </a:rPr>
                        <a:t>urllib</a:t>
                      </a:r>
                      <a:endParaRPr lang="en-US" sz="1300" dirty="0">
                        <a:effectLst/>
                      </a:endParaRP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37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Port</a:t>
            </a:r>
            <a:r>
              <a:rPr lang="ko-KR" altLang="en-US" dirty="0" smtClean="0"/>
              <a:t>별 서비스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TCP </a:t>
            </a:r>
            <a:r>
              <a:rPr lang="ko-KR" altLang="en-US" dirty="0" smtClean="0"/>
              <a:t>내의 </a:t>
            </a:r>
            <a:r>
              <a:rPr lang="en-US" altLang="ko-KR" dirty="0" smtClean="0"/>
              <a:t>port</a:t>
            </a:r>
            <a:r>
              <a:rPr lang="ko-KR" altLang="en-US" dirty="0" smtClean="0"/>
              <a:t>별 프로토콜 서비스를 검색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3429000"/>
            <a:ext cx="4464496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# socket_test.py</a:t>
            </a:r>
          </a:p>
          <a:p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get_service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obj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service =</a:t>
            </a:r>
            <a:r>
              <a:rPr lang="en-US" altLang="ko-KR" sz="1200" dirty="0" err="1"/>
              <a:t>socket.getservbyport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obj</a:t>
            </a:r>
            <a:r>
              <a:rPr lang="en-US" altLang="ko-KR" sz="1200" dirty="0"/>
              <a:t>,'</a:t>
            </a:r>
            <a:r>
              <a:rPr lang="en-US" altLang="ko-KR" sz="1200" dirty="0" err="1"/>
              <a:t>tcp</a:t>
            </a:r>
            <a:r>
              <a:rPr lang="en-US" altLang="ko-KR" sz="1200" dirty="0"/>
              <a:t>') </a:t>
            </a:r>
          </a:p>
          <a:p>
            <a:r>
              <a:rPr lang="en-US" altLang="ko-KR" sz="1200" dirty="0"/>
              <a:t>    print " port : " + 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obj</a:t>
            </a:r>
            <a:r>
              <a:rPr lang="en-US" altLang="ko-KR" sz="1200" dirty="0"/>
              <a:t>) + " service name : " + </a:t>
            </a:r>
            <a:r>
              <a:rPr lang="en-US" altLang="ko-KR" sz="1200" dirty="0" smtClean="0"/>
              <a:t>service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 ' get port '</a:t>
            </a:r>
          </a:p>
          <a:p>
            <a:r>
              <a:rPr lang="en-US" altLang="ko-KR" sz="1200" dirty="0" err="1"/>
              <a:t>get_service</a:t>
            </a:r>
            <a:r>
              <a:rPr lang="en-US" altLang="ko-KR" sz="1200" dirty="0"/>
              <a:t>(80)</a:t>
            </a:r>
          </a:p>
          <a:p>
            <a:r>
              <a:rPr lang="en-US" altLang="ko-KR" sz="1200" dirty="0" err="1"/>
              <a:t>get_service</a:t>
            </a:r>
            <a:r>
              <a:rPr lang="en-US" altLang="ko-KR" sz="1200" dirty="0"/>
              <a:t>(53)</a:t>
            </a:r>
          </a:p>
          <a:p>
            <a:r>
              <a:rPr lang="en-US" altLang="ko-KR" sz="1200" dirty="0" err="1"/>
              <a:t>get_service</a:t>
            </a:r>
            <a:r>
              <a:rPr lang="en-US" altLang="ko-KR" sz="1200" dirty="0"/>
              <a:t>(25)</a:t>
            </a:r>
          </a:p>
          <a:p>
            <a:r>
              <a:rPr lang="en-US" altLang="ko-KR" sz="1200" dirty="0"/>
              <a:t> 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5508104" y="4114817"/>
            <a:ext cx="302433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dirty="0"/>
              <a:t> </a:t>
            </a:r>
            <a:endParaRPr lang="fr-FR" altLang="ko-KR" dirty="0" smtClean="0"/>
          </a:p>
          <a:p>
            <a:r>
              <a:rPr lang="fr-FR" altLang="ko-KR" sz="1200" dirty="0" smtClean="0"/>
              <a:t>#</a:t>
            </a:r>
            <a:r>
              <a:rPr lang="ko-KR" altLang="en-US" sz="1200" dirty="0" smtClean="0"/>
              <a:t>결</a:t>
            </a:r>
            <a:r>
              <a:rPr lang="ko-KR" altLang="en-US" sz="1200" dirty="0"/>
              <a:t>과</a:t>
            </a:r>
            <a:endParaRPr lang="fr-FR" altLang="ko-KR" sz="1200" dirty="0" smtClean="0"/>
          </a:p>
          <a:p>
            <a:r>
              <a:rPr lang="fr-FR" altLang="ko-KR" sz="1200" dirty="0" smtClean="0"/>
              <a:t>get </a:t>
            </a:r>
            <a:r>
              <a:rPr lang="fr-FR" altLang="ko-KR" sz="1200" dirty="0"/>
              <a:t>port </a:t>
            </a:r>
          </a:p>
          <a:p>
            <a:r>
              <a:rPr lang="fr-FR" altLang="ko-KR" sz="1200" dirty="0"/>
              <a:t> port : 80 service name : http</a:t>
            </a:r>
          </a:p>
          <a:p>
            <a:r>
              <a:rPr lang="fr-FR" altLang="ko-KR" sz="1200" dirty="0"/>
              <a:t> port : 53 service name : domain</a:t>
            </a:r>
          </a:p>
          <a:p>
            <a:r>
              <a:rPr lang="fr-FR" altLang="ko-KR" sz="1200" dirty="0"/>
              <a:t> port : 25 service name : smtp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4060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ko-KR" sz="5400" dirty="0" smtClean="0"/>
              <a:t>Socket </a:t>
            </a:r>
            <a:br>
              <a:rPr lang="en-US" altLang="ko-KR" sz="5400" dirty="0" smtClean="0"/>
            </a:br>
            <a:r>
              <a:rPr lang="ko-KR" altLang="en-US" sz="5400" dirty="0" smtClean="0"/>
              <a:t>생성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21554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Socket  </a:t>
            </a:r>
            <a:r>
              <a:rPr lang="ko-KR" altLang="en-US" dirty="0" smtClean="0"/>
              <a:t>생성 기초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843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Echo </a:t>
            </a:r>
            <a:r>
              <a:rPr lang="ko-KR" altLang="en-US" dirty="0" smtClean="0"/>
              <a:t>통신처리 흐름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91680" y="3501008"/>
            <a:ext cx="1296144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436096" y="3501008"/>
            <a:ext cx="1296144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572004" y="286936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클라이언트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20072" y="286936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서버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2987824" y="3861048"/>
            <a:ext cx="2448272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2987824" y="4797152"/>
            <a:ext cx="2448272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339752" y="3717032"/>
            <a:ext cx="576064" cy="12961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켓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580112" y="3753036"/>
            <a:ext cx="576064" cy="12961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켓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82346" y="4910680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메시지 전송</a:t>
            </a:r>
            <a:endParaRPr lang="ko-KR" altLang="en-US" sz="1200"/>
          </a:p>
        </p:txBody>
      </p:sp>
      <p:sp>
        <p:nvSpPr>
          <p:cNvPr id="21" name="TextBox 20"/>
          <p:cNvSpPr txBox="1"/>
          <p:nvPr/>
        </p:nvSpPr>
        <p:spPr>
          <a:xfrm>
            <a:off x="3563888" y="3440033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메시지 전송</a:t>
            </a:r>
            <a:endParaRPr lang="ko-KR" altLang="en-US" sz="1200" dirty="0"/>
          </a:p>
        </p:txBody>
      </p:sp>
      <p:sp>
        <p:nvSpPr>
          <p:cNvPr id="22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00811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클라이언트에서  서버로 전송하면 그대로 전달하는 통신을 처리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2509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서버 생성</a:t>
            </a:r>
            <a:endParaRPr lang="ko-KR" altLang="en-US" dirty="0"/>
          </a:p>
        </p:txBody>
      </p:sp>
      <p:sp>
        <p:nvSpPr>
          <p:cNvPr id="22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00811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내부의 서버를 가지고 소켓서버 생성하여 처리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827584" y="2708920"/>
            <a:ext cx="5040560" cy="36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import socket</a:t>
            </a:r>
          </a:p>
          <a:p>
            <a:endParaRPr lang="en-US" altLang="ko-KR" sz="1000" dirty="0"/>
          </a:p>
          <a:p>
            <a:r>
              <a:rPr lang="en-US" altLang="ko-KR" sz="1000" dirty="0"/>
              <a:t>HOST = 'localhost'                  # Symbolic name meaning all available interfaces</a:t>
            </a:r>
          </a:p>
          <a:p>
            <a:r>
              <a:rPr lang="en-US" altLang="ko-KR" sz="1000" dirty="0"/>
              <a:t>PORT = 50007              # Arbitrary non-privileged port</a:t>
            </a:r>
          </a:p>
          <a:p>
            <a:r>
              <a:rPr lang="en-US" altLang="ko-KR" sz="1000" dirty="0"/>
              <a:t>s = </a:t>
            </a:r>
            <a:r>
              <a:rPr lang="en-US" altLang="ko-KR" sz="1000" dirty="0" err="1"/>
              <a:t>socket.socket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socket.AF_INET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socket.SOCK_STREAM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 err="1"/>
              <a:t>s.bind</a:t>
            </a:r>
            <a:r>
              <a:rPr lang="en-US" altLang="ko-KR" sz="1000" dirty="0"/>
              <a:t>((HOST, PORT))</a:t>
            </a:r>
          </a:p>
          <a:p>
            <a:r>
              <a:rPr lang="en-US" altLang="ko-KR" sz="1000" dirty="0" err="1"/>
              <a:t>s.listen</a:t>
            </a:r>
            <a:r>
              <a:rPr lang="en-US" altLang="ko-KR" sz="1000" dirty="0"/>
              <a:t>(1)</a:t>
            </a:r>
          </a:p>
          <a:p>
            <a:r>
              <a:rPr lang="en-US" altLang="ko-KR" sz="1000" dirty="0" smtClean="0"/>
              <a:t>while </a:t>
            </a:r>
            <a:r>
              <a:rPr lang="en-US" altLang="ko-KR" sz="1000" dirty="0"/>
              <a:t>1</a:t>
            </a:r>
            <a:r>
              <a:rPr lang="en-US" altLang="ko-KR" sz="1000" dirty="0" smtClean="0"/>
              <a:t>:                                              </a:t>
            </a:r>
            <a:r>
              <a:rPr lang="en-US" altLang="ko-KR" sz="1000" dirty="0"/>
              <a:t># </a:t>
            </a:r>
            <a:r>
              <a:rPr lang="ko-KR" altLang="en-US" sz="1000" dirty="0"/>
              <a:t>서버 </a:t>
            </a:r>
            <a:r>
              <a:rPr lang="ko-KR" altLang="en-US" sz="1000" dirty="0" smtClean="0"/>
              <a:t>순환</a:t>
            </a:r>
            <a:endParaRPr lang="en-US" altLang="ko-KR" sz="1000" dirty="0"/>
          </a:p>
          <a:p>
            <a:r>
              <a:rPr lang="en-US" altLang="ko-KR" sz="1000" dirty="0"/>
              <a:t>    conn, </a:t>
            </a:r>
            <a:r>
              <a:rPr lang="en-US" altLang="ko-KR" sz="1000" dirty="0" err="1"/>
              <a:t>addr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s.accept</a:t>
            </a:r>
            <a:r>
              <a:rPr lang="en-US" altLang="ko-KR" sz="1000" dirty="0" smtClean="0"/>
              <a:t>()                  #</a:t>
            </a:r>
            <a:r>
              <a:rPr lang="ko-KR" altLang="en-US" sz="1000" dirty="0" smtClean="0"/>
              <a:t>클라이언트 연결</a:t>
            </a:r>
            <a:endParaRPr lang="en-US" altLang="ko-KR" sz="1000" dirty="0"/>
          </a:p>
          <a:p>
            <a:r>
              <a:rPr lang="en-US" altLang="ko-KR" sz="1000" dirty="0"/>
              <a:t>    print 'Connected by', </a:t>
            </a:r>
            <a:r>
              <a:rPr lang="en-US" altLang="ko-KR" sz="1000" dirty="0" err="1"/>
              <a:t>addr</a:t>
            </a:r>
            <a:endParaRPr lang="en-US" altLang="ko-KR" sz="1000" dirty="0"/>
          </a:p>
          <a:p>
            <a:r>
              <a:rPr lang="en-US" altLang="ko-KR" sz="1000" dirty="0"/>
              <a:t>    </a:t>
            </a:r>
          </a:p>
          <a:p>
            <a:r>
              <a:rPr lang="en-US" altLang="ko-KR" sz="1000" dirty="0" smtClean="0"/>
              <a:t>    while </a:t>
            </a:r>
            <a:r>
              <a:rPr lang="en-US" altLang="ko-KR" sz="1000" dirty="0"/>
              <a:t>1 : </a:t>
            </a:r>
            <a:r>
              <a:rPr lang="en-US" altLang="ko-KR" sz="1000" dirty="0" smtClean="0"/>
              <a:t>                                      #</a:t>
            </a:r>
            <a:r>
              <a:rPr lang="ko-KR" altLang="en-US" sz="1000" dirty="0"/>
              <a:t>클라이언트 </a:t>
            </a:r>
            <a:r>
              <a:rPr lang="ko-KR" altLang="en-US" sz="1000" dirty="0" smtClean="0"/>
              <a:t>순환</a:t>
            </a:r>
            <a:endParaRPr lang="en-US" altLang="ko-KR" sz="1000" dirty="0"/>
          </a:p>
          <a:p>
            <a:r>
              <a:rPr lang="en-US" altLang="ko-KR" sz="1000" dirty="0"/>
              <a:t>        data = </a:t>
            </a:r>
            <a:r>
              <a:rPr lang="en-US" altLang="ko-KR" sz="1000" dirty="0" err="1"/>
              <a:t>conn.recv</a:t>
            </a:r>
            <a:r>
              <a:rPr lang="en-US" altLang="ko-KR" sz="1000" dirty="0"/>
              <a:t>(1024</a:t>
            </a:r>
            <a:r>
              <a:rPr lang="en-US" altLang="ko-KR" sz="1000" dirty="0" smtClean="0"/>
              <a:t>)            #</a:t>
            </a:r>
            <a:r>
              <a:rPr lang="ko-KR" altLang="en-US" sz="1000" dirty="0" smtClean="0"/>
              <a:t>클라이언트로 부터 수신</a:t>
            </a:r>
            <a:endParaRPr lang="en-US" altLang="ko-KR" sz="1000" dirty="0"/>
          </a:p>
          <a:p>
            <a:r>
              <a:rPr lang="en-US" altLang="ko-KR" sz="1000" dirty="0"/>
              <a:t>        if not data: break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conn.send</a:t>
            </a:r>
            <a:r>
              <a:rPr lang="en-US" altLang="ko-KR" sz="1000" dirty="0"/>
              <a:t>(data</a:t>
            </a:r>
            <a:r>
              <a:rPr lang="en-US" altLang="ko-KR" sz="1000" dirty="0" smtClean="0"/>
              <a:t>)                        #</a:t>
            </a:r>
            <a:r>
              <a:rPr lang="ko-KR" altLang="en-US" sz="1000" dirty="0" smtClean="0"/>
              <a:t>클라이언트에 송신</a:t>
            </a:r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conn.close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    break</a:t>
            </a:r>
          </a:p>
          <a:p>
            <a:r>
              <a:rPr lang="en-US" altLang="ko-KR" sz="1000" dirty="0" err="1"/>
              <a:t>s.close</a:t>
            </a:r>
            <a:r>
              <a:rPr lang="en-US" altLang="ko-KR" sz="1000" dirty="0"/>
              <a:t>()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337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클라이언트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22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008112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내부의 서버를 가지고 소켓서버 생성하여 연결 처리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827584" y="2924944"/>
            <a:ext cx="4968552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# Echo client program</a:t>
            </a:r>
          </a:p>
          <a:p>
            <a:r>
              <a:rPr lang="en-US" altLang="ko-KR" sz="1000" dirty="0"/>
              <a:t>import socket</a:t>
            </a:r>
          </a:p>
          <a:p>
            <a:endParaRPr lang="en-US" altLang="ko-KR" sz="1000" dirty="0"/>
          </a:p>
          <a:p>
            <a:r>
              <a:rPr lang="en-US" altLang="ko-KR" sz="1000" dirty="0"/>
              <a:t>HOST = 'localhost'              # The remote host</a:t>
            </a:r>
          </a:p>
          <a:p>
            <a:r>
              <a:rPr lang="en-US" altLang="ko-KR" sz="1000" dirty="0"/>
              <a:t>PORT = 50007              # The same port as used by the server</a:t>
            </a:r>
          </a:p>
          <a:p>
            <a:r>
              <a:rPr lang="en-US" altLang="ko-KR" sz="1000" dirty="0"/>
              <a:t>s = </a:t>
            </a:r>
            <a:r>
              <a:rPr lang="en-US" altLang="ko-KR" sz="1000" dirty="0" err="1"/>
              <a:t>socket.socket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socket.AF_INET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socket.SOCK_STREAM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 err="1"/>
              <a:t>s.connect</a:t>
            </a:r>
            <a:r>
              <a:rPr lang="en-US" altLang="ko-KR" sz="1000" dirty="0"/>
              <a:t>((HOST, PORT))</a:t>
            </a:r>
          </a:p>
          <a:p>
            <a:endParaRPr lang="en-US" altLang="ko-KR" sz="1000" dirty="0"/>
          </a:p>
          <a:p>
            <a:r>
              <a:rPr lang="en-US" altLang="ko-KR" sz="1000" dirty="0"/>
              <a:t>while 1 :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endParaRPr lang="en-US" altLang="ko-KR" sz="1000" dirty="0"/>
          </a:p>
          <a:p>
            <a:r>
              <a:rPr lang="en-US" altLang="ko-KR" sz="1000" dirty="0"/>
              <a:t>    data = </a:t>
            </a:r>
            <a:r>
              <a:rPr lang="en-US" altLang="ko-KR" sz="1000" dirty="0" err="1"/>
              <a:t>raw_input</a:t>
            </a:r>
            <a:r>
              <a:rPr lang="en-US" altLang="ko-KR" sz="1000" dirty="0"/>
              <a:t>('&gt; ') </a:t>
            </a:r>
            <a:r>
              <a:rPr lang="en-US" altLang="ko-KR" sz="1000" dirty="0" smtClean="0"/>
              <a:t>      #</a:t>
            </a:r>
            <a:r>
              <a:rPr lang="ko-KR" altLang="en-US" sz="1000" dirty="0" smtClean="0"/>
              <a:t>데이터를 </a:t>
            </a:r>
            <a:r>
              <a:rPr lang="ko-KR" altLang="en-US" sz="1000" dirty="0" err="1" smtClean="0"/>
              <a:t>입력창에서</a:t>
            </a:r>
            <a:r>
              <a:rPr lang="ko-KR" altLang="en-US" sz="1000" dirty="0" smtClean="0"/>
              <a:t> 받음</a:t>
            </a:r>
            <a:endParaRPr lang="en-US" altLang="ko-KR" sz="1000" dirty="0"/>
          </a:p>
          <a:p>
            <a:r>
              <a:rPr lang="en-US" altLang="ko-KR" sz="1000" dirty="0"/>
              <a:t>    if not data: break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s.send</a:t>
            </a:r>
            <a:r>
              <a:rPr lang="en-US" altLang="ko-KR" sz="1000" dirty="0"/>
              <a:t>(data</a:t>
            </a:r>
            <a:r>
              <a:rPr lang="en-US" altLang="ko-KR" sz="1000" dirty="0" smtClean="0"/>
              <a:t>)                      # </a:t>
            </a:r>
            <a:r>
              <a:rPr lang="ko-KR" altLang="en-US" sz="1000" dirty="0" smtClean="0"/>
              <a:t>서버에 데이터 전송</a:t>
            </a:r>
            <a:endParaRPr lang="en-US" altLang="ko-KR" sz="1000" dirty="0"/>
          </a:p>
          <a:p>
            <a:r>
              <a:rPr lang="en-US" altLang="ko-KR" sz="1000" dirty="0"/>
              <a:t>    data = </a:t>
            </a:r>
            <a:r>
              <a:rPr lang="en-US" altLang="ko-KR" sz="1000" dirty="0" err="1"/>
              <a:t>s.recv</a:t>
            </a:r>
            <a:r>
              <a:rPr lang="en-US" altLang="ko-KR" sz="1000" dirty="0"/>
              <a:t>(1024</a:t>
            </a:r>
            <a:r>
              <a:rPr lang="en-US" altLang="ko-KR" sz="1000" dirty="0" smtClean="0"/>
              <a:t>)          # </a:t>
            </a:r>
            <a:r>
              <a:rPr lang="ko-KR" altLang="en-US" sz="1000" dirty="0" smtClean="0"/>
              <a:t>서버로부터 데이터 수신</a:t>
            </a:r>
            <a:endParaRPr lang="en-US" altLang="ko-KR" sz="1000" dirty="0"/>
          </a:p>
          <a:p>
            <a:r>
              <a:rPr lang="en-US" altLang="ko-KR" sz="1000" dirty="0"/>
              <a:t>    if not data: break</a:t>
            </a:r>
          </a:p>
          <a:p>
            <a:r>
              <a:rPr lang="en-US" altLang="ko-KR" sz="1000" dirty="0"/>
              <a:t>    print 'Received', </a:t>
            </a:r>
            <a:r>
              <a:rPr lang="en-US" altLang="ko-KR" sz="1000" dirty="0" err="1"/>
              <a:t>repr</a:t>
            </a:r>
            <a:r>
              <a:rPr lang="en-US" altLang="ko-KR" sz="1000" dirty="0"/>
              <a:t>(data)</a:t>
            </a:r>
          </a:p>
          <a:p>
            <a:r>
              <a:rPr lang="en-US" altLang="ko-KR" sz="1000" dirty="0" err="1"/>
              <a:t>s.close</a:t>
            </a:r>
            <a:r>
              <a:rPr lang="en-US" altLang="ko-KR" sz="1000" dirty="0"/>
              <a:t>()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4024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Socket Exception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164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Socket </a:t>
            </a:r>
            <a:r>
              <a:rPr lang="en-US" altLang="ko-KR" dirty="0" smtClean="0"/>
              <a:t>exception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83568" y="3212976"/>
            <a:ext cx="6048672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sz="1000" dirty="0"/>
              <a:t>import socket   #for sockets</a:t>
            </a:r>
          </a:p>
          <a:p>
            <a:pPr fontAlgn="base"/>
            <a:r>
              <a:rPr lang="en-US" altLang="ko-KR" sz="1000" dirty="0"/>
              <a:t>import sys  #for exit</a:t>
            </a:r>
          </a:p>
          <a:p>
            <a:pPr fontAlgn="base"/>
            <a:r>
              <a:rPr lang="en-US" altLang="ko-KR" sz="1000" dirty="0"/>
              <a:t> </a:t>
            </a:r>
          </a:p>
          <a:p>
            <a:pPr fontAlgn="base"/>
            <a:r>
              <a:rPr lang="en-US" altLang="ko-KR" sz="1000" dirty="0"/>
              <a:t>try:</a:t>
            </a:r>
          </a:p>
          <a:p>
            <a:pPr fontAlgn="base"/>
            <a:r>
              <a:rPr lang="en-US" altLang="ko-KR" sz="1000" dirty="0"/>
              <a:t>    #create an AF_INET, STREAM socket (TCP)</a:t>
            </a:r>
          </a:p>
          <a:p>
            <a:pPr fontAlgn="base"/>
            <a:r>
              <a:rPr lang="en-US" altLang="ko-KR" sz="1000" dirty="0"/>
              <a:t>    s = </a:t>
            </a:r>
            <a:r>
              <a:rPr lang="en-US" altLang="ko-KR" sz="1000" dirty="0" err="1"/>
              <a:t>socket.socket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socket.AF_INET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socket.SOCK_STREAM</a:t>
            </a:r>
            <a:r>
              <a:rPr lang="en-US" altLang="ko-KR" sz="1000" dirty="0"/>
              <a:t>)</a:t>
            </a:r>
          </a:p>
          <a:p>
            <a:pPr fontAlgn="base"/>
            <a:r>
              <a:rPr lang="en-US" altLang="ko-KR" sz="1000" dirty="0"/>
              <a:t>except </a:t>
            </a:r>
            <a:r>
              <a:rPr lang="en-US" altLang="ko-KR" sz="1000" dirty="0" err="1"/>
              <a:t>socket.error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msg</a:t>
            </a:r>
            <a:r>
              <a:rPr lang="en-US" altLang="ko-KR" sz="1000" dirty="0"/>
              <a:t>:</a:t>
            </a:r>
          </a:p>
          <a:p>
            <a:pPr fontAlgn="base"/>
            <a:r>
              <a:rPr lang="en-US" altLang="ko-KR" sz="1000" dirty="0"/>
              <a:t>    print 'Failed to create socket. Error code: ' + 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(</a:t>
            </a:r>
            <a:r>
              <a:rPr lang="en-US" altLang="ko-KR" sz="1000" dirty="0" err="1"/>
              <a:t>msg</a:t>
            </a:r>
            <a:r>
              <a:rPr lang="en-US" altLang="ko-KR" sz="1000" dirty="0"/>
              <a:t>[0]) + ' , Error message : ' + </a:t>
            </a:r>
            <a:r>
              <a:rPr lang="en-US" altLang="ko-KR" sz="1000" dirty="0" err="1"/>
              <a:t>msg</a:t>
            </a:r>
            <a:r>
              <a:rPr lang="en-US" altLang="ko-KR" sz="1000" dirty="0"/>
              <a:t>[1]</a:t>
            </a:r>
          </a:p>
          <a:p>
            <a:pPr fontAlgn="base"/>
            <a:r>
              <a:rPr lang="en-US" altLang="ko-KR" sz="1000" dirty="0"/>
              <a:t>    </a:t>
            </a:r>
            <a:r>
              <a:rPr lang="en-US" altLang="ko-KR" sz="1000" dirty="0" err="1"/>
              <a:t>sys.exit</a:t>
            </a:r>
            <a:r>
              <a:rPr lang="en-US" altLang="ko-KR" sz="1000" dirty="0"/>
              <a:t>();</a:t>
            </a:r>
          </a:p>
          <a:p>
            <a:pPr fontAlgn="base"/>
            <a:r>
              <a:rPr lang="en-US" altLang="ko-KR" sz="1000" dirty="0"/>
              <a:t> </a:t>
            </a:r>
          </a:p>
          <a:p>
            <a:pPr fontAlgn="base"/>
            <a:r>
              <a:rPr lang="en-US" altLang="ko-KR" sz="1000" dirty="0"/>
              <a:t>print 'Socket Created'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</a:t>
            </a:r>
            <a:r>
              <a:rPr lang="en-US" altLang="ko-KR" dirty="0" smtClean="0"/>
              <a:t>Socket </a:t>
            </a:r>
            <a:r>
              <a:rPr lang="ko-KR" altLang="en-US" dirty="0" smtClean="0"/>
              <a:t>모듈 내의 </a:t>
            </a:r>
            <a:r>
              <a:rPr lang="en-US" altLang="ko-KR" dirty="0" smtClean="0"/>
              <a:t>error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exception </a:t>
            </a:r>
            <a:r>
              <a:rPr lang="ko-KR" altLang="en-US" dirty="0" smtClean="0"/>
              <a:t>사</a:t>
            </a:r>
            <a:r>
              <a:rPr lang="ko-KR" altLang="en-US" dirty="0"/>
              <a:t>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4728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Socket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83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ko-KR" altLang="en-US" sz="1400" b="1" dirty="0" smtClean="0"/>
              <a:t>참조문서 </a:t>
            </a:r>
            <a:r>
              <a:rPr lang="en-US" altLang="ko-KR" sz="1400" b="1" dirty="0" smtClean="0"/>
              <a:t>: http</a:t>
            </a:r>
            <a:r>
              <a:rPr lang="en-US" altLang="ko-KR" sz="1400" b="1" dirty="0"/>
              <a:t>://www.binarytides.com/python-socket-programming-tutorial/</a:t>
            </a:r>
            <a:endParaRPr lang="ko-KR" altLang="en-US" sz="1400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Remote </a:t>
            </a:r>
            <a:r>
              <a:rPr lang="ko-KR" altLang="en-US" dirty="0" smtClean="0"/>
              <a:t>서버 검색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473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Client socket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 smtClean="0"/>
              <a:t>내 서버에 </a:t>
            </a:r>
            <a:r>
              <a:rPr lang="en-US" altLang="ko-KR" dirty="0" smtClean="0"/>
              <a:t>socket </a:t>
            </a:r>
            <a:r>
              <a:rPr lang="ko-KR" altLang="en-US" dirty="0" smtClean="0"/>
              <a:t>생성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755576" y="2636912"/>
            <a:ext cx="7272808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sz="1200" dirty="0" smtClean="0"/>
              <a:t>#client_remote_test.py</a:t>
            </a:r>
          </a:p>
          <a:p>
            <a:pPr fontAlgn="base"/>
            <a:endParaRPr lang="en-US" altLang="ko-KR" sz="1200" dirty="0" smtClean="0"/>
          </a:p>
          <a:p>
            <a:pPr fontAlgn="base"/>
            <a:r>
              <a:rPr lang="en-US" altLang="ko-KR" sz="1200" dirty="0" smtClean="0"/>
              <a:t>import </a:t>
            </a:r>
            <a:r>
              <a:rPr lang="en-US" altLang="ko-KR" sz="1200" dirty="0"/>
              <a:t>socket   #for sockets</a:t>
            </a:r>
          </a:p>
          <a:p>
            <a:pPr fontAlgn="base"/>
            <a:r>
              <a:rPr lang="en-US" altLang="ko-KR" sz="1200" dirty="0"/>
              <a:t>import sys  #for exit</a:t>
            </a:r>
          </a:p>
          <a:p>
            <a:pPr fontAlgn="base"/>
            <a:r>
              <a:rPr lang="en-US" altLang="ko-KR" sz="1200" dirty="0"/>
              <a:t> </a:t>
            </a:r>
          </a:p>
          <a:p>
            <a:pPr fontAlgn="base"/>
            <a:r>
              <a:rPr lang="en-US" altLang="ko-KR" sz="1200" dirty="0"/>
              <a:t>#Send some data to remote server</a:t>
            </a:r>
          </a:p>
          <a:p>
            <a:pPr fontAlgn="base"/>
            <a:r>
              <a:rPr lang="en-US" altLang="ko-KR" sz="1200" dirty="0"/>
              <a:t>message = "GET / HTTP/1.1\r\n\r\n"</a:t>
            </a:r>
          </a:p>
          <a:p>
            <a:pPr fontAlgn="base"/>
            <a:r>
              <a:rPr lang="en-US" altLang="ko-KR" sz="1200" dirty="0"/>
              <a:t> </a:t>
            </a:r>
          </a:p>
          <a:p>
            <a:pPr fontAlgn="base"/>
            <a:r>
              <a:rPr lang="en-US" altLang="ko-KR" sz="1200" dirty="0"/>
              <a:t>try :</a:t>
            </a:r>
          </a:p>
          <a:p>
            <a:pPr fontAlgn="base"/>
            <a:r>
              <a:rPr lang="en-US" altLang="ko-KR" sz="1200" dirty="0"/>
              <a:t>    #Set the whole string</a:t>
            </a:r>
          </a:p>
          <a:p>
            <a:pPr fontAlgn="base"/>
            <a:r>
              <a:rPr lang="en-US" altLang="ko-KR" sz="1200" dirty="0"/>
              <a:t>    </a:t>
            </a:r>
            <a:r>
              <a:rPr lang="en-US" altLang="ko-KR" sz="1200" dirty="0" err="1"/>
              <a:t>s.sendall</a:t>
            </a:r>
            <a:r>
              <a:rPr lang="en-US" altLang="ko-KR" sz="1200" dirty="0"/>
              <a:t>(message)</a:t>
            </a:r>
          </a:p>
          <a:p>
            <a:pPr fontAlgn="base"/>
            <a:r>
              <a:rPr lang="en-US" altLang="ko-KR" sz="1200" dirty="0"/>
              <a:t>except </a:t>
            </a:r>
            <a:r>
              <a:rPr lang="en-US" altLang="ko-KR" sz="1200" dirty="0" err="1"/>
              <a:t>socket.error</a:t>
            </a:r>
            <a:r>
              <a:rPr lang="en-US" altLang="ko-KR" sz="1200" dirty="0"/>
              <a:t>:</a:t>
            </a:r>
          </a:p>
          <a:p>
            <a:pPr fontAlgn="base"/>
            <a:r>
              <a:rPr lang="en-US" altLang="ko-KR" sz="1200" dirty="0"/>
              <a:t>    #Send failed</a:t>
            </a:r>
          </a:p>
          <a:p>
            <a:pPr fontAlgn="base"/>
            <a:r>
              <a:rPr lang="en-US" altLang="ko-KR" sz="1200" dirty="0"/>
              <a:t>    print 'Send failed'</a:t>
            </a:r>
          </a:p>
          <a:p>
            <a:pPr fontAlgn="base"/>
            <a:r>
              <a:rPr lang="en-US" altLang="ko-KR" sz="1200" dirty="0"/>
              <a:t>    </a:t>
            </a:r>
            <a:r>
              <a:rPr lang="en-US" altLang="ko-KR" sz="1200" dirty="0" err="1"/>
              <a:t>sys.exit</a:t>
            </a:r>
            <a:r>
              <a:rPr lang="en-US" altLang="ko-KR" sz="1200" dirty="0"/>
              <a:t>()</a:t>
            </a:r>
          </a:p>
          <a:p>
            <a:pPr fontAlgn="base"/>
            <a:r>
              <a:rPr lang="en-US" altLang="ko-KR" sz="1200" dirty="0"/>
              <a:t> </a:t>
            </a:r>
          </a:p>
          <a:p>
            <a:pPr fontAlgn="base"/>
            <a:r>
              <a:rPr lang="en-US" altLang="ko-KR" sz="1200" dirty="0"/>
              <a:t>print 'Message send successfully'</a:t>
            </a:r>
            <a:r>
              <a:rPr lang="en-US" altLang="ko-KR" sz="12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6922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Client</a:t>
            </a:r>
            <a:r>
              <a:rPr lang="ko-KR" altLang="en-US" dirty="0" smtClean="0"/>
              <a:t>에서 외부 서버 연결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Google </a:t>
            </a:r>
            <a:r>
              <a:rPr lang="ko-KR" altLang="en-US" dirty="0" smtClean="0"/>
              <a:t>서버에 연결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564904"/>
            <a:ext cx="5112568" cy="3672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sz="1200" dirty="0"/>
              <a:t>#client_remote_test.py</a:t>
            </a:r>
          </a:p>
          <a:p>
            <a:pPr fontAlgn="base"/>
            <a:r>
              <a:rPr lang="en-US" altLang="ko-KR" sz="1200" dirty="0"/>
              <a:t> </a:t>
            </a:r>
            <a:endParaRPr lang="en-US" altLang="ko-KR" sz="1200" dirty="0" smtClean="0"/>
          </a:p>
          <a:p>
            <a:pPr fontAlgn="base"/>
            <a:r>
              <a:rPr lang="en-US" altLang="ko-KR" sz="1200" dirty="0" smtClean="0"/>
              <a:t>host </a:t>
            </a:r>
            <a:r>
              <a:rPr lang="en-US" altLang="ko-KR" sz="1200" dirty="0"/>
              <a:t>= 'www.google.com'</a:t>
            </a:r>
          </a:p>
          <a:p>
            <a:pPr fontAlgn="base"/>
            <a:r>
              <a:rPr lang="en-US" altLang="ko-KR" sz="1200" dirty="0"/>
              <a:t>port = 80</a:t>
            </a:r>
          </a:p>
          <a:p>
            <a:pPr fontAlgn="base"/>
            <a:r>
              <a:rPr lang="en-US" altLang="ko-KR" sz="1200" dirty="0"/>
              <a:t> </a:t>
            </a:r>
          </a:p>
          <a:p>
            <a:pPr fontAlgn="base"/>
            <a:r>
              <a:rPr lang="en-US" altLang="ko-KR" sz="1200" dirty="0"/>
              <a:t>try:</a:t>
            </a:r>
          </a:p>
          <a:p>
            <a:pPr fontAlgn="base"/>
            <a:r>
              <a:rPr lang="en-US" altLang="ko-KR" sz="1200" dirty="0"/>
              <a:t>    </a:t>
            </a:r>
            <a:r>
              <a:rPr lang="en-US" altLang="ko-KR" sz="1200" dirty="0" err="1"/>
              <a:t>remote_ip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socket.gethostbyname</a:t>
            </a:r>
            <a:r>
              <a:rPr lang="en-US" altLang="ko-KR" sz="1200" dirty="0"/>
              <a:t>( host 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pPr fontAlgn="base"/>
            <a:r>
              <a:rPr lang="en-US" altLang="ko-KR" sz="1200" dirty="0"/>
              <a:t>except </a:t>
            </a:r>
            <a:r>
              <a:rPr lang="en-US" altLang="ko-KR" sz="1200" dirty="0" err="1"/>
              <a:t>socket.gaierror</a:t>
            </a:r>
            <a:r>
              <a:rPr lang="en-US" altLang="ko-KR" sz="1200" dirty="0"/>
              <a:t>:</a:t>
            </a:r>
          </a:p>
          <a:p>
            <a:pPr fontAlgn="base"/>
            <a:r>
              <a:rPr lang="en-US" altLang="ko-KR" sz="1200" dirty="0"/>
              <a:t>    #could not resolve</a:t>
            </a:r>
          </a:p>
          <a:p>
            <a:pPr fontAlgn="base"/>
            <a:r>
              <a:rPr lang="en-US" altLang="ko-KR" sz="1200" dirty="0"/>
              <a:t>    print 'Hostname could not be resolved. Exiting'</a:t>
            </a:r>
          </a:p>
          <a:p>
            <a:pPr fontAlgn="base"/>
            <a:r>
              <a:rPr lang="en-US" altLang="ko-KR" sz="1200" dirty="0"/>
              <a:t>    </a:t>
            </a:r>
            <a:r>
              <a:rPr lang="en-US" altLang="ko-KR" sz="1200" dirty="0" err="1"/>
              <a:t>sys.exit</a:t>
            </a:r>
            <a:r>
              <a:rPr lang="en-US" altLang="ko-KR" sz="1200" dirty="0"/>
              <a:t>()</a:t>
            </a:r>
          </a:p>
          <a:p>
            <a:pPr fontAlgn="base"/>
            <a:r>
              <a:rPr lang="en-US" altLang="ko-KR" sz="1200" dirty="0"/>
              <a:t>     </a:t>
            </a:r>
          </a:p>
          <a:p>
            <a:pPr fontAlgn="base"/>
            <a:r>
              <a:rPr lang="en-US" altLang="ko-KR" sz="1200" dirty="0"/>
              <a:t>print '</a:t>
            </a:r>
            <a:r>
              <a:rPr lang="en-US" altLang="ko-KR" sz="1200" dirty="0" err="1"/>
              <a:t>Ip</a:t>
            </a:r>
            <a:r>
              <a:rPr lang="en-US" altLang="ko-KR" sz="1200" dirty="0"/>
              <a:t> address of ' + host + ' is ' + </a:t>
            </a:r>
            <a:r>
              <a:rPr lang="en-US" altLang="ko-KR" sz="1200" dirty="0" err="1"/>
              <a:t>remote_ip</a:t>
            </a:r>
            <a:endParaRPr lang="en-US" altLang="ko-KR" sz="1200" dirty="0"/>
          </a:p>
          <a:p>
            <a:pPr fontAlgn="base"/>
            <a:r>
              <a:rPr lang="en-US" altLang="ko-KR" sz="1200" dirty="0"/>
              <a:t> </a:t>
            </a:r>
          </a:p>
          <a:p>
            <a:pPr fontAlgn="base"/>
            <a:r>
              <a:rPr lang="en-US" altLang="ko-KR" sz="1200" dirty="0"/>
              <a:t>#Connect to remote server</a:t>
            </a:r>
          </a:p>
          <a:p>
            <a:pPr fontAlgn="base"/>
            <a:r>
              <a:rPr lang="en-US" altLang="ko-KR" sz="1200" dirty="0" err="1"/>
              <a:t>s.connect</a:t>
            </a:r>
            <a:r>
              <a:rPr lang="en-US" altLang="ko-KR" sz="1200" dirty="0"/>
              <a:t>((</a:t>
            </a:r>
            <a:r>
              <a:rPr lang="en-US" altLang="ko-KR" sz="1200" dirty="0" err="1"/>
              <a:t>remote_ip</a:t>
            </a:r>
            <a:r>
              <a:rPr lang="en-US" altLang="ko-KR" sz="1200" dirty="0"/>
              <a:t> , port))</a:t>
            </a:r>
          </a:p>
          <a:p>
            <a:pPr fontAlgn="base"/>
            <a:r>
              <a:rPr lang="en-US" altLang="ko-KR" sz="1200" dirty="0"/>
              <a:t> </a:t>
            </a:r>
          </a:p>
          <a:p>
            <a:pPr fontAlgn="base"/>
            <a:r>
              <a:rPr lang="en-US" altLang="ko-KR" sz="1200" dirty="0"/>
              <a:t>print 'Socket Connected to ' + host + ' on </a:t>
            </a:r>
            <a:r>
              <a:rPr lang="en-US" altLang="ko-KR" sz="1200" dirty="0" err="1"/>
              <a:t>ip</a:t>
            </a:r>
            <a:r>
              <a:rPr lang="en-US" altLang="ko-KR" sz="1200" dirty="0"/>
              <a:t> ' + </a:t>
            </a:r>
            <a:r>
              <a:rPr lang="en-US" altLang="ko-KR" sz="1200" dirty="0" err="1"/>
              <a:t>remote_ip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68300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Remote </a:t>
            </a:r>
            <a:r>
              <a:rPr lang="ko-KR" altLang="en-US" dirty="0" smtClean="0"/>
              <a:t>연결 실행 결과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 smtClean="0"/>
              <a:t>클라이언트 </a:t>
            </a:r>
            <a:r>
              <a:rPr lang="en-US" altLang="ko-KR" dirty="0" smtClean="0"/>
              <a:t>socket</a:t>
            </a:r>
            <a:r>
              <a:rPr lang="ko-KR" altLang="en-US" dirty="0" smtClean="0"/>
              <a:t>을 생성하고 </a:t>
            </a:r>
            <a:r>
              <a:rPr lang="en-US" altLang="ko-KR" dirty="0" smtClean="0"/>
              <a:t>remote </a:t>
            </a:r>
            <a:r>
              <a:rPr lang="ko-KR" altLang="en-US" dirty="0" smtClean="0"/>
              <a:t>서버인 </a:t>
            </a:r>
            <a:r>
              <a:rPr lang="en-US" altLang="ko-KR" dirty="0" smtClean="0">
                <a:hlinkClick r:id="rId2"/>
              </a:rPr>
              <a:t>www.google.com</a:t>
            </a:r>
            <a:r>
              <a:rPr lang="en-US" altLang="ko-KR" dirty="0" smtClean="0"/>
              <a:t> </a:t>
            </a:r>
            <a:r>
              <a:rPr lang="ko-KR" altLang="en-US" dirty="0" smtClean="0"/>
              <a:t>으로 접속</a:t>
            </a:r>
            <a:endParaRPr lang="en-US" altLang="ko-KR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442996"/>
            <a:ext cx="615315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699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Client</a:t>
            </a:r>
            <a:r>
              <a:rPr lang="ko-KR" altLang="en-US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외부서버 </a:t>
            </a:r>
            <a:r>
              <a:rPr lang="ko-KR" altLang="en-US" dirty="0" smtClean="0"/>
              <a:t>메시지 전송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Google </a:t>
            </a:r>
            <a:r>
              <a:rPr lang="ko-KR" altLang="en-US" dirty="0" smtClean="0"/>
              <a:t>서버로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메시지 전송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564904"/>
            <a:ext cx="5112568" cy="3672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sz="1200" dirty="0"/>
              <a:t>#client_remote_test.py</a:t>
            </a:r>
          </a:p>
          <a:p>
            <a:pPr fontAlgn="base"/>
            <a:r>
              <a:rPr lang="en-US" altLang="ko-KR" sz="1200" dirty="0"/>
              <a:t> </a:t>
            </a:r>
            <a:endParaRPr lang="en-US" altLang="ko-KR" sz="1200" dirty="0" smtClean="0"/>
          </a:p>
          <a:p>
            <a:pPr fontAlgn="base"/>
            <a:r>
              <a:rPr lang="en-US" altLang="ko-KR" sz="1200" dirty="0"/>
              <a:t>#Send some data to remote server</a:t>
            </a:r>
          </a:p>
          <a:p>
            <a:pPr fontAlgn="base"/>
            <a:r>
              <a:rPr lang="en-US" altLang="ko-KR" sz="1200" dirty="0"/>
              <a:t>message = "GET / HTTP/1.1\r\n\r\n"</a:t>
            </a:r>
          </a:p>
          <a:p>
            <a:pPr fontAlgn="base"/>
            <a:r>
              <a:rPr lang="en-US" altLang="ko-KR" sz="1200" dirty="0"/>
              <a:t> </a:t>
            </a:r>
          </a:p>
          <a:p>
            <a:pPr fontAlgn="base"/>
            <a:r>
              <a:rPr lang="en-US" altLang="ko-KR" sz="1200" dirty="0"/>
              <a:t>try :</a:t>
            </a:r>
          </a:p>
          <a:p>
            <a:pPr fontAlgn="base"/>
            <a:r>
              <a:rPr lang="en-US" altLang="ko-KR" sz="1200" dirty="0"/>
              <a:t>    #Set the whole string</a:t>
            </a:r>
          </a:p>
          <a:p>
            <a:pPr fontAlgn="base"/>
            <a:r>
              <a:rPr lang="en-US" altLang="ko-KR" sz="1200" dirty="0"/>
              <a:t>    print 'send message ', message</a:t>
            </a:r>
          </a:p>
          <a:p>
            <a:pPr fontAlgn="base"/>
            <a:r>
              <a:rPr lang="en-US" altLang="ko-KR" sz="1200" dirty="0"/>
              <a:t>    </a:t>
            </a:r>
            <a:r>
              <a:rPr lang="en-US" altLang="ko-KR" sz="1200" dirty="0" err="1"/>
              <a:t>s.sendall</a:t>
            </a:r>
            <a:r>
              <a:rPr lang="en-US" altLang="ko-KR" sz="1200" dirty="0"/>
              <a:t>(message)</a:t>
            </a:r>
          </a:p>
          <a:p>
            <a:pPr fontAlgn="base"/>
            <a:r>
              <a:rPr lang="en-US" altLang="ko-KR" sz="1200" dirty="0"/>
              <a:t>except </a:t>
            </a:r>
            <a:r>
              <a:rPr lang="en-US" altLang="ko-KR" sz="1200" dirty="0" err="1"/>
              <a:t>socket.error</a:t>
            </a:r>
            <a:r>
              <a:rPr lang="en-US" altLang="ko-KR" sz="1200" dirty="0"/>
              <a:t>:</a:t>
            </a:r>
          </a:p>
          <a:p>
            <a:pPr fontAlgn="base"/>
            <a:r>
              <a:rPr lang="en-US" altLang="ko-KR" sz="1200" dirty="0"/>
              <a:t>    #Send failed</a:t>
            </a:r>
          </a:p>
          <a:p>
            <a:pPr fontAlgn="base"/>
            <a:r>
              <a:rPr lang="en-US" altLang="ko-KR" sz="1200" dirty="0"/>
              <a:t>    print 'Send failed'</a:t>
            </a:r>
          </a:p>
          <a:p>
            <a:pPr fontAlgn="base"/>
            <a:r>
              <a:rPr lang="en-US" altLang="ko-KR" sz="1200" dirty="0"/>
              <a:t>    </a:t>
            </a:r>
            <a:r>
              <a:rPr lang="en-US" altLang="ko-KR" sz="1200" dirty="0" err="1"/>
              <a:t>sys.exit</a:t>
            </a:r>
            <a:r>
              <a:rPr lang="en-US" altLang="ko-KR" sz="1200" dirty="0"/>
              <a:t>()</a:t>
            </a:r>
          </a:p>
          <a:p>
            <a:pPr fontAlgn="base"/>
            <a:r>
              <a:rPr lang="en-US" altLang="ko-KR" sz="1200" dirty="0"/>
              <a:t> </a:t>
            </a:r>
          </a:p>
          <a:p>
            <a:pPr fontAlgn="base"/>
            <a:r>
              <a:rPr lang="en-US" altLang="ko-KR" sz="1200" dirty="0"/>
              <a:t>print 'Message send successfully'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827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Client</a:t>
            </a:r>
            <a:r>
              <a:rPr lang="ko-KR" altLang="en-US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외부서버 </a:t>
            </a:r>
            <a:r>
              <a:rPr lang="ko-KR" altLang="en-US" dirty="0" smtClean="0"/>
              <a:t>메시지 수신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Google </a:t>
            </a:r>
            <a:r>
              <a:rPr lang="ko-KR" altLang="en-US" dirty="0" smtClean="0"/>
              <a:t>서버에서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메시지 수신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564904"/>
            <a:ext cx="5112568" cy="3672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sz="1200" dirty="0"/>
              <a:t>#client_remote_test.py</a:t>
            </a:r>
          </a:p>
          <a:p>
            <a:pPr fontAlgn="base"/>
            <a:endParaRPr lang="en-US" altLang="ko-KR" sz="1200" dirty="0" smtClean="0"/>
          </a:p>
          <a:p>
            <a:pPr fontAlgn="base"/>
            <a:r>
              <a:rPr lang="en-US" altLang="ko-KR" sz="1200" dirty="0"/>
              <a:t>#Now receive data</a:t>
            </a:r>
          </a:p>
          <a:p>
            <a:pPr fontAlgn="base"/>
            <a:r>
              <a:rPr lang="en-US" altLang="ko-KR" sz="1200" dirty="0"/>
              <a:t>reply = </a:t>
            </a:r>
            <a:r>
              <a:rPr lang="en-US" altLang="ko-KR" sz="1200" dirty="0" err="1"/>
              <a:t>s.recv</a:t>
            </a:r>
            <a:r>
              <a:rPr lang="en-US" altLang="ko-KR" sz="1200" dirty="0"/>
              <a:t>(4096)</a:t>
            </a:r>
          </a:p>
          <a:p>
            <a:pPr fontAlgn="base"/>
            <a:r>
              <a:rPr lang="en-US" altLang="ko-KR" sz="1200" dirty="0"/>
              <a:t> </a:t>
            </a:r>
          </a:p>
          <a:p>
            <a:pPr fontAlgn="base"/>
            <a:r>
              <a:rPr lang="en-US" altLang="ko-KR" sz="1200" dirty="0"/>
              <a:t>print 'receive message '</a:t>
            </a:r>
          </a:p>
          <a:p>
            <a:pPr fontAlgn="base"/>
            <a:r>
              <a:rPr lang="en-US" altLang="ko-KR" sz="1200" dirty="0"/>
              <a:t>print reply</a:t>
            </a:r>
          </a:p>
        </p:txBody>
      </p:sp>
    </p:spTree>
    <p:extLst>
      <p:ext uri="{BB962C8B-B14F-4D97-AF65-F5344CB8AC3E}">
        <p14:creationId xmlns:p14="http://schemas.microsoft.com/office/powerpoint/2010/main" val="73736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 </a:t>
            </a:r>
            <a:r>
              <a:rPr lang="ko-KR" altLang="en-US" dirty="0" smtClean="0"/>
              <a:t>메시지 실행 결과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송신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>
                <a:hlinkClick r:id="rId2"/>
              </a:rPr>
              <a:t>www.google.com</a:t>
            </a:r>
            <a:r>
              <a:rPr lang="en-US" altLang="ko-KR" dirty="0" smtClean="0"/>
              <a:t> </a:t>
            </a:r>
            <a:r>
              <a:rPr lang="ko-KR" altLang="en-US" dirty="0" smtClean="0"/>
              <a:t>으로 접속하여 </a:t>
            </a:r>
            <a:r>
              <a:rPr lang="en-US" altLang="ko-KR" dirty="0" smtClean="0"/>
              <a:t>get </a:t>
            </a:r>
            <a:r>
              <a:rPr lang="en-US" altLang="ko-KR" dirty="0" smtClean="0"/>
              <a:t>method</a:t>
            </a:r>
            <a:r>
              <a:rPr lang="ko-KR" altLang="en-US" dirty="0" smtClean="0"/>
              <a:t>로 메시지 전송 및 수신</a:t>
            </a:r>
            <a:endParaRPr lang="en-US" altLang="ko-KR" dirty="0" smtClean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79" y="3284984"/>
            <a:ext cx="765810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414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 </a:t>
            </a:r>
            <a:r>
              <a:rPr lang="ko-KR" altLang="en-US" dirty="0" smtClean="0"/>
              <a:t>메시지 실행 결과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수신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>
                <a:hlinkClick r:id="rId2"/>
              </a:rPr>
              <a:t>www.google.com</a:t>
            </a:r>
            <a:r>
              <a:rPr lang="en-US" altLang="ko-KR" dirty="0" smtClean="0"/>
              <a:t> </a:t>
            </a:r>
            <a:r>
              <a:rPr lang="ko-KR" altLang="en-US" dirty="0" smtClean="0"/>
              <a:t>으로 접속하여 </a:t>
            </a:r>
            <a:r>
              <a:rPr lang="en-US" altLang="ko-KR" dirty="0" smtClean="0"/>
              <a:t>get </a:t>
            </a:r>
            <a:r>
              <a:rPr lang="en-US" altLang="ko-KR" dirty="0" smtClean="0"/>
              <a:t>method</a:t>
            </a:r>
            <a:r>
              <a:rPr lang="ko-KR" altLang="en-US" dirty="0" smtClean="0"/>
              <a:t>로 메시지 전송 및 수신</a:t>
            </a:r>
            <a:endParaRPr lang="en-US" altLang="ko-KR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85" y="3068960"/>
            <a:ext cx="763905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701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Socket Exception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157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Socket</a:t>
            </a:r>
            <a:r>
              <a:rPr lang="ko-KR" altLang="en-US" dirty="0" smtClean="0"/>
              <a:t> </a:t>
            </a:r>
            <a:r>
              <a:rPr lang="en-US" altLang="ko-KR" dirty="0" smtClean="0"/>
              <a:t>exception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</a:t>
            </a:r>
            <a:r>
              <a:rPr lang="en-US" altLang="ko-KR" dirty="0" smtClean="0"/>
              <a:t>Socket Exception </a:t>
            </a:r>
            <a:r>
              <a:rPr lang="ko-KR" altLang="en-US" dirty="0" smtClean="0"/>
              <a:t>속성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294416"/>
              </p:ext>
            </p:extLst>
          </p:nvPr>
        </p:nvGraphicFramePr>
        <p:xfrm>
          <a:off x="899592" y="2553824"/>
          <a:ext cx="7488832" cy="3467463"/>
        </p:xfrm>
        <a:graphic>
          <a:graphicData uri="http://schemas.openxmlformats.org/drawingml/2006/table">
            <a:tbl>
              <a:tblPr/>
              <a:tblGrid>
                <a:gridCol w="2107784"/>
                <a:gridCol w="5381048"/>
              </a:tblGrid>
              <a:tr h="766781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 smtClean="0">
                          <a:effectLst/>
                        </a:rPr>
                        <a:t>속성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679719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 smtClean="0">
                          <a:effectLst/>
                        </a:rPr>
                        <a:t>socket.error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소켓관련 에러 처리</a:t>
                      </a:r>
                      <a:endParaRPr lang="en-US" altLang="ko-KR" dirty="0" smtClean="0"/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9719">
                <a:tc>
                  <a:txBody>
                    <a:bodyPr/>
                    <a:lstStyle/>
                    <a:p>
                      <a:pPr fontAlgn="t"/>
                      <a:r>
                        <a:rPr lang="en-US" altLang="ko-KR" dirty="0" err="1" smtClean="0"/>
                        <a:t>socket.herror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주소관련 에러</a:t>
                      </a:r>
                      <a:endParaRPr lang="en-US" altLang="ko-KR" dirty="0" smtClean="0"/>
                    </a:p>
                    <a:p>
                      <a:r>
                        <a:rPr lang="en-US" altLang="ko-KR" dirty="0" err="1" smtClean="0"/>
                        <a:t>gethostbyname_ex</a:t>
                      </a:r>
                      <a:r>
                        <a:rPr lang="en-US" altLang="ko-KR" dirty="0" smtClean="0"/>
                        <a:t>() and </a:t>
                      </a:r>
                      <a:r>
                        <a:rPr lang="en-US" altLang="ko-KR" dirty="0" err="1" smtClean="0"/>
                        <a:t>gethostbyaddr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1525">
                <a:tc>
                  <a:txBody>
                    <a:bodyPr/>
                    <a:lstStyle/>
                    <a:p>
                      <a:pPr fontAlgn="t"/>
                      <a:r>
                        <a:rPr lang="en-US" altLang="ko-KR" dirty="0" err="1" smtClean="0"/>
                        <a:t>socket.gaierror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주소관련 에러</a:t>
                      </a:r>
                      <a:endParaRPr lang="en-US" altLang="ko-KR" dirty="0" smtClean="0"/>
                    </a:p>
                    <a:p>
                      <a:r>
                        <a:rPr lang="en-US" altLang="ko-KR" dirty="0" err="1" smtClean="0"/>
                        <a:t>getaddrinfo</a:t>
                      </a:r>
                      <a:r>
                        <a:rPr lang="en-US" altLang="ko-KR" dirty="0" smtClean="0"/>
                        <a:t>() and </a:t>
                      </a:r>
                      <a:r>
                        <a:rPr lang="en-US" altLang="ko-KR" dirty="0" err="1" smtClean="0"/>
                        <a:t>getnameinfo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9719">
                <a:tc>
                  <a:txBody>
                    <a:bodyPr/>
                    <a:lstStyle/>
                    <a:p>
                      <a:pPr fontAlgn="t"/>
                      <a:r>
                        <a:rPr lang="en-US" altLang="ko-KR" dirty="0" err="1" smtClean="0"/>
                        <a:t>socket.timeout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ko-KR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ko-KR" altLang="en-US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타임아웃 발생에러</a:t>
                      </a:r>
                      <a:endParaRPr kumimoji="0" lang="en-US" altLang="ko-KR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dirty="0" err="1" smtClean="0"/>
                        <a:t>settimeout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502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Socket </a:t>
            </a:r>
            <a:r>
              <a:rPr lang="ko-KR" altLang="en-US" dirty="0" smtClean="0"/>
              <a:t>이</a:t>
            </a:r>
            <a:r>
              <a:rPr lang="ko-KR" altLang="en-US" dirty="0"/>
              <a:t>란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</a:t>
            </a:r>
            <a:r>
              <a:rPr lang="en-US" altLang="ko-KR" dirty="0" smtClean="0"/>
              <a:t>Socket</a:t>
            </a:r>
            <a:r>
              <a:rPr lang="ko-KR" altLang="en-US" dirty="0" smtClean="0"/>
              <a:t>이란 양방향 통신채널</a:t>
            </a:r>
            <a:r>
              <a:rPr lang="en-US" altLang="ko-KR" dirty="0" smtClean="0"/>
              <a:t>(endpoint)</a:t>
            </a:r>
            <a:r>
              <a:rPr lang="ko-KR" altLang="en-US" dirty="0" smtClean="0"/>
              <a:t>이고</a:t>
            </a:r>
            <a:r>
              <a:rPr lang="en-US" altLang="ko-KR" dirty="0" smtClean="0"/>
              <a:t>,  Sockets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프로세스간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머신들간</a:t>
            </a:r>
            <a:r>
              <a:rPr lang="ko-KR" altLang="en-US" dirty="0" smtClean="0"/>
              <a:t> 등의 통신을 지원 </a:t>
            </a:r>
            <a:endParaRPr lang="en-US" altLang="ko-KR" dirty="0" smtClean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850354"/>
              </p:ext>
            </p:extLst>
          </p:nvPr>
        </p:nvGraphicFramePr>
        <p:xfrm>
          <a:off x="827584" y="2996952"/>
          <a:ext cx="7416824" cy="3393342"/>
        </p:xfrm>
        <a:graphic>
          <a:graphicData uri="http://schemas.openxmlformats.org/drawingml/2006/table">
            <a:tbl>
              <a:tblPr/>
              <a:tblGrid>
                <a:gridCol w="1473541"/>
                <a:gridCol w="5943283"/>
              </a:tblGrid>
              <a:tr h="28590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Term</a:t>
                      </a: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Description</a:t>
                      </a: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61848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domain</a:t>
                      </a: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err="1" smtClean="0">
                          <a:effectLst/>
                        </a:rPr>
                        <a:t>Tranport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lang="ko-KR" altLang="en-US" sz="1200" dirty="0" smtClean="0">
                          <a:effectLst/>
                        </a:rPr>
                        <a:t>메커니즘에 사용하는 </a:t>
                      </a:r>
                      <a:r>
                        <a:rPr lang="en-US" altLang="ko-KR" sz="1200" dirty="0" err="1" smtClean="0">
                          <a:effectLst/>
                        </a:rPr>
                        <a:t>Proctocol</a:t>
                      </a:r>
                      <a:r>
                        <a:rPr lang="en-US" altLang="ko-KR" sz="1200" baseline="0" dirty="0" smtClean="0">
                          <a:effectLst/>
                        </a:rPr>
                        <a:t> Family</a:t>
                      </a:r>
                    </a:p>
                    <a:p>
                      <a:pPr fontAlgn="t"/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AF_INET, PF_INET, PF_UNIX, </a:t>
                      </a:r>
                      <a:r>
                        <a:rPr lang="en-US" sz="1200" dirty="0" smtClean="0">
                          <a:effectLst/>
                        </a:rPr>
                        <a:t>PF_X25</a:t>
                      </a:r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ko-KR" altLang="en-US" sz="1200" baseline="0" dirty="0" smtClean="0">
                          <a:effectLst/>
                        </a:rPr>
                        <a:t>등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467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type</a:t>
                      </a: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smtClean="0">
                          <a:effectLst/>
                        </a:rPr>
                        <a:t>2</a:t>
                      </a:r>
                      <a:r>
                        <a:rPr lang="ko-KR" altLang="en-US" sz="1200" dirty="0" smtClean="0">
                          <a:effectLst/>
                        </a:rPr>
                        <a:t>개의 </a:t>
                      </a:r>
                      <a:r>
                        <a:rPr lang="en-US" altLang="ko-KR" sz="1200" dirty="0" smtClean="0">
                          <a:effectLst/>
                        </a:rPr>
                        <a:t>endpoint</a:t>
                      </a:r>
                      <a:r>
                        <a:rPr lang="en-US" altLang="ko-KR" sz="1200" baseline="0" dirty="0" smtClean="0">
                          <a:effectLst/>
                        </a:rPr>
                        <a:t> </a:t>
                      </a:r>
                      <a:r>
                        <a:rPr lang="ko-KR" altLang="en-US" sz="1200" baseline="0" dirty="0" smtClean="0">
                          <a:effectLst/>
                        </a:rPr>
                        <a:t>사이의 커뮤니케이션 타입</a:t>
                      </a:r>
                      <a:r>
                        <a:rPr lang="en-US" altLang="ko-KR" sz="1200" baseline="0" dirty="0" smtClean="0">
                          <a:effectLst/>
                        </a:rPr>
                        <a:t>.</a:t>
                      </a:r>
                    </a:p>
                    <a:p>
                      <a:pPr fontAlgn="t"/>
                      <a:r>
                        <a:rPr lang="en-US" sz="1200" dirty="0" smtClean="0">
                          <a:effectLst/>
                        </a:rPr>
                        <a:t> - SOCK_STREAM :</a:t>
                      </a:r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en-US" sz="1200" dirty="0" smtClean="0">
                          <a:effectLst/>
                        </a:rPr>
                        <a:t>connection-oriented protocols(TCP)</a:t>
                      </a:r>
                    </a:p>
                    <a:p>
                      <a:pPr fontAlgn="t"/>
                      <a:r>
                        <a:rPr lang="en-US" sz="1200" dirty="0" smtClean="0">
                          <a:effectLst/>
                        </a:rPr>
                        <a:t> - SOCK_DGRAM </a:t>
                      </a:r>
                      <a:r>
                        <a:rPr lang="en-US" sz="1200" baseline="0" dirty="0" smtClean="0">
                          <a:effectLst/>
                        </a:rPr>
                        <a:t> : </a:t>
                      </a:r>
                      <a:r>
                        <a:rPr lang="en-US" sz="1200" dirty="0" smtClean="0">
                          <a:effectLst/>
                        </a:rPr>
                        <a:t>connectionless </a:t>
                      </a:r>
                      <a:r>
                        <a:rPr lang="en-US" sz="1200" dirty="0">
                          <a:effectLst/>
                        </a:rPr>
                        <a:t>protocols</a:t>
                      </a:r>
                      <a:r>
                        <a:rPr lang="en-US" sz="1200" dirty="0" smtClean="0">
                          <a:effectLst/>
                        </a:rPr>
                        <a:t>.(UDP)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protocol</a:t>
                      </a: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smtClean="0">
                          <a:effectLst/>
                        </a:rPr>
                        <a:t>a </a:t>
                      </a:r>
                      <a:r>
                        <a:rPr lang="en-US" sz="1200" dirty="0">
                          <a:effectLst/>
                        </a:rPr>
                        <a:t>domain and </a:t>
                      </a:r>
                      <a:r>
                        <a:rPr lang="en-US" sz="1200" dirty="0" smtClean="0">
                          <a:effectLst/>
                        </a:rPr>
                        <a:t>type </a:t>
                      </a:r>
                      <a:r>
                        <a:rPr lang="ko-KR" altLang="en-US" sz="1200" dirty="0" smtClean="0">
                          <a:effectLst/>
                        </a:rPr>
                        <a:t>내의 다양한 </a:t>
                      </a:r>
                      <a:r>
                        <a:rPr lang="en-US" altLang="ko-KR" sz="1200" dirty="0" smtClean="0">
                          <a:effectLst/>
                        </a:rPr>
                        <a:t>protocol</a:t>
                      </a:r>
                      <a:r>
                        <a:rPr lang="ko-KR" altLang="en-US" sz="1200" dirty="0" smtClean="0">
                          <a:effectLst/>
                        </a:rPr>
                        <a:t>를 의미</a:t>
                      </a:r>
                      <a:r>
                        <a:rPr lang="en-US" sz="1200" dirty="0" smtClean="0">
                          <a:effectLst/>
                        </a:rPr>
                        <a:t>. </a:t>
                      </a:r>
                      <a:r>
                        <a:rPr lang="ko-KR" altLang="en-US" sz="1200" dirty="0" smtClean="0">
                          <a:effectLst/>
                        </a:rPr>
                        <a:t>기본값 </a:t>
                      </a:r>
                      <a:r>
                        <a:rPr lang="en-US" altLang="ko-KR" sz="1200" dirty="0" smtClean="0">
                          <a:effectLst/>
                        </a:rPr>
                        <a:t>0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58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hostname</a:t>
                      </a: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/>
                        <a:buNone/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실제 서버 네임 및 주소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 DNS, 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 IP 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50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port</a:t>
                      </a: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dirty="0" smtClean="0">
                          <a:effectLst/>
                        </a:rPr>
                        <a:t>각 서버가 서비스를 처리하기 위한 주소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04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Socket </a:t>
            </a:r>
            <a:r>
              <a:rPr lang="ko-KR" altLang="en-US" dirty="0" smtClean="0"/>
              <a:t>오류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Socket </a:t>
            </a:r>
            <a:r>
              <a:rPr lang="ko-KR" altLang="en-US" dirty="0" smtClean="0"/>
              <a:t>생성에 대한 에러 처리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564904"/>
            <a:ext cx="5112568" cy="36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sz="1200" dirty="0" smtClean="0"/>
              <a:t># </a:t>
            </a:r>
            <a:r>
              <a:rPr lang="en-US" altLang="ko-KR" sz="1200" dirty="0" err="1" smtClean="0"/>
              <a:t>GetRemortIP,py</a:t>
            </a:r>
            <a:endParaRPr lang="en-US" altLang="ko-KR" sz="1200" dirty="0" smtClean="0"/>
          </a:p>
          <a:p>
            <a:pPr fontAlgn="base"/>
            <a:r>
              <a:rPr lang="en-US" altLang="ko-KR" sz="1200" dirty="0" smtClean="0"/>
              <a:t># Socket </a:t>
            </a:r>
            <a:r>
              <a:rPr lang="ko-KR" altLang="en-US" sz="1200" dirty="0" smtClean="0"/>
              <a:t>생성</a:t>
            </a:r>
            <a:r>
              <a:rPr lang="en-US" altLang="ko-KR" sz="1200" dirty="0" smtClean="0"/>
              <a:t> </a:t>
            </a:r>
          </a:p>
          <a:p>
            <a:pPr fontAlgn="base"/>
            <a:endParaRPr lang="en-US" altLang="ko-KR" sz="1200" dirty="0" smtClean="0"/>
          </a:p>
          <a:p>
            <a:pPr fontAlgn="base"/>
            <a:r>
              <a:rPr lang="en-US" altLang="ko-KR" sz="1200" dirty="0" smtClean="0"/>
              <a:t>import </a:t>
            </a:r>
            <a:r>
              <a:rPr lang="en-US" altLang="ko-KR" sz="1200" dirty="0"/>
              <a:t>socket # for socket</a:t>
            </a:r>
          </a:p>
          <a:p>
            <a:pPr fontAlgn="base"/>
            <a:r>
              <a:rPr lang="en-US" altLang="ko-KR" sz="1200" dirty="0"/>
              <a:t>import sys </a:t>
            </a:r>
          </a:p>
          <a:p>
            <a:pPr fontAlgn="base"/>
            <a:endParaRPr lang="en-US" altLang="ko-KR" sz="1200" dirty="0"/>
          </a:p>
          <a:p>
            <a:pPr fontAlgn="base"/>
            <a:r>
              <a:rPr lang="en-US" altLang="ko-KR" sz="1200" dirty="0"/>
              <a:t>try:</a:t>
            </a:r>
          </a:p>
          <a:p>
            <a:pPr fontAlgn="base"/>
            <a:r>
              <a:rPr lang="en-US" altLang="ko-KR" sz="1200" dirty="0"/>
              <a:t>    s = </a:t>
            </a:r>
            <a:r>
              <a:rPr lang="en-US" altLang="ko-KR" sz="1200" dirty="0" err="1"/>
              <a:t>socket.socket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socket.AF_INET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socket.SOCK_STREAM</a:t>
            </a:r>
            <a:r>
              <a:rPr lang="en-US" altLang="ko-KR" sz="1200" dirty="0"/>
              <a:t>)</a:t>
            </a:r>
          </a:p>
          <a:p>
            <a:pPr fontAlgn="base"/>
            <a:r>
              <a:rPr lang="en-US" altLang="ko-KR" sz="1200" dirty="0"/>
              <a:t>    print "Socket successfully created"</a:t>
            </a:r>
          </a:p>
          <a:p>
            <a:pPr fontAlgn="base"/>
            <a:r>
              <a:rPr lang="en-US" altLang="ko-KR" sz="1200" dirty="0"/>
              <a:t>except </a:t>
            </a:r>
            <a:r>
              <a:rPr lang="en-US" altLang="ko-KR" sz="1200" dirty="0" err="1"/>
              <a:t>socket.error</a:t>
            </a:r>
            <a:r>
              <a:rPr lang="en-US" altLang="ko-KR" sz="1200" dirty="0"/>
              <a:t> as err:</a:t>
            </a:r>
          </a:p>
          <a:p>
            <a:pPr fontAlgn="base"/>
            <a:r>
              <a:rPr lang="en-US" altLang="ko-KR" sz="1200" dirty="0"/>
              <a:t>    print "socket creation failed with error %s" %(err)</a:t>
            </a:r>
          </a:p>
          <a:p>
            <a:pPr fontAlgn="base"/>
            <a:endParaRPr lang="en-US" altLang="ko-KR" sz="1200" dirty="0"/>
          </a:p>
          <a:p>
            <a:pPr fontAlgn="base"/>
            <a:r>
              <a:rPr lang="en-US" altLang="ko-KR" sz="1200" dirty="0"/>
              <a:t># default port for socket</a:t>
            </a:r>
          </a:p>
          <a:p>
            <a:pPr fontAlgn="base"/>
            <a:r>
              <a:rPr lang="en-US" altLang="ko-KR" sz="1200" dirty="0"/>
              <a:t>port = 80</a:t>
            </a:r>
          </a:p>
          <a:p>
            <a:pPr fontAlgn="base"/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96343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Socket </a:t>
            </a:r>
            <a:r>
              <a:rPr lang="ko-KR" altLang="en-US" dirty="0"/>
              <a:t>오류</a:t>
            </a:r>
            <a:r>
              <a:rPr lang="en-US" altLang="ko-KR" dirty="0"/>
              <a:t>: </a:t>
            </a:r>
            <a:r>
              <a:rPr lang="en-US" altLang="ko-KR" dirty="0" err="1" smtClean="0"/>
              <a:t>gaierror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Google </a:t>
            </a:r>
            <a:r>
              <a:rPr lang="ko-KR" altLang="en-US" dirty="0" smtClean="0"/>
              <a:t>서버에서 </a:t>
            </a:r>
            <a:r>
              <a:rPr lang="ko-KR" altLang="en-US" dirty="0" err="1" smtClean="0"/>
              <a:t>접속시</a:t>
            </a:r>
            <a:r>
              <a:rPr lang="ko-KR" altLang="en-US" dirty="0" smtClean="0"/>
              <a:t> 에러 처리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24944"/>
            <a:ext cx="5112568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sz="1200" dirty="0"/>
              <a:t># </a:t>
            </a:r>
            <a:r>
              <a:rPr lang="en-US" altLang="ko-KR" sz="1200" dirty="0" err="1"/>
              <a:t>GetRemortIP,py</a:t>
            </a:r>
            <a:r>
              <a:rPr lang="en-US" altLang="ko-KR" sz="1200" dirty="0"/>
              <a:t> </a:t>
            </a:r>
            <a:endParaRPr lang="en-US" altLang="ko-KR" sz="1200" dirty="0" smtClean="0"/>
          </a:p>
          <a:p>
            <a:pPr fontAlgn="base"/>
            <a:r>
              <a:rPr lang="en-US" altLang="ko-KR" sz="1200" dirty="0" smtClean="0"/>
              <a:t># google </a:t>
            </a:r>
            <a:r>
              <a:rPr lang="ko-KR" altLang="en-US" sz="1200" dirty="0" smtClean="0"/>
              <a:t>주소 검색</a:t>
            </a:r>
            <a:endParaRPr lang="en-US" altLang="ko-KR" sz="1200" dirty="0"/>
          </a:p>
          <a:p>
            <a:pPr fontAlgn="base"/>
            <a:endParaRPr lang="en-US" altLang="ko-KR" sz="1200" dirty="0"/>
          </a:p>
          <a:p>
            <a:pPr fontAlgn="base"/>
            <a:r>
              <a:rPr lang="en-US" altLang="ko-KR" sz="1200" dirty="0"/>
              <a:t>try:</a:t>
            </a:r>
          </a:p>
          <a:p>
            <a:pPr fontAlgn="base"/>
            <a:r>
              <a:rPr lang="en-US" altLang="ko-KR" sz="1200" dirty="0"/>
              <a:t>    </a:t>
            </a:r>
            <a:r>
              <a:rPr lang="en-US" altLang="ko-KR" sz="1200" dirty="0" err="1"/>
              <a:t>host_ip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socket.gethostbyname</a:t>
            </a:r>
            <a:r>
              <a:rPr lang="en-US" altLang="ko-KR" sz="1200" dirty="0"/>
              <a:t>('www.googlx.co')</a:t>
            </a:r>
          </a:p>
          <a:p>
            <a:pPr fontAlgn="base"/>
            <a:r>
              <a:rPr lang="en-US" altLang="ko-KR" sz="1200" dirty="0"/>
              <a:t>except </a:t>
            </a:r>
            <a:r>
              <a:rPr lang="en-US" altLang="ko-KR" sz="1200" dirty="0" err="1"/>
              <a:t>socket.gaierror</a:t>
            </a:r>
            <a:r>
              <a:rPr lang="en-US" altLang="ko-KR" sz="1200" dirty="0"/>
              <a:t>, e:</a:t>
            </a:r>
          </a:p>
          <a:p>
            <a:pPr fontAlgn="base"/>
            <a:r>
              <a:rPr lang="en-US" altLang="ko-KR" sz="1200" dirty="0"/>
              <a:t>    # this means could not resolve the host</a:t>
            </a:r>
          </a:p>
          <a:p>
            <a:pPr fontAlgn="base"/>
            <a:r>
              <a:rPr lang="en-US" altLang="ko-KR" sz="1200" dirty="0"/>
              <a:t>    print "there was an error resolving the </a:t>
            </a:r>
            <a:r>
              <a:rPr lang="en-US" altLang="ko-KR" sz="1200" dirty="0" err="1"/>
              <a:t>host",e</a:t>
            </a:r>
            <a:endParaRPr lang="en-US" altLang="ko-KR" sz="1200" dirty="0"/>
          </a:p>
          <a:p>
            <a:pPr fontAlgn="base"/>
            <a:r>
              <a:rPr lang="en-US" altLang="ko-KR" sz="1200" dirty="0"/>
              <a:t>    </a:t>
            </a:r>
            <a:r>
              <a:rPr lang="en-US" altLang="ko-KR" sz="1200" dirty="0" err="1"/>
              <a:t>sys.exit</a:t>
            </a:r>
            <a:r>
              <a:rPr lang="en-US" altLang="ko-KR" sz="1200" dirty="0"/>
              <a:t>()</a:t>
            </a:r>
          </a:p>
          <a:p>
            <a:pPr fontAlgn="base"/>
            <a:endParaRPr lang="en-US" altLang="ko-KR" sz="1200" dirty="0"/>
          </a:p>
          <a:p>
            <a:pPr fontAlgn="base"/>
            <a:r>
              <a:rPr lang="en-US" altLang="ko-KR" sz="1200" dirty="0"/>
              <a:t># connecting to the server</a:t>
            </a:r>
          </a:p>
          <a:p>
            <a:pPr fontAlgn="base"/>
            <a:r>
              <a:rPr lang="en-US" altLang="ko-KR" sz="1200" dirty="0" err="1"/>
              <a:t>s.connect</a:t>
            </a:r>
            <a:r>
              <a:rPr lang="en-US" altLang="ko-KR" sz="1200" dirty="0"/>
              <a:t>((</a:t>
            </a:r>
            <a:r>
              <a:rPr lang="en-US" altLang="ko-KR" sz="1200" dirty="0" err="1"/>
              <a:t>host_ip,port</a:t>
            </a:r>
            <a:r>
              <a:rPr lang="en-US" altLang="ko-KR" sz="1200" dirty="0"/>
              <a:t>))</a:t>
            </a:r>
          </a:p>
          <a:p>
            <a:pPr fontAlgn="base"/>
            <a:endParaRPr lang="en-US" altLang="ko-KR" sz="1200" dirty="0"/>
          </a:p>
          <a:p>
            <a:pPr fontAlgn="base"/>
            <a:r>
              <a:rPr lang="en-US" altLang="ko-KR" sz="1200" dirty="0"/>
              <a:t>print "the socket has successfully connected to google \</a:t>
            </a:r>
          </a:p>
          <a:p>
            <a:pPr fontAlgn="base"/>
            <a:r>
              <a:rPr lang="en-US" altLang="ko-KR" sz="1200" dirty="0"/>
              <a:t>on port == %s" %(</a:t>
            </a:r>
            <a:r>
              <a:rPr lang="en-US" altLang="ko-KR" sz="1200" dirty="0" err="1"/>
              <a:t>host_ip</a:t>
            </a:r>
            <a:r>
              <a:rPr lang="en-US" altLang="ko-KR" sz="1200" dirty="0"/>
              <a:t>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445531" y="3717032"/>
            <a:ext cx="2160240" cy="50405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516216" y="3429000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DSN </a:t>
            </a:r>
            <a:r>
              <a:rPr lang="ko-KR" altLang="en-US" dirty="0" smtClean="0"/>
              <a:t>이름을 잘 못 입력해서 오류 발생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3" idx="3"/>
            <a:endCxn id="4" idx="1"/>
          </p:cNvCxnSpPr>
          <p:nvPr/>
        </p:nvCxnSpPr>
        <p:spPr>
          <a:xfrm flipV="1">
            <a:off x="5605771" y="3890665"/>
            <a:ext cx="910445" cy="783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09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Socket </a:t>
            </a:r>
            <a:r>
              <a:rPr lang="ko-KR" altLang="en-US" dirty="0" smtClean="0"/>
              <a:t>오류</a:t>
            </a:r>
            <a:r>
              <a:rPr lang="en-US" altLang="ko-KR" dirty="0" smtClean="0"/>
              <a:t>: timeout(1)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Socket </a:t>
            </a:r>
            <a:r>
              <a:rPr lang="ko-KR" altLang="en-US" dirty="0" err="1" smtClean="0"/>
              <a:t>생성후에</a:t>
            </a:r>
            <a:r>
              <a:rPr lang="ko-KR" altLang="en-US" dirty="0" smtClean="0"/>
              <a:t> 타임아웃 정의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276872"/>
            <a:ext cx="4752528" cy="4248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sz="1200" dirty="0"/>
              <a:t>import socket</a:t>
            </a:r>
          </a:p>
          <a:p>
            <a:pPr fontAlgn="base"/>
            <a:r>
              <a:rPr lang="en-US" altLang="ko-KR" sz="1200" dirty="0"/>
              <a:t>import </a:t>
            </a:r>
            <a:r>
              <a:rPr lang="en-US" altLang="ko-KR" sz="1200" dirty="0" smtClean="0"/>
              <a:t>sys</a:t>
            </a:r>
          </a:p>
          <a:p>
            <a:pPr fontAlgn="base"/>
            <a:endParaRPr lang="en-US" altLang="ko-KR" sz="1200" dirty="0"/>
          </a:p>
          <a:p>
            <a:pPr fontAlgn="base"/>
            <a:r>
              <a:rPr lang="en-US" altLang="ko-KR" sz="1200" dirty="0" smtClean="0"/>
              <a:t>TCP_IP </a:t>
            </a:r>
            <a:r>
              <a:rPr lang="en-US" altLang="ko-KR" sz="1200" dirty="0"/>
              <a:t>= '127.0.0.1'</a:t>
            </a:r>
          </a:p>
          <a:p>
            <a:pPr fontAlgn="base"/>
            <a:r>
              <a:rPr lang="en-US" altLang="ko-KR" sz="1200" dirty="0"/>
              <a:t>TCP_PORT = 51874</a:t>
            </a:r>
          </a:p>
          <a:p>
            <a:pPr fontAlgn="base"/>
            <a:r>
              <a:rPr lang="en-US" altLang="ko-KR" sz="1200" dirty="0"/>
              <a:t>BUFFER_SIZE = 1024</a:t>
            </a:r>
          </a:p>
          <a:p>
            <a:pPr fontAlgn="base"/>
            <a:endParaRPr lang="en-US" altLang="ko-KR" sz="1200" dirty="0"/>
          </a:p>
          <a:p>
            <a:pPr fontAlgn="base"/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test_socket_modes</a:t>
            </a:r>
            <a:r>
              <a:rPr lang="en-US" altLang="ko-KR" sz="1200" dirty="0"/>
              <a:t>() :</a:t>
            </a:r>
          </a:p>
          <a:p>
            <a:pPr fontAlgn="base"/>
            <a:r>
              <a:rPr lang="en-US" altLang="ko-KR" sz="1200" dirty="0"/>
              <a:t>    s = </a:t>
            </a:r>
            <a:r>
              <a:rPr lang="en-US" altLang="ko-KR" sz="1200" dirty="0" err="1"/>
              <a:t>socket.socket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socket.AF_INET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socket.SOCK_STREAM</a:t>
            </a:r>
            <a:r>
              <a:rPr lang="en-US" altLang="ko-KR" sz="1200" dirty="0"/>
              <a:t>)</a:t>
            </a:r>
          </a:p>
          <a:p>
            <a:pPr fontAlgn="base"/>
            <a:r>
              <a:rPr lang="en-US" altLang="ko-KR" sz="1200" dirty="0"/>
              <a:t>    </a:t>
            </a:r>
            <a:r>
              <a:rPr lang="en-US" altLang="ko-KR" sz="1200" dirty="0" err="1"/>
              <a:t>s.setblocking</a:t>
            </a:r>
            <a:r>
              <a:rPr lang="en-US" altLang="ko-KR" sz="1200" dirty="0"/>
              <a:t>(1)</a:t>
            </a:r>
          </a:p>
          <a:p>
            <a:pPr fontAlgn="base"/>
            <a:r>
              <a:rPr lang="en-US" altLang="ko-KR" sz="1200" dirty="0"/>
              <a:t>    </a:t>
            </a:r>
            <a:r>
              <a:rPr lang="en-US" altLang="ko-KR" sz="1200" dirty="0" err="1"/>
              <a:t>s.settimeout</a:t>
            </a:r>
            <a:r>
              <a:rPr lang="en-US" altLang="ko-KR" sz="1200" dirty="0"/>
              <a:t>(0.5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pPr fontAlgn="base"/>
            <a:r>
              <a:rPr lang="en-US" altLang="ko-KR" sz="1200" dirty="0"/>
              <a:t>    </a:t>
            </a:r>
            <a:r>
              <a:rPr lang="en-US" altLang="ko-KR" sz="1200" dirty="0" err="1"/>
              <a:t>s.bind</a:t>
            </a:r>
            <a:r>
              <a:rPr lang="en-US" altLang="ko-KR" sz="1200" dirty="0"/>
              <a:t>((TCP_IP,TCP_PORT))</a:t>
            </a:r>
          </a:p>
          <a:p>
            <a:pPr fontAlgn="base"/>
            <a:r>
              <a:rPr lang="en-US" altLang="ko-KR" sz="1200" dirty="0"/>
              <a:t>    </a:t>
            </a:r>
            <a:r>
              <a:rPr lang="en-US" altLang="ko-KR" sz="1200" dirty="0" err="1" smtClean="0"/>
              <a:t>s.listen</a:t>
            </a:r>
            <a:r>
              <a:rPr lang="en-US" altLang="ko-KR" sz="1200" dirty="0" smtClean="0"/>
              <a:t>(1</a:t>
            </a:r>
            <a:r>
              <a:rPr lang="en-US" altLang="ko-KR" sz="1200" dirty="0"/>
              <a:t>)</a:t>
            </a:r>
          </a:p>
          <a:p>
            <a:pPr fontAlgn="base"/>
            <a:r>
              <a:rPr lang="en-US" altLang="ko-KR" sz="1200" dirty="0"/>
              <a:t>    while 1 :</a:t>
            </a:r>
          </a:p>
          <a:p>
            <a:pPr fontAlgn="base"/>
            <a:r>
              <a:rPr lang="en-US" altLang="ko-KR" sz="1200" dirty="0"/>
              <a:t>         client, address = </a:t>
            </a:r>
            <a:r>
              <a:rPr lang="en-US" altLang="ko-KR" sz="1200" dirty="0" err="1"/>
              <a:t>s.accept</a:t>
            </a:r>
            <a:r>
              <a:rPr lang="en-US" altLang="ko-KR" sz="1200" dirty="0"/>
              <a:t>()</a:t>
            </a:r>
          </a:p>
          <a:p>
            <a:pPr fontAlgn="base"/>
            <a:r>
              <a:rPr lang="en-US" altLang="ko-KR" sz="1200" dirty="0"/>
              <a:t>         while 1 : </a:t>
            </a:r>
          </a:p>
          <a:p>
            <a:pPr fontAlgn="base"/>
            <a:r>
              <a:rPr lang="en-US" altLang="ko-KR" sz="1200" dirty="0"/>
              <a:t>             data = </a:t>
            </a:r>
            <a:r>
              <a:rPr lang="en-US" altLang="ko-KR" sz="1200" dirty="0" err="1"/>
              <a:t>client.recv</a:t>
            </a:r>
            <a:r>
              <a:rPr lang="en-US" altLang="ko-KR" sz="1200" dirty="0"/>
              <a:t>(1024)</a:t>
            </a:r>
          </a:p>
          <a:p>
            <a:pPr fontAlgn="base"/>
            <a:r>
              <a:rPr lang="en-US" altLang="ko-KR" sz="1200" dirty="0"/>
              <a:t>             if not data: break</a:t>
            </a:r>
          </a:p>
          <a:p>
            <a:pPr fontAlgn="base"/>
            <a:r>
              <a:rPr lang="en-US" altLang="ko-KR" sz="1200" dirty="0"/>
              <a:t>             </a:t>
            </a:r>
            <a:r>
              <a:rPr lang="en-US" altLang="ko-KR" sz="1200" dirty="0" err="1"/>
              <a:t>client.send</a:t>
            </a:r>
            <a:r>
              <a:rPr lang="en-US" altLang="ko-KR" sz="1200" dirty="0"/>
              <a:t>(data)</a:t>
            </a:r>
          </a:p>
          <a:p>
            <a:pPr fontAlgn="base"/>
            <a:r>
              <a:rPr lang="en-US" altLang="ko-KR" sz="1200" dirty="0"/>
              <a:t>         </a:t>
            </a:r>
            <a:r>
              <a:rPr lang="en-US" altLang="ko-KR" sz="1200" dirty="0" err="1"/>
              <a:t>client.close</a:t>
            </a:r>
            <a:r>
              <a:rPr lang="en-US" altLang="ko-KR" sz="1200" dirty="0"/>
              <a:t>()</a:t>
            </a:r>
          </a:p>
          <a:p>
            <a:pPr fontAlgn="base"/>
            <a:r>
              <a:rPr lang="en-US" altLang="ko-KR" sz="1200" dirty="0"/>
              <a:t>         break</a:t>
            </a:r>
          </a:p>
          <a:p>
            <a:pPr fontAlgn="base"/>
            <a:r>
              <a:rPr lang="en-US" altLang="ko-KR" sz="1200" dirty="0"/>
              <a:t>    </a:t>
            </a:r>
            <a:r>
              <a:rPr lang="en-US" altLang="ko-KR" sz="1200" dirty="0" err="1"/>
              <a:t>s.close</a:t>
            </a:r>
            <a:r>
              <a:rPr lang="en-US" altLang="ko-KR" sz="1200" dirty="0"/>
              <a:t>()</a:t>
            </a:r>
          </a:p>
          <a:p>
            <a:pPr fontAlgn="base"/>
            <a:r>
              <a:rPr lang="en-US" altLang="ko-KR" sz="1200" dirty="0"/>
              <a:t>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043608" y="3861048"/>
            <a:ext cx="2448272" cy="4320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228184" y="3615407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타임아웃 </a:t>
            </a:r>
            <a:r>
              <a:rPr lang="ko-KR" altLang="en-US" dirty="0" err="1" smtClean="0"/>
              <a:t>세팅해서</a:t>
            </a:r>
            <a:r>
              <a:rPr lang="ko-KR" altLang="en-US" dirty="0" smtClean="0"/>
              <a:t> 타임아웃초과시 에러 처리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endCxn id="4" idx="1"/>
          </p:cNvCxnSpPr>
          <p:nvPr/>
        </p:nvCxnSpPr>
        <p:spPr>
          <a:xfrm>
            <a:off x="3491880" y="4077072"/>
            <a:ext cx="273630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43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Socket </a:t>
            </a:r>
            <a:r>
              <a:rPr lang="ko-KR" altLang="en-US" dirty="0" smtClean="0"/>
              <a:t>오류</a:t>
            </a:r>
            <a:r>
              <a:rPr lang="en-US" altLang="ko-KR" dirty="0" smtClean="0"/>
              <a:t>: timeout(2)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Socket </a:t>
            </a:r>
            <a:r>
              <a:rPr lang="ko-KR" altLang="en-US" dirty="0" err="1" smtClean="0"/>
              <a:t>실행시</a:t>
            </a:r>
            <a:r>
              <a:rPr lang="ko-KR" altLang="en-US" dirty="0" smtClean="0"/>
              <a:t> 타임아웃 처리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24944"/>
            <a:ext cx="309634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sz="1200" dirty="0"/>
              <a:t>if __name__ == "__main__" :</a:t>
            </a:r>
          </a:p>
          <a:p>
            <a:pPr fontAlgn="base"/>
            <a:r>
              <a:rPr lang="en-US" altLang="ko-KR" sz="1200" dirty="0"/>
              <a:t>    try :</a:t>
            </a:r>
          </a:p>
          <a:p>
            <a:pPr fontAlgn="base"/>
            <a:r>
              <a:rPr lang="en-US" altLang="ko-KR" sz="1200" dirty="0"/>
              <a:t>       </a:t>
            </a:r>
            <a:r>
              <a:rPr lang="en-US" altLang="ko-KR" sz="1200" dirty="0" err="1"/>
              <a:t>test_socket_modes</a:t>
            </a:r>
            <a:r>
              <a:rPr lang="en-US" altLang="ko-KR" sz="1200" dirty="0"/>
              <a:t>()</a:t>
            </a:r>
          </a:p>
          <a:p>
            <a:pPr fontAlgn="base"/>
            <a:r>
              <a:rPr lang="en-US" altLang="ko-KR" sz="1200" dirty="0"/>
              <a:t>    except </a:t>
            </a:r>
            <a:r>
              <a:rPr lang="en-US" altLang="ko-KR" sz="1200" dirty="0" err="1"/>
              <a:t>socket.timeout</a:t>
            </a:r>
            <a:r>
              <a:rPr lang="en-US" altLang="ko-KR" sz="1200" dirty="0"/>
              <a:t>, e :</a:t>
            </a:r>
          </a:p>
          <a:p>
            <a:pPr fontAlgn="base"/>
            <a:r>
              <a:rPr lang="en-US" altLang="ko-KR" sz="1200" dirty="0"/>
              <a:t>        print " timeout :", e</a:t>
            </a:r>
          </a:p>
          <a:p>
            <a:pPr fontAlgn="base"/>
            <a:r>
              <a:rPr lang="en-US" altLang="ko-KR" sz="1200" dirty="0"/>
              <a:t>        </a:t>
            </a:r>
            <a:r>
              <a:rPr lang="en-US" altLang="ko-KR" sz="1200" dirty="0" err="1"/>
              <a:t>sys.exit</a:t>
            </a:r>
            <a:r>
              <a:rPr lang="en-US" altLang="ko-KR" sz="1200" dirty="0"/>
              <a:t>()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597597"/>
            <a:ext cx="4032449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077071" y="4953942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타임아웃 </a:t>
            </a:r>
            <a:r>
              <a:rPr lang="ko-KR" altLang="en-US" dirty="0" err="1" smtClean="0"/>
              <a:t>세팅해서</a:t>
            </a:r>
            <a:r>
              <a:rPr lang="ko-KR" altLang="en-US" dirty="0" smtClean="0"/>
              <a:t> 타임아웃초과시 에러 처리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035088" y="4529399"/>
            <a:ext cx="2448272" cy="4320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427984" y="3910210"/>
            <a:ext cx="2448272" cy="4320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 flipV="1">
            <a:off x="3483360" y="4126234"/>
            <a:ext cx="944624" cy="6191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72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Socket </a:t>
            </a:r>
            <a:r>
              <a:rPr lang="ko-KR" altLang="en-US" dirty="0" smtClean="0"/>
              <a:t>종</a:t>
            </a:r>
            <a:r>
              <a:rPr lang="ko-KR" altLang="en-US" dirty="0"/>
              <a:t>류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3744416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- </a:t>
            </a:r>
            <a:r>
              <a:rPr lang="en-US" altLang="ko-KR" sz="3200" dirty="0" smtClean="0"/>
              <a:t>SOCKET STREAM : </a:t>
            </a:r>
            <a:r>
              <a:rPr lang="en-US" altLang="ko-KR" sz="3200" dirty="0"/>
              <a:t>SOCK_STREAM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TCP </a:t>
            </a:r>
            <a:r>
              <a:rPr lang="ko-KR" altLang="en-US" dirty="0"/>
              <a:t>트랜스포트 계층 프로토콜을 사용하여 통신하는 소켓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연결</a:t>
            </a:r>
            <a:r>
              <a:rPr lang="en-US" altLang="ko-KR" dirty="0"/>
              <a:t>-</a:t>
            </a:r>
            <a:r>
              <a:rPr lang="ko-KR" altLang="en-US" dirty="0"/>
              <a:t>지향 형태를 지원</a:t>
            </a:r>
          </a:p>
          <a:p>
            <a:pPr marL="0" indent="0">
              <a:lnSpc>
                <a:spcPct val="120000"/>
              </a:lnSpc>
              <a:buNone/>
            </a:pPr>
            <a:endParaRPr lang="ko-KR" alt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- </a:t>
            </a:r>
            <a:r>
              <a:rPr lang="en-US" altLang="ko-KR" sz="3200" dirty="0" smtClean="0"/>
              <a:t>SOCKET DGRAM : </a:t>
            </a:r>
            <a:r>
              <a:rPr lang="en-US" altLang="ko-KR" sz="3200" dirty="0"/>
              <a:t>SOCK_DGRAM</a:t>
            </a:r>
            <a:endParaRPr lang="ko-KR" alt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UDP </a:t>
            </a:r>
            <a:r>
              <a:rPr lang="ko-KR" altLang="en-US" dirty="0"/>
              <a:t>트랜스포트 계층 프로토콜을 사용하여 통신하는 소켓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신뢰적이지 못한 </a:t>
            </a:r>
            <a:r>
              <a:rPr lang="ko-KR" altLang="en-US" dirty="0" err="1"/>
              <a:t>데이터그램</a:t>
            </a:r>
            <a:r>
              <a:rPr lang="ko-KR" altLang="en-US" dirty="0"/>
              <a:t> 형태를 지원</a:t>
            </a:r>
          </a:p>
        </p:txBody>
      </p:sp>
    </p:spTree>
    <p:extLst>
      <p:ext uri="{BB962C8B-B14F-4D97-AF65-F5344CB8AC3E}">
        <p14:creationId xmlns:p14="http://schemas.microsoft.com/office/powerpoint/2010/main" val="31594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Socket </a:t>
            </a:r>
            <a:r>
              <a:rPr lang="ko-KR" altLang="en-US" dirty="0" smtClean="0"/>
              <a:t>구</a:t>
            </a:r>
            <a:r>
              <a:rPr lang="ko-KR" altLang="en-US" dirty="0"/>
              <a:t>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79208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Socket </a:t>
            </a:r>
            <a:r>
              <a:rPr lang="ko-KR" altLang="en-US" dirty="0" smtClean="0"/>
              <a:t>프로그램 구조</a:t>
            </a:r>
            <a:endParaRPr lang="en-US" altLang="ko-KR" dirty="0"/>
          </a:p>
        </p:txBody>
      </p:sp>
      <p:grpSp>
        <p:nvGrpSpPr>
          <p:cNvPr id="20" name="그룹 19"/>
          <p:cNvGrpSpPr/>
          <p:nvPr/>
        </p:nvGrpSpPr>
        <p:grpSpPr>
          <a:xfrm>
            <a:off x="5364088" y="2852936"/>
            <a:ext cx="2952328" cy="3384376"/>
            <a:chOff x="4788024" y="2852936"/>
            <a:chExt cx="3528392" cy="3384376"/>
          </a:xfrm>
        </p:grpSpPr>
        <p:grpSp>
          <p:nvGrpSpPr>
            <p:cNvPr id="5" name="그룹 4"/>
            <p:cNvGrpSpPr/>
            <p:nvPr/>
          </p:nvGrpSpPr>
          <p:grpSpPr>
            <a:xfrm>
              <a:off x="4788024" y="2852936"/>
              <a:ext cx="1656184" cy="3384376"/>
              <a:chOff x="1331640" y="2852936"/>
              <a:chExt cx="2304864" cy="4043266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331640" y="2852936"/>
                <a:ext cx="2304256" cy="10081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/>
                  <a:t>응용</a:t>
                </a:r>
                <a:endParaRPr lang="ko-KR" altLang="en-US" sz="1400" b="1" dirty="0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1332248" y="3861048"/>
                <a:ext cx="2304256" cy="10081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/>
                  <a:t>트랜스포트</a:t>
                </a:r>
                <a:endParaRPr lang="ko-KR" altLang="en-US" sz="1400" b="1" dirty="0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1331640" y="4879978"/>
                <a:ext cx="2304256" cy="10081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/>
                  <a:t>인터넷</a:t>
                </a:r>
                <a:endParaRPr lang="ko-KR" altLang="en-US" sz="1400" b="1" dirty="0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1332248" y="5888090"/>
                <a:ext cx="2304256" cy="10081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/>
                  <a:t>물</a:t>
                </a:r>
                <a:r>
                  <a:rPr lang="ko-KR" altLang="en-US" sz="1400" b="1" dirty="0"/>
                  <a:t>리</a:t>
                </a:r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6660232" y="2852936"/>
              <a:ext cx="1656184" cy="3242844"/>
              <a:chOff x="4427984" y="2852936"/>
              <a:chExt cx="3024336" cy="3242844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4427984" y="2852936"/>
                <a:ext cx="1296144" cy="72008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stream</a:t>
                </a:r>
              </a:p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socket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6156176" y="2852936"/>
                <a:ext cx="1296144" cy="72008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datagram</a:t>
                </a:r>
              </a:p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socket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5436096" y="5375700"/>
                <a:ext cx="1296144" cy="72008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NIC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5429200" y="4118681"/>
                <a:ext cx="1296144" cy="72008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L3/L4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직선 화살표 연결선 13"/>
              <p:cNvCxnSpPr>
                <a:stCxn id="9" idx="2"/>
                <a:endCxn id="13" idx="0"/>
              </p:cNvCxnSpPr>
              <p:nvPr/>
            </p:nvCxnSpPr>
            <p:spPr>
              <a:xfrm>
                <a:off x="5076056" y="3573016"/>
                <a:ext cx="1001216" cy="545665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/>
              <p:cNvCxnSpPr>
                <a:stCxn id="11" idx="2"/>
                <a:endCxn id="13" idx="0"/>
              </p:cNvCxnSpPr>
              <p:nvPr/>
            </p:nvCxnSpPr>
            <p:spPr>
              <a:xfrm flipH="1">
                <a:off x="6077272" y="3573016"/>
                <a:ext cx="726976" cy="545665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/>
              <p:cNvCxnSpPr>
                <a:stCxn id="13" idx="2"/>
                <a:endCxn id="12" idx="0"/>
              </p:cNvCxnSpPr>
              <p:nvPr/>
            </p:nvCxnSpPr>
            <p:spPr>
              <a:xfrm>
                <a:off x="6077272" y="4838761"/>
                <a:ext cx="6896" cy="536939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그룹 20"/>
          <p:cNvGrpSpPr/>
          <p:nvPr/>
        </p:nvGrpSpPr>
        <p:grpSpPr>
          <a:xfrm>
            <a:off x="665567" y="2848408"/>
            <a:ext cx="2898321" cy="3384376"/>
            <a:chOff x="665567" y="2848408"/>
            <a:chExt cx="2898321" cy="3384376"/>
          </a:xfrm>
        </p:grpSpPr>
        <p:grpSp>
          <p:nvGrpSpPr>
            <p:cNvPr id="23" name="그룹 22"/>
            <p:cNvGrpSpPr/>
            <p:nvPr/>
          </p:nvGrpSpPr>
          <p:grpSpPr>
            <a:xfrm>
              <a:off x="2178101" y="2848408"/>
              <a:ext cx="1385787" cy="3384376"/>
              <a:chOff x="1331640" y="2852936"/>
              <a:chExt cx="2304864" cy="4043266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1331640" y="2852936"/>
                <a:ext cx="2304256" cy="10081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/>
                  <a:t>응용</a:t>
                </a:r>
                <a:endParaRPr lang="ko-KR" altLang="en-US" sz="1400" b="1" dirty="0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1332248" y="3861048"/>
                <a:ext cx="2304256" cy="10081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/>
                  <a:t>트랜스포트</a:t>
                </a:r>
                <a:endParaRPr lang="ko-KR" altLang="en-US" sz="1400" b="1" dirty="0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1331640" y="4879978"/>
                <a:ext cx="2304256" cy="10081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/>
                  <a:t>인터넷</a:t>
                </a:r>
                <a:endParaRPr lang="ko-KR" altLang="en-US" sz="1400" b="1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1332248" y="5888090"/>
                <a:ext cx="2304256" cy="10081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/>
                  <a:t>물</a:t>
                </a:r>
                <a:r>
                  <a:rPr lang="ko-KR" altLang="en-US" sz="1400" b="1" dirty="0"/>
                  <a:t>리</a:t>
                </a: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665567" y="2850452"/>
              <a:ext cx="1385787" cy="3242844"/>
              <a:chOff x="4427984" y="2852936"/>
              <a:chExt cx="3024336" cy="3242844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4427984" y="2852936"/>
                <a:ext cx="1296144" cy="72008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stream</a:t>
                </a:r>
              </a:p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socket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6156176" y="2852936"/>
                <a:ext cx="1296144" cy="72008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datagram</a:t>
                </a:r>
              </a:p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socket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5436096" y="5375700"/>
                <a:ext cx="1296144" cy="72008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NIC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5429200" y="4118681"/>
                <a:ext cx="1296144" cy="72008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L3/L4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0" name="직선 화살표 연결선 29"/>
              <p:cNvCxnSpPr>
                <a:stCxn id="26" idx="2"/>
                <a:endCxn id="29" idx="0"/>
              </p:cNvCxnSpPr>
              <p:nvPr/>
            </p:nvCxnSpPr>
            <p:spPr>
              <a:xfrm>
                <a:off x="5076056" y="3573016"/>
                <a:ext cx="1001216" cy="545665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/>
              <p:cNvCxnSpPr>
                <a:stCxn id="27" idx="2"/>
                <a:endCxn id="29" idx="0"/>
              </p:cNvCxnSpPr>
              <p:nvPr/>
            </p:nvCxnSpPr>
            <p:spPr>
              <a:xfrm flipH="1">
                <a:off x="6077272" y="3573016"/>
                <a:ext cx="726976" cy="545665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/>
              <p:cNvCxnSpPr>
                <a:stCxn id="29" idx="2"/>
                <a:endCxn id="28" idx="0"/>
              </p:cNvCxnSpPr>
              <p:nvPr/>
            </p:nvCxnSpPr>
            <p:spPr>
              <a:xfrm>
                <a:off x="6077272" y="4838761"/>
                <a:ext cx="6896" cy="536939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구름 36"/>
          <p:cNvSpPr/>
          <p:nvPr/>
        </p:nvSpPr>
        <p:spPr>
          <a:xfrm>
            <a:off x="4042995" y="5356158"/>
            <a:ext cx="914400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/>
          <p:cNvCxnSpPr>
            <a:stCxn id="36" idx="3"/>
            <a:endCxn id="37" idx="2"/>
          </p:cNvCxnSpPr>
          <p:nvPr/>
        </p:nvCxnSpPr>
        <p:spPr>
          <a:xfrm>
            <a:off x="3563888" y="5810869"/>
            <a:ext cx="481943" cy="2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8" idx="1"/>
            <a:endCxn id="37" idx="0"/>
          </p:cNvCxnSpPr>
          <p:nvPr/>
        </p:nvCxnSpPr>
        <p:spPr>
          <a:xfrm flipH="1" flipV="1">
            <a:off x="4956633" y="5813358"/>
            <a:ext cx="407821" cy="20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323528" y="2708920"/>
            <a:ext cx="8352928" cy="98331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804859" y="2924944"/>
            <a:ext cx="1415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프로그램 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영</a:t>
            </a:r>
            <a:r>
              <a:rPr lang="ko-KR" altLang="en-US" b="1" dirty="0"/>
              <a:t>역</a:t>
            </a:r>
          </a:p>
        </p:txBody>
      </p:sp>
    </p:spTree>
    <p:extLst>
      <p:ext uri="{BB962C8B-B14F-4D97-AF65-F5344CB8AC3E}">
        <p14:creationId xmlns:p14="http://schemas.microsoft.com/office/powerpoint/2010/main" val="418645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Socket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</a:t>
            </a:r>
            <a:r>
              <a:rPr lang="en-US" altLang="ko-KR" dirty="0" smtClean="0"/>
              <a:t>Socket </a:t>
            </a:r>
            <a:r>
              <a:rPr lang="ko-KR" altLang="en-US" dirty="0" smtClean="0"/>
              <a:t>객체를 생성하기 위해서는 도메인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프로토콜을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받아서 생성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3429000"/>
            <a:ext cx="705678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altLang="ko-KR" sz="1600" dirty="0"/>
              <a:t>s </a:t>
            </a:r>
            <a:r>
              <a:rPr lang="sv-SE" altLang="ko-KR" sz="1600" dirty="0"/>
              <a:t>=</a:t>
            </a:r>
            <a:r>
              <a:rPr lang="sv-SE" altLang="ko-KR" sz="1600" dirty="0"/>
              <a:t> socket</a:t>
            </a:r>
            <a:r>
              <a:rPr lang="sv-SE" altLang="ko-KR" sz="1600" dirty="0"/>
              <a:t>.</a:t>
            </a:r>
            <a:r>
              <a:rPr lang="sv-SE" altLang="ko-KR" sz="1600" dirty="0"/>
              <a:t>socket </a:t>
            </a:r>
            <a:r>
              <a:rPr lang="sv-SE" altLang="ko-KR" sz="1600" dirty="0"/>
              <a:t>(</a:t>
            </a:r>
            <a:r>
              <a:rPr lang="sv-SE" altLang="ko-KR" sz="1600" dirty="0"/>
              <a:t>socket_family</a:t>
            </a:r>
            <a:r>
              <a:rPr lang="sv-SE" altLang="ko-KR" sz="1600" dirty="0"/>
              <a:t>,</a:t>
            </a:r>
            <a:r>
              <a:rPr lang="sv-SE" altLang="ko-KR" sz="1600" dirty="0"/>
              <a:t> socket_type</a:t>
            </a:r>
            <a:r>
              <a:rPr lang="sv-SE" altLang="ko-KR" sz="1600" dirty="0"/>
              <a:t>,</a:t>
            </a:r>
            <a:r>
              <a:rPr lang="sv-SE" altLang="ko-KR" sz="1600" dirty="0"/>
              <a:t> protocol</a:t>
            </a:r>
            <a:r>
              <a:rPr lang="sv-SE" altLang="ko-KR" sz="1600" dirty="0"/>
              <a:t>=0)</a:t>
            </a:r>
            <a:endParaRPr lang="ko-KR" alt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915617" y="4725144"/>
            <a:ext cx="70407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</a:t>
            </a:r>
            <a:r>
              <a:rPr lang="en-US" altLang="ko-KR" b="1" dirty="0" smtClean="0"/>
              <a:t>omain </a:t>
            </a:r>
            <a:r>
              <a:rPr lang="en-US" altLang="ko-KR" b="1" dirty="0" smtClean="0">
                <a:sym typeface="Wingdings" panose="05000000000000000000" pitchFamily="2" charset="2"/>
              </a:rPr>
              <a:t> </a:t>
            </a:r>
            <a:r>
              <a:rPr lang="en-US" altLang="ko-KR" b="1" dirty="0" err="1" smtClean="0"/>
              <a:t>socket_family</a:t>
            </a:r>
            <a:r>
              <a:rPr lang="en-US" altLang="ko-KR" b="1" dirty="0"/>
              <a:t>:</a:t>
            </a:r>
            <a:r>
              <a:rPr lang="en-US" altLang="ko-KR" dirty="0"/>
              <a:t> </a:t>
            </a:r>
            <a:r>
              <a:rPr lang="en-US" altLang="ko-KR" dirty="0"/>
              <a:t> </a:t>
            </a:r>
            <a:r>
              <a:rPr lang="en-US" altLang="ko-KR" dirty="0" smtClean="0"/>
              <a:t>AF_UNIX </a:t>
            </a:r>
            <a:r>
              <a:rPr lang="en-US" altLang="ko-KR" dirty="0"/>
              <a:t>or </a:t>
            </a:r>
            <a:r>
              <a:rPr lang="en-US" altLang="ko-KR" dirty="0" smtClean="0"/>
              <a:t>AF_INET</a:t>
            </a:r>
            <a:endParaRPr lang="en-US" altLang="ko-KR" dirty="0"/>
          </a:p>
          <a:p>
            <a:r>
              <a:rPr lang="en-US" altLang="ko-KR" b="1" dirty="0" smtClean="0"/>
              <a:t>type </a:t>
            </a:r>
            <a:r>
              <a:rPr lang="en-US" altLang="ko-KR" b="1" dirty="0" smtClean="0">
                <a:sym typeface="Wingdings" panose="05000000000000000000" pitchFamily="2" charset="2"/>
              </a:rPr>
              <a:t></a:t>
            </a:r>
            <a:r>
              <a:rPr lang="en-US" altLang="ko-KR" b="1" dirty="0" err="1" smtClean="0"/>
              <a:t>socket_type</a:t>
            </a:r>
            <a:r>
              <a:rPr lang="en-US" altLang="ko-KR" b="1" dirty="0"/>
              <a:t>:</a:t>
            </a:r>
            <a:r>
              <a:rPr lang="en-US" altLang="ko-KR" dirty="0"/>
              <a:t> </a:t>
            </a:r>
            <a:r>
              <a:rPr lang="en-US" altLang="ko-KR" dirty="0"/>
              <a:t> </a:t>
            </a:r>
            <a:r>
              <a:rPr lang="en-US" altLang="ko-KR" dirty="0" smtClean="0"/>
              <a:t>SOCK_STREAM </a:t>
            </a:r>
            <a:r>
              <a:rPr lang="en-US" altLang="ko-KR" dirty="0"/>
              <a:t>or SOCK_DGRAM.</a:t>
            </a:r>
          </a:p>
          <a:p>
            <a:r>
              <a:rPr lang="en-US" altLang="ko-KR" b="1" dirty="0"/>
              <a:t>protocol:</a:t>
            </a:r>
            <a:r>
              <a:rPr lang="en-US" altLang="ko-KR" dirty="0"/>
              <a:t> </a:t>
            </a:r>
            <a:r>
              <a:rPr lang="en-US" altLang="ko-KR" dirty="0" smtClean="0"/>
              <a:t> default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en-US" altLang="ko-KR" dirty="0"/>
              <a:t>0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AF_INET : IP </a:t>
            </a:r>
            <a:r>
              <a:rPr lang="en-US" altLang="ko-KR" dirty="0"/>
              <a:t>version 4 or </a:t>
            </a:r>
            <a:r>
              <a:rPr lang="en-US" altLang="ko-KR" dirty="0" smtClean="0"/>
              <a:t>IPv4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SOCK_STREAM : TCP protocol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5315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Client Socket </a:t>
            </a:r>
            <a:r>
              <a:rPr lang="ko-KR" altLang="en-US" dirty="0" smtClean="0"/>
              <a:t>연결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클라이언트에서 서버 연결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725228"/>
              </p:ext>
            </p:extLst>
          </p:nvPr>
        </p:nvGraphicFramePr>
        <p:xfrm>
          <a:off x="755576" y="3717032"/>
          <a:ext cx="7632848" cy="1620180"/>
        </p:xfrm>
        <a:graphic>
          <a:graphicData uri="http://schemas.openxmlformats.org/drawingml/2006/table">
            <a:tbl>
              <a:tblPr/>
              <a:tblGrid>
                <a:gridCol w="1800200"/>
                <a:gridCol w="5832648"/>
              </a:tblGrid>
              <a:tr h="504056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Method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1116124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s.connect()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TCP </a:t>
                      </a:r>
                      <a:r>
                        <a:rPr lang="en-US" dirty="0">
                          <a:effectLst/>
                        </a:rPr>
                        <a:t>server 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ko-KR" altLang="en-US" dirty="0" smtClean="0">
                          <a:effectLst/>
                        </a:rPr>
                        <a:t>연결하기 위해 </a:t>
                      </a:r>
                      <a:r>
                        <a:rPr lang="ko-KR" altLang="en-US" dirty="0" err="1" smtClean="0">
                          <a:effectLst/>
                        </a:rPr>
                        <a:t>파라미터로</a:t>
                      </a:r>
                      <a:r>
                        <a:rPr lang="ko-KR" altLang="en-US" dirty="0" smtClean="0">
                          <a:effectLst/>
                        </a:rPr>
                        <a:t> 서버의  </a:t>
                      </a:r>
                      <a:r>
                        <a:rPr lang="en-US" altLang="ko-KR" dirty="0" smtClean="0">
                          <a:effectLst/>
                        </a:rPr>
                        <a:t>IP</a:t>
                      </a:r>
                      <a:r>
                        <a:rPr lang="en-US" altLang="ko-KR" baseline="0" dirty="0" smtClean="0">
                          <a:effectLst/>
                        </a:rPr>
                        <a:t> </a:t>
                      </a:r>
                      <a:r>
                        <a:rPr lang="ko-KR" altLang="en-US" baseline="0" dirty="0" smtClean="0">
                          <a:effectLst/>
                        </a:rPr>
                        <a:t>주소와 </a:t>
                      </a:r>
                      <a:r>
                        <a:rPr lang="en-US" altLang="ko-KR" baseline="0" dirty="0" smtClean="0">
                          <a:effectLst/>
                        </a:rPr>
                        <a:t>Port</a:t>
                      </a:r>
                      <a:r>
                        <a:rPr lang="ko-KR" altLang="en-US" baseline="0" dirty="0" smtClean="0">
                          <a:effectLst/>
                        </a:rPr>
                        <a:t>를 넘김</a:t>
                      </a:r>
                      <a:r>
                        <a:rPr lang="ko-KR" altLang="en-US" dirty="0" smtClean="0">
                          <a:effectLst/>
                        </a:rPr>
                        <a:t> 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302634" y="2780928"/>
            <a:ext cx="619268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/>
              <a:t>s.connect</a:t>
            </a:r>
            <a:r>
              <a:rPr lang="en-US" altLang="ko-KR" dirty="0"/>
              <a:t>((TCP_IP, TCP_PORT))</a:t>
            </a:r>
          </a:p>
        </p:txBody>
      </p:sp>
    </p:spTree>
    <p:extLst>
      <p:ext uri="{BB962C8B-B14F-4D97-AF65-F5344CB8AC3E}">
        <p14:creationId xmlns:p14="http://schemas.microsoft.com/office/powerpoint/2010/main" val="266664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Server Socket </a:t>
            </a:r>
            <a:r>
              <a:rPr lang="ko-KR" altLang="en-US" dirty="0" smtClean="0"/>
              <a:t>연결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서버 내의 </a:t>
            </a:r>
            <a:r>
              <a:rPr lang="en-US" altLang="ko-KR" dirty="0" smtClean="0"/>
              <a:t>socket </a:t>
            </a:r>
            <a:r>
              <a:rPr lang="ko-KR" altLang="en-US" dirty="0" smtClean="0"/>
              <a:t>활성화 및 클라이언트 연결</a:t>
            </a:r>
            <a:endParaRPr lang="en-US" altLang="ko-KR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918955"/>
              </p:ext>
            </p:extLst>
          </p:nvPr>
        </p:nvGraphicFramePr>
        <p:xfrm>
          <a:off x="611560" y="2996952"/>
          <a:ext cx="7776864" cy="2961104"/>
        </p:xfrm>
        <a:graphic>
          <a:graphicData uri="http://schemas.openxmlformats.org/drawingml/2006/table">
            <a:tbl>
              <a:tblPr/>
              <a:tblGrid>
                <a:gridCol w="1545072"/>
                <a:gridCol w="6231792"/>
              </a:tblGrid>
              <a:tr h="54829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Method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67584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s.bind()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effectLst/>
                        </a:rPr>
                        <a:t>TCP</a:t>
                      </a:r>
                      <a:r>
                        <a:rPr lang="en-US" altLang="ko-KR" baseline="0" dirty="0" smtClean="0">
                          <a:effectLst/>
                        </a:rPr>
                        <a:t> </a:t>
                      </a:r>
                      <a:r>
                        <a:rPr lang="ko-KR" altLang="en-US" baseline="0" dirty="0" smtClean="0">
                          <a:effectLst/>
                        </a:rPr>
                        <a:t>서버 </a:t>
                      </a:r>
                      <a:r>
                        <a:rPr lang="ko-KR" altLang="en-US" dirty="0" smtClean="0">
                          <a:effectLst/>
                        </a:rPr>
                        <a:t>연결</a:t>
                      </a:r>
                      <a:endParaRPr lang="en-US" altLang="ko-KR" dirty="0" smtClean="0">
                        <a:effectLst/>
                      </a:endParaRPr>
                    </a:p>
                    <a:p>
                      <a:pPr fontAlgn="t"/>
                      <a:r>
                        <a:rPr lang="en-US" dirty="0" err="1" smtClean="0">
                          <a:effectLst/>
                        </a:rPr>
                        <a:t>s.bind</a:t>
                      </a:r>
                      <a:r>
                        <a:rPr lang="en-US" dirty="0" smtClean="0">
                          <a:effectLst/>
                        </a:rPr>
                        <a:t>((TCP_IP, TCP_PORT))</a:t>
                      </a:r>
                      <a:endParaRPr lang="en-US" altLang="ko-KR" dirty="0" smtClean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s.listen()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 smtClean="0">
                          <a:effectLst/>
                        </a:rPr>
                        <a:t>클라이언트에서 이벤트 요청을 위한 </a:t>
                      </a:r>
                      <a:r>
                        <a:rPr lang="en-US" dirty="0" smtClean="0">
                          <a:effectLst/>
                        </a:rPr>
                        <a:t>TCP listener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ko-KR" altLang="en-US" baseline="0" dirty="0" smtClean="0">
                          <a:effectLst/>
                        </a:rPr>
                        <a:t>시작</a:t>
                      </a:r>
                      <a:endParaRPr lang="en-US" altLang="ko-KR" baseline="0" dirty="0" smtClean="0">
                        <a:effectLst/>
                      </a:endParaRP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/>
                        <a:t>s.listen</a:t>
                      </a:r>
                      <a:r>
                        <a:rPr lang="en-US" altLang="ko-KR" sz="1800" dirty="0" smtClean="0"/>
                        <a:t>(1) 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7874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s.accept()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dirty="0">
                          <a:effectLst/>
                        </a:rPr>
                        <a:t>TCP </a:t>
                      </a:r>
                      <a:r>
                        <a:rPr lang="en-US" dirty="0" smtClean="0">
                          <a:effectLst/>
                        </a:rPr>
                        <a:t>client </a:t>
                      </a:r>
                      <a:r>
                        <a:rPr lang="ko-KR" altLang="en-US" dirty="0" smtClean="0">
                          <a:effectLst/>
                        </a:rPr>
                        <a:t>연결</a:t>
                      </a:r>
                      <a:r>
                        <a:rPr lang="en-US" dirty="0" smtClean="0">
                          <a:effectLst/>
                        </a:rPr>
                        <a:t>,  </a:t>
                      </a:r>
                      <a:r>
                        <a:rPr lang="ko-KR" altLang="en-US" dirty="0" smtClean="0">
                          <a:effectLst/>
                        </a:rPr>
                        <a:t>클라이언트 연결이 올 때까지 대기</a:t>
                      </a:r>
                      <a:r>
                        <a:rPr lang="en-US" dirty="0" smtClean="0">
                          <a:effectLst/>
                        </a:rPr>
                        <a:t>(</a:t>
                      </a:r>
                      <a:r>
                        <a:rPr lang="en-US" dirty="0">
                          <a:effectLst/>
                        </a:rPr>
                        <a:t>blocking</a:t>
                      </a:r>
                      <a:r>
                        <a:rPr lang="en-US" dirty="0" smtClean="0">
                          <a:effectLst/>
                        </a:rPr>
                        <a:t>).</a:t>
                      </a:r>
                    </a:p>
                    <a:p>
                      <a:r>
                        <a:rPr lang="en-US" altLang="ko-KR" sz="1800" dirty="0" smtClean="0"/>
                        <a:t>conn, </a:t>
                      </a:r>
                      <a:r>
                        <a:rPr lang="en-US" altLang="ko-KR" sz="1800" dirty="0" err="1" smtClean="0"/>
                        <a:t>addr</a:t>
                      </a:r>
                      <a:r>
                        <a:rPr lang="en-US" altLang="ko-KR" sz="1800" dirty="0" smtClean="0"/>
                        <a:t> = </a:t>
                      </a:r>
                      <a:r>
                        <a:rPr lang="en-US" altLang="ko-KR" sz="1800" dirty="0" err="1" smtClean="0"/>
                        <a:t>s.accept</a:t>
                      </a:r>
                      <a:r>
                        <a:rPr lang="en-US" altLang="ko-KR" sz="1800" dirty="0" smtClean="0"/>
                        <a:t>()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641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55927</TotalTime>
  <Words>1638</Words>
  <Application>Microsoft Office PowerPoint</Application>
  <PresentationFormat>화면 슬라이드 쇼(4:3)</PresentationFormat>
  <Paragraphs>483</Paragraphs>
  <Slides>43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4" baseType="lpstr">
      <vt:lpstr>가을</vt:lpstr>
      <vt:lpstr>Python  socket Module</vt:lpstr>
      <vt:lpstr>Socket  기본</vt:lpstr>
      <vt:lpstr>Socket </vt:lpstr>
      <vt:lpstr>Socket 이란</vt:lpstr>
      <vt:lpstr>Socket 종류</vt:lpstr>
      <vt:lpstr>Socket 구조</vt:lpstr>
      <vt:lpstr>Socket 생성</vt:lpstr>
      <vt:lpstr>Client Socket 연결</vt:lpstr>
      <vt:lpstr>Server Socket 연결</vt:lpstr>
      <vt:lpstr>Socket간 메시지 송수신</vt:lpstr>
      <vt:lpstr>TCP : SOCK_STREAM</vt:lpstr>
      <vt:lpstr>UDP : SOCK_DGRAM</vt:lpstr>
      <vt:lpstr>Blocking &amp; Non-Blocking</vt:lpstr>
      <vt:lpstr>Socket 서버 정보 검색</vt:lpstr>
      <vt:lpstr>Socket 함수 </vt:lpstr>
      <vt:lpstr>Hostname/ipaddress 검색(1)</vt:lpstr>
      <vt:lpstr>Hostname/ipaddress 검색(2)</vt:lpstr>
      <vt:lpstr>Hostname/ipaddress 검색(3)</vt:lpstr>
      <vt:lpstr>외부ip 호출하여 client연결</vt:lpstr>
      <vt:lpstr>Port Protocol 정보 조회</vt:lpstr>
      <vt:lpstr>세부 서비스 프로토콜</vt:lpstr>
      <vt:lpstr>Port별 서비스 검색</vt:lpstr>
      <vt:lpstr>Socket  생성</vt:lpstr>
      <vt:lpstr>Socket  생성 기초</vt:lpstr>
      <vt:lpstr>Echo 통신처리 흐름</vt:lpstr>
      <vt:lpstr>서버 생성</vt:lpstr>
      <vt:lpstr>클라이언트 생성</vt:lpstr>
      <vt:lpstr>Socket Exception</vt:lpstr>
      <vt:lpstr>Socket exception 처리</vt:lpstr>
      <vt:lpstr>Remote 서버 검색</vt:lpstr>
      <vt:lpstr>Client socket 생성</vt:lpstr>
      <vt:lpstr>Client에서 외부 서버 연결</vt:lpstr>
      <vt:lpstr>Remote 연결 실행 결과</vt:lpstr>
      <vt:lpstr>Client : 외부서버 메시지 전송</vt:lpstr>
      <vt:lpstr>Client : 외부서버 메시지 수신</vt:lpstr>
      <vt:lpstr>http 메시지 실행 결과 - 송신</vt:lpstr>
      <vt:lpstr>http 메시지 실행 결과 - 수신</vt:lpstr>
      <vt:lpstr>Socket Exception</vt:lpstr>
      <vt:lpstr>Socket exception</vt:lpstr>
      <vt:lpstr>Socket 오류: 기본</vt:lpstr>
      <vt:lpstr>Socket 오류: gaierror </vt:lpstr>
      <vt:lpstr>Socket 오류: timeout(1)</vt:lpstr>
      <vt:lpstr>Socket 오류: timeout(2)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554</cp:revision>
  <dcterms:created xsi:type="dcterms:W3CDTF">2015-12-01T07:34:30Z</dcterms:created>
  <dcterms:modified xsi:type="dcterms:W3CDTF">2016-02-02T02:31:49Z</dcterms:modified>
</cp:coreProperties>
</file>