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77"/>
  </p:notesMasterIdLst>
  <p:sldIdLst>
    <p:sldId id="256" r:id="rId2"/>
    <p:sldId id="802" r:id="rId3"/>
    <p:sldId id="834" r:id="rId4"/>
    <p:sldId id="803" r:id="rId5"/>
    <p:sldId id="864" r:id="rId6"/>
    <p:sldId id="804" r:id="rId7"/>
    <p:sldId id="846" r:id="rId8"/>
    <p:sldId id="805" r:id="rId9"/>
    <p:sldId id="806" r:id="rId10"/>
    <p:sldId id="807" r:id="rId11"/>
    <p:sldId id="845" r:id="rId12"/>
    <p:sldId id="901" r:id="rId13"/>
    <p:sldId id="808" r:id="rId14"/>
    <p:sldId id="809" r:id="rId15"/>
    <p:sldId id="810" r:id="rId16"/>
    <p:sldId id="815" r:id="rId17"/>
    <p:sldId id="816" r:id="rId18"/>
    <p:sldId id="851" r:id="rId19"/>
    <p:sldId id="850" r:id="rId20"/>
    <p:sldId id="852" r:id="rId21"/>
    <p:sldId id="853" r:id="rId22"/>
    <p:sldId id="854" r:id="rId23"/>
    <p:sldId id="855" r:id="rId24"/>
    <p:sldId id="849" r:id="rId25"/>
    <p:sldId id="903" r:id="rId26"/>
    <p:sldId id="837" r:id="rId27"/>
    <p:sldId id="874" r:id="rId28"/>
    <p:sldId id="818" r:id="rId29"/>
    <p:sldId id="877" r:id="rId30"/>
    <p:sldId id="902" r:id="rId31"/>
    <p:sldId id="875" r:id="rId32"/>
    <p:sldId id="876" r:id="rId33"/>
    <p:sldId id="879" r:id="rId34"/>
    <p:sldId id="880" r:id="rId35"/>
    <p:sldId id="859" r:id="rId36"/>
    <p:sldId id="861" r:id="rId37"/>
    <p:sldId id="860" r:id="rId38"/>
    <p:sldId id="862" r:id="rId39"/>
    <p:sldId id="881" r:id="rId40"/>
    <p:sldId id="847" r:id="rId41"/>
    <p:sldId id="863" r:id="rId42"/>
    <p:sldId id="882" r:id="rId43"/>
    <p:sldId id="848" r:id="rId44"/>
    <p:sldId id="835" r:id="rId45"/>
    <p:sldId id="839" r:id="rId46"/>
    <p:sldId id="819" r:id="rId47"/>
    <p:sldId id="868" r:id="rId48"/>
    <p:sldId id="869" r:id="rId49"/>
    <p:sldId id="840" r:id="rId50"/>
    <p:sldId id="823" r:id="rId51"/>
    <p:sldId id="824" r:id="rId52"/>
    <p:sldId id="825" r:id="rId53"/>
    <p:sldId id="826" r:id="rId54"/>
    <p:sldId id="827" r:id="rId55"/>
    <p:sldId id="828" r:id="rId56"/>
    <p:sldId id="841" r:id="rId57"/>
    <p:sldId id="865" r:id="rId58"/>
    <p:sldId id="829" r:id="rId59"/>
    <p:sldId id="830" r:id="rId60"/>
    <p:sldId id="878" r:id="rId61"/>
    <p:sldId id="892" r:id="rId62"/>
    <p:sldId id="893" r:id="rId63"/>
    <p:sldId id="900" r:id="rId64"/>
    <p:sldId id="894" r:id="rId65"/>
    <p:sldId id="895" r:id="rId66"/>
    <p:sldId id="896" r:id="rId67"/>
    <p:sldId id="897" r:id="rId68"/>
    <p:sldId id="898" r:id="rId69"/>
    <p:sldId id="899" r:id="rId70"/>
    <p:sldId id="888" r:id="rId71"/>
    <p:sldId id="889" r:id="rId72"/>
    <p:sldId id="884" r:id="rId73"/>
    <p:sldId id="885" r:id="rId74"/>
    <p:sldId id="886" r:id="rId75"/>
    <p:sldId id="887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err="1" smtClean="0"/>
              <a:t>정규표현식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4900" dirty="0" smtClean="0"/>
              <a:t>2.x</a:t>
            </a: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축약형</a:t>
            </a:r>
            <a:r>
              <a:rPr lang="ko-KR" altLang="en-US" b="1" dirty="0" smtClean="0"/>
              <a:t> 문자표현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세부</a:t>
            </a:r>
            <a:endParaRPr lang="en-US" altLang="ko-KR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13021"/>
              </p:ext>
            </p:extLst>
          </p:nvPr>
        </p:nvGraphicFramePr>
        <p:xfrm>
          <a:off x="755576" y="1916835"/>
          <a:ext cx="7560840" cy="4455632"/>
        </p:xfrm>
        <a:graphic>
          <a:graphicData uri="http://schemas.openxmlformats.org/drawingml/2006/table">
            <a:tbl>
              <a:tblPr/>
              <a:tblGrid>
                <a:gridCol w="1872208"/>
                <a:gridCol w="5688632"/>
              </a:tblGrid>
              <a:tr h="2880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\w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Matches word characters.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\W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Matches </a:t>
                      </a:r>
                      <a:r>
                        <a:rPr lang="en-US" sz="900" dirty="0" err="1">
                          <a:effectLst/>
                        </a:rPr>
                        <a:t>nonword</a:t>
                      </a:r>
                      <a:r>
                        <a:rPr lang="en-US" sz="900" dirty="0">
                          <a:effectLst/>
                        </a:rPr>
                        <a:t> characters.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\s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whitespace. Equivalent to [\t\n\r\f].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\S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nonwhitespace.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\d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digits. Equivalent to [0-9].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\D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nondigits.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\A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beginning of string.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41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\Z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end of string. If a newline exists, it matches just before newline.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\z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end of string.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\G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point where last match finished.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41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\b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word boundaries when outside brackets. Matches backspace (0x08) when inside brackets.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\B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nonword boundaries.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\n, \t, etc.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newlines, carriage returns, tabs, etc.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6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900">
                          <a:effectLst/>
                        </a:rPr>
                        <a:t>\1...\9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Matches nth grouped subexpression.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408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900">
                          <a:effectLst/>
                        </a:rPr>
                        <a:t>\10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Matches nth grouped </a:t>
                      </a:r>
                      <a:r>
                        <a:rPr lang="en-US" sz="900" dirty="0" err="1">
                          <a:effectLst/>
                        </a:rPr>
                        <a:t>subexpression</a:t>
                      </a:r>
                      <a:r>
                        <a:rPr lang="en-US" sz="900" dirty="0">
                          <a:effectLst/>
                        </a:rPr>
                        <a:t> if it matched already. Otherwise refers to the octal representation of a character code.</a:t>
                      </a:r>
                    </a:p>
                  </a:txBody>
                  <a:tcPr marL="30789" marR="30789" marT="30789" marB="3078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9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문자 형식과 </a:t>
            </a:r>
            <a:r>
              <a:rPr lang="ko-KR" altLang="en-US" b="1" dirty="0" err="1" smtClean="0"/>
              <a:t>축약형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41878"/>
              </p:ext>
            </p:extLst>
          </p:nvPr>
        </p:nvGraphicFramePr>
        <p:xfrm>
          <a:off x="827584" y="1916839"/>
          <a:ext cx="7416825" cy="4363646"/>
        </p:xfrm>
        <a:graphic>
          <a:graphicData uri="http://schemas.openxmlformats.org/drawingml/2006/table">
            <a:tbl>
              <a:tblPr/>
              <a:tblGrid>
                <a:gridCol w="2016224"/>
                <a:gridCol w="2808312"/>
                <a:gridCol w="2592289"/>
              </a:tblGrid>
              <a:tr h="2081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Vim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ASCII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[A-Za-z0-9]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영숫자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[A-Za-z0-9_]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영숫자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 "_"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[^A-Za-z0-9_]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낱말이 아닌 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\a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[A-</a:t>
                      </a:r>
                      <a:r>
                        <a:rPr kumimoji="0" 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Za</a:t>
                      </a:r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-z]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알파벳 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 </a:t>
                      </a: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\t</a:t>
                      </a:r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공백과 탭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641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\&lt; \&gt;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(?&lt;=\W)(?=\w)|(?&lt;=\w)(?=\W)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낱말 경계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[\x00-\x1F\x7F]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제어 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[0-9]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[^0-9]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숫자가 아닌 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[\x21-\x7E]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보이는 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\l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[a-z]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24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\p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[\x20-\x7E]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보이는 문자 및 공백 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2641"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[][!"#$%&amp;'()*+,./:;&lt;=&gt;?@\^_`{|}~-]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구두점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24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\_s (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단순히 줄 끝에 추가</a:t>
                      </a:r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 \t\r\n\v\f]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공백 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248">
                <a:tc>
                  <a:txBody>
                    <a:bodyPr/>
                    <a:lstStyle/>
                    <a:p>
                      <a:pPr marL="0" algn="ctr" rtl="0" eaLnBrk="1" latinLnBrk="1" hangingPunct="1"/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[^ \t\r\n\v\f]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공백이 아닌 모든 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\u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[A-Z]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대문자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8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\x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[A-Fa-f0-9]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진수</a:t>
                      </a:r>
                    </a:p>
                  </a:txBody>
                  <a:tcPr marL="35085" marR="35085" marT="17542" marB="1754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88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축약형</a:t>
            </a:r>
            <a:r>
              <a:rPr lang="ko-KR" altLang="en-US" b="1" dirty="0" smtClean="0"/>
              <a:t> 문자표현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예시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528496" y="3995772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"(d\w+)\W(d\w+)"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0784" y="404895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 </a:t>
            </a:r>
            <a:r>
              <a:rPr lang="en-US" altLang="ko-KR" sz="1200" dirty="0" smtClean="0"/>
              <a:t>     : </a:t>
            </a:r>
            <a:r>
              <a:rPr lang="ko-KR" altLang="en-US" sz="1200" dirty="0" smtClean="0"/>
              <a:t>알파벳소문자</a:t>
            </a:r>
            <a:endParaRPr lang="en-US" altLang="ko-KR" sz="1200" dirty="0" smtClean="0"/>
          </a:p>
          <a:p>
            <a:r>
              <a:rPr lang="en-US" altLang="ko-KR" sz="1200" dirty="0" smtClean="0"/>
              <a:t>\</a:t>
            </a:r>
            <a:r>
              <a:rPr lang="en-US" altLang="ko-KR" sz="1200" dirty="0"/>
              <a:t>w</a:t>
            </a:r>
            <a:r>
              <a:rPr lang="en-US" altLang="ko-KR" sz="1200" dirty="0" smtClean="0"/>
              <a:t>+ : </a:t>
            </a:r>
            <a:r>
              <a:rPr lang="ko-KR" altLang="en-US" sz="1200" dirty="0" smtClean="0"/>
              <a:t>하나 이상의 문자</a:t>
            </a:r>
            <a:endParaRPr lang="en-US" altLang="ko-KR" sz="1200" dirty="0" smtClean="0"/>
          </a:p>
          <a:p>
            <a:r>
              <a:rPr lang="en-US" altLang="ko-KR" sz="1200" dirty="0" smtClean="0"/>
              <a:t>\</a:t>
            </a:r>
            <a:r>
              <a:rPr lang="en-US" altLang="ko-KR" sz="1200" dirty="0"/>
              <a:t>W 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문자가 아닌 캐릭터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384480" y="356372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["dog dot", "do don't", "dumb-dumb", "no match"]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9388" y="493187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('dog', 'dot') ('do', 'don') ('dumb', 'dumb') 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알파벳 소문자 </a:t>
            </a:r>
            <a:r>
              <a:rPr lang="en-US" altLang="ko-KR" sz="2800" dirty="0" smtClean="0"/>
              <a:t>d </a:t>
            </a:r>
            <a:r>
              <a:rPr lang="ko-KR" altLang="en-US" sz="2800" dirty="0" smtClean="0"/>
              <a:t>로 시작하고 하나이상의 </a:t>
            </a:r>
            <a:r>
              <a:rPr lang="ko-KR" altLang="en-US" sz="2800" dirty="0" err="1" smtClean="0"/>
              <a:t>문자스트링</a:t>
            </a:r>
            <a:r>
              <a:rPr lang="ko-KR" altLang="en-US" sz="2800" dirty="0" smtClean="0"/>
              <a:t> 그룹</a:t>
            </a:r>
            <a:r>
              <a:rPr lang="en-US" altLang="ko-KR" sz="2800" dirty="0" smtClean="0"/>
              <a:t>+</a:t>
            </a:r>
            <a:r>
              <a:rPr lang="ko-KR" altLang="en-US" sz="2800" dirty="0" smtClean="0"/>
              <a:t>알파벳문자가 아닌 문자</a:t>
            </a:r>
            <a:r>
              <a:rPr lang="en-US" altLang="ko-KR" sz="2800" dirty="0" smtClean="0"/>
              <a:t>+</a:t>
            </a:r>
            <a:r>
              <a:rPr lang="ko-KR" altLang="en-US" sz="2800" dirty="0" smtClean="0"/>
              <a:t>알파벳 소문자로 시작하는 하나이상의 </a:t>
            </a:r>
            <a:r>
              <a:rPr lang="ko-KR" altLang="en-US" sz="2800" dirty="0" err="1" smtClean="0"/>
              <a:t>스트링</a:t>
            </a:r>
            <a:r>
              <a:rPr lang="ko-KR" altLang="en-US" sz="2800" dirty="0" smtClean="0"/>
              <a:t> 그룹 으로 구성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054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Anchor </a:t>
            </a:r>
            <a:r>
              <a:rPr lang="en-US" altLang="ko-KR" b="1" dirty="0" smtClean="0"/>
              <a:t>(^ </a:t>
            </a:r>
            <a:r>
              <a:rPr lang="en-US" altLang="ko-KR" b="1" dirty="0" smtClean="0"/>
              <a:t>/ </a:t>
            </a:r>
            <a:r>
              <a:rPr lang="en-US" altLang="ko-KR" b="1" dirty="0" smtClean="0"/>
              <a:t>$)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^</a:t>
            </a:r>
            <a:endParaRPr lang="en-US" altLang="ko-KR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문자열의 </a:t>
            </a:r>
            <a:r>
              <a:rPr lang="ko-KR" altLang="en-US" sz="1800" dirty="0"/>
              <a:t>맨 처음과 일치함을 </a:t>
            </a:r>
            <a:r>
              <a:rPr lang="ko-KR" altLang="en-US" sz="1800" dirty="0" smtClean="0"/>
              <a:t>의미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컴파일 옵션 </a:t>
            </a:r>
            <a:r>
              <a:rPr lang="en-US" altLang="ko-KR" sz="1800" dirty="0" err="1"/>
              <a:t>re.MULTILINE</a:t>
            </a:r>
            <a:r>
              <a:rPr lang="ko-KR" altLang="en-US" sz="1800" dirty="0"/>
              <a:t> 을 사용할 경우에는 </a:t>
            </a:r>
            <a:r>
              <a:rPr lang="ko-KR" altLang="en-US" sz="1800" dirty="0" err="1"/>
              <a:t>여러줄의</a:t>
            </a:r>
            <a:r>
              <a:rPr lang="ko-KR" altLang="en-US" sz="1800" dirty="0"/>
              <a:t> 문자열에서는 각 라인의 처음과 </a:t>
            </a:r>
            <a:r>
              <a:rPr lang="ko-KR" altLang="en-US" sz="1800" dirty="0" smtClean="0"/>
              <a:t>일치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^</a:t>
            </a:r>
            <a:r>
              <a:rPr lang="ko-KR" altLang="en-US" sz="1800" dirty="0"/>
              <a:t> </a:t>
            </a:r>
            <a:r>
              <a:rPr lang="ko-KR" altLang="en-US" sz="1800" dirty="0" smtClean="0"/>
              <a:t>문자를 </a:t>
            </a:r>
            <a:r>
              <a:rPr lang="ko-KR" altLang="en-US" sz="1800" dirty="0"/>
              <a:t>메타문자가 아닌 문자 그 자체로 매치하고 싶은 경우에는 </a:t>
            </a:r>
            <a:r>
              <a:rPr lang="en-US" altLang="ko-KR" sz="1800" dirty="0" smtClean="0"/>
              <a:t>[^] </a:t>
            </a:r>
            <a:r>
              <a:rPr lang="ko-KR" altLang="en-US" sz="1800" dirty="0" smtClean="0"/>
              <a:t>처럼 </a:t>
            </a:r>
            <a:r>
              <a:rPr lang="ko-KR" altLang="en-US" sz="1800" dirty="0"/>
              <a:t>사용하거나 </a:t>
            </a:r>
            <a:r>
              <a:rPr lang="en-US" altLang="ko-KR" sz="1800" dirty="0" smtClean="0"/>
              <a:t>\^</a:t>
            </a:r>
            <a:r>
              <a:rPr lang="ko-KR" altLang="en-US" sz="1800" dirty="0"/>
              <a:t> 로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4509120"/>
            <a:ext cx="8229600" cy="20246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$</a:t>
            </a:r>
            <a:r>
              <a:rPr lang="ko-KR" altLang="en-US" sz="1800" dirty="0" smtClean="0"/>
              <a:t> 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문자열의 맨 마지막부터 일치함을 의미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$</a:t>
            </a:r>
            <a:r>
              <a:rPr lang="ko-KR" altLang="en-US" sz="1800" dirty="0" smtClean="0"/>
              <a:t> 문자를 메타문자가 아닌 문자 그 자체로 매치하고 싶은 경우에는 </a:t>
            </a:r>
            <a:r>
              <a:rPr lang="en-US" altLang="ko-KR" sz="1800" dirty="0" smtClean="0"/>
              <a:t>[$]</a:t>
            </a:r>
            <a:r>
              <a:rPr lang="ko-KR" altLang="en-US" sz="1800" dirty="0" smtClean="0"/>
              <a:t> 처럼 사용하거나 </a:t>
            </a:r>
            <a:r>
              <a:rPr lang="en-US" altLang="ko-KR" sz="1800" dirty="0" smtClean="0"/>
              <a:t>\$</a:t>
            </a:r>
            <a:r>
              <a:rPr lang="ko-KR" altLang="en-US" sz="1800" dirty="0" smtClean="0"/>
              <a:t> 로 사용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56423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Anchor </a:t>
            </a:r>
            <a:r>
              <a:rPr lang="ko-KR" altLang="en-US" b="1" dirty="0" smtClean="0"/>
              <a:t>처리 예시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10362"/>
              </p:ext>
            </p:extLst>
          </p:nvPr>
        </p:nvGraphicFramePr>
        <p:xfrm>
          <a:off x="899592" y="2708920"/>
          <a:ext cx="7272808" cy="3347873"/>
        </p:xfrm>
        <a:graphic>
          <a:graphicData uri="http://schemas.openxmlformats.org/drawingml/2006/table">
            <a:tbl>
              <a:tblPr/>
              <a:tblGrid>
                <a:gridCol w="1806162"/>
                <a:gridCol w="5466646"/>
              </a:tblGrid>
              <a:tr h="2149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Example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369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^Python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"Python" at the start of a string or internal line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9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Python$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"Python" at the end of a string or line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9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\APython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"Python" at the start of a string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9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Python\Z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"Python" at the end of a string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9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\bPython\b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"Python" at a word boundary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\brub\B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\B is nonword boundary: match "rub" in "rube" and "ruby" but not alone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9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Python(?=!)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"Python", if followed by an exclamation point.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69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Python(?!!)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Match "Python", if not followed by an exclamation point.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특정 위치를 고정하여 처리할 경우 사용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3843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DOT(.)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dot(.) </a:t>
            </a:r>
            <a:r>
              <a:rPr lang="ko-KR" altLang="en-US" sz="1800" dirty="0"/>
              <a:t>메타문자는 </a:t>
            </a:r>
            <a:r>
              <a:rPr lang="ko-KR" altLang="en-US" sz="1800" dirty="0" err="1"/>
              <a:t>줄바꿈</a:t>
            </a:r>
            <a:r>
              <a:rPr lang="ko-KR" altLang="en-US" sz="1800" dirty="0"/>
              <a:t> 문자인 </a:t>
            </a:r>
            <a:r>
              <a:rPr lang="en-US" altLang="ko-KR" sz="1800" dirty="0"/>
              <a:t>\n</a:t>
            </a:r>
            <a:r>
              <a:rPr lang="ko-KR" altLang="en-US" sz="1800" dirty="0"/>
              <a:t>를 제외한 모든 문자와 </a:t>
            </a:r>
            <a:r>
              <a:rPr lang="ko-KR" altLang="en-US" sz="1800" dirty="0" smtClean="0"/>
              <a:t>매치</a:t>
            </a:r>
            <a:r>
              <a:rPr lang="en-US" altLang="ko-KR" sz="1800" dirty="0" smtClean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re.DOTALL</a:t>
            </a:r>
            <a:r>
              <a:rPr lang="ko-KR" altLang="en-US" sz="1800" dirty="0"/>
              <a:t> 이라는 옵션을 주면 </a:t>
            </a:r>
            <a:r>
              <a:rPr lang="en-US" altLang="ko-KR" sz="1800" dirty="0"/>
              <a:t>\n</a:t>
            </a:r>
            <a:r>
              <a:rPr lang="ko-KR" altLang="en-US" sz="1800" dirty="0"/>
              <a:t>문자와도 </a:t>
            </a:r>
            <a:r>
              <a:rPr lang="ko-KR" altLang="en-US" sz="1800" dirty="0" smtClean="0"/>
              <a:t>매치의미</a:t>
            </a:r>
            <a:endParaRPr lang="en-US" altLang="ko-KR" sz="1800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 </a:t>
            </a:r>
            <a:r>
              <a:rPr lang="en-US" altLang="ko-KR" sz="1500" dirty="0" err="1"/>
              <a:t>a.b</a:t>
            </a:r>
            <a:r>
              <a:rPr lang="en-US" altLang="ko-KR" sz="1500" dirty="0"/>
              <a:t> :  </a:t>
            </a:r>
            <a:r>
              <a:rPr lang="en-US" altLang="ko-KR" sz="1600" dirty="0"/>
              <a:t>"a + </a:t>
            </a:r>
            <a:r>
              <a:rPr lang="ko-KR" altLang="en-US" sz="1600" dirty="0" err="1"/>
              <a:t>모든문자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b“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 </a:t>
            </a:r>
            <a:r>
              <a:rPr lang="en-US" altLang="ko-KR" sz="1600" dirty="0"/>
              <a:t>a[.]b </a:t>
            </a:r>
            <a:r>
              <a:rPr lang="en-US" altLang="ko-KR" sz="1600" dirty="0" smtClean="0"/>
              <a:t> : "</a:t>
            </a:r>
            <a:r>
              <a:rPr lang="en-US" altLang="ko-KR" sz="1600" dirty="0"/>
              <a:t>a + Dot(.)</a:t>
            </a:r>
            <a:r>
              <a:rPr lang="ko-KR" altLang="en-US" sz="1600" dirty="0"/>
              <a:t>문자 </a:t>
            </a:r>
            <a:r>
              <a:rPr lang="en-US" altLang="ko-KR" sz="1600" dirty="0"/>
              <a:t>+ b</a:t>
            </a:r>
            <a:r>
              <a:rPr lang="en-US" altLang="ko-KR" sz="1600" dirty="0" smtClean="0"/>
              <a:t>"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8894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백슬래시</a:t>
            </a:r>
            <a:r>
              <a:rPr lang="en-US" altLang="ko-KR" b="1" dirty="0"/>
              <a:t>(\) </a:t>
            </a:r>
            <a:r>
              <a:rPr lang="ko-KR" altLang="en-US" b="1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9089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“\section” : </a:t>
            </a:r>
            <a:r>
              <a:rPr lang="ko-KR" altLang="en-US" sz="1800" dirty="0" smtClean="0"/>
              <a:t>이 </a:t>
            </a:r>
            <a:r>
              <a:rPr lang="ko-KR" altLang="en-US" sz="1800" dirty="0"/>
              <a:t>정규식은 </a:t>
            </a:r>
            <a:r>
              <a:rPr lang="en-US" altLang="ko-KR" sz="1800" dirty="0"/>
              <a:t>\s </a:t>
            </a:r>
            <a:r>
              <a:rPr lang="ko-KR" altLang="en-US" sz="1800" dirty="0"/>
              <a:t>문자가 </a:t>
            </a:r>
            <a:r>
              <a:rPr lang="en-US" altLang="ko-KR" sz="1800" dirty="0"/>
              <a:t>whitespace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해석되어 </a:t>
            </a:r>
            <a:r>
              <a:rPr lang="en-US" altLang="ko-KR" sz="1800" dirty="0"/>
              <a:t>[ \</a:t>
            </a:r>
            <a:r>
              <a:rPr lang="en-US" altLang="ko-KR" sz="1800" dirty="0" smtClean="0"/>
              <a:t>t\n\r\f\v]</a:t>
            </a:r>
            <a:r>
              <a:rPr lang="en-US" altLang="ko-KR" sz="1800" dirty="0" err="1" smtClean="0"/>
              <a:t>ection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동일한 의미</a:t>
            </a:r>
            <a:endParaRPr lang="ko-KR" altLang="en-US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“\\section” 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문자열 </a:t>
            </a:r>
            <a:r>
              <a:rPr lang="ko-KR" altLang="en-US" sz="1800" dirty="0" err="1"/>
              <a:t>리터럴</a:t>
            </a:r>
            <a:r>
              <a:rPr lang="ko-KR" altLang="en-US" sz="1800" dirty="0"/>
              <a:t> 규칙에 의하여 </a:t>
            </a:r>
            <a:r>
              <a:rPr lang="en-US" altLang="ko-KR" sz="1800" dirty="0" smtClean="0"/>
              <a:t>\</a:t>
            </a:r>
            <a:r>
              <a:rPr lang="ko-KR" altLang="en-US" sz="1800" dirty="0" smtClean="0"/>
              <a:t>이</a:t>
            </a:r>
            <a:r>
              <a:rPr lang="ko-KR" altLang="en-US" sz="1800" dirty="0"/>
              <a:t> </a:t>
            </a:r>
            <a:r>
              <a:rPr lang="en-US" altLang="ko-KR" sz="1800" dirty="0" smtClean="0"/>
              <a:t>\</a:t>
            </a:r>
            <a:r>
              <a:rPr lang="en-US" altLang="ko-KR" sz="1800" dirty="0"/>
              <a:t>\</a:t>
            </a:r>
            <a:r>
              <a:rPr lang="ko-KR" altLang="en-US" sz="1800" dirty="0" smtClean="0"/>
              <a:t>로 변경</a:t>
            </a:r>
            <a:endParaRPr lang="en-US" altLang="ko-KR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\\</a:t>
            </a:r>
            <a:r>
              <a:rPr lang="ko-KR" altLang="en-US" sz="1500" dirty="0"/>
              <a:t> 문자를 전달하려면 </a:t>
            </a:r>
            <a:r>
              <a:rPr lang="ko-KR" altLang="en-US" sz="1500" dirty="0" err="1"/>
              <a:t>파이썬은</a:t>
            </a:r>
            <a:r>
              <a:rPr lang="ko-KR" altLang="en-US" sz="1500" dirty="0"/>
              <a:t> </a:t>
            </a:r>
            <a:r>
              <a:rPr lang="en-US" altLang="ko-KR" sz="1500" dirty="0"/>
              <a:t>\\\\</a:t>
            </a:r>
            <a:r>
              <a:rPr lang="ko-KR" altLang="en-US" sz="1500" dirty="0"/>
              <a:t> 처럼 백슬래시를 </a:t>
            </a:r>
            <a:r>
              <a:rPr lang="en-US" altLang="ko-KR" sz="1500" dirty="0"/>
              <a:t>4</a:t>
            </a:r>
            <a:r>
              <a:rPr lang="ko-KR" altLang="en-US" sz="1500" dirty="0"/>
              <a:t>개나 </a:t>
            </a:r>
            <a:r>
              <a:rPr lang="ko-KR" altLang="en-US" sz="1500" dirty="0" smtClean="0"/>
              <a:t>사용</a:t>
            </a:r>
            <a:endParaRPr lang="en-US" altLang="ko-KR" sz="15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r”\section” : Raw </a:t>
            </a:r>
            <a:r>
              <a:rPr lang="en-US" altLang="ko-KR" sz="1800" dirty="0"/>
              <a:t>String </a:t>
            </a:r>
            <a:r>
              <a:rPr lang="ko-KR" altLang="en-US" sz="1800" dirty="0"/>
              <a:t>규칙에 의하여 백슬래시 </a:t>
            </a:r>
            <a:r>
              <a:rPr lang="ko-KR" altLang="en-US" sz="1800" dirty="0" err="1"/>
              <a:t>두개</a:t>
            </a:r>
            <a:r>
              <a:rPr lang="ko-KR" altLang="en-US" sz="1800" dirty="0"/>
              <a:t> 대신 </a:t>
            </a:r>
            <a:r>
              <a:rPr lang="ko-KR" altLang="en-US" sz="1800" dirty="0" err="1"/>
              <a:t>한개만</a:t>
            </a:r>
            <a:r>
              <a:rPr lang="ko-KR" altLang="en-US" sz="1800" dirty="0"/>
              <a:t> 써도 </a:t>
            </a:r>
            <a:r>
              <a:rPr lang="ko-KR" altLang="en-US" sz="1800" dirty="0" err="1"/>
              <a:t>두개를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쓴것과</a:t>
            </a:r>
            <a:r>
              <a:rPr lang="ko-KR" altLang="en-US" sz="1800" dirty="0"/>
              <a:t> 동일한 </a:t>
            </a:r>
            <a:r>
              <a:rPr lang="ko-KR" altLang="en-US" sz="1800" dirty="0" smtClean="0"/>
              <a:t>의미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28918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Alternatives</a:t>
            </a:r>
            <a:r>
              <a:rPr lang="en-US" altLang="ko-KR" b="1" dirty="0" smtClean="0"/>
              <a:t> (|,or)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|</a:t>
            </a:r>
            <a:r>
              <a:rPr lang="ko-KR" altLang="en-US" sz="1800" dirty="0"/>
              <a:t> 메타문자는 </a:t>
            </a:r>
            <a:r>
              <a:rPr lang="en-US" altLang="ko-KR" sz="1800" dirty="0"/>
              <a:t>"or"</a:t>
            </a:r>
            <a:r>
              <a:rPr lang="ko-KR" altLang="en-US" sz="1800" dirty="0"/>
              <a:t>의 의미와 </a:t>
            </a:r>
            <a:r>
              <a:rPr lang="ko-KR" altLang="en-US" sz="1800" dirty="0" smtClean="0"/>
              <a:t>동일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A|B</a:t>
            </a:r>
            <a:r>
              <a:rPr lang="ko-KR" altLang="en-US" sz="1800" dirty="0"/>
              <a:t> 라는 정규식이 있다면 이것은 </a:t>
            </a:r>
            <a:r>
              <a:rPr lang="en-US" altLang="ko-KR" sz="1800" dirty="0"/>
              <a:t>A </a:t>
            </a:r>
            <a:r>
              <a:rPr lang="ko-KR" altLang="en-US" sz="1800" dirty="0"/>
              <a:t>또는 </a:t>
            </a:r>
            <a:r>
              <a:rPr lang="en-US" altLang="ko-KR" sz="1800" dirty="0"/>
              <a:t>B</a:t>
            </a:r>
            <a:r>
              <a:rPr lang="ko-KR" altLang="en-US" sz="1800" dirty="0"/>
              <a:t>라는 </a:t>
            </a:r>
            <a:r>
              <a:rPr lang="ko-KR" altLang="en-US" sz="1800" dirty="0" smtClean="0"/>
              <a:t>의미</a:t>
            </a:r>
            <a:endParaRPr lang="en-US" altLang="ko-KR" sz="1800" dirty="0"/>
          </a:p>
          <a:p>
            <a:pPr marL="365760" lvl="1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8104"/>
              </p:ext>
            </p:extLst>
          </p:nvPr>
        </p:nvGraphicFramePr>
        <p:xfrm>
          <a:off x="755576" y="2929880"/>
          <a:ext cx="7488832" cy="1219200"/>
        </p:xfrm>
        <a:graphic>
          <a:graphicData uri="http://schemas.openxmlformats.org/drawingml/2006/table">
            <a:tbl>
              <a:tblPr/>
              <a:tblGrid>
                <a:gridCol w="1859810"/>
                <a:gridCol w="5629022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python|perl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Match "python" or "</a:t>
                      </a:r>
                      <a:r>
                        <a:rPr lang="en-US" sz="1200" dirty="0" err="1">
                          <a:effectLst/>
                        </a:rPr>
                        <a:t>perl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rub(y|le))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Match "ruby" or "ruble"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Python(!+|\?)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"Python" followed by one or more ! or one ?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11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수량자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7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반복 </a:t>
            </a:r>
            <a:r>
              <a:rPr lang="en-US" altLang="ko-KR" b="1" dirty="0"/>
              <a:t>({</a:t>
            </a:r>
            <a:r>
              <a:rPr lang="en-US" altLang="ko-KR" b="1" dirty="0" err="1"/>
              <a:t>m,n</a:t>
            </a:r>
            <a:r>
              <a:rPr lang="en-US" altLang="ko-KR" b="1" dirty="0" smtClean="0"/>
              <a:t>})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{}</a:t>
            </a:r>
            <a:r>
              <a:rPr lang="ko-KR" altLang="en-US" sz="1800" dirty="0"/>
              <a:t> 메타문자를 이용하면 반복횟수를 </a:t>
            </a:r>
            <a:r>
              <a:rPr lang="ko-KR" altLang="en-US" sz="1800" dirty="0" smtClean="0"/>
              <a:t>고정시킬 </a:t>
            </a:r>
            <a:r>
              <a:rPr lang="ko-KR" altLang="en-US" sz="1800" dirty="0"/>
              <a:t>수 있다</a:t>
            </a:r>
            <a:r>
              <a:rPr lang="en-US" altLang="ko-KR" sz="1800" dirty="0"/>
              <a:t>. {m, n}</a:t>
            </a:r>
            <a:r>
              <a:rPr lang="ko-KR" altLang="en-US" sz="1800" dirty="0"/>
              <a:t> 정규식을 사용하면 반복횟수가 </a:t>
            </a:r>
            <a:r>
              <a:rPr lang="en-US" altLang="ko-KR" sz="1800" dirty="0"/>
              <a:t>m</a:t>
            </a:r>
            <a:r>
              <a:rPr lang="ko-KR" altLang="en-US" sz="1800" dirty="0"/>
              <a:t>부터 </a:t>
            </a:r>
            <a:r>
              <a:rPr lang="en-US" altLang="ko-KR" sz="1800" dirty="0"/>
              <a:t>n</a:t>
            </a:r>
            <a:r>
              <a:rPr lang="ko-KR" altLang="en-US" sz="1800" dirty="0" err="1"/>
              <a:t>인것을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매치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{1</a:t>
            </a:r>
            <a:r>
              <a:rPr lang="en-US" altLang="ko-KR" sz="1800" dirty="0"/>
              <a:t>,}</a:t>
            </a:r>
            <a:r>
              <a:rPr lang="ko-KR" altLang="en-US" sz="1800" dirty="0"/>
              <a:t>은 </a:t>
            </a:r>
            <a:r>
              <a:rPr lang="en-US" altLang="ko-KR" sz="1800" dirty="0"/>
              <a:t>+</a:t>
            </a:r>
            <a:r>
              <a:rPr lang="ko-KR" altLang="en-US" sz="1800" dirty="0"/>
              <a:t>와 동일하며 </a:t>
            </a:r>
            <a:r>
              <a:rPr lang="en-US" altLang="ko-KR" sz="1800" dirty="0"/>
              <a:t>{0,}</a:t>
            </a:r>
            <a:r>
              <a:rPr lang="ko-KR" altLang="en-US" sz="1800" dirty="0"/>
              <a:t>은 *와 동일</a:t>
            </a:r>
            <a:endParaRPr lang="en-US" altLang="ko-KR" sz="1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32368"/>
              </p:ext>
            </p:extLst>
          </p:nvPr>
        </p:nvGraphicFramePr>
        <p:xfrm>
          <a:off x="467544" y="3356992"/>
          <a:ext cx="8153400" cy="2960348"/>
        </p:xfrm>
        <a:graphic>
          <a:graphicData uri="http://schemas.openxmlformats.org/drawingml/2006/table">
            <a:tbl>
              <a:tblPr/>
              <a:tblGrid>
                <a:gridCol w="1438945"/>
                <a:gridCol w="1584176"/>
                <a:gridCol w="2016224"/>
                <a:gridCol w="3114055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Match </a:t>
                      </a:r>
                      <a:r>
                        <a:rPr lang="ko-KR" altLang="en-US" sz="1800" b="1" dirty="0">
                          <a:effectLst/>
                        </a:rPr>
                        <a:t>여부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ca{2}t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>
                          <a:effectLst/>
                        </a:rPr>
                        <a:t>"a"</a:t>
                      </a:r>
                      <a:r>
                        <a:rPr lang="ko-KR" altLang="en-US" sz="1800" dirty="0">
                          <a:effectLst/>
                        </a:rPr>
                        <a:t>가 </a:t>
                      </a:r>
                      <a:r>
                        <a:rPr lang="en-US" altLang="ko-KR" sz="1800" dirty="0">
                          <a:effectLst/>
                        </a:rPr>
                        <a:t>1</a:t>
                      </a:r>
                      <a:r>
                        <a:rPr lang="ko-KR" altLang="en-US" sz="1800" dirty="0">
                          <a:effectLst/>
                        </a:rPr>
                        <a:t>번만 반복되어 매치되지 않음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ca{2}t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caat</a:t>
                      </a:r>
                      <a:endParaRPr 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>
                          <a:effectLst/>
                        </a:rPr>
                        <a:t>"a"</a:t>
                      </a:r>
                      <a:r>
                        <a:rPr lang="ko-KR" altLang="en-US" sz="1800" dirty="0">
                          <a:effectLst/>
                        </a:rPr>
                        <a:t>가 </a:t>
                      </a:r>
                      <a:r>
                        <a:rPr lang="en-US" altLang="ko-KR" sz="1800" dirty="0">
                          <a:effectLst/>
                        </a:rPr>
                        <a:t>2</a:t>
                      </a:r>
                      <a:r>
                        <a:rPr lang="ko-KR" altLang="en-US" sz="1800" dirty="0">
                          <a:effectLst/>
                        </a:rPr>
                        <a:t>번 반복되어 매치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ca{2,5}t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>
                          <a:effectLst/>
                        </a:rPr>
                        <a:t>"a"</a:t>
                      </a:r>
                      <a:r>
                        <a:rPr lang="ko-KR" altLang="en-US" sz="1800" dirty="0">
                          <a:effectLst/>
                        </a:rPr>
                        <a:t>가 </a:t>
                      </a:r>
                      <a:r>
                        <a:rPr lang="en-US" altLang="ko-KR" sz="1800" dirty="0">
                          <a:effectLst/>
                        </a:rPr>
                        <a:t>1</a:t>
                      </a:r>
                      <a:r>
                        <a:rPr lang="ko-KR" altLang="en-US" sz="1800" dirty="0">
                          <a:effectLst/>
                        </a:rPr>
                        <a:t>번만 반복되어 매치되지 않음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ca{2,5}t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caat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>
                          <a:effectLst/>
                        </a:rPr>
                        <a:t>"a"</a:t>
                      </a:r>
                      <a:r>
                        <a:rPr lang="ko-KR" altLang="en-US" sz="1800" dirty="0">
                          <a:effectLst/>
                        </a:rPr>
                        <a:t>가 </a:t>
                      </a:r>
                      <a:r>
                        <a:rPr lang="en-US" altLang="ko-KR" sz="1800" dirty="0">
                          <a:effectLst/>
                        </a:rPr>
                        <a:t>2</a:t>
                      </a:r>
                      <a:r>
                        <a:rPr lang="ko-KR" altLang="en-US" sz="1800" dirty="0">
                          <a:effectLst/>
                        </a:rPr>
                        <a:t>번 반복되어 매치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ca{2,5}t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caaaaat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>
                          <a:effectLst/>
                        </a:rPr>
                        <a:t>"a"</a:t>
                      </a:r>
                      <a:r>
                        <a:rPr lang="ko-KR" altLang="en-US" sz="1800" dirty="0">
                          <a:effectLst/>
                        </a:rPr>
                        <a:t>가 </a:t>
                      </a:r>
                      <a:r>
                        <a:rPr lang="en-US" altLang="ko-KR" sz="1800" dirty="0">
                          <a:effectLst/>
                        </a:rPr>
                        <a:t>5</a:t>
                      </a:r>
                      <a:r>
                        <a:rPr lang="ko-KR" altLang="en-US" sz="1800" dirty="0">
                          <a:effectLst/>
                        </a:rPr>
                        <a:t>번 반복되어 매치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5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6000" dirty="0" err="1" smtClean="0"/>
              <a:t>정규표현식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문</a:t>
            </a:r>
            <a:r>
              <a:rPr lang="ko-KR" altLang="en-US" sz="6000" dirty="0"/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316047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반복 </a:t>
            </a:r>
            <a:r>
              <a:rPr lang="en-US" altLang="ko-KR" b="1" dirty="0"/>
              <a:t>(*)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*바로 앞에 있는 문자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부터 </a:t>
            </a:r>
            <a:r>
              <a:rPr lang="ko-KR" altLang="en-US" sz="1800" dirty="0" err="1" smtClean="0"/>
              <a:t>무한개</a:t>
            </a:r>
            <a:r>
              <a:rPr lang="ko-KR" altLang="en-US" sz="1800" dirty="0" smtClean="0"/>
              <a:t> 까지 반복될 수 있다는 의미</a:t>
            </a:r>
            <a:r>
              <a:rPr lang="en-US" altLang="ko-KR" sz="1800" dirty="0" smtClean="0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19664"/>
              </p:ext>
            </p:extLst>
          </p:nvPr>
        </p:nvGraphicFramePr>
        <p:xfrm>
          <a:off x="611560" y="3140968"/>
          <a:ext cx="8153400" cy="2011680"/>
        </p:xfrm>
        <a:graphic>
          <a:graphicData uri="http://schemas.openxmlformats.org/drawingml/2006/table">
            <a:tbl>
              <a:tblPr/>
              <a:tblGrid>
                <a:gridCol w="1368152"/>
                <a:gridCol w="1440160"/>
                <a:gridCol w="1944216"/>
                <a:gridCol w="34008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effectLst/>
                        </a:rPr>
                        <a:t>정규식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Match </a:t>
                      </a:r>
                      <a:r>
                        <a:rPr lang="ko-KR" altLang="en-US" b="1" dirty="0">
                          <a:effectLst/>
                        </a:rPr>
                        <a:t>여부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ca*t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ct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"a"</a:t>
                      </a:r>
                      <a:r>
                        <a:rPr lang="ko-KR" altLang="en-US">
                          <a:effectLst/>
                        </a:rPr>
                        <a:t>가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번 반복되어 매치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ca*t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"a"</a:t>
                      </a:r>
                      <a:r>
                        <a:rPr lang="ko-KR" altLang="en-US">
                          <a:effectLst/>
                        </a:rPr>
                        <a:t>가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번 이상 반복되어 매치 </a:t>
                      </a:r>
                      <a:r>
                        <a:rPr lang="en-US" altLang="ko-KR">
                          <a:effectLst/>
                        </a:rPr>
                        <a:t>(1</a:t>
                      </a:r>
                      <a:r>
                        <a:rPr lang="ko-KR" altLang="en-US">
                          <a:effectLst/>
                        </a:rPr>
                        <a:t>번 반복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ca*t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caaat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"a"</a:t>
                      </a:r>
                      <a:r>
                        <a:rPr lang="ko-KR" altLang="en-US" dirty="0">
                          <a:effectLst/>
                        </a:rPr>
                        <a:t>가 </a:t>
                      </a:r>
                      <a:r>
                        <a:rPr lang="en-US" altLang="ko-KR" dirty="0">
                          <a:effectLst/>
                        </a:rPr>
                        <a:t>0</a:t>
                      </a:r>
                      <a:r>
                        <a:rPr lang="ko-KR" altLang="en-US" dirty="0">
                          <a:effectLst/>
                        </a:rPr>
                        <a:t>번 이상 반복되어 매치 </a:t>
                      </a:r>
                      <a:r>
                        <a:rPr lang="en-US" altLang="ko-KR" dirty="0">
                          <a:effectLst/>
                        </a:rPr>
                        <a:t>(3</a:t>
                      </a:r>
                      <a:r>
                        <a:rPr lang="ko-KR" altLang="en-US" dirty="0">
                          <a:effectLst/>
                        </a:rPr>
                        <a:t>번 반복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87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반복 </a:t>
            </a:r>
            <a:r>
              <a:rPr lang="en-US" altLang="ko-KR" b="1" dirty="0"/>
              <a:t>(+)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+</a:t>
            </a:r>
            <a:r>
              <a:rPr lang="ko-KR" altLang="en-US" sz="1800" dirty="0"/>
              <a:t>는 최소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이상의 반복을 필요로 하는 메타문자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8606"/>
              </p:ext>
            </p:extLst>
          </p:nvPr>
        </p:nvGraphicFramePr>
        <p:xfrm>
          <a:off x="611560" y="3212976"/>
          <a:ext cx="8153400" cy="2286000"/>
        </p:xfrm>
        <a:graphic>
          <a:graphicData uri="http://schemas.openxmlformats.org/drawingml/2006/table">
            <a:tbl>
              <a:tblPr/>
              <a:tblGrid>
                <a:gridCol w="1440160"/>
                <a:gridCol w="1512168"/>
                <a:gridCol w="1800200"/>
                <a:gridCol w="34008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effectLst/>
                        </a:rPr>
                        <a:t>정규식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Match </a:t>
                      </a:r>
                      <a:r>
                        <a:rPr lang="ko-KR" altLang="en-US" b="1" dirty="0">
                          <a:effectLst/>
                        </a:rPr>
                        <a:t>여부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ca+t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ct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"a"</a:t>
                      </a:r>
                      <a:r>
                        <a:rPr lang="ko-KR" altLang="en-US">
                          <a:effectLst/>
                        </a:rPr>
                        <a:t>가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번 반복되어 매치되지 않음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ca+t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"a"</a:t>
                      </a:r>
                      <a:r>
                        <a:rPr lang="ko-KR" altLang="en-US">
                          <a:effectLst/>
                        </a:rPr>
                        <a:t>가 </a:t>
                      </a:r>
                      <a:r>
                        <a:rPr lang="en-US" altLang="ko-KR">
                          <a:effectLst/>
                        </a:rPr>
                        <a:t>1</a:t>
                      </a:r>
                      <a:r>
                        <a:rPr lang="ko-KR" altLang="en-US">
                          <a:effectLst/>
                        </a:rPr>
                        <a:t>번 이상 반복되어 매치 </a:t>
                      </a:r>
                      <a:r>
                        <a:rPr lang="en-US" altLang="ko-KR">
                          <a:effectLst/>
                        </a:rPr>
                        <a:t>(1</a:t>
                      </a:r>
                      <a:r>
                        <a:rPr lang="ko-KR" altLang="en-US">
                          <a:effectLst/>
                        </a:rPr>
                        <a:t>번 반복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ca+t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caaat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"a"</a:t>
                      </a:r>
                      <a:r>
                        <a:rPr lang="ko-KR" altLang="en-US" dirty="0">
                          <a:effectLst/>
                        </a:rPr>
                        <a:t>가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번 이상 반복되어 매치 </a:t>
                      </a:r>
                      <a:r>
                        <a:rPr lang="en-US" altLang="ko-KR" dirty="0">
                          <a:effectLst/>
                        </a:rPr>
                        <a:t>(3</a:t>
                      </a:r>
                      <a:r>
                        <a:rPr lang="ko-KR" altLang="en-US" dirty="0">
                          <a:effectLst/>
                        </a:rPr>
                        <a:t>번 반복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7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반복 </a:t>
            </a:r>
            <a:r>
              <a:rPr lang="en-US" altLang="ko-KR" b="1" dirty="0" smtClean="0"/>
              <a:t>(?)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?</a:t>
            </a:r>
            <a:r>
              <a:rPr lang="ko-KR" altLang="en-US" sz="1800" dirty="0"/>
              <a:t> 메타문자가 의미하는 것은 </a:t>
            </a:r>
            <a:r>
              <a:rPr lang="en-US" altLang="ko-KR" sz="1800" dirty="0"/>
              <a:t>{0, 1</a:t>
            </a:r>
            <a:r>
              <a:rPr lang="en-US" altLang="ko-KR" sz="1800" dirty="0" smtClean="0"/>
              <a:t>}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3735"/>
              </p:ext>
            </p:extLst>
          </p:nvPr>
        </p:nvGraphicFramePr>
        <p:xfrm>
          <a:off x="611560" y="3212976"/>
          <a:ext cx="8153400" cy="1097280"/>
        </p:xfrm>
        <a:graphic>
          <a:graphicData uri="http://schemas.openxmlformats.org/drawingml/2006/table">
            <a:tbl>
              <a:tblPr/>
              <a:tblGrid>
                <a:gridCol w="1440160"/>
                <a:gridCol w="1512168"/>
                <a:gridCol w="1800200"/>
                <a:gridCol w="34008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effectLst/>
                        </a:rPr>
                        <a:t>정규식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Match </a:t>
                      </a:r>
                      <a:r>
                        <a:rPr lang="ko-KR" altLang="en-US" b="1" dirty="0">
                          <a:effectLst/>
                        </a:rPr>
                        <a:t>여부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ab?c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abc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"b"</a:t>
                      </a:r>
                      <a:r>
                        <a:rPr lang="ko-KR" altLang="en-US">
                          <a:effectLst/>
                        </a:rPr>
                        <a:t>가 </a:t>
                      </a:r>
                      <a:r>
                        <a:rPr lang="en-US" altLang="ko-KR">
                          <a:effectLst/>
                        </a:rPr>
                        <a:t>1</a:t>
                      </a:r>
                      <a:r>
                        <a:rPr lang="ko-KR" altLang="en-US">
                          <a:effectLst/>
                        </a:rPr>
                        <a:t>번 사용되어 매치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ab?c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"b"</a:t>
                      </a:r>
                      <a:r>
                        <a:rPr lang="ko-KR" altLang="en-US" dirty="0">
                          <a:effectLst/>
                        </a:rPr>
                        <a:t>가 </a:t>
                      </a:r>
                      <a:r>
                        <a:rPr lang="en-US" altLang="ko-KR" dirty="0">
                          <a:effectLst/>
                        </a:rPr>
                        <a:t>0</a:t>
                      </a:r>
                      <a:r>
                        <a:rPr lang="ko-KR" altLang="en-US" dirty="0">
                          <a:effectLst/>
                        </a:rPr>
                        <a:t>번 사용되어 매치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77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i="1" dirty="0"/>
              <a:t>non-greedy</a:t>
            </a:r>
            <a:r>
              <a:rPr lang="en-US" altLang="ko-KR" dirty="0"/>
              <a:t> 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dirty="0"/>
              <a:t>*</a:t>
            </a:r>
            <a:r>
              <a:rPr lang="en-US" altLang="ko-KR" dirty="0"/>
              <a:t>?, +?, ??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err="1" smtClean="0"/>
              <a:t>정규표현식은</a:t>
            </a:r>
            <a:r>
              <a:rPr lang="ko-KR" altLang="en-US" sz="1800" dirty="0" smtClean="0"/>
              <a:t> 연속적인 패턴이 있을 경우 최종까지 처리되어 </a:t>
            </a:r>
            <a:r>
              <a:rPr lang="en-US" altLang="ko-KR" sz="1800" dirty="0" smtClean="0"/>
              <a:t>non-greedy </a:t>
            </a:r>
            <a:r>
              <a:rPr lang="en-US" altLang="ko-KR" sz="1800" i="1" dirty="0" smtClean="0"/>
              <a:t>minimal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fashion </a:t>
            </a:r>
            <a:r>
              <a:rPr lang="ko-KR" altLang="en-US" sz="1800" dirty="0"/>
              <a:t>처</a:t>
            </a:r>
            <a:r>
              <a:rPr lang="ko-KR" altLang="en-US" sz="1800" dirty="0" smtClean="0"/>
              <a:t>리를 위한 기호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59905"/>
              </p:ext>
            </p:extLst>
          </p:nvPr>
        </p:nvGraphicFramePr>
        <p:xfrm>
          <a:off x="611560" y="3212976"/>
          <a:ext cx="7272809" cy="1529328"/>
        </p:xfrm>
        <a:graphic>
          <a:graphicData uri="http://schemas.openxmlformats.org/drawingml/2006/table">
            <a:tbl>
              <a:tblPr/>
              <a:tblGrid>
                <a:gridCol w="2084563"/>
                <a:gridCol w="2594123"/>
                <a:gridCol w="2594123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effectLst/>
                        </a:rPr>
                        <a:t>정규식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 smtClean="0">
                          <a:effectLst/>
                        </a:rPr>
                        <a:t>매칭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&lt;.*?&gt;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&lt;H1&gt;title&lt;/H1&gt;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&lt;H1&gt;</a:t>
                      </a:r>
                      <a:endParaRPr lang="en-US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&lt;.+?&gt;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&lt;H1&gt;title&lt;/H1&gt;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&lt;H1&gt;</a:t>
                      </a:r>
                      <a:endParaRPr lang="en-US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&lt;.??&gt;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&lt;b&gt;title&lt;/b&gt;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&lt;b&gt;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8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Group :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3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Grouping</a:t>
            </a:r>
            <a:r>
              <a:rPr lang="en-US" altLang="ko-KR" b="1" dirty="0"/>
              <a:t> </a:t>
            </a:r>
            <a:r>
              <a:rPr lang="ko-KR" altLang="en-US" b="1" dirty="0" smtClean="0"/>
              <a:t>기</a:t>
            </a:r>
            <a:r>
              <a:rPr lang="ko-KR" altLang="en-US" b="1" dirty="0"/>
              <a:t>준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>
              <a:lnSpc>
                <a:spcPct val="120000"/>
              </a:lnSpc>
              <a:buNone/>
            </a:pPr>
            <a:r>
              <a:rPr lang="en-US" altLang="ko-KR" sz="2800" dirty="0" smtClean="0"/>
              <a:t>Group</a:t>
            </a:r>
            <a:r>
              <a:rPr lang="ko-KR" altLang="en-US" sz="2800" dirty="0" smtClean="0"/>
              <a:t>을 만들기 위해서는 </a:t>
            </a:r>
            <a:r>
              <a:rPr lang="en-US" altLang="ko-KR" sz="2800" dirty="0" smtClean="0"/>
              <a:t>( )</a:t>
            </a:r>
            <a:r>
              <a:rPr lang="ko-KR" altLang="en-US" sz="2800" dirty="0" smtClean="0"/>
              <a:t>를 사용하면 특수 그룹은 </a:t>
            </a: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다음에 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넣</a:t>
            </a:r>
            <a:r>
              <a:rPr lang="ko-KR" altLang="en-US" sz="2800" dirty="0" smtClean="0"/>
              <a:t>은 다음 </a:t>
            </a:r>
            <a:r>
              <a:rPr lang="en-US" altLang="ko-KR" sz="2800" dirty="0" smtClean="0"/>
              <a:t>(“(?”) </a:t>
            </a:r>
            <a:r>
              <a:rPr lang="ko-KR" altLang="en-US" sz="2800" dirty="0" smtClean="0"/>
              <a:t>다양한 문자표현을 사용해서 </a:t>
            </a:r>
            <a:r>
              <a:rPr lang="ko-KR" altLang="en-US" sz="2800" dirty="0" err="1" smtClean="0"/>
              <a:t>정규표현식</a:t>
            </a:r>
            <a:r>
              <a:rPr lang="ko-KR" altLang="en-US" sz="2800" dirty="0" smtClean="0"/>
              <a:t> 문법을 </a:t>
            </a:r>
            <a:r>
              <a:rPr lang="ko-KR" altLang="en-US" sz="2800" dirty="0" err="1" smtClean="0"/>
              <a:t>만듬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14804" y="4077072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일반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07904" y="4077072"/>
            <a:ext cx="45365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804" y="5229200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7904" y="5229200"/>
            <a:ext cx="45365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(?</a:t>
            </a:r>
            <a:r>
              <a:rPr lang="ko-KR" altLang="en-US" dirty="0" smtClean="0"/>
              <a:t>문자표현 패턴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35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Grouping(…)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( ) </a:t>
            </a:r>
            <a:r>
              <a:rPr lang="ko-KR" altLang="en-US" sz="2800" dirty="0" smtClean="0">
                <a:latin typeface="+mn-ea"/>
              </a:rPr>
              <a:t>내에 정규 </a:t>
            </a:r>
            <a:r>
              <a:rPr lang="ko-KR" altLang="en-US" sz="2800" dirty="0" err="1" smtClean="0">
                <a:latin typeface="+mn-ea"/>
              </a:rPr>
              <a:t>표현식을</a:t>
            </a:r>
            <a:r>
              <a:rPr lang="ko-KR" altLang="en-US" sz="2800" dirty="0" smtClean="0">
                <a:latin typeface="+mn-ea"/>
              </a:rPr>
              <a:t> 정의하고 특정 단어나 특정 그룹을 표시</a:t>
            </a:r>
            <a:endParaRPr lang="en-US" altLang="ko-KR" sz="2800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98707"/>
              </p:ext>
            </p:extLst>
          </p:nvPr>
        </p:nvGraphicFramePr>
        <p:xfrm>
          <a:off x="611560" y="3356992"/>
          <a:ext cx="7920880" cy="840094"/>
        </p:xfrm>
        <a:graphic>
          <a:graphicData uri="http://schemas.openxmlformats.org/drawingml/2006/table">
            <a:tbl>
              <a:tblPr/>
              <a:tblGrid>
                <a:gridCol w="2252015"/>
                <a:gridCol w="1924449"/>
                <a:gridCol w="3744416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"([</a:t>
                      </a:r>
                      <a:r>
                        <a:rPr lang="en-US" altLang="ko-KR" sz="1800" dirty="0" err="1" smtClean="0">
                          <a:effectLst/>
                        </a:rPr>
                        <a:t>abc</a:t>
                      </a:r>
                      <a:r>
                        <a:rPr lang="en-US" altLang="ko-KR" sz="1800" dirty="0" smtClean="0">
                          <a:effectLst/>
                        </a:rPr>
                        <a:t>]).+([</a:t>
                      </a:r>
                      <a:r>
                        <a:rPr lang="en-US" altLang="ko-KR" sz="1800" dirty="0" err="1" smtClean="0">
                          <a:effectLst/>
                        </a:rPr>
                        <a:t>def</a:t>
                      </a:r>
                      <a:r>
                        <a:rPr lang="en-US" altLang="ko-KR" sz="1800" dirty="0" smtClean="0">
                          <a:effectLst/>
                        </a:rPr>
                        <a:t>])"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"b===d==c"</a:t>
                      </a:r>
                      <a:endParaRPr 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effectLst/>
                        </a:rPr>
                        <a:t>'b===d‘ ,b,</a:t>
                      </a:r>
                      <a:r>
                        <a:rPr lang="en-US" altLang="ko-KR" sz="1800" baseline="0" dirty="0" smtClean="0">
                          <a:effectLst/>
                        </a:rPr>
                        <a:t> d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16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Grouping</a:t>
            </a:r>
            <a:r>
              <a:rPr lang="en-US" altLang="ko-KR" b="1" dirty="0" smtClean="0"/>
              <a:t>(…) </a:t>
            </a:r>
            <a:r>
              <a:rPr lang="ko-KR" altLang="en-US" b="1" dirty="0" smtClean="0"/>
              <a:t>주의사항</a:t>
            </a:r>
            <a:endParaRPr lang="ko-KR" altLang="en-US" b="1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“</a:t>
            </a:r>
            <a:r>
              <a:rPr lang="en-US" altLang="ko-KR" sz="2800" dirty="0" smtClean="0">
                <a:latin typeface="+mn-ea"/>
              </a:rPr>
              <a:t>pattern”</a:t>
            </a:r>
            <a:r>
              <a:rPr lang="ko-KR" altLang="en-US" sz="2800" dirty="0" smtClean="0">
                <a:latin typeface="+mn-ea"/>
              </a:rPr>
              <a:t>은 이 패턴에 맞는 것만 찾지만 </a:t>
            </a:r>
            <a:r>
              <a:rPr lang="en-US" altLang="ko-KR" sz="2800" dirty="0" smtClean="0">
                <a:latin typeface="+mn-ea"/>
              </a:rPr>
              <a:t>(“pattern”)</a:t>
            </a:r>
            <a:r>
              <a:rPr lang="ko-KR" altLang="en-US" sz="2800" dirty="0" smtClean="0">
                <a:latin typeface="+mn-ea"/>
              </a:rPr>
              <a:t>은 패턴 검색 후 그룹단위로 출력을 처리하므로 처리결과가 상이할 수 있음</a:t>
            </a:r>
            <a:endParaRPr lang="en-US" altLang="ko-KR" sz="28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573016"/>
            <a:ext cx="38884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In [70]: </a:t>
            </a:r>
            <a:r>
              <a:rPr lang="en-US" altLang="ko-KR" sz="1000" dirty="0" err="1"/>
              <a:t>re.split</a:t>
            </a:r>
            <a:r>
              <a:rPr lang="en-US" altLang="ko-KR" sz="1000" dirty="0"/>
              <a:t>('(\W+)', 'Words, words, words')</a:t>
            </a:r>
          </a:p>
          <a:p>
            <a:r>
              <a:rPr lang="en-US" altLang="ko-KR" sz="1000" dirty="0"/>
              <a:t>Out[70]: ['Words', ', ', 'words', ', ', 'words']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 [71]: </a:t>
            </a:r>
            <a:r>
              <a:rPr lang="en-US" altLang="ko-KR" sz="1000" dirty="0" err="1"/>
              <a:t>re.split</a:t>
            </a:r>
            <a:r>
              <a:rPr lang="en-US" altLang="ko-KR" sz="1000" dirty="0"/>
              <a:t>('\W+', 'Words, words, words')</a:t>
            </a:r>
          </a:p>
          <a:p>
            <a:r>
              <a:rPr lang="en-US" altLang="ko-KR" sz="1000" dirty="0"/>
              <a:t>Out[71]: ['Words', 'words', 'words']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 [72]: </a:t>
            </a:r>
            <a:r>
              <a:rPr lang="en-US" altLang="ko-KR" sz="1000" dirty="0" err="1"/>
              <a:t>re.split</a:t>
            </a:r>
            <a:r>
              <a:rPr lang="en-US" altLang="ko-KR" sz="1000" dirty="0"/>
              <a:t>('\w+', 'Words, words, words')</a:t>
            </a:r>
          </a:p>
          <a:p>
            <a:r>
              <a:rPr lang="en-US" altLang="ko-KR" sz="1000" dirty="0"/>
              <a:t>Out[72]: ['', ', ', ', ', '']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 [73]: </a:t>
            </a:r>
            <a:r>
              <a:rPr lang="en-US" altLang="ko-KR" sz="1000" dirty="0" err="1"/>
              <a:t>re.split</a:t>
            </a:r>
            <a:r>
              <a:rPr lang="en-US" altLang="ko-KR" sz="1000" dirty="0"/>
              <a:t>('(\w+)', 'Words, words, words')</a:t>
            </a:r>
          </a:p>
          <a:p>
            <a:r>
              <a:rPr lang="en-US" altLang="ko-KR" sz="1000" dirty="0"/>
              <a:t>Out[73]: ['', 'Words', ', ', 'words', ', ', 'words', '']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05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Grouping</a:t>
            </a:r>
            <a:r>
              <a:rPr lang="en-US" altLang="ko-KR" b="1" dirty="0" smtClean="0"/>
              <a:t>(…) :</a:t>
            </a:r>
            <a:r>
              <a:rPr lang="ko-KR" altLang="en-US" b="1" dirty="0" smtClean="0"/>
              <a:t>예시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line </a:t>
            </a:r>
            <a:r>
              <a:rPr lang="en-US" altLang="ko-KR" sz="1200" dirty="0"/>
              <a:t>= "Cats are smarter than </a:t>
            </a:r>
            <a:r>
              <a:rPr lang="en-US" altLang="ko-KR" sz="1200" dirty="0" smtClean="0"/>
              <a:t>dogs“</a:t>
            </a:r>
            <a:endParaRPr lang="en-US" altLang="ko-KR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matchObj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re.match</a:t>
            </a:r>
            <a:r>
              <a:rPr lang="en-US" altLang="ko-KR" sz="1200" dirty="0"/>
              <a:t>( r'(.*) </a:t>
            </a:r>
            <a:r>
              <a:rPr lang="en-US" altLang="ko-KR" sz="1200" dirty="0" smtClean="0"/>
              <a:t> are  (.*?)  (.*)', </a:t>
            </a:r>
            <a:r>
              <a:rPr lang="en-US" altLang="ko-KR" sz="1200" dirty="0"/>
              <a:t>line, </a:t>
            </a:r>
            <a:r>
              <a:rPr lang="en-US" altLang="ko-KR" sz="1200" dirty="0" err="1" smtClean="0"/>
              <a:t>re.M|re.I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Cats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(.*) </a:t>
            </a:r>
            <a:r>
              <a:rPr lang="ko-KR" altLang="en-US" sz="1200" dirty="0" err="1" smtClean="0"/>
              <a:t>매칭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, smarter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(.*?)</a:t>
            </a:r>
            <a:r>
              <a:rPr lang="ko-KR" altLang="en-US" sz="1200" dirty="0" smtClean="0"/>
              <a:t>와 </a:t>
            </a:r>
            <a:r>
              <a:rPr lang="ko-KR" altLang="en-US" sz="1200" dirty="0" err="1" smtClean="0"/>
              <a:t>매칭</a:t>
            </a:r>
            <a:r>
              <a:rPr lang="en-US" altLang="ko-KR" sz="1200" dirty="0" smtClean="0"/>
              <a:t>, than dogs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(.*)</a:t>
            </a:r>
            <a:r>
              <a:rPr lang="ko-KR" altLang="en-US" sz="1200" dirty="0" smtClean="0"/>
              <a:t>와 </a:t>
            </a:r>
            <a:r>
              <a:rPr lang="ko-KR" altLang="en-US" sz="1200" dirty="0" err="1" smtClean="0"/>
              <a:t>매칭</a:t>
            </a:r>
            <a:endParaRPr lang="en-US" altLang="ko-KR" sz="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re.I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대소문자에 관계없이 </a:t>
            </a:r>
            <a:r>
              <a:rPr lang="ko-KR" altLang="en-US" sz="1200" dirty="0" smtClean="0"/>
              <a:t>매치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Re.m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여러 줄과 매치</a:t>
            </a:r>
            <a:endParaRPr lang="en-US" altLang="ko-KR" sz="1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85923"/>
              </p:ext>
            </p:extLst>
          </p:nvPr>
        </p:nvGraphicFramePr>
        <p:xfrm>
          <a:off x="827584" y="3068960"/>
          <a:ext cx="7416824" cy="1219200"/>
        </p:xfrm>
        <a:graphic>
          <a:graphicData uri="http://schemas.openxmlformats.org/drawingml/2006/table">
            <a:tbl>
              <a:tblPr/>
              <a:tblGrid>
                <a:gridCol w="1841926"/>
                <a:gridCol w="557489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\D\d+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\</a:t>
                      </a:r>
                      <a:r>
                        <a:rPr lang="en-US" sz="1200" dirty="0" err="1" smtClean="0">
                          <a:effectLst/>
                        </a:rPr>
                        <a:t>DNo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group: + repeats \d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(\D\d)+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Grouped: + repeats \D\d pair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([Pp]</a:t>
                      </a:r>
                      <a:r>
                        <a:rPr lang="en-US" sz="1200" dirty="0" err="1">
                          <a:effectLst/>
                        </a:rPr>
                        <a:t>ython</a:t>
                      </a:r>
                      <a:r>
                        <a:rPr lang="en-US" sz="1200" dirty="0">
                          <a:effectLst/>
                        </a:rPr>
                        <a:t>(, )?)+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Match "Python", "Python, python, python", etc.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52085"/>
              </p:ext>
            </p:extLst>
          </p:nvPr>
        </p:nvGraphicFramePr>
        <p:xfrm>
          <a:off x="827584" y="5212040"/>
          <a:ext cx="7416824" cy="1097280"/>
        </p:xfrm>
        <a:graphic>
          <a:graphicData uri="http://schemas.openxmlformats.org/drawingml/2006/table">
            <a:tbl>
              <a:tblPr/>
              <a:tblGrid>
                <a:gridCol w="1841926"/>
                <a:gridCol w="557489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([Pp])ython&amp;\1ails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Match </a:t>
                      </a:r>
                      <a:r>
                        <a:rPr lang="en-US" sz="1200" dirty="0" err="1">
                          <a:effectLst/>
                        </a:rPr>
                        <a:t>python&amp;pails</a:t>
                      </a:r>
                      <a:r>
                        <a:rPr lang="en-US" sz="1200" dirty="0">
                          <a:effectLst/>
                        </a:rPr>
                        <a:t> or </a:t>
                      </a:r>
                      <a:r>
                        <a:rPr lang="en-US" sz="1200" dirty="0" err="1">
                          <a:effectLst/>
                        </a:rPr>
                        <a:t>Python&amp;Pails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effectLst/>
                        </a:rPr>
                        <a:t>(['"])[^\1]*\1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Single or double-quoted string. \1 matches whatever the 1st group matched. \2 matches whatever the 2nd group matched, etc.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4437112"/>
            <a:ext cx="7704856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§"/>
            </a:pPr>
            <a:r>
              <a:rPr lang="ko-KR" altLang="en-US" dirty="0"/>
              <a:t>기존 그룹을 </a:t>
            </a:r>
            <a:r>
              <a:rPr lang="ko-KR" altLang="en-US" dirty="0" smtClean="0"/>
              <a:t>재사용하기</a:t>
            </a:r>
            <a:endParaRPr lang="en-US" altLang="ko-KR" dirty="0" smtClean="0"/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기존 그룹을 숫자를 사용하여 참조하게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7730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Named Group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b="1" dirty="0" smtClean="0">
                <a:latin typeface="+mn-ea"/>
              </a:rPr>
              <a:t>( </a:t>
            </a:r>
            <a:r>
              <a:rPr lang="en-US" altLang="ko-KR" sz="2800" b="1" dirty="0" smtClean="0">
                <a:latin typeface="+mn-ea"/>
              </a:rPr>
              <a:t>) </a:t>
            </a:r>
            <a:r>
              <a:rPr lang="ko-KR" altLang="en-US" sz="2800" b="1" dirty="0" smtClean="0">
                <a:latin typeface="+mn-ea"/>
              </a:rPr>
              <a:t>내에 </a:t>
            </a:r>
            <a:r>
              <a:rPr lang="en-US" altLang="ko-KR" sz="2800" b="1" dirty="0" smtClean="0">
                <a:latin typeface="+mn-ea"/>
              </a:rPr>
              <a:t>name</a:t>
            </a:r>
            <a:r>
              <a:rPr lang="ko-KR" altLang="en-US" sz="2800" b="1" dirty="0" smtClean="0">
                <a:latin typeface="+mn-ea"/>
              </a:rPr>
              <a:t>을 붙여서 </a:t>
            </a:r>
            <a:r>
              <a:rPr lang="en-US" altLang="ko-KR" sz="2800" b="1" dirty="0" smtClean="0">
                <a:latin typeface="+mn-ea"/>
              </a:rPr>
              <a:t>name </a:t>
            </a:r>
            <a:r>
              <a:rPr lang="ko-KR" altLang="en-US" sz="2800" b="1" dirty="0" smtClean="0">
                <a:latin typeface="+mn-ea"/>
              </a:rPr>
              <a:t>으로 패턴 </a:t>
            </a:r>
            <a:r>
              <a:rPr lang="ko-KR" altLang="en-US" sz="2800" b="1" dirty="0" err="1" smtClean="0">
                <a:latin typeface="+mn-ea"/>
              </a:rPr>
              <a:t>매칭을</a:t>
            </a:r>
            <a:r>
              <a:rPr lang="ko-KR" altLang="en-US" sz="2800" b="1" dirty="0" smtClean="0">
                <a:latin typeface="+mn-ea"/>
              </a:rPr>
              <a:t> 찾을 수 있는 구조를 </a:t>
            </a:r>
            <a:r>
              <a:rPr lang="ko-KR" altLang="en-US" sz="2800" b="1" dirty="0" err="1" smtClean="0">
                <a:latin typeface="+mn-ea"/>
              </a:rPr>
              <a:t>만듬</a:t>
            </a:r>
            <a:endParaRPr lang="en-US" altLang="ko-KR" sz="2800" b="1" dirty="0">
              <a:latin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41173"/>
              </p:ext>
            </p:extLst>
          </p:nvPr>
        </p:nvGraphicFramePr>
        <p:xfrm>
          <a:off x="611560" y="3356992"/>
          <a:ext cx="7920880" cy="1700207"/>
        </p:xfrm>
        <a:graphic>
          <a:graphicData uri="http://schemas.openxmlformats.org/drawingml/2006/table">
            <a:tbl>
              <a:tblPr/>
              <a:tblGrid>
                <a:gridCol w="2664296"/>
                <a:gridCol w="1872208"/>
                <a:gridCol w="3384376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'(?P&lt;name&gt;.*) (?P&lt;phone&gt;.*)'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‘John 123456'</a:t>
                      </a:r>
                      <a:endParaRPr 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effectLst/>
                        </a:rPr>
                        <a:t>name = </a:t>
                      </a:r>
                      <a:r>
                        <a:rPr lang="en-US" altLang="ko-KR" sz="1800" dirty="0" err="1" smtClean="0">
                          <a:effectLst/>
                        </a:rPr>
                        <a:t>johe</a:t>
                      </a:r>
                      <a:r>
                        <a:rPr lang="en-US" altLang="ko-KR" sz="1800" dirty="0" smtClean="0">
                          <a:effectLst/>
                        </a:rPr>
                        <a:t>, phone=123456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pl-PL" altLang="ko-KR" dirty="0" smtClean="0"/>
                        <a:t>"(?P&lt;first&gt;\w+)\W+(?P&lt;last&gt;\w+)"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"Clyde Griffiths"</a:t>
                      </a:r>
                      <a:endParaRPr 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first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dirty="0" smtClean="0"/>
                        <a:t>Clyde </a:t>
                      </a:r>
                    </a:p>
                    <a:p>
                      <a:pPr algn="l"/>
                      <a:r>
                        <a:rPr lang="en-US" altLang="ko-KR" dirty="0" smtClean="0"/>
                        <a:t>last = Griffiths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4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정규표현</a:t>
            </a:r>
            <a:r>
              <a:rPr lang="ko-KR" altLang="en-US" dirty="0" err="1"/>
              <a:t>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9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Non-capture : (?: …)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b="1" dirty="0" smtClean="0">
                <a:latin typeface="+mn-ea"/>
              </a:rPr>
              <a:t>정규 표현의 </a:t>
            </a:r>
            <a:r>
              <a:rPr lang="ko-KR" altLang="en-US" sz="2800" b="1" dirty="0">
                <a:latin typeface="+mn-ea"/>
              </a:rPr>
              <a:t>괄호 안에 있지만 그룹에 의해 일치하는 부분 문자열 비교를 수행 한 후 검색 또는 나중에 패턴에서 </a:t>
            </a:r>
            <a:r>
              <a:rPr lang="ko-KR" altLang="en-US" sz="2800" b="1" dirty="0" smtClean="0">
                <a:latin typeface="+mn-ea"/>
              </a:rPr>
              <a:t>참조하지 않음</a:t>
            </a: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49944"/>
              </p:ext>
            </p:extLst>
          </p:nvPr>
        </p:nvGraphicFramePr>
        <p:xfrm>
          <a:off x="611560" y="3881041"/>
          <a:ext cx="7920880" cy="1060127"/>
        </p:xfrm>
        <a:graphic>
          <a:graphicData uri="http://schemas.openxmlformats.org/drawingml/2006/table">
            <a:tbl>
              <a:tblPr/>
              <a:tblGrid>
                <a:gridCol w="2808312"/>
                <a:gridCol w="2088232"/>
                <a:gridCol w="3024336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/>
                        <a:t>"(</a:t>
                      </a:r>
                      <a:r>
                        <a:rPr kumimoji="0" lang="en-US" altLang="ko-KR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</a:t>
                      </a:r>
                      <a:r>
                        <a:rPr lang="en-US" altLang="ko-KR" dirty="0" smtClean="0"/>
                        <a:t>(</a:t>
                      </a:r>
                      <a:r>
                        <a:rPr kumimoji="0" lang="en-US" altLang="ko-KR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</a:t>
                      </a:r>
                      <a:r>
                        <a:rPr lang="en-US" altLang="ko-KR" dirty="0" smtClean="0"/>
                        <a:t>\w{3})|(</a:t>
                      </a:r>
                      <a:r>
                        <a:rPr kumimoji="0" lang="en-US" altLang="ko-KR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?:</a:t>
                      </a:r>
                      <a:r>
                        <a:rPr lang="en-US" altLang="ko-KR" dirty="0" smtClean="0"/>
                        <a:t>\-{3}))\d\d\d$"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“cat100 “</a:t>
                      </a:r>
                    </a:p>
                    <a:p>
                      <a:pPr algn="ctr"/>
                      <a:r>
                        <a:rPr lang="en-US" altLang="ko-KR" dirty="0" smtClean="0"/>
                        <a:t>“---200”</a:t>
                      </a:r>
                      <a:endParaRPr 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“cat100 “</a:t>
                      </a:r>
                    </a:p>
                    <a:p>
                      <a:pPr algn="ctr"/>
                      <a:r>
                        <a:rPr lang="en-US" altLang="ko-KR" dirty="0" smtClean="0"/>
                        <a:t>“---200”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558924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(?:(?:\</a:t>
            </a:r>
            <a:r>
              <a:rPr lang="en-US" altLang="ko-KR" dirty="0"/>
              <a:t>w{3})|(?:\-{3</a:t>
            </a:r>
            <a:r>
              <a:rPr lang="en-US" altLang="ko-KR" dirty="0" smtClean="0"/>
              <a:t>})) : </a:t>
            </a:r>
            <a:r>
              <a:rPr lang="ko-KR" altLang="en-US" dirty="0" smtClean="0"/>
              <a:t>패턴 내부에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문자와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자 중에 선택</a:t>
            </a:r>
            <a:endParaRPr lang="en-US" altLang="ko-KR" dirty="0" smtClean="0"/>
          </a:p>
          <a:p>
            <a:r>
              <a:rPr lang="en-US" altLang="ko-KR" dirty="0"/>
              <a:t>\d\d\d</a:t>
            </a:r>
            <a:r>
              <a:rPr lang="en-US" altLang="ko-KR" dirty="0" smtClean="0"/>
              <a:t>$“ : </a:t>
            </a:r>
            <a:r>
              <a:rPr lang="ko-KR" altLang="en-US" dirty="0" smtClean="0"/>
              <a:t>마지막에 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822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Group :</a:t>
            </a:r>
            <a:r>
              <a:rPr lang="en-US" altLang="ko-KR" dirty="0" err="1" smtClean="0"/>
              <a:t>subexpression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하위표현패턴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799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20000"/>
              </a:lnSpc>
              <a:buNone/>
            </a:pPr>
            <a:r>
              <a:rPr lang="ko-KR" altLang="en-US" sz="2800" dirty="0" smtClean="0"/>
              <a:t>기존패턴에 대해 추가적인 패턴을 적용할 경우 사용하는 패턴</a:t>
            </a:r>
            <a:endParaRPr lang="en-US" altLang="ko-KR" sz="2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56653"/>
              </p:ext>
            </p:extLst>
          </p:nvPr>
        </p:nvGraphicFramePr>
        <p:xfrm>
          <a:off x="971600" y="3068960"/>
          <a:ext cx="7416824" cy="2758815"/>
        </p:xfrm>
        <a:graphic>
          <a:graphicData uri="http://schemas.openxmlformats.org/drawingml/2006/table">
            <a:tbl>
              <a:tblPr/>
              <a:tblGrid>
                <a:gridCol w="1841926"/>
                <a:gridCol w="5574898"/>
              </a:tblGrid>
              <a:tr h="2764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(?P=name)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기존에 정의된 네임 그룹을 참조해서 처리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4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(?#...)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주석처리 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459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(?=...)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전방탐색패턴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459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(?!...)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부정형전방탐색패턴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459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(?&lt;=...)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후방탐색패턴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459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(?&lt;!...)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effectLst/>
                        </a:rPr>
                        <a:t>부정형후방탐색패턴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(?(id/name)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yes-pattern|no-pattern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미리 정의된 패턴에 대해 확인하고 그 패턴에 대한 추가 처리를 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30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기존 네임그룹 참조</a:t>
            </a:r>
            <a:r>
              <a:rPr lang="en-US" altLang="ko-KR" b="1" dirty="0" smtClean="0"/>
              <a:t>(?P=name)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b="1" dirty="0" smtClean="0"/>
              <a:t>기존 네임 그룹 패턴을 다시 사용해서 패턴 </a:t>
            </a:r>
            <a:r>
              <a:rPr lang="ko-KR" altLang="en-US" sz="2800" b="1" dirty="0" err="1" smtClean="0"/>
              <a:t>매칭</a:t>
            </a:r>
            <a:endParaRPr lang="en-US" altLang="ko-KR" sz="28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76848"/>
              </p:ext>
            </p:extLst>
          </p:nvPr>
        </p:nvGraphicFramePr>
        <p:xfrm>
          <a:off x="611560" y="3356992"/>
          <a:ext cx="7920880" cy="1060127"/>
        </p:xfrm>
        <a:graphic>
          <a:graphicData uri="http://schemas.openxmlformats.org/drawingml/2006/table">
            <a:tbl>
              <a:tblPr/>
              <a:tblGrid>
                <a:gridCol w="2736304"/>
                <a:gridCol w="2808312"/>
                <a:gridCol w="2376264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'(?P&lt;word&gt;\b\w+)\s+(?P=word)'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'Paris in the </a:t>
                      </a:r>
                      <a:r>
                        <a:rPr lang="en-US" altLang="ko-KR" sz="1800" dirty="0" err="1" smtClean="0">
                          <a:effectLst/>
                        </a:rPr>
                        <a:t>the</a:t>
                      </a:r>
                      <a:r>
                        <a:rPr lang="en-US" altLang="ko-KR" sz="1800" dirty="0" smtClean="0">
                          <a:effectLst/>
                        </a:rPr>
                        <a:t> spring'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effectLst/>
                        </a:rPr>
                        <a:t>'the </a:t>
                      </a:r>
                      <a:r>
                        <a:rPr lang="en-US" altLang="ko-KR" sz="1800" dirty="0" err="1" smtClean="0">
                          <a:effectLst/>
                        </a:rPr>
                        <a:t>the</a:t>
                      </a:r>
                      <a:r>
                        <a:rPr lang="en-US" altLang="ko-KR" sz="1800" dirty="0" smtClean="0">
                          <a:effectLst/>
                        </a:rPr>
                        <a:t>'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710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주석</a:t>
            </a:r>
            <a:r>
              <a:rPr lang="en-US" altLang="ko-KR" b="1" dirty="0" smtClean="0"/>
              <a:t>(?#...)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b="1" dirty="0" smtClean="0"/>
              <a:t>패턴에 대한 주석을 추가하여 설명하므로 정규식 </a:t>
            </a:r>
            <a:r>
              <a:rPr lang="ko-KR" altLang="en-US" sz="2800" b="1" dirty="0" err="1" smtClean="0"/>
              <a:t>패턴매칭에서는</a:t>
            </a:r>
            <a:r>
              <a:rPr lang="ko-KR" altLang="en-US" sz="2800" b="1" dirty="0" smtClean="0"/>
              <a:t> 무시됨 </a:t>
            </a: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38116"/>
              </p:ext>
            </p:extLst>
          </p:nvPr>
        </p:nvGraphicFramePr>
        <p:xfrm>
          <a:off x="611560" y="3356992"/>
          <a:ext cx="7920880" cy="1060127"/>
        </p:xfrm>
        <a:graphic>
          <a:graphicData uri="http://schemas.openxmlformats.org/drawingml/2006/table">
            <a:tbl>
              <a:tblPr/>
              <a:tblGrid>
                <a:gridCol w="2736304"/>
                <a:gridCol w="2808312"/>
                <a:gridCol w="2376264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"[</a:t>
                      </a:r>
                      <a:r>
                        <a:rPr lang="en-US" altLang="ko-KR" sz="1800" dirty="0" err="1" smtClean="0">
                          <a:effectLst/>
                        </a:rPr>
                        <a:t>abc</a:t>
                      </a:r>
                      <a:r>
                        <a:rPr lang="en-US" altLang="ko-KR" sz="1800" dirty="0" smtClean="0">
                          <a:effectLst/>
                        </a:rPr>
                        <a:t>].+(?# writing comments)"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</a:t>
                      </a:r>
                      <a:r>
                        <a:rPr lang="en-US" altLang="ko-KR" sz="1800" dirty="0" err="1" smtClean="0">
                          <a:effectLst/>
                        </a:rPr>
                        <a:t>abc</a:t>
                      </a:r>
                      <a:r>
                        <a:rPr lang="en-US" altLang="ko-KR" sz="1800" dirty="0" smtClean="0">
                          <a:effectLst/>
                        </a:rPr>
                        <a:t>”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</a:t>
                      </a:r>
                      <a:r>
                        <a:rPr lang="en-US" altLang="ko-KR" sz="1800" dirty="0" err="1" smtClean="0">
                          <a:effectLst/>
                        </a:rPr>
                        <a:t>abc</a:t>
                      </a:r>
                      <a:r>
                        <a:rPr lang="en-US" altLang="ko-KR" sz="1800" dirty="0" smtClean="0">
                          <a:effectLst/>
                        </a:rPr>
                        <a:t>”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609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전방탐색</a:t>
            </a:r>
            <a:r>
              <a:rPr lang="en-US" altLang="ko-KR" b="1" dirty="0" smtClean="0"/>
              <a:t>(?=...)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300" b="1" dirty="0" smtClean="0"/>
              <a:t>작성된 패턴이 있어도 그 값이 제외된 후에 표시하는 패턴</a:t>
            </a:r>
            <a:endParaRPr lang="en-US" altLang="ko-KR" sz="33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55022"/>
              </p:ext>
            </p:extLst>
          </p:nvPr>
        </p:nvGraphicFramePr>
        <p:xfrm>
          <a:off x="611560" y="3356992"/>
          <a:ext cx="7920880" cy="840094"/>
        </p:xfrm>
        <a:graphic>
          <a:graphicData uri="http://schemas.openxmlformats.org/drawingml/2006/table">
            <a:tbl>
              <a:tblPr/>
              <a:tblGrid>
                <a:gridCol w="2252015"/>
                <a:gridCol w="1924449"/>
                <a:gridCol w="3744416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".+(?=</a:t>
                      </a:r>
                      <a:r>
                        <a:rPr lang="en-US" altLang="ko-KR" sz="1800" dirty="0" err="1" smtClean="0">
                          <a:effectLst/>
                        </a:rPr>
                        <a:t>abc</a:t>
                      </a:r>
                      <a:r>
                        <a:rPr lang="en-US" altLang="ko-KR" sz="1800" dirty="0" smtClean="0">
                          <a:effectLst/>
                        </a:rPr>
                        <a:t>)", 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</a:t>
                      </a:r>
                      <a:r>
                        <a:rPr lang="en-US" altLang="ko-KR" sz="1800" dirty="0" err="1" smtClean="0">
                          <a:effectLst/>
                        </a:rPr>
                        <a:t>vvvabc</a:t>
                      </a:r>
                      <a:r>
                        <a:rPr lang="en-US" altLang="ko-KR" sz="1800" dirty="0" smtClean="0">
                          <a:effectLst/>
                        </a:rPr>
                        <a:t>"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err="1" smtClean="0">
                          <a:effectLst/>
                        </a:rPr>
                        <a:t>vvv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827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부정형전방탐색</a:t>
            </a:r>
            <a:r>
              <a:rPr lang="en-US" altLang="ko-KR" b="1" dirty="0" smtClean="0"/>
              <a:t>(?!...)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/>
              <a:t>전방탐색은 일치한 것을 탐색하지 부정형은 일치하지 않는 것을 탐색함</a:t>
            </a: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9811"/>
              </p:ext>
            </p:extLst>
          </p:nvPr>
        </p:nvGraphicFramePr>
        <p:xfrm>
          <a:off x="611560" y="3356992"/>
          <a:ext cx="7920880" cy="840094"/>
        </p:xfrm>
        <a:graphic>
          <a:graphicData uri="http://schemas.openxmlformats.org/drawingml/2006/table">
            <a:tbl>
              <a:tblPr/>
              <a:tblGrid>
                <a:gridCol w="2252015"/>
                <a:gridCol w="1924449"/>
                <a:gridCol w="3744416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 smtClean="0">
                          <a:effectLst/>
                        </a:rPr>
                        <a:t>".+(?!</a:t>
                      </a:r>
                      <a:r>
                        <a:rPr lang="en-US" altLang="ko-KR" sz="1800" dirty="0" err="1" smtClean="0">
                          <a:effectLst/>
                        </a:rPr>
                        <a:t>abc</a:t>
                      </a:r>
                      <a:r>
                        <a:rPr lang="en-US" altLang="ko-KR" sz="1800" dirty="0" smtClean="0">
                          <a:effectLst/>
                        </a:rPr>
                        <a:t>)"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effectLst/>
                        </a:rPr>
                        <a:t>"xxx"</a:t>
                      </a:r>
                      <a:endParaRPr 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effectLst/>
                        </a:rPr>
                        <a:t>"xxx"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499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후방탐색</a:t>
            </a:r>
            <a:r>
              <a:rPr lang="en-US" altLang="ko-KR" b="1" dirty="0"/>
              <a:t>(?&lt;=...)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b="1" dirty="0" smtClean="0"/>
              <a:t>자기 패턴을 검색 후에 자신을 빼고 뒤에 </a:t>
            </a:r>
            <a:r>
              <a:rPr lang="ko-KR" altLang="en-US" sz="2800" b="1" dirty="0" smtClean="0"/>
              <a:t>일치하는 것을 표시</a:t>
            </a:r>
            <a:endParaRPr lang="en-US" altLang="ko-KR" sz="28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800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01684"/>
              </p:ext>
            </p:extLst>
          </p:nvPr>
        </p:nvGraphicFramePr>
        <p:xfrm>
          <a:off x="611560" y="3356992"/>
          <a:ext cx="7920880" cy="840094"/>
        </p:xfrm>
        <a:graphic>
          <a:graphicData uri="http://schemas.openxmlformats.org/drawingml/2006/table">
            <a:tbl>
              <a:tblPr/>
              <a:tblGrid>
                <a:gridCol w="2252015"/>
                <a:gridCol w="1924449"/>
                <a:gridCol w="3744416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"(?&lt;=</a:t>
                      </a:r>
                      <a:r>
                        <a:rPr lang="en-US" altLang="ko-KR" sz="1800" dirty="0" err="1" smtClean="0">
                          <a:effectLst/>
                        </a:rPr>
                        <a:t>abc</a:t>
                      </a:r>
                      <a:r>
                        <a:rPr lang="en-US" altLang="ko-KR" sz="1800" dirty="0" smtClean="0">
                          <a:effectLst/>
                        </a:rPr>
                        <a:t>).+", 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</a:t>
                      </a:r>
                      <a:r>
                        <a:rPr lang="en-US" altLang="ko-KR" sz="1800" dirty="0" err="1" smtClean="0">
                          <a:effectLst/>
                        </a:rPr>
                        <a:t>vvvabcxxx</a:t>
                      </a:r>
                      <a:r>
                        <a:rPr lang="en-US" altLang="ko-KR" sz="1800" dirty="0" smtClean="0">
                          <a:effectLst/>
                        </a:rPr>
                        <a:t>"</a:t>
                      </a:r>
                      <a:endParaRPr lang="en-US" altLang="ko-KR" sz="1800" dirty="0" smtClean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effectLst/>
                        </a:rPr>
                        <a:t>xxx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693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부정형후방탐색</a:t>
            </a:r>
            <a:r>
              <a:rPr lang="en-US" altLang="ko-KR" b="1" dirty="0" smtClean="0"/>
              <a:t>(?&lt;!...)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( ) </a:t>
            </a:r>
            <a:r>
              <a:rPr lang="ko-KR" altLang="en-US" sz="1800" dirty="0" smtClean="0"/>
              <a:t>내에 정규 </a:t>
            </a:r>
            <a:r>
              <a:rPr lang="ko-KR" altLang="en-US" sz="1800" dirty="0" err="1" smtClean="0"/>
              <a:t>표현식을</a:t>
            </a:r>
            <a:r>
              <a:rPr lang="ko-KR" altLang="en-US" sz="1800" dirty="0" smtClean="0"/>
              <a:t> 정의하고 특정 단어나 특정 그룹을 표시</a:t>
            </a:r>
            <a:endParaRPr lang="en-US" altLang="ko-KR" sz="1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01201"/>
              </p:ext>
            </p:extLst>
          </p:nvPr>
        </p:nvGraphicFramePr>
        <p:xfrm>
          <a:off x="611560" y="3356992"/>
          <a:ext cx="7920880" cy="840094"/>
        </p:xfrm>
        <a:graphic>
          <a:graphicData uri="http://schemas.openxmlformats.org/drawingml/2006/table">
            <a:tbl>
              <a:tblPr/>
              <a:tblGrid>
                <a:gridCol w="2252015"/>
                <a:gridCol w="1924449"/>
                <a:gridCol w="3744416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"([</a:t>
                      </a:r>
                      <a:r>
                        <a:rPr lang="en-US" altLang="ko-KR" sz="1800" dirty="0" err="1" smtClean="0">
                          <a:effectLst/>
                        </a:rPr>
                        <a:t>abc</a:t>
                      </a:r>
                      <a:r>
                        <a:rPr lang="en-US" altLang="ko-KR" sz="1800" dirty="0" smtClean="0">
                          <a:effectLst/>
                        </a:rPr>
                        <a:t>]).+([</a:t>
                      </a:r>
                      <a:r>
                        <a:rPr lang="en-US" altLang="ko-KR" sz="1800" dirty="0" err="1" smtClean="0">
                          <a:effectLst/>
                        </a:rPr>
                        <a:t>def</a:t>
                      </a:r>
                      <a:r>
                        <a:rPr lang="en-US" altLang="ko-KR" sz="1800" dirty="0" smtClean="0">
                          <a:effectLst/>
                        </a:rPr>
                        <a:t>])"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"b===d==c"</a:t>
                      </a:r>
                      <a:endParaRPr 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effectLst/>
                        </a:rPr>
                        <a:t>b</a:t>
                      </a:r>
                      <a:r>
                        <a:rPr lang="en-US" altLang="ko-KR" sz="1800" dirty="0" smtClean="0">
                          <a:effectLst/>
                        </a:rPr>
                        <a:t>,</a:t>
                      </a:r>
                      <a:r>
                        <a:rPr lang="en-US" altLang="ko-KR" sz="1800" baseline="0" dirty="0" smtClean="0">
                          <a:effectLst/>
                        </a:rPr>
                        <a:t> d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12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(?(</a:t>
            </a:r>
            <a:r>
              <a:rPr lang="en-US" altLang="ko-KR" b="1" dirty="0" smtClean="0"/>
              <a:t>id/name)yes…|no…)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선행 패턴에 대해 추가패턴을 표시하고 실제 성공과 실패에 대한 추가적인 처리를 하는 패턴</a:t>
            </a:r>
            <a:endParaRPr lang="en-US" altLang="ko-KR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err="1" smtClean="0"/>
              <a:t>Nopattern</a:t>
            </a:r>
            <a:r>
              <a:rPr lang="ko-KR" altLang="en-US" sz="2800" dirty="0" smtClean="0"/>
              <a:t>은 있으나 없으면 </a:t>
            </a:r>
            <a:r>
              <a:rPr lang="ko-KR" altLang="en-US" sz="2800" dirty="0" err="1" smtClean="0"/>
              <a:t>매핑이</a:t>
            </a:r>
            <a:r>
              <a:rPr lang="ko-KR" altLang="en-US" sz="2800" dirty="0" smtClean="0"/>
              <a:t> 안되므로 생략해도 됨</a:t>
            </a:r>
            <a:endParaRPr lang="en-US" altLang="ko-KR" sz="2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 </a:t>
            </a:r>
            <a:endParaRPr lang="en-US" altLang="ko-KR" sz="2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264"/>
              </p:ext>
            </p:extLst>
          </p:nvPr>
        </p:nvGraphicFramePr>
        <p:xfrm>
          <a:off x="539552" y="4509120"/>
          <a:ext cx="7920880" cy="840094"/>
        </p:xfrm>
        <a:graphic>
          <a:graphicData uri="http://schemas.openxmlformats.org/drawingml/2006/table">
            <a:tbl>
              <a:tblPr/>
              <a:tblGrid>
                <a:gridCol w="2252015"/>
                <a:gridCol w="1924449"/>
                <a:gridCol w="3744416"/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정규식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문자열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smtClean="0">
                          <a:effectLst/>
                        </a:rPr>
                        <a:t>'(a)(?(1)</a:t>
                      </a:r>
                      <a:r>
                        <a:rPr lang="en-US" altLang="ko-KR" sz="1800" dirty="0" err="1" smtClean="0">
                          <a:effectLst/>
                        </a:rPr>
                        <a:t>b|c</a:t>
                      </a:r>
                      <a:r>
                        <a:rPr lang="en-US" altLang="ko-KR" sz="1800" dirty="0" smtClean="0">
                          <a:effectLst/>
                        </a:rPr>
                        <a:t>)'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'ab'</a:t>
                      </a:r>
                      <a:endParaRPr 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effectLst/>
                        </a:rPr>
                        <a:t>'b'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정규표현식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정규표현식을</a:t>
            </a:r>
            <a:r>
              <a:rPr lang="ko-KR" altLang="en-US" sz="1800" dirty="0" smtClean="0"/>
              <a:t> 정의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 문자열에 대한 표현을 메타문자로 표시함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정규표현식을</a:t>
            </a:r>
            <a:r>
              <a:rPr lang="ko-KR" altLang="en-US" sz="1800" dirty="0" smtClean="0"/>
              <a:t> 실행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 실제 문자열을 넣고 정규식과 </a:t>
            </a:r>
            <a:r>
              <a:rPr lang="ko-KR" altLang="en-US" sz="1800" dirty="0" err="1" smtClean="0"/>
              <a:t>매칭여부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검증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691680" y="4149080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92080" y="4135591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008106" y="4338812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65513" y="37170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패턴정의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8086" y="544522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패턴실행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패턴검색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67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패턴변경자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Grouping(?</a:t>
            </a:r>
            <a:r>
              <a:rPr lang="en-US" altLang="ko-KR" b="1" dirty="0" err="1"/>
              <a:t>iLmsux</a:t>
            </a:r>
            <a:r>
              <a:rPr lang="en-US" altLang="ko-KR" b="1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r>
              <a:rPr lang="ko-KR" altLang="en-US" sz="2800" dirty="0" smtClean="0"/>
              <a:t>패턴 처리시 실제 작동하는 패턴의 플래그에 따른 지시에 따라 실행 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5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85227"/>
              </p:ext>
            </p:extLst>
          </p:nvPr>
        </p:nvGraphicFramePr>
        <p:xfrm>
          <a:off x="827584" y="2852936"/>
          <a:ext cx="7416824" cy="1402080"/>
        </p:xfrm>
        <a:graphic>
          <a:graphicData uri="http://schemas.openxmlformats.org/drawingml/2006/table">
            <a:tbl>
              <a:tblPr/>
              <a:tblGrid>
                <a:gridCol w="1841926"/>
                <a:gridCol w="557489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iLmsux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re.I</a:t>
                      </a:r>
                      <a:r>
                        <a:rPr lang="en-US" sz="1200" dirty="0" smtClean="0">
                          <a:effectLst/>
                        </a:rPr>
                        <a:t> (ignore case), </a:t>
                      </a:r>
                      <a:r>
                        <a:rPr lang="en-US" sz="1200" dirty="0" err="1" smtClean="0">
                          <a:effectLst/>
                        </a:rPr>
                        <a:t>re.L</a:t>
                      </a:r>
                      <a:r>
                        <a:rPr lang="en-US" sz="1200" dirty="0" smtClean="0">
                          <a:effectLst/>
                        </a:rPr>
                        <a:t> (locale dependent), </a:t>
                      </a:r>
                      <a:r>
                        <a:rPr lang="en-US" sz="1200" dirty="0" err="1" smtClean="0">
                          <a:effectLst/>
                        </a:rPr>
                        <a:t>re.M</a:t>
                      </a:r>
                      <a:r>
                        <a:rPr lang="en-US" sz="1200" dirty="0" smtClean="0">
                          <a:effectLst/>
                        </a:rPr>
                        <a:t> (multi-line), </a:t>
                      </a:r>
                      <a:r>
                        <a:rPr lang="en-US" sz="1200" dirty="0" err="1" smtClean="0">
                          <a:effectLst/>
                        </a:rPr>
                        <a:t>re.S</a:t>
                      </a:r>
                      <a:r>
                        <a:rPr lang="en-US" sz="1200" dirty="0" smtClean="0">
                          <a:effectLst/>
                        </a:rPr>
                        <a:t> (dot matches all), </a:t>
                      </a:r>
                      <a:r>
                        <a:rPr lang="en-US" sz="1200" dirty="0" err="1" smtClean="0">
                          <a:effectLst/>
                        </a:rPr>
                        <a:t>re.U</a:t>
                      </a:r>
                      <a:r>
                        <a:rPr lang="en-US" sz="1200" dirty="0" smtClean="0">
                          <a:effectLst/>
                        </a:rPr>
                        <a:t> (Unicode dependent), and </a:t>
                      </a:r>
                      <a:r>
                        <a:rPr lang="en-US" sz="1200" dirty="0" err="1" smtClean="0">
                          <a:effectLst/>
                        </a:rPr>
                        <a:t>re.X</a:t>
                      </a:r>
                      <a:r>
                        <a:rPr lang="en-US" sz="120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verbose)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(?</a:t>
                      </a:r>
                      <a:r>
                        <a:rPr lang="en-US" sz="1200" dirty="0" err="1">
                          <a:effectLst/>
                        </a:rPr>
                        <a:t>imx</a:t>
                      </a:r>
                      <a:r>
                        <a:rPr lang="en-US" sz="1200" dirty="0">
                          <a:effectLst/>
                        </a:rPr>
                        <a:t>: re)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Temporarily toggles on 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, m, or x options within parentheses.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(?-imx: re)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Temporarily toggles off 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, m, or x options within parentheses.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03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패턴변경자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err="1"/>
              <a:t>i</a:t>
            </a:r>
            <a:r>
              <a:rPr lang="en-US" altLang="ko-KR" sz="1800" dirty="0"/>
              <a:t> : </a:t>
            </a:r>
            <a:r>
              <a:rPr lang="ko-KR" altLang="en-US" sz="1800" dirty="0"/>
              <a:t>패턴을 대소문자 구분 없이 검사한다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변경자를 사용할 경우 </a:t>
            </a:r>
            <a:r>
              <a:rPr lang="en-US" altLang="ko-KR" sz="1800" dirty="0"/>
              <a:t>[a-z]</a:t>
            </a:r>
            <a:r>
              <a:rPr lang="ko-KR" altLang="en-US" sz="1800" dirty="0"/>
              <a:t>로만 검사해도 자동으로 </a:t>
            </a:r>
            <a:r>
              <a:rPr lang="en-US" altLang="ko-KR" sz="1800" dirty="0"/>
              <a:t>[a-</a:t>
            </a:r>
            <a:r>
              <a:rPr lang="en-US" altLang="ko-KR" sz="1800" dirty="0" err="1"/>
              <a:t>zA</a:t>
            </a:r>
            <a:r>
              <a:rPr lang="en-US" altLang="ko-KR" sz="1800" dirty="0"/>
              <a:t>-Z]</a:t>
            </a:r>
            <a:r>
              <a:rPr lang="ko-KR" altLang="en-US" sz="1800" dirty="0"/>
              <a:t>와 같은 기능을 하게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가장 많이 쓰이는 패턴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s : </a:t>
            </a:r>
            <a:r>
              <a:rPr lang="ko-KR" altLang="en-US" sz="1800" dirty="0"/>
              <a:t>임의의 한 문자를 가리키는 </a:t>
            </a:r>
            <a:r>
              <a:rPr lang="en-US" altLang="ko-KR" sz="1800" dirty="0"/>
              <a:t>. </a:t>
            </a:r>
            <a:r>
              <a:rPr lang="ko-KR" altLang="en-US" sz="1800" dirty="0"/>
              <a:t>메타 문자에 </a:t>
            </a:r>
            <a:r>
              <a:rPr lang="ko-KR" altLang="en-US" sz="1800" dirty="0" err="1"/>
              <a:t>개행</a:t>
            </a:r>
            <a:r>
              <a:rPr lang="ko-KR" altLang="en-US" sz="1800" dirty="0"/>
              <a:t> 문자</a:t>
            </a:r>
            <a:r>
              <a:rPr lang="en-US" altLang="ko-KR" sz="1800" dirty="0"/>
              <a:t>(\n)</a:t>
            </a:r>
            <a:r>
              <a:rPr lang="ko-KR" altLang="en-US" sz="1800" dirty="0"/>
              <a:t>도 포함시키도록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변경자를 사용하면 </a:t>
            </a:r>
            <a:r>
              <a:rPr lang="en-US" altLang="ko-KR" sz="1800" dirty="0"/>
              <a:t>.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줄바꿈도</a:t>
            </a:r>
            <a:r>
              <a:rPr lang="ko-KR" altLang="en-US" sz="1800" dirty="0"/>
              <a:t> 임의의 한 문자로 취급하여 찾는다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m : </a:t>
            </a:r>
            <a:r>
              <a:rPr lang="ko-KR" altLang="en-US" sz="1800" dirty="0"/>
              <a:t>주어진 문자열에 </a:t>
            </a:r>
            <a:r>
              <a:rPr lang="ko-KR" altLang="en-US" sz="1800" dirty="0" err="1"/>
              <a:t>줄바꿈이</a:t>
            </a:r>
            <a:r>
              <a:rPr lang="ko-KR" altLang="en-US" sz="1800" dirty="0"/>
              <a:t> 있을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여러 줄로 취급하여 검사한다</a:t>
            </a:r>
            <a:r>
              <a:rPr lang="en-US" altLang="ko-KR" sz="1800" dirty="0"/>
              <a:t>. (</a:t>
            </a:r>
            <a:r>
              <a:rPr lang="ko-KR" altLang="en-US" sz="1800" dirty="0" err="1"/>
              <a:t>줄바꿈이</a:t>
            </a:r>
            <a:r>
              <a:rPr lang="ko-KR" altLang="en-US" sz="1800" dirty="0"/>
              <a:t> 없다면 써도 의미가 없다</a:t>
            </a:r>
            <a:r>
              <a:rPr lang="en-US" altLang="ko-KR" sz="1800" dirty="0"/>
              <a:t>.) </a:t>
            </a:r>
            <a:r>
              <a:rPr lang="ko-KR" altLang="en-US" sz="1800" dirty="0"/>
              <a:t>원래 </a:t>
            </a:r>
            <a:r>
              <a:rPr lang="ko-KR" altLang="en-US" sz="1800" dirty="0" err="1"/>
              <a:t>정규표현식을</a:t>
            </a:r>
            <a:r>
              <a:rPr lang="ko-KR" altLang="en-US" sz="1800" dirty="0"/>
              <a:t> 쓸 때 </a:t>
            </a:r>
            <a:r>
              <a:rPr lang="ko-KR" altLang="en-US" sz="1800" dirty="0" err="1"/>
              <a:t>줄바꿈은</a:t>
            </a:r>
            <a:r>
              <a:rPr lang="ko-KR" altLang="en-US" sz="1800" dirty="0"/>
              <a:t> 무시되는데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이걸 사용하면 </a:t>
            </a:r>
            <a:r>
              <a:rPr lang="ko-KR" altLang="en-US" sz="1800" dirty="0" err="1"/>
              <a:t>줄바꿈을</a:t>
            </a:r>
            <a:r>
              <a:rPr lang="ko-KR" altLang="en-US" sz="1800" dirty="0"/>
              <a:t> 적용해서 검사한다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 </a:t>
            </a:r>
            <a:r>
              <a:rPr lang="en-US" altLang="ko-KR" sz="1800" dirty="0"/>
              <a:t>^</a:t>
            </a:r>
            <a:r>
              <a:rPr lang="ko-KR" altLang="en-US" sz="1800" dirty="0"/>
              <a:t>은 한 줄의 시작</a:t>
            </a:r>
            <a:r>
              <a:rPr lang="en-US" altLang="ko-KR" sz="1800" dirty="0"/>
              <a:t>, $</a:t>
            </a:r>
            <a:r>
              <a:rPr lang="ko-KR" altLang="en-US" sz="1800" dirty="0"/>
              <a:t>는 한 줄의 끝으로 의미가 달라진다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x : </a:t>
            </a:r>
            <a:r>
              <a:rPr lang="ko-KR" altLang="en-US" sz="1800" dirty="0"/>
              <a:t>공백 문자를 찾지 않고 무시해 버린다</a:t>
            </a:r>
            <a:r>
              <a:rPr lang="en-US" altLang="ko-KR" sz="1800" dirty="0"/>
              <a:t>. 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이스케이프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역슬래쉬하고</a:t>
            </a:r>
            <a:r>
              <a:rPr lang="ko-KR" altLang="en-US" sz="1800" dirty="0"/>
              <a:t> 같이 쓸 경우</a:t>
            </a:r>
            <a:r>
              <a:rPr lang="en-US" altLang="ko-KR" sz="1800" dirty="0"/>
              <a:t>)</a:t>
            </a:r>
            <a:r>
              <a:rPr lang="ko-KR" altLang="en-US" sz="1800" dirty="0"/>
              <a:t>하거나 문자 클래스 안에 있을 경우에는 이걸 써도 공백을 찾는다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88338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패턴변경자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smtClean="0"/>
              <a:t>l : </a:t>
            </a:r>
            <a:r>
              <a:rPr lang="ko-KR" altLang="en-US" sz="1800" dirty="0" smtClean="0"/>
              <a:t>지역에 대한 처리 기준을 따름</a:t>
            </a:r>
            <a:r>
              <a:rPr lang="en-US" altLang="ko-KR" sz="1800" dirty="0" err="1"/>
              <a:t>re.LOCALEMake</a:t>
            </a:r>
            <a:r>
              <a:rPr lang="en-US" altLang="ko-KR" sz="1800" dirty="0"/>
              <a:t> \w, \W, \b, \B, \s and \S dependent on the current locale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800" dirty="0"/>
              <a:t>u</a:t>
            </a:r>
            <a:r>
              <a:rPr lang="en-US" altLang="ko-KR" sz="1800" dirty="0" smtClean="0"/>
              <a:t> : </a:t>
            </a:r>
            <a:r>
              <a:rPr lang="en-US" altLang="ko-KR" sz="1800" dirty="0" err="1"/>
              <a:t>unicode</a:t>
            </a:r>
            <a:r>
              <a:rPr lang="en-US" altLang="ko-KR" sz="1800" dirty="0"/>
              <a:t> </a:t>
            </a:r>
            <a:r>
              <a:rPr lang="ko-KR" altLang="en-US" sz="1800" dirty="0"/>
              <a:t>처리</a:t>
            </a:r>
            <a:endParaRPr lang="en-US" altLang="ko-KR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/>
              <a:t>    </a:t>
            </a:r>
            <a:r>
              <a:rPr lang="en-US" altLang="ko-KR" sz="1800" dirty="0" err="1"/>
              <a:t>re.Ure.UNICODEMake</a:t>
            </a:r>
            <a:r>
              <a:rPr lang="en-US" altLang="ko-KR" sz="1800" dirty="0"/>
              <a:t> \w, \W, \b, \B, \d, \D, \s and \S dependent on the Unicode character properties database.</a:t>
            </a:r>
          </a:p>
          <a:p>
            <a:pPr>
              <a:lnSpc>
                <a:spcPct val="11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39073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2852936"/>
            <a:ext cx="6477000" cy="301446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Re </a:t>
            </a:r>
            <a:br>
              <a:rPr lang="en-US" altLang="ko-KR" sz="6000" dirty="0" smtClean="0"/>
            </a:br>
            <a:r>
              <a:rPr lang="en-US" altLang="ko-KR" sz="6000" dirty="0" smtClean="0"/>
              <a:t>Module</a:t>
            </a:r>
            <a:br>
              <a:rPr lang="en-US" altLang="ko-KR" sz="6000" dirty="0" smtClean="0"/>
            </a:br>
            <a:r>
              <a:rPr lang="ko-KR" altLang="en-US" sz="6000" dirty="0" smtClean="0"/>
              <a:t>처리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49210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정규식  함수 방식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2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정규식 정의 및 실행  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 </a:t>
            </a:r>
            <a:r>
              <a:rPr lang="en-US" altLang="ko-KR" sz="1800" dirty="0"/>
              <a:t>re </a:t>
            </a:r>
            <a:r>
              <a:rPr lang="ko-KR" altLang="en-US" sz="1800" dirty="0"/>
              <a:t>모듈은 </a:t>
            </a:r>
            <a:r>
              <a:rPr lang="ko-KR" altLang="en-US" sz="1800" dirty="0" err="1"/>
              <a:t>파이썬이</a:t>
            </a:r>
            <a:r>
              <a:rPr lang="ko-KR" altLang="en-US" sz="1800" dirty="0"/>
              <a:t> 설치될 때 자동으로 설치되는 기본 </a:t>
            </a:r>
            <a:r>
              <a:rPr lang="ko-KR" altLang="en-US" sz="1800" dirty="0" smtClean="0"/>
              <a:t>라이브러리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en-US" altLang="ko-KR" sz="1600" dirty="0"/>
              <a:t>p = </a:t>
            </a:r>
            <a:r>
              <a:rPr lang="en-US" altLang="ko-KR" sz="1600" dirty="0" err="1"/>
              <a:t>re.compile</a:t>
            </a:r>
            <a:r>
              <a:rPr lang="en-US" altLang="ko-KR" sz="1600" dirty="0"/>
              <a:t>('ab*', </a:t>
            </a:r>
            <a:r>
              <a:rPr lang="en-US" altLang="ko-KR" sz="1600" dirty="0" err="1"/>
              <a:t>re.IGNORECASE</a:t>
            </a:r>
            <a:r>
              <a:rPr lang="en-US" altLang="ko-KR" sz="1600" dirty="0" smtClean="0"/>
              <a:t>) : </a:t>
            </a:r>
            <a:r>
              <a:rPr lang="en-US" altLang="ko-KR" sz="1800" dirty="0" err="1" smtClean="0"/>
              <a:t>re.IGNORECASE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옵션이 의미하는 것은 대소문자를 구분하지 </a:t>
            </a:r>
            <a:r>
              <a:rPr lang="ko-KR" altLang="en-US" sz="1800" dirty="0" smtClean="0"/>
              <a:t>않</a:t>
            </a:r>
            <a:r>
              <a:rPr lang="ko-KR" altLang="en-US" sz="1800" dirty="0"/>
              <a:t>음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2924944"/>
            <a:ext cx="38884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</a:t>
            </a:r>
            <a:r>
              <a:rPr lang="en-US" altLang="ko-KR" sz="1200" dirty="0" smtClean="0"/>
              <a:t>import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re</a:t>
            </a:r>
          </a:p>
          <a:p>
            <a:r>
              <a:rPr lang="en-US" altLang="ko-KR" sz="1200" dirty="0" smtClean="0"/>
              <a:t>&gt;&gt;&gt; mat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re.compile</a:t>
            </a:r>
            <a:r>
              <a:rPr lang="en-US" altLang="ko-KR" sz="1200" dirty="0"/>
              <a:t>("[a-z</a:t>
            </a:r>
            <a:r>
              <a:rPr lang="en-US" altLang="ko-KR" sz="1200" dirty="0" smtClean="0"/>
              <a:t>]+")</a:t>
            </a:r>
          </a:p>
          <a:p>
            <a:r>
              <a:rPr lang="en-US" altLang="ko-KR" sz="1200" dirty="0"/>
              <a:t>&gt;&gt;&gt; mat</a:t>
            </a:r>
          </a:p>
          <a:p>
            <a:r>
              <a:rPr lang="en-US" altLang="ko-KR" sz="1200" dirty="0"/>
              <a:t>&lt;_</a:t>
            </a:r>
            <a:r>
              <a:rPr lang="en-US" altLang="ko-KR" sz="1200" dirty="0" err="1"/>
              <a:t>sre.SRE_Pattern</a:t>
            </a:r>
            <a:r>
              <a:rPr lang="en-US" altLang="ko-KR" sz="1200" dirty="0"/>
              <a:t> object at 0x063D2C60&gt;</a:t>
            </a:r>
          </a:p>
          <a:p>
            <a:r>
              <a:rPr lang="en-US" altLang="ko-KR" sz="1200" dirty="0"/>
              <a:t>&gt;&gt;&gt; </a:t>
            </a:r>
          </a:p>
          <a:p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77328" y="4941168"/>
            <a:ext cx="38884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m = </a:t>
            </a:r>
            <a:r>
              <a:rPr lang="en-US" altLang="ko-KR" sz="1200" dirty="0" err="1"/>
              <a:t>re.match</a:t>
            </a:r>
            <a:r>
              <a:rPr lang="en-US" altLang="ko-KR" sz="1200" dirty="0"/>
              <a:t>('[a-z]+', "python")</a:t>
            </a:r>
          </a:p>
          <a:p>
            <a:r>
              <a:rPr lang="en-US" altLang="ko-KR" sz="1200" dirty="0"/>
              <a:t>&gt;&gt;&gt; </a:t>
            </a:r>
            <a:r>
              <a:rPr lang="en-US" altLang="ko-KR" sz="1200" dirty="0" err="1"/>
              <a:t>m.group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'python'</a:t>
            </a:r>
          </a:p>
          <a:p>
            <a:r>
              <a:rPr lang="en-US" altLang="ko-KR" sz="1200" dirty="0"/>
              <a:t>&gt;&gt;&gt; mo2 = </a:t>
            </a:r>
            <a:r>
              <a:rPr lang="en-US" altLang="ko-KR" sz="1200" dirty="0" err="1"/>
              <a:t>re.match</a:t>
            </a:r>
            <a:r>
              <a:rPr lang="en-US" altLang="ko-KR" sz="1200" dirty="0"/>
              <a:t>("[a-z]+","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&gt;&gt;&gt; mo2.group()</a:t>
            </a:r>
          </a:p>
          <a:p>
            <a:r>
              <a:rPr lang="en-US" altLang="ko-KR" sz="1200" dirty="0"/>
              <a:t>'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/>
              <a:t>&gt;&gt;&gt; 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75520" y="3140968"/>
            <a:ext cx="312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Comile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사용하여 실행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5302078"/>
            <a:ext cx="3124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함수를 이용한 모듈 </a:t>
            </a:r>
            <a:r>
              <a:rPr lang="ko-KR" altLang="en-US" b="1" dirty="0"/>
              <a:t>단위로 수행</a:t>
            </a:r>
          </a:p>
          <a:p>
            <a:r>
              <a:rPr lang="ko-KR" altLang="en-US" dirty="0" smtClean="0"/>
              <a:t> </a:t>
            </a:r>
            <a:r>
              <a:rPr lang="ko-KR" altLang="en-US" sz="1200" dirty="0" smtClean="0"/>
              <a:t>직접 </a:t>
            </a:r>
            <a:r>
              <a:rPr lang="en-US" altLang="ko-KR" sz="1200" dirty="0" smtClean="0"/>
              <a:t>re </a:t>
            </a:r>
            <a:r>
              <a:rPr lang="ko-KR" altLang="en-US" sz="1200" dirty="0" smtClean="0"/>
              <a:t>패키지 내의 함수</a:t>
            </a:r>
            <a:r>
              <a:rPr lang="en-US" altLang="ko-KR" sz="1200" dirty="0" smtClean="0"/>
              <a:t>(match()</a:t>
            </a:r>
            <a:r>
              <a:rPr lang="ko-KR" altLang="en-US" sz="1200" dirty="0" smtClean="0"/>
              <a:t>함수 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사용하여 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2762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정규식 처리하기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7667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정규식 객체 생성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53285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&gt;&gt;&gt; import re</a:t>
            </a:r>
          </a:p>
          <a:p>
            <a:r>
              <a:rPr lang="en-US" altLang="ko-KR" sz="900" dirty="0"/>
              <a:t>&gt;&gt;&gt; p = </a:t>
            </a:r>
            <a:r>
              <a:rPr lang="en-US" altLang="ko-KR" sz="900" dirty="0" err="1"/>
              <a:t>re.compile</a:t>
            </a:r>
            <a:r>
              <a:rPr lang="en-US" altLang="ko-KR" sz="900" dirty="0"/>
              <a:t>("[a-zA-Z0-9]+")</a:t>
            </a:r>
          </a:p>
          <a:p>
            <a:r>
              <a:rPr lang="en-US" altLang="ko-KR" sz="900" dirty="0"/>
              <a:t>&gt;&gt;&gt; p</a:t>
            </a:r>
          </a:p>
          <a:p>
            <a:r>
              <a:rPr lang="en-US" altLang="ko-KR" sz="900" dirty="0"/>
              <a:t>&lt;_</a:t>
            </a:r>
            <a:r>
              <a:rPr lang="en-US" altLang="ko-KR" sz="900" dirty="0" err="1"/>
              <a:t>sre.SRE_Pattern</a:t>
            </a:r>
            <a:r>
              <a:rPr lang="en-US" altLang="ko-KR" sz="900" dirty="0"/>
              <a:t> object at 0x06506570&gt;</a:t>
            </a:r>
          </a:p>
          <a:p>
            <a:r>
              <a:rPr lang="en-US" altLang="ko-KR" sz="900" dirty="0"/>
              <a:t>&gt;&gt;&gt; </a:t>
            </a:r>
            <a:r>
              <a:rPr lang="en-US" altLang="ko-KR" sz="900" dirty="0" err="1"/>
              <a:t>p.__class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&lt;type '_</a:t>
            </a:r>
            <a:r>
              <a:rPr lang="en-US" altLang="ko-KR" sz="900" dirty="0" err="1"/>
              <a:t>sre.SRE_Pattern</a:t>
            </a:r>
            <a:r>
              <a:rPr lang="en-US" altLang="ko-KR" sz="900" dirty="0"/>
              <a:t>'&gt;</a:t>
            </a:r>
          </a:p>
          <a:p>
            <a:r>
              <a:rPr lang="en-US" altLang="ko-KR" sz="900" dirty="0"/>
              <a:t>&gt;&gt;&gt; </a:t>
            </a:r>
            <a:r>
              <a:rPr lang="en-US" altLang="ko-KR" sz="900" dirty="0" err="1"/>
              <a:t>p.__class__.__name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'</a:t>
            </a:r>
            <a:r>
              <a:rPr lang="en-US" altLang="ko-KR" sz="900" dirty="0" err="1"/>
              <a:t>SRE_Pattern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&gt;&gt;&gt;</a:t>
            </a:r>
            <a:endParaRPr lang="ko-KR" altLang="en-US" sz="9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9552" y="4149080"/>
            <a:ext cx="8229600" cy="6766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정규식 패턴 </a:t>
            </a:r>
            <a:r>
              <a:rPr lang="ko-KR" altLang="en-US" sz="1800" dirty="0" err="1" smtClean="0"/>
              <a:t>매칭을</a:t>
            </a:r>
            <a:r>
              <a:rPr lang="ko-KR" altLang="en-US" sz="1800" dirty="0" smtClean="0"/>
              <a:t> 위한 </a:t>
            </a:r>
            <a:r>
              <a:rPr lang="en-US" altLang="ko-KR" sz="1800" dirty="0" smtClean="0"/>
              <a:t>Match object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15616" y="4653136"/>
            <a:ext cx="53285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&gt;&gt;&gt; m = </a:t>
            </a:r>
            <a:r>
              <a:rPr lang="en-US" altLang="ko-KR" sz="900" dirty="0" err="1"/>
              <a:t>p.match</a:t>
            </a:r>
            <a:r>
              <a:rPr lang="en-US" altLang="ko-KR" sz="900" dirty="0"/>
              <a:t>("python")</a:t>
            </a:r>
          </a:p>
          <a:p>
            <a:r>
              <a:rPr lang="en-US" altLang="ko-KR" sz="900" dirty="0"/>
              <a:t>&gt;&gt;&gt; m</a:t>
            </a:r>
          </a:p>
          <a:p>
            <a:r>
              <a:rPr lang="en-US" altLang="ko-KR" sz="900" dirty="0"/>
              <a:t>&lt;_</a:t>
            </a:r>
            <a:r>
              <a:rPr lang="en-US" altLang="ko-KR" sz="900" dirty="0" err="1"/>
              <a:t>sre.SRE_Match</a:t>
            </a:r>
            <a:r>
              <a:rPr lang="en-US" altLang="ko-KR" sz="900" dirty="0"/>
              <a:t> object at 0x06556AA0&gt;</a:t>
            </a:r>
          </a:p>
          <a:p>
            <a:r>
              <a:rPr lang="en-US" altLang="ko-KR" sz="900" dirty="0"/>
              <a:t>&gt;&gt;&gt; </a:t>
            </a:r>
            <a:r>
              <a:rPr lang="en-US" altLang="ko-KR" sz="900" dirty="0" err="1"/>
              <a:t>m.__class__.__name</a:t>
            </a:r>
            <a:r>
              <a:rPr lang="en-US" altLang="ko-KR" sz="900" dirty="0"/>
              <a:t>__</a:t>
            </a:r>
          </a:p>
          <a:p>
            <a:r>
              <a:rPr lang="en-US" altLang="ko-KR" sz="900" dirty="0"/>
              <a:t>'</a:t>
            </a:r>
            <a:r>
              <a:rPr lang="en-US" altLang="ko-KR" sz="900" dirty="0" err="1"/>
              <a:t>SRE_Match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&gt;&gt;&gt;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18991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정규식 처리하기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7667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정규식 패턴 </a:t>
            </a:r>
            <a:r>
              <a:rPr lang="ko-KR" altLang="en-US" sz="1800" dirty="0" err="1" smtClean="0"/>
              <a:t>매칭</a:t>
            </a:r>
            <a:r>
              <a:rPr lang="ko-KR" altLang="en-US" sz="1800" dirty="0" smtClean="0"/>
              <a:t> 결과를 확인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59632" y="2276872"/>
            <a:ext cx="53285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&gt;&gt;&gt; </a:t>
            </a:r>
            <a:r>
              <a:rPr lang="en-US" altLang="ko-KR" sz="900" dirty="0" err="1"/>
              <a:t>m.group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'python'</a:t>
            </a:r>
          </a:p>
          <a:p>
            <a:r>
              <a:rPr lang="en-US" altLang="ko-KR" sz="900" dirty="0"/>
              <a:t>&gt;&gt;&gt; </a:t>
            </a:r>
            <a:r>
              <a:rPr lang="en-US" altLang="ko-KR" sz="900" dirty="0" err="1"/>
              <a:t>m.span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(0, 6)</a:t>
            </a:r>
          </a:p>
          <a:p>
            <a:r>
              <a:rPr lang="en-US" altLang="ko-KR" sz="900" dirty="0"/>
              <a:t>&gt;&gt;&gt;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95044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Compile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8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문자패</a:t>
            </a:r>
            <a:r>
              <a:rPr lang="ko-KR" altLang="en-US" dirty="0"/>
              <a:t>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0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정규표현식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-Compile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2448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정규표현식</a:t>
            </a:r>
            <a:r>
              <a:rPr lang="ko-KR" altLang="en-US" sz="1800" dirty="0" smtClean="0"/>
              <a:t> 패턴객체 생성한 후 </a:t>
            </a:r>
            <a:r>
              <a:rPr lang="ko-KR" altLang="en-US" sz="1800" dirty="0" err="1" smtClean="0"/>
              <a:t>매칭을</a:t>
            </a:r>
            <a:r>
              <a:rPr lang="ko-KR" altLang="en-US" sz="1800" dirty="0" smtClean="0"/>
              <a:t> 시키는 객체를 생성하여 처리하는 방법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Compile options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DOTALL</a:t>
            </a:r>
            <a:r>
              <a:rPr lang="en-US" altLang="ko-KR" sz="1200" dirty="0"/>
              <a:t>, S - . 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줄바꿈</a:t>
            </a:r>
            <a:r>
              <a:rPr lang="ko-KR" altLang="en-US" sz="1200" dirty="0"/>
              <a:t> 문자를 포함하여 모든 </a:t>
            </a:r>
            <a:r>
              <a:rPr lang="ko-KR" altLang="en-US" sz="1200" dirty="0" smtClean="0"/>
              <a:t>문자</a:t>
            </a:r>
            <a:endParaRPr lang="en-US" altLang="ko-KR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dirty="0"/>
              <a:t>IGNORECASE, I - </a:t>
            </a:r>
            <a:r>
              <a:rPr lang="ko-KR" altLang="en-US" sz="1200" dirty="0"/>
              <a:t>대소문자에 관계없이 </a:t>
            </a:r>
            <a:r>
              <a:rPr lang="ko-KR" altLang="en-US" sz="1200" dirty="0" smtClean="0"/>
              <a:t>매치</a:t>
            </a:r>
            <a:endParaRPr lang="en-US" altLang="ko-KR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dirty="0"/>
              <a:t>MULTILINE, M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여러 줄과 매치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(^, $ </a:t>
            </a:r>
            <a:r>
              <a:rPr lang="ko-KR" altLang="en-US" sz="1200" dirty="0"/>
              <a:t>메타문자의 사용과 관계가 있는 </a:t>
            </a:r>
            <a:r>
              <a:rPr lang="ko-KR" altLang="en-US" sz="1200" dirty="0" smtClean="0"/>
              <a:t>옵션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dirty="0"/>
              <a:t>VERBOSE, X - verbose </a:t>
            </a:r>
            <a:r>
              <a:rPr lang="ko-KR" altLang="en-US" sz="1200" dirty="0"/>
              <a:t>모드를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정규식을 보기 편하게 </a:t>
            </a:r>
            <a:r>
              <a:rPr lang="ko-KR" altLang="en-US" sz="1200" dirty="0" err="1"/>
              <a:t>만들수</a:t>
            </a:r>
            <a:r>
              <a:rPr lang="ko-KR" altLang="en-US" sz="1200" dirty="0"/>
              <a:t> 있고 </a:t>
            </a:r>
            <a:r>
              <a:rPr lang="ko-KR" altLang="en-US" sz="1200" dirty="0" smtClean="0"/>
              <a:t>주석 등을 사용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4797152"/>
            <a:ext cx="345638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('.*')</a:t>
            </a:r>
          </a:p>
          <a:p>
            <a:r>
              <a:rPr lang="en-US" altLang="ko-KR" sz="1000" dirty="0"/>
              <a:t>&lt;_</a:t>
            </a:r>
            <a:r>
              <a:rPr lang="en-US" altLang="ko-KR" sz="1000" dirty="0" err="1"/>
              <a:t>sre.SRE_Pattern</a:t>
            </a:r>
            <a:r>
              <a:rPr lang="en-US" altLang="ko-KR" sz="1000" dirty="0"/>
              <a:t> object at 0x064AB2A8&gt;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9676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Compile Options- </a:t>
            </a:r>
            <a:r>
              <a:rPr lang="en-US" altLang="ko-KR" dirty="0"/>
              <a:t>DOTALL, S 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1152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en-US" altLang="ko-KR" sz="1800" dirty="0"/>
              <a:t>.</a:t>
            </a:r>
            <a:r>
              <a:rPr lang="ko-KR" altLang="en-US" sz="1800" dirty="0"/>
              <a:t> 메타문자는 </a:t>
            </a:r>
            <a:r>
              <a:rPr lang="ko-KR" altLang="en-US" sz="1800" dirty="0" err="1"/>
              <a:t>줄바꿈</a:t>
            </a:r>
            <a:r>
              <a:rPr lang="ko-KR" altLang="en-US" sz="1800" dirty="0"/>
              <a:t> 문자</a:t>
            </a:r>
            <a:r>
              <a:rPr lang="en-US" altLang="ko-KR" sz="1800" dirty="0"/>
              <a:t>(\n)</a:t>
            </a:r>
            <a:r>
              <a:rPr lang="ko-KR" altLang="en-US" sz="1800" dirty="0"/>
              <a:t>를 제외한 모든 문자와 매치되는 규칙이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 </a:t>
            </a:r>
            <a:r>
              <a:rPr lang="en-US" altLang="ko-KR" sz="1800" dirty="0"/>
              <a:t>\n</a:t>
            </a:r>
            <a:r>
              <a:rPr lang="ko-KR" altLang="en-US" sz="1800" dirty="0"/>
              <a:t> 문자도 포함하여 매치하고 싶은 경우에는</a:t>
            </a:r>
            <a:r>
              <a:rPr lang="en-US" altLang="ko-KR" sz="1800" dirty="0" err="1"/>
              <a:t>re.DOTALL</a:t>
            </a:r>
            <a:r>
              <a:rPr lang="ko-KR" altLang="en-US" sz="1800" dirty="0"/>
              <a:t> 또는 </a:t>
            </a:r>
            <a:r>
              <a:rPr lang="en-US" altLang="ko-KR" sz="1800" dirty="0" err="1"/>
              <a:t>re.S</a:t>
            </a:r>
            <a:r>
              <a:rPr lang="ko-KR" altLang="en-US" sz="1800" dirty="0"/>
              <a:t> 옵션으로 정규식을 </a:t>
            </a:r>
            <a:r>
              <a:rPr lang="ko-KR" altLang="en-US" sz="1800" dirty="0" err="1"/>
              <a:t>컴파일하면</a:t>
            </a:r>
            <a:r>
              <a:rPr lang="ko-KR" altLang="en-US" sz="1800" dirty="0"/>
              <a:t> 된다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44208" y="3429000"/>
            <a:ext cx="34563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SS 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('.</a:t>
            </a:r>
            <a:r>
              <a:rPr lang="en-US" altLang="ko-KR" sz="1000" dirty="0" err="1"/>
              <a:t>ake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&gt;&gt;&gt; RR = </a:t>
            </a:r>
            <a:r>
              <a:rPr lang="en-US" altLang="ko-KR" sz="1000" dirty="0" err="1"/>
              <a:t>SS.match</a:t>
            </a:r>
            <a:r>
              <a:rPr lang="en-US" altLang="ko-KR" sz="1000" dirty="0"/>
              <a:t>('\</a:t>
            </a:r>
            <a:r>
              <a:rPr lang="en-US" altLang="ko-KR" sz="1000" dirty="0" err="1"/>
              <a:t>nake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&gt;&gt;&gt; RR</a:t>
            </a:r>
          </a:p>
          <a:p>
            <a:r>
              <a:rPr lang="en-US" altLang="ko-KR" sz="1000" dirty="0"/>
              <a:t>&gt;&gt;&gt; RR == None</a:t>
            </a:r>
          </a:p>
          <a:p>
            <a:r>
              <a:rPr lang="en-US" altLang="ko-KR" sz="1000" dirty="0"/>
              <a:t>True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05659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\n</a:t>
            </a:r>
            <a:r>
              <a:rPr lang="ko-KR" altLang="en-US" dirty="0"/>
              <a:t>은 </a:t>
            </a:r>
            <a:r>
              <a:rPr lang="en-US" altLang="ko-KR" dirty="0"/>
              <a:t>.</a:t>
            </a:r>
            <a:r>
              <a:rPr lang="ko-KR" altLang="en-US" dirty="0"/>
              <a:t>과 매치되지 않기 때문이다</a:t>
            </a:r>
            <a:r>
              <a:rPr lang="en-US" altLang="ko-KR" dirty="0"/>
              <a:t>. </a:t>
            </a:r>
            <a:r>
              <a:rPr lang="ko-KR" altLang="en-US" dirty="0"/>
              <a:t>이것이 </a:t>
            </a:r>
            <a:r>
              <a:rPr lang="ko-KR" altLang="en-US" dirty="0" err="1"/>
              <a:t>가능하려면</a:t>
            </a:r>
            <a:r>
              <a:rPr lang="ko-KR" altLang="en-US" dirty="0"/>
              <a:t> 다음과 같이 </a:t>
            </a:r>
            <a:r>
              <a:rPr lang="en-US" altLang="ko-KR" dirty="0" err="1" smtClean="0"/>
              <a:t>re.S</a:t>
            </a:r>
            <a:r>
              <a:rPr lang="ko-KR" altLang="en-US" dirty="0"/>
              <a:t> 옵션을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8216" y="4869160"/>
            <a:ext cx="345638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SS 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('.</a:t>
            </a:r>
            <a:r>
              <a:rPr lang="en-US" altLang="ko-KR" sz="1000" dirty="0" err="1"/>
              <a:t>ake</a:t>
            </a:r>
            <a:r>
              <a:rPr lang="en-US" altLang="ko-KR" sz="1000" dirty="0"/>
              <a:t>',</a:t>
            </a:r>
            <a:r>
              <a:rPr lang="en-US" altLang="ko-KR" sz="1000" dirty="0" err="1"/>
              <a:t>re.S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&gt;&gt;&gt; RR = </a:t>
            </a:r>
            <a:r>
              <a:rPr lang="en-US" altLang="ko-KR" sz="1000" dirty="0" err="1"/>
              <a:t>SS.match</a:t>
            </a:r>
            <a:r>
              <a:rPr lang="en-US" altLang="ko-KR" sz="1000" dirty="0"/>
              <a:t>('\</a:t>
            </a:r>
            <a:r>
              <a:rPr lang="en-US" altLang="ko-KR" sz="1000" dirty="0" err="1"/>
              <a:t>nake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&gt;&gt;&gt; RR == None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RR.group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'\</a:t>
            </a:r>
            <a:r>
              <a:rPr lang="en-US" altLang="ko-KR" sz="1000" dirty="0" err="1"/>
              <a:t>nake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1935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226496" cy="990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Compile Options-IGNORECASE</a:t>
            </a:r>
            <a:r>
              <a:rPr lang="en-US" altLang="ko-KR" b="1" dirty="0"/>
              <a:t>, I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1152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en-US" altLang="ko-KR" sz="1800" dirty="0" err="1"/>
              <a:t>re.IGNORECASE</a:t>
            </a:r>
            <a:r>
              <a:rPr lang="ko-KR" altLang="en-US" sz="1800" dirty="0"/>
              <a:t> 또는 </a:t>
            </a:r>
            <a:r>
              <a:rPr lang="en-US" altLang="ko-KR" sz="1800" dirty="0" err="1"/>
              <a:t>re.I</a:t>
            </a:r>
            <a:r>
              <a:rPr lang="ko-KR" altLang="en-US" sz="1800" dirty="0"/>
              <a:t> 는 대소문자 </a:t>
            </a:r>
            <a:r>
              <a:rPr lang="ko-KR" altLang="en-US" sz="1800" dirty="0" err="1"/>
              <a:t>구분없이</a:t>
            </a:r>
            <a:r>
              <a:rPr lang="ko-KR" altLang="en-US" sz="1800" dirty="0"/>
              <a:t> 매치를 수행하고자 할 경우에 사용하는 옵션이다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44208" y="3429000"/>
            <a:ext cx="34563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II 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('[a-z</a:t>
            </a:r>
            <a:r>
              <a:rPr lang="en-US" altLang="ko-KR" sz="1000" dirty="0" smtClean="0"/>
              <a:t>]+')</a:t>
            </a:r>
          </a:p>
          <a:p>
            <a:r>
              <a:rPr lang="en-US" altLang="ko-KR" sz="1000" dirty="0"/>
              <a:t>&gt;&gt;&gt; ii = </a:t>
            </a:r>
            <a:r>
              <a:rPr lang="en-US" altLang="ko-KR" sz="1000" dirty="0" err="1"/>
              <a:t>II.match</a:t>
            </a:r>
            <a:r>
              <a:rPr lang="en-US" altLang="ko-KR" sz="1000" dirty="0"/>
              <a:t>('Python')</a:t>
            </a:r>
          </a:p>
          <a:p>
            <a:r>
              <a:rPr lang="en-US" altLang="ko-KR" sz="1000" dirty="0"/>
              <a:t>&gt;&gt;&gt; ii == None</a:t>
            </a:r>
          </a:p>
          <a:p>
            <a:r>
              <a:rPr lang="en-US" altLang="ko-KR" sz="1000" dirty="0"/>
              <a:t>True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05659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[a-z]</a:t>
            </a:r>
            <a:r>
              <a:rPr lang="ko-KR" altLang="en-US" dirty="0"/>
              <a:t> 정규식은 소문자만을 의미하지만 </a:t>
            </a:r>
            <a:r>
              <a:rPr lang="en-US" altLang="ko-KR" dirty="0" err="1"/>
              <a:t>re.I</a:t>
            </a:r>
            <a:r>
              <a:rPr lang="ko-KR" altLang="en-US" dirty="0"/>
              <a:t> 옵션에 의해서 대소문자에 관계없이 매치되게 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8216" y="4869160"/>
            <a:ext cx="345638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II 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('[a-z]+',</a:t>
            </a:r>
            <a:r>
              <a:rPr lang="en-US" altLang="ko-KR" sz="1000" dirty="0" err="1"/>
              <a:t>re.I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&gt;&gt;&gt; ii = </a:t>
            </a:r>
            <a:r>
              <a:rPr lang="en-US" altLang="ko-KR" sz="1000" dirty="0" err="1"/>
              <a:t>II.match</a:t>
            </a:r>
            <a:r>
              <a:rPr lang="en-US" altLang="ko-KR" sz="1000" dirty="0"/>
              <a:t>('Python')</a:t>
            </a:r>
          </a:p>
          <a:p>
            <a:r>
              <a:rPr lang="en-US" altLang="ko-KR" sz="1000" dirty="0"/>
              <a:t>&gt;&gt;&gt; ii == None</a:t>
            </a:r>
          </a:p>
          <a:p>
            <a:r>
              <a:rPr lang="en-US" altLang="ko-KR" sz="1000" dirty="0"/>
              <a:t>False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ii.group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'Python'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2120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226496" cy="990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Compile Options-MULTILINE</a:t>
            </a:r>
            <a:r>
              <a:rPr lang="en-US" altLang="ko-KR" b="1" dirty="0"/>
              <a:t>, </a:t>
            </a:r>
            <a:r>
              <a:rPr lang="en-US" altLang="ko-KR" b="1" dirty="0" smtClean="0"/>
              <a:t>M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115212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en-US" altLang="ko-KR" sz="1800" dirty="0" err="1"/>
              <a:t>re.MULTILINE</a:t>
            </a:r>
            <a:r>
              <a:rPr lang="en-US" altLang="ko-KR" sz="1800" dirty="0"/>
              <a:t> </a:t>
            </a:r>
            <a:r>
              <a:rPr lang="ko-KR" altLang="en-US" sz="1800" dirty="0"/>
              <a:t>또는 </a:t>
            </a:r>
            <a:r>
              <a:rPr lang="en-US" altLang="ko-KR" sz="1800" dirty="0" err="1"/>
              <a:t>re.M</a:t>
            </a:r>
            <a:r>
              <a:rPr lang="en-US" altLang="ko-KR" sz="1800" dirty="0"/>
              <a:t> </a:t>
            </a:r>
            <a:r>
              <a:rPr lang="ko-KR" altLang="en-US" sz="1800" dirty="0"/>
              <a:t>옵션은 </a:t>
            </a:r>
            <a:r>
              <a:rPr lang="ko-KR" altLang="en-US" sz="1800" dirty="0" smtClean="0"/>
              <a:t>메타문자인 </a:t>
            </a:r>
            <a:r>
              <a:rPr lang="en-US" altLang="ko-KR" sz="1800" dirty="0"/>
              <a:t>^, $</a:t>
            </a:r>
            <a:r>
              <a:rPr lang="ko-KR" altLang="en-US" sz="1800" dirty="0"/>
              <a:t>와 연관되어 있는 옵션이다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^</a:t>
            </a:r>
            <a:r>
              <a:rPr lang="ko-KR" altLang="en-US" sz="1800" dirty="0"/>
              <a:t>와 </a:t>
            </a:r>
            <a:r>
              <a:rPr lang="en-US" altLang="ko-KR" sz="1800" dirty="0" smtClean="0"/>
              <a:t>$</a:t>
            </a:r>
            <a:r>
              <a:rPr lang="ko-KR" altLang="en-US" sz="1800" dirty="0" smtClean="0"/>
              <a:t>의 의미는 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500" dirty="0"/>
              <a:t>^ - </a:t>
            </a:r>
            <a:r>
              <a:rPr lang="ko-KR" altLang="en-US" sz="1500" dirty="0"/>
              <a:t>문자열의 </a:t>
            </a:r>
            <a:r>
              <a:rPr lang="ko-KR" altLang="en-US" sz="1500" dirty="0" smtClean="0"/>
              <a:t>처음</a:t>
            </a:r>
            <a:r>
              <a:rPr lang="en-US" altLang="ko-KR" sz="1500" dirty="0" smtClean="0"/>
              <a:t>, $ </a:t>
            </a:r>
            <a:r>
              <a:rPr lang="en-US" altLang="ko-KR" sz="1500" dirty="0"/>
              <a:t>- </a:t>
            </a:r>
            <a:r>
              <a:rPr lang="ko-KR" altLang="en-US" sz="1500" dirty="0"/>
              <a:t>문자열의 </a:t>
            </a:r>
            <a:r>
              <a:rPr lang="ko-KR" altLang="en-US" sz="1500" dirty="0" smtClean="0"/>
              <a:t>마지막</a:t>
            </a:r>
            <a:endParaRPr lang="en-US" altLang="ko-KR" sz="15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^python</a:t>
            </a:r>
            <a:r>
              <a:rPr lang="ko-KR" altLang="en-US" sz="1400" dirty="0"/>
              <a:t> 인 경우 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처음은 항상 </a:t>
            </a:r>
            <a:r>
              <a:rPr lang="en-US" altLang="ko-KR" sz="1400" dirty="0"/>
              <a:t>"python"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 </a:t>
            </a:r>
            <a:r>
              <a:rPr lang="en-US" altLang="ko-KR" sz="1400" dirty="0"/>
              <a:t>python$</a:t>
            </a:r>
            <a:r>
              <a:rPr lang="ko-KR" altLang="en-US" sz="1400" dirty="0"/>
              <a:t>라면 </a:t>
            </a:r>
            <a:r>
              <a:rPr lang="ko-KR" altLang="en-US" sz="1400" dirty="0" smtClean="0"/>
              <a:t>마지막은 </a:t>
            </a:r>
            <a:r>
              <a:rPr lang="ko-KR" altLang="en-US" sz="1400" dirty="0"/>
              <a:t>항상 </a:t>
            </a:r>
            <a:r>
              <a:rPr lang="en-US" altLang="ko-KR" sz="1400" dirty="0"/>
              <a:t>"python"</a:t>
            </a:r>
            <a:r>
              <a:rPr lang="ko-KR" altLang="en-US" sz="1400" dirty="0"/>
              <a:t>으로 끝나야 매치</a:t>
            </a:r>
            <a:endParaRPr lang="en-US" altLang="ko-KR" sz="15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44208" y="3212976"/>
            <a:ext cx="34563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MM 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('^Hello\s\w+')</a:t>
            </a:r>
          </a:p>
          <a:p>
            <a:r>
              <a:rPr lang="en-US" altLang="ko-KR" sz="1000" dirty="0"/>
              <a:t>&gt;&gt;&gt; data = """Hello World</a:t>
            </a:r>
          </a:p>
          <a:p>
            <a:r>
              <a:rPr lang="en-US" altLang="ko-KR" sz="1000" dirty="0"/>
              <a:t>... Hello Dahl</a:t>
            </a:r>
          </a:p>
          <a:p>
            <a:r>
              <a:rPr lang="en-US" altLang="ko-KR" sz="1000" dirty="0"/>
              <a:t>... Hello Moon"""</a:t>
            </a:r>
          </a:p>
          <a:p>
            <a:r>
              <a:rPr lang="en-US" altLang="ko-KR" sz="1000" dirty="0"/>
              <a:t>&gt;&gt;&gt; mm = </a:t>
            </a:r>
            <a:r>
              <a:rPr lang="en-US" altLang="ko-KR" sz="1000" dirty="0" err="1"/>
              <a:t>MM.match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mm.group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'Hello World'</a:t>
            </a:r>
          </a:p>
          <a:p>
            <a:r>
              <a:rPr lang="en-US" altLang="ko-KR" sz="1000" dirty="0" smtClean="0"/>
              <a:t>&gt;&gt;&gt;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05659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re.MULTILINE</a:t>
            </a:r>
            <a:r>
              <a:rPr lang="ko-KR" altLang="en-US" dirty="0"/>
              <a:t> 옵션으로 인해 </a:t>
            </a:r>
            <a:r>
              <a:rPr lang="en-US" altLang="ko-KR" dirty="0"/>
              <a:t>^</a:t>
            </a:r>
            <a:r>
              <a:rPr lang="ko-KR" altLang="en-US" dirty="0"/>
              <a:t>메타문자가 문자열 전체가 아닌 라인의 처음이라는 의미를 갖게 되어 다음과 같은 결과가 출력될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8216" y="4869160"/>
            <a:ext cx="345638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MM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('^Hello\s\w+',</a:t>
            </a:r>
            <a:r>
              <a:rPr lang="en-US" altLang="ko-KR" sz="1000" dirty="0" err="1"/>
              <a:t>re.M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MM.findall</a:t>
            </a:r>
            <a:r>
              <a:rPr lang="en-US" altLang="ko-KR" sz="1000" dirty="0" smtClean="0"/>
              <a:t>(data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['Hello World', 'Hello Dahl', 'Hello Moon']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5233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226496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Compile Options-</a:t>
            </a:r>
            <a:r>
              <a:rPr lang="en-US" altLang="ko-KR" b="1" dirty="0"/>
              <a:t>VERBOSE, </a:t>
            </a:r>
            <a:r>
              <a:rPr lang="en-US" altLang="ko-KR" b="1" dirty="0" smtClean="0"/>
              <a:t>X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1152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ko-KR" altLang="en-US" sz="1600" dirty="0"/>
              <a:t>이해하기 어려운 정규식에 주석 또는 라인단위로 </a:t>
            </a:r>
            <a:r>
              <a:rPr lang="ko-KR" altLang="en-US" sz="1600" dirty="0" smtClean="0"/>
              <a:t>구분을 하여 표시할 수 있도록 처리</a:t>
            </a:r>
            <a:endParaRPr lang="en-US" altLang="ko-KR" sz="15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44208" y="3212976"/>
            <a:ext cx="34563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000" smtClean="0"/>
              <a:t>&gt;&gt;&gt; charref </a:t>
            </a:r>
            <a:r>
              <a:rPr lang="it-IT" altLang="ko-KR" sz="1000"/>
              <a:t>= re.compile(r'&amp;[#](0[0-7]+|[0-9]+|x[0-9a-fA-F]+);')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3429000"/>
            <a:ext cx="3312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첫번째와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두번째의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컴파일된</a:t>
            </a:r>
            <a:r>
              <a:rPr lang="ko-KR" altLang="en-US" sz="1200" dirty="0"/>
              <a:t> 패턴 객체는 모두 동일한 역할을 한다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하지만 </a:t>
            </a:r>
            <a:r>
              <a:rPr lang="ko-KR" altLang="en-US" sz="1200" dirty="0"/>
              <a:t>정규식이 복잡할 </a:t>
            </a:r>
            <a:r>
              <a:rPr lang="ko-KR" altLang="en-US" sz="1200" dirty="0" smtClean="0"/>
              <a:t>경우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처럼 주석을 적고 </a:t>
            </a:r>
            <a:r>
              <a:rPr lang="ko-KR" altLang="en-US" sz="1200" dirty="0" err="1"/>
              <a:t>여러줄로</a:t>
            </a:r>
            <a:r>
              <a:rPr lang="ko-KR" altLang="en-US" sz="1200" dirty="0"/>
              <a:t> 표현하는 것이 훨씬 </a:t>
            </a:r>
            <a:r>
              <a:rPr lang="ko-KR" altLang="en-US" sz="1200" dirty="0" err="1"/>
              <a:t>가독성이</a:t>
            </a:r>
            <a:r>
              <a:rPr lang="ko-KR" altLang="en-US" sz="1200" dirty="0"/>
              <a:t> 좋다는 것을 알 수 있을 것이다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re.VERBOSE</a:t>
            </a:r>
            <a:r>
              <a:rPr lang="en-US" altLang="ko-KR" sz="1200" dirty="0"/>
              <a:t> </a:t>
            </a:r>
            <a:r>
              <a:rPr lang="ko-KR" altLang="en-US" sz="1200" dirty="0"/>
              <a:t>옵션을 사용하면 문자열에 사용된 </a:t>
            </a:r>
            <a:r>
              <a:rPr lang="en-US" altLang="ko-KR" sz="1200" dirty="0"/>
              <a:t>whitespace </a:t>
            </a:r>
            <a:r>
              <a:rPr lang="ko-KR" altLang="en-US" sz="1200" dirty="0"/>
              <a:t>는 컴파일 시 제거된다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단 </a:t>
            </a:r>
            <a:r>
              <a:rPr lang="en-US" altLang="ko-KR" sz="1200" dirty="0"/>
              <a:t>[] </a:t>
            </a:r>
            <a:r>
              <a:rPr lang="ko-KR" altLang="en-US" sz="1200" dirty="0"/>
              <a:t>내에 사용된 </a:t>
            </a:r>
            <a:r>
              <a:rPr lang="en-US" altLang="ko-KR" sz="1200" dirty="0"/>
              <a:t>whitespace</a:t>
            </a:r>
            <a:r>
              <a:rPr lang="ko-KR" altLang="en-US" sz="1200" dirty="0"/>
              <a:t>는 제외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그리고 라인단위로 </a:t>
            </a:r>
            <a:r>
              <a:rPr lang="en-US" altLang="ko-KR" sz="1200" dirty="0"/>
              <a:t># </a:t>
            </a:r>
            <a:r>
              <a:rPr lang="ko-KR" altLang="en-US" sz="1200" dirty="0"/>
              <a:t>을 이용하여 </a:t>
            </a:r>
            <a:r>
              <a:rPr lang="ko-KR" altLang="en-US" sz="1200" dirty="0" err="1"/>
              <a:t>주석문을</a:t>
            </a:r>
            <a:r>
              <a:rPr lang="ko-KR" altLang="en-US" sz="1200" dirty="0"/>
              <a:t> 작성하는 것이 가능하게 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8216" y="4869160"/>
            <a:ext cx="345638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charref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(r""" &amp;[#] # Start of a numeric entity reference ( 0[0-7]+ # Octal form | [0-9]+ # Decimal form | x[0-9a-fA-F]+ # Hexadecimal form ) ; # Trailing semicolon """, </a:t>
            </a:r>
            <a:r>
              <a:rPr lang="en-US" altLang="ko-KR" sz="1000" dirty="0" err="1"/>
              <a:t>re.VERBOSE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3296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정규표현식</a:t>
            </a:r>
            <a:r>
              <a:rPr lang="ko-KR" altLang="en-US" b="1" dirty="0"/>
              <a:t> </a:t>
            </a:r>
            <a:r>
              <a:rPr lang="en-US" altLang="ko-KR" b="1" dirty="0" smtClean="0"/>
              <a:t>–Compile </a:t>
            </a:r>
            <a:r>
              <a:rPr lang="ko-KR" altLang="en-US" b="1" dirty="0" smtClean="0"/>
              <a:t>후 검색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match, search</a:t>
            </a:r>
            <a:r>
              <a:rPr lang="ko-KR" altLang="en-US" sz="1800" dirty="0"/>
              <a:t>는 정규식과 매치될 때에는 </a:t>
            </a:r>
            <a:r>
              <a:rPr lang="en-US" altLang="ko-KR" sz="1800" dirty="0"/>
              <a:t>match object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리턴하고</a:t>
            </a:r>
            <a:r>
              <a:rPr lang="ko-KR" altLang="en-US" sz="1800" dirty="0"/>
              <a:t> 매치되지 않을 경우에는 </a:t>
            </a:r>
            <a:r>
              <a:rPr lang="en-US" altLang="ko-KR" sz="1800" dirty="0"/>
              <a:t>None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리턴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match - </a:t>
            </a:r>
            <a:r>
              <a:rPr lang="ko-KR" altLang="en-US" sz="1800" dirty="0"/>
              <a:t>문자열의 처음부터 검색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search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문자열 내에서 일치하는 것이 </a:t>
            </a:r>
            <a:r>
              <a:rPr lang="ko-KR" altLang="en-US" sz="1800" dirty="0"/>
              <a:t>있는지 검색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60730"/>
              </p:ext>
            </p:extLst>
          </p:nvPr>
        </p:nvGraphicFramePr>
        <p:xfrm>
          <a:off x="539552" y="3212976"/>
          <a:ext cx="8153400" cy="2257288"/>
        </p:xfrm>
        <a:graphic>
          <a:graphicData uri="http://schemas.openxmlformats.org/drawingml/2006/table">
            <a:tbl>
              <a:tblPr/>
              <a:tblGrid>
                <a:gridCol w="2664296"/>
                <a:gridCol w="5489104"/>
              </a:tblGrid>
              <a:tr h="178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effectLst/>
                        </a:rPr>
                        <a:t>function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877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match()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문자열의 처음부터 정규식과 매치되는지 조사한다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86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search()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문자열 전체를 검색하여 정규식과 매치되는지 조사한다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86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findall()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정규식과 매치되는 </a:t>
                      </a:r>
                      <a:r>
                        <a:rPr lang="ko-KR" altLang="en-US" sz="1200" dirty="0" smtClean="0">
                          <a:effectLst/>
                        </a:rPr>
                        <a:t>모든 라인의 </a:t>
                      </a:r>
                      <a:r>
                        <a:rPr lang="ko-KR" altLang="en-US" sz="1200" dirty="0">
                          <a:effectLst/>
                        </a:rPr>
                        <a:t>문자열</a:t>
                      </a:r>
                      <a:r>
                        <a:rPr lang="en-US" altLang="ko-KR" sz="1200" dirty="0">
                          <a:effectLst/>
                        </a:rPr>
                        <a:t>(substring)</a:t>
                      </a:r>
                      <a:r>
                        <a:rPr lang="ko-KR" altLang="en-US" sz="1200" dirty="0">
                          <a:effectLst/>
                        </a:rPr>
                        <a:t>을 리스트로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8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finditer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정규식과 매치되는 모든 </a:t>
                      </a:r>
                      <a:r>
                        <a:rPr lang="ko-KR" altLang="en-US" sz="1200" dirty="0" smtClean="0">
                          <a:effectLst/>
                        </a:rPr>
                        <a:t>라인의 문자열</a:t>
                      </a:r>
                      <a:r>
                        <a:rPr lang="en-US" altLang="ko-KR" sz="1200" dirty="0">
                          <a:effectLst/>
                        </a:rPr>
                        <a:t>(substring)</a:t>
                      </a:r>
                      <a:r>
                        <a:rPr lang="ko-KR" altLang="en-US" sz="1200" dirty="0">
                          <a:effectLst/>
                        </a:rPr>
                        <a:t>을 </a:t>
                      </a:r>
                      <a:r>
                        <a:rPr lang="en-US" altLang="ko-KR" sz="1200" dirty="0">
                          <a:effectLst/>
                        </a:rPr>
                        <a:t>iterator </a:t>
                      </a:r>
                      <a:r>
                        <a:rPr lang="ko-KR" altLang="en-US" sz="1200" dirty="0">
                          <a:effectLst/>
                        </a:rPr>
                        <a:t>객체로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8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sub()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정규식과 매치되면 변경시킴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8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split()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매칭되면 </a:t>
                      </a:r>
                      <a:r>
                        <a:rPr lang="ko-KR" altLang="en-US" sz="1200" dirty="0" err="1" smtClean="0">
                          <a:effectLst/>
                        </a:rPr>
                        <a:t>패턴별로</a:t>
                      </a:r>
                      <a:r>
                        <a:rPr lang="ko-KR" altLang="en-US" sz="1200" dirty="0" smtClean="0">
                          <a:effectLst/>
                        </a:rPr>
                        <a:t> 쪼개서 리턴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584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Search/match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6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match </a:t>
            </a:r>
            <a:r>
              <a:rPr lang="ko-KR" altLang="en-US" b="1" dirty="0" smtClean="0"/>
              <a:t>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문자열에 패턴을 찾아 검색이 필요한 경우 처리</a:t>
            </a:r>
            <a:r>
              <a:rPr lang="en-US" altLang="ko-KR" sz="1800" dirty="0" smtClean="0"/>
              <a:t>match</a:t>
            </a:r>
            <a:r>
              <a:rPr lang="en-US" altLang="ko-KR" sz="1800" dirty="0"/>
              <a:t>, search</a:t>
            </a:r>
            <a:r>
              <a:rPr lang="ko-KR" altLang="en-US" sz="1800" dirty="0"/>
              <a:t>는 정규식과 매치될 때에는 </a:t>
            </a:r>
            <a:r>
              <a:rPr lang="en-US" altLang="ko-KR" sz="1800" dirty="0"/>
              <a:t>match object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리턴하고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매치되지 </a:t>
            </a:r>
            <a:r>
              <a:rPr lang="ko-KR" altLang="en-US" sz="1800" dirty="0"/>
              <a:t>않을 경우에는 </a:t>
            </a:r>
            <a:r>
              <a:rPr lang="en-US" altLang="ko-KR" sz="1800" dirty="0"/>
              <a:t>None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리턴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4509"/>
              </p:ext>
            </p:extLst>
          </p:nvPr>
        </p:nvGraphicFramePr>
        <p:xfrm>
          <a:off x="539552" y="2924944"/>
          <a:ext cx="8153400" cy="914400"/>
        </p:xfrm>
        <a:graphic>
          <a:graphicData uri="http://schemas.openxmlformats.org/drawingml/2006/table">
            <a:tbl>
              <a:tblPr/>
              <a:tblGrid>
                <a:gridCol w="2664296"/>
                <a:gridCol w="5489104"/>
              </a:tblGrid>
              <a:tr h="1607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함수</a:t>
                      </a:r>
                      <a:endParaRPr lang="en-US" sz="14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match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패턴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r>
                        <a:rPr lang="ko-KR" altLang="en-US" sz="1400" dirty="0" smtClean="0">
                          <a:effectLst/>
                        </a:rPr>
                        <a:t>문자열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r>
                        <a:rPr lang="ko-KR" altLang="en-US" sz="1400" dirty="0" smtClean="0">
                          <a:effectLst/>
                        </a:rPr>
                        <a:t>플래그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문자열의 처음부터 정규식과 매치되는지 조사한다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search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패턴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r>
                        <a:rPr lang="ko-KR" altLang="en-US" sz="1400" dirty="0" smtClean="0">
                          <a:effectLst/>
                        </a:rPr>
                        <a:t>문자열</a:t>
                      </a:r>
                      <a:r>
                        <a:rPr lang="en-US" altLang="ko-KR" sz="1400" dirty="0" smtClean="0">
                          <a:effectLst/>
                        </a:rPr>
                        <a:t>,</a:t>
                      </a:r>
                      <a:r>
                        <a:rPr lang="ko-KR" altLang="en-US" sz="1400" dirty="0" smtClean="0">
                          <a:effectLst/>
                        </a:rPr>
                        <a:t>플래그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문자열 전체를 검색하여 정규식과 매치되는지 조사한다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55576" y="4396718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000" dirty="0"/>
              <a:t>line = "Cats are smarter than dogs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r>
              <a:rPr lang="en-US" altLang="ko-KR" sz="1000" dirty="0" err="1"/>
              <a:t>matchObj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re.match</a:t>
            </a:r>
            <a:r>
              <a:rPr lang="en-US" altLang="ko-KR" sz="1000" dirty="0"/>
              <a:t>( r'(.*) are (.*?) (.*)', line, </a:t>
            </a:r>
            <a:r>
              <a:rPr lang="en-US" altLang="ko-KR" sz="1000" dirty="0" err="1"/>
              <a:t>re.M|re.I</a:t>
            </a:r>
            <a:r>
              <a:rPr lang="en-US" altLang="ko-KR" sz="1000" dirty="0"/>
              <a:t>)</a:t>
            </a:r>
          </a:p>
          <a:p>
            <a:endParaRPr lang="en-US" altLang="ko-KR" dirty="0"/>
          </a:p>
          <a:p>
            <a:r>
              <a:rPr lang="en-US" altLang="ko-KR" sz="1000" dirty="0"/>
              <a:t>if </a:t>
            </a:r>
            <a:r>
              <a:rPr lang="en-US" altLang="ko-KR" sz="1000" dirty="0" err="1"/>
              <a:t>matchObj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matchObj.group</a:t>
            </a:r>
            <a:r>
              <a:rPr lang="en-US" altLang="ko-KR" sz="1000" dirty="0"/>
              <a:t>() : ", </a:t>
            </a:r>
            <a:r>
              <a:rPr lang="en-US" altLang="ko-KR" sz="1000" dirty="0" err="1"/>
              <a:t>matchObj.group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matchObj.group</a:t>
            </a:r>
            <a:r>
              <a:rPr lang="en-US" altLang="ko-KR" sz="1000" dirty="0"/>
              <a:t>(1) : ", </a:t>
            </a:r>
            <a:r>
              <a:rPr lang="en-US" altLang="ko-KR" sz="1000" dirty="0" err="1"/>
              <a:t>matchObj.group</a:t>
            </a:r>
            <a:r>
              <a:rPr lang="en-US" altLang="ko-KR" sz="1000" dirty="0"/>
              <a:t>(1)</a:t>
            </a:r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matchObj.group</a:t>
            </a:r>
            <a:r>
              <a:rPr lang="en-US" altLang="ko-KR" sz="1000" dirty="0"/>
              <a:t>(2) : ", </a:t>
            </a:r>
            <a:r>
              <a:rPr lang="en-US" altLang="ko-KR" sz="1000" dirty="0" err="1"/>
              <a:t>matchObj.group</a:t>
            </a:r>
            <a:r>
              <a:rPr lang="en-US" altLang="ko-KR" sz="1000" dirty="0"/>
              <a:t>(2)</a:t>
            </a:r>
          </a:p>
          <a:p>
            <a:r>
              <a:rPr lang="en-US" altLang="ko-KR" sz="1000" dirty="0"/>
              <a:t>print "</a:t>
            </a:r>
            <a:r>
              <a:rPr lang="en-US" altLang="ko-KR" sz="1000" dirty="0" err="1"/>
              <a:t>matchObj.group</a:t>
            </a:r>
            <a:r>
              <a:rPr lang="en-US" altLang="ko-KR" sz="1000" dirty="0"/>
              <a:t>(3) : ", </a:t>
            </a:r>
            <a:r>
              <a:rPr lang="en-US" altLang="ko-KR" sz="1000" dirty="0" err="1"/>
              <a:t>matchObj.group</a:t>
            </a:r>
            <a:r>
              <a:rPr lang="en-US" altLang="ko-KR" sz="1000" dirty="0"/>
              <a:t>(3)</a:t>
            </a:r>
          </a:p>
          <a:p>
            <a:r>
              <a:rPr lang="en-US" altLang="ko-KR" sz="1000" dirty="0"/>
              <a:t>else:</a:t>
            </a:r>
          </a:p>
          <a:p>
            <a:r>
              <a:rPr lang="en-US" altLang="ko-KR" sz="1000" dirty="0"/>
              <a:t>print "No match!!"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429309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(.*) </a:t>
            </a:r>
            <a:r>
              <a:rPr lang="ko-KR" altLang="en-US" dirty="0" smtClean="0"/>
              <a:t>패턴은 문자숫자가 연속</a:t>
            </a:r>
            <a:endParaRPr lang="en-US" altLang="ko-KR" dirty="0" smtClean="0"/>
          </a:p>
          <a:p>
            <a:r>
              <a:rPr lang="en-US" altLang="ko-KR" dirty="0" smtClean="0"/>
              <a:t>(.*?) </a:t>
            </a:r>
            <a:r>
              <a:rPr lang="ko-KR" altLang="en-US" dirty="0" smtClean="0"/>
              <a:t>패턴은 문자숫자가 연속된 것이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536882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패턴매칭된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859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match </a:t>
            </a:r>
            <a:r>
              <a:rPr lang="en-US" altLang="ko-KR" b="1" dirty="0" smtClean="0"/>
              <a:t>– match object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Match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첫번째</a:t>
            </a:r>
            <a:r>
              <a:rPr lang="ko-KR" altLang="en-US" sz="1800" dirty="0" smtClean="0"/>
              <a:t> 자리부터 동일한 패턴이 발생할 때만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가 만들어 짐</a:t>
            </a:r>
            <a:r>
              <a:rPr lang="en-US" altLang="ko-KR" sz="1800" dirty="0" smtClean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Match() </a:t>
            </a:r>
            <a:r>
              <a:rPr lang="ko-KR" altLang="en-US" sz="1800" dirty="0" err="1" smtClean="0"/>
              <a:t>메소드에서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리턴하는</a:t>
            </a:r>
            <a:r>
              <a:rPr lang="ko-KR" altLang="en-US" sz="1800" dirty="0" smtClean="0"/>
              <a:t> 객체를 이용해서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가지고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43248"/>
              </p:ext>
            </p:extLst>
          </p:nvPr>
        </p:nvGraphicFramePr>
        <p:xfrm>
          <a:off x="4860032" y="3284985"/>
          <a:ext cx="3672408" cy="2519956"/>
        </p:xfrm>
        <a:graphic>
          <a:graphicData uri="http://schemas.openxmlformats.org/drawingml/2006/table">
            <a:tbl>
              <a:tblPr/>
              <a:tblGrid>
                <a:gridCol w="1200037"/>
                <a:gridCol w="2472371"/>
              </a:tblGrid>
              <a:tr h="3855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Method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5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group()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문자열을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start()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문자열의 시작 위치를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5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end()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문자열의 끝 위치를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50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span()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시작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끝</a:t>
                      </a:r>
                      <a:r>
                        <a:rPr lang="en-US" altLang="ko-KR" sz="1200" dirty="0">
                          <a:effectLst/>
                        </a:rPr>
                        <a:t>) </a:t>
                      </a:r>
                      <a:r>
                        <a:rPr lang="ko-KR" altLang="en-US" sz="1200" dirty="0">
                          <a:effectLst/>
                        </a:rPr>
                        <a:t>에 해당되는 </a:t>
                      </a:r>
                      <a:r>
                        <a:rPr lang="ko-KR" altLang="en-US" sz="1200" dirty="0" err="1">
                          <a:effectLst/>
                        </a:rPr>
                        <a:t>튜플을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11560" y="2852936"/>
            <a:ext cx="388843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mat 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("[a-z</a:t>
            </a:r>
            <a:r>
              <a:rPr lang="en-US" altLang="ko-KR" sz="1000" dirty="0" smtClean="0"/>
              <a:t>]+")</a:t>
            </a:r>
          </a:p>
          <a:p>
            <a:r>
              <a:rPr lang="en-US" altLang="ko-KR" sz="1000" dirty="0"/>
              <a:t>&gt;&gt;&gt; mat</a:t>
            </a:r>
          </a:p>
          <a:p>
            <a:r>
              <a:rPr lang="en-US" altLang="ko-KR" sz="1000" dirty="0"/>
              <a:t>&lt;_</a:t>
            </a:r>
            <a:r>
              <a:rPr lang="en-US" altLang="ko-KR" sz="1000" dirty="0" err="1"/>
              <a:t>sre.SRE_Pattern</a:t>
            </a:r>
            <a:r>
              <a:rPr lang="en-US" altLang="ko-KR" sz="1000" dirty="0"/>
              <a:t> object at 0x063D2C60&gt;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mat.match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</a:t>
            </a:r>
            <a:r>
              <a:rPr lang="en-US" altLang="ko-KR" sz="1000" dirty="0" smtClean="0"/>
              <a:t>')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mo</a:t>
            </a:r>
            <a:endParaRPr lang="en-US" altLang="ko-KR" sz="1000" dirty="0"/>
          </a:p>
          <a:p>
            <a:r>
              <a:rPr lang="en-US" altLang="ko-KR" sz="1000" dirty="0"/>
              <a:t>&lt;_</a:t>
            </a:r>
            <a:r>
              <a:rPr lang="en-US" altLang="ko-KR" sz="1000" dirty="0" err="1"/>
              <a:t>sre.SRE_Match</a:t>
            </a:r>
            <a:r>
              <a:rPr lang="en-US" altLang="ko-KR" sz="1000" dirty="0"/>
              <a:t> object at 0x065567C8&gt;</a:t>
            </a:r>
          </a:p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mo.group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'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mo.start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mo.end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err="1"/>
              <a:t>mo.span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(0, 3)</a:t>
            </a:r>
          </a:p>
          <a:p>
            <a:r>
              <a:rPr lang="en-US" altLang="ko-KR" sz="1000" dirty="0"/>
              <a:t>&gt;&gt;&gt;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동일한 패턴이 아니면 </a:t>
            </a:r>
            <a:r>
              <a:rPr lang="ko-KR" altLang="en-US" sz="1000" dirty="0" err="1" smtClean="0"/>
              <a:t>미스매칭</a:t>
            </a:r>
            <a:endParaRPr lang="en-US" altLang="ko-KR" sz="1000" dirty="0" smtClean="0"/>
          </a:p>
          <a:p>
            <a:r>
              <a:rPr lang="en-US" altLang="ko-KR" sz="1000" dirty="0"/>
              <a:t>&gt;&gt;&gt; if </a:t>
            </a:r>
            <a:r>
              <a:rPr lang="en-US" altLang="ko-KR" sz="1000" dirty="0" err="1"/>
              <a:t>mat.match</a:t>
            </a:r>
            <a:r>
              <a:rPr lang="en-US" altLang="ko-KR" sz="1000" dirty="0"/>
              <a:t>("  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") == None :</a:t>
            </a:r>
          </a:p>
          <a:p>
            <a:r>
              <a:rPr lang="en-US" altLang="ko-KR" sz="1000" dirty="0"/>
              <a:t>...     print("mismatch")</a:t>
            </a:r>
          </a:p>
          <a:p>
            <a:r>
              <a:rPr lang="en-US" altLang="ko-KR" sz="1000" dirty="0"/>
              <a:t>... </a:t>
            </a:r>
          </a:p>
          <a:p>
            <a:r>
              <a:rPr lang="en-US" altLang="ko-KR" sz="1000" dirty="0"/>
              <a:t>mismatch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0945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search – match object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766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내부에 있는 패턴을 검색하여 처음부터 매칭되는 것을 검색하여 매칭시킴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02744"/>
              </p:ext>
            </p:extLst>
          </p:nvPr>
        </p:nvGraphicFramePr>
        <p:xfrm>
          <a:off x="4860032" y="3284984"/>
          <a:ext cx="3672408" cy="2512906"/>
        </p:xfrm>
        <a:graphic>
          <a:graphicData uri="http://schemas.openxmlformats.org/drawingml/2006/table">
            <a:tbl>
              <a:tblPr/>
              <a:tblGrid>
                <a:gridCol w="1200037"/>
                <a:gridCol w="2472371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Method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group()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문자열을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6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start()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문자열의 시작 위치를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5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end()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문자열의 끝 위치를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1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span()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시작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끝</a:t>
                      </a:r>
                      <a:r>
                        <a:rPr lang="en-US" altLang="ko-KR" sz="1200" dirty="0">
                          <a:effectLst/>
                        </a:rPr>
                        <a:t>) </a:t>
                      </a:r>
                      <a:r>
                        <a:rPr lang="ko-KR" altLang="en-US" sz="1200" dirty="0">
                          <a:effectLst/>
                        </a:rPr>
                        <a:t>에 해당되는 </a:t>
                      </a:r>
                      <a:r>
                        <a:rPr lang="ko-KR" altLang="en-US" sz="1200" dirty="0" err="1">
                          <a:effectLst/>
                        </a:rPr>
                        <a:t>튜플을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11560" y="3212976"/>
            <a:ext cx="388843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mat = </a:t>
            </a:r>
            <a:r>
              <a:rPr lang="en-US" altLang="ko-KR" sz="1000" dirty="0" err="1"/>
              <a:t>re.compile</a:t>
            </a:r>
            <a:r>
              <a:rPr lang="en-US" altLang="ko-KR" sz="1000" dirty="0"/>
              <a:t>("[a-z</a:t>
            </a:r>
            <a:r>
              <a:rPr lang="en-US" altLang="ko-KR" sz="1000" dirty="0" smtClean="0"/>
              <a:t>]+")</a:t>
            </a:r>
          </a:p>
          <a:p>
            <a:r>
              <a:rPr lang="en-US" altLang="ko-KR" sz="1000" dirty="0"/>
              <a:t>&gt;&gt;&gt; mat</a:t>
            </a:r>
          </a:p>
          <a:p>
            <a:r>
              <a:rPr lang="en-US" altLang="ko-KR" sz="1000" dirty="0"/>
              <a:t>&lt;_</a:t>
            </a:r>
            <a:r>
              <a:rPr lang="en-US" altLang="ko-KR" sz="1000" dirty="0" err="1"/>
              <a:t>sre.SRE_Pattern</a:t>
            </a:r>
            <a:r>
              <a:rPr lang="en-US" altLang="ko-KR" sz="1000" dirty="0"/>
              <a:t> object at 0x063D2C60&gt;</a:t>
            </a:r>
          </a:p>
          <a:p>
            <a:r>
              <a:rPr lang="en-US" altLang="ko-KR" sz="1000" dirty="0"/>
              <a:t>&gt;&gt;&gt; </a:t>
            </a:r>
            <a:endParaRPr lang="en-US" altLang="ko-KR" sz="1000" dirty="0" smtClean="0"/>
          </a:p>
          <a:p>
            <a:r>
              <a:rPr lang="en-US" altLang="ko-KR" sz="1000" dirty="0"/>
              <a:t>&gt;&gt;&gt; so1 = </a:t>
            </a:r>
            <a:r>
              <a:rPr lang="en-US" altLang="ko-KR" sz="1000" dirty="0" err="1"/>
              <a:t>mat.search</a:t>
            </a:r>
            <a:r>
              <a:rPr lang="en-US" altLang="ko-KR" sz="1000" dirty="0"/>
              <a:t>("123abc")</a:t>
            </a:r>
          </a:p>
          <a:p>
            <a:r>
              <a:rPr lang="en-US" altLang="ko-KR" sz="1000" dirty="0"/>
              <a:t>&gt;&gt;&gt; so1</a:t>
            </a:r>
          </a:p>
          <a:p>
            <a:r>
              <a:rPr lang="en-US" altLang="ko-KR" sz="1000" dirty="0"/>
              <a:t>&lt;_</a:t>
            </a:r>
            <a:r>
              <a:rPr lang="en-US" altLang="ko-KR" sz="1000" dirty="0" err="1"/>
              <a:t>sre.SRE_Match</a:t>
            </a:r>
            <a:r>
              <a:rPr lang="en-US" altLang="ko-KR" sz="1000" dirty="0"/>
              <a:t> object at 0x06556608&gt;</a:t>
            </a:r>
          </a:p>
          <a:p>
            <a:r>
              <a:rPr lang="en-US" altLang="ko-KR" sz="1000" dirty="0"/>
              <a:t>&gt;&gt;&gt; so1.group()</a:t>
            </a:r>
          </a:p>
          <a:p>
            <a:r>
              <a:rPr lang="en-US" altLang="ko-KR" sz="1000" dirty="0"/>
              <a:t>'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'</a:t>
            </a:r>
          </a:p>
          <a:p>
            <a:r>
              <a:rPr lang="en-US" altLang="ko-KR" sz="1000" dirty="0"/>
              <a:t>&gt;&gt;&gt; so1.start()</a:t>
            </a:r>
          </a:p>
          <a:p>
            <a:r>
              <a:rPr lang="en-US" altLang="ko-KR" sz="1000" dirty="0"/>
              <a:t>3</a:t>
            </a:r>
          </a:p>
          <a:p>
            <a:r>
              <a:rPr lang="en-US" altLang="ko-KR" sz="1000" dirty="0"/>
              <a:t>&gt;&gt;&gt; so1.end()</a:t>
            </a:r>
          </a:p>
          <a:p>
            <a:r>
              <a:rPr lang="en-US" altLang="ko-KR" sz="1000" dirty="0"/>
              <a:t>6</a:t>
            </a:r>
          </a:p>
          <a:p>
            <a:r>
              <a:rPr lang="en-US" altLang="ko-KR" sz="1000" dirty="0"/>
              <a:t>&gt;&gt;&gt; so1.span()</a:t>
            </a:r>
          </a:p>
          <a:p>
            <a:r>
              <a:rPr lang="en-US" altLang="ko-KR" sz="1000" dirty="0"/>
              <a:t>(3, 6)</a:t>
            </a:r>
          </a:p>
          <a:p>
            <a:r>
              <a:rPr lang="en-US" altLang="ko-KR" sz="1000" dirty="0"/>
              <a:t>&gt;&gt;&gt;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8896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리터럴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단어 등을 직접 입력하여 </a:t>
            </a:r>
            <a:r>
              <a:rPr lang="ko-KR" altLang="en-US" sz="1800" dirty="0" err="1" smtClean="0"/>
              <a:t>정규표현식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매칭</a:t>
            </a: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38273"/>
              </p:ext>
            </p:extLst>
          </p:nvPr>
        </p:nvGraphicFramePr>
        <p:xfrm>
          <a:off x="755576" y="4005064"/>
          <a:ext cx="7704856" cy="609600"/>
        </p:xfrm>
        <a:graphic>
          <a:graphicData uri="http://schemas.openxmlformats.org/drawingml/2006/table">
            <a:tbl>
              <a:tblPr/>
              <a:tblGrid>
                <a:gridCol w="1913458"/>
                <a:gridCol w="5791398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python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Match "python".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8099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search – </a:t>
            </a:r>
            <a:r>
              <a:rPr lang="en-US" altLang="ko-KR" b="1" dirty="0" smtClean="0"/>
              <a:t>named group </a:t>
            </a:r>
            <a:r>
              <a:rPr lang="ko-KR" altLang="en-US" b="1" dirty="0" smtClean="0"/>
              <a:t>처리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Group </a:t>
            </a:r>
            <a:r>
              <a:rPr lang="ko-KR" altLang="en-US" sz="2800" dirty="0" smtClean="0"/>
              <a:t>패턴에 특정 이름을 부여하고 </a:t>
            </a:r>
            <a:r>
              <a:rPr lang="ko-KR" altLang="en-US" sz="2800" dirty="0" err="1" smtClean="0"/>
              <a:t>패턴매칭</a:t>
            </a:r>
            <a:r>
              <a:rPr lang="ko-KR" altLang="en-US" sz="2800" dirty="0" smtClean="0"/>
              <a:t> 후에 그 이름 별로 검색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3645024"/>
            <a:ext cx="453650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re</a:t>
            </a:r>
          </a:p>
          <a:p>
            <a:r>
              <a:rPr lang="en-US" altLang="ko-KR" sz="1000" dirty="0"/>
              <a:t>match = </a:t>
            </a:r>
            <a:r>
              <a:rPr lang="en-US" altLang="ko-KR" sz="1000" dirty="0" err="1"/>
              <a:t>re.search</a:t>
            </a:r>
            <a:r>
              <a:rPr lang="en-US" altLang="ko-KR" sz="1000" dirty="0"/>
              <a:t>('(?P&lt;name&gt;.*) (?P&lt;phone&gt;.*)', 'John 123456')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match.group</a:t>
            </a:r>
            <a:r>
              <a:rPr lang="en-US" altLang="ko-KR" sz="1000" dirty="0"/>
              <a:t>('name') 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match.group</a:t>
            </a:r>
            <a:r>
              <a:rPr lang="en-US" altLang="ko-KR" sz="1000" dirty="0"/>
              <a:t>('phone') </a:t>
            </a:r>
          </a:p>
          <a:p>
            <a:endParaRPr lang="en-US" altLang="ko-KR" sz="1000" dirty="0"/>
          </a:p>
          <a:p>
            <a:r>
              <a:rPr lang="en-US" altLang="ko-KR" sz="1000" dirty="0"/>
              <a:t>match = </a:t>
            </a:r>
            <a:r>
              <a:rPr lang="en-US" altLang="ko-KR" sz="1000" dirty="0" err="1"/>
              <a:t>re.search</a:t>
            </a:r>
            <a:r>
              <a:rPr lang="en-US" altLang="ko-KR" sz="1000" dirty="0"/>
              <a:t>('(.*) (.*)', 'John 123456')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match.group</a:t>
            </a:r>
            <a:r>
              <a:rPr lang="en-US" altLang="ko-KR" sz="1000" dirty="0"/>
              <a:t>(0) 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match.group</a:t>
            </a:r>
            <a:r>
              <a:rPr lang="en-US" altLang="ko-KR" sz="1000" dirty="0"/>
              <a:t>(1) 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match.group</a:t>
            </a:r>
            <a:r>
              <a:rPr lang="en-US" altLang="ko-KR" sz="1000" dirty="0"/>
              <a:t>(2)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match.groups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3717032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John</a:t>
            </a:r>
            <a:endParaRPr lang="en-US" altLang="ko-KR" dirty="0"/>
          </a:p>
          <a:p>
            <a:r>
              <a:rPr lang="en-US" altLang="ko-KR" dirty="0"/>
              <a:t>123456</a:t>
            </a:r>
          </a:p>
          <a:p>
            <a:r>
              <a:rPr lang="en-US" altLang="ko-KR" dirty="0"/>
              <a:t>John 123456</a:t>
            </a:r>
          </a:p>
          <a:p>
            <a:r>
              <a:rPr lang="en-US" altLang="ko-KR" dirty="0"/>
              <a:t>John</a:t>
            </a:r>
          </a:p>
          <a:p>
            <a:r>
              <a:rPr lang="en-US" altLang="ko-KR" dirty="0"/>
              <a:t>123456</a:t>
            </a:r>
          </a:p>
          <a:p>
            <a:r>
              <a:rPr lang="en-US" altLang="ko-KR" dirty="0"/>
              <a:t>('John', '123456')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609329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Group()</a:t>
            </a:r>
            <a:r>
              <a:rPr lang="ko-KR" altLang="en-US" dirty="0" smtClean="0"/>
              <a:t>에서 인덱스로 </a:t>
            </a:r>
            <a:r>
              <a:rPr lang="ko-KR" altLang="en-US" dirty="0" err="1" smtClean="0"/>
              <a:t>조회시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그룹핑</a:t>
            </a:r>
            <a:r>
              <a:rPr lang="ko-KR" altLang="en-US" dirty="0" smtClean="0"/>
              <a:t> 된 결과는 인덱스가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번부터 조회해야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614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sub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8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함수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문자열 수정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문자열에 패턴을 찾아 변경이 필요한 경우 처리</a:t>
            </a:r>
            <a:r>
              <a:rPr lang="en-US" altLang="ko-KR" sz="1800" dirty="0" smtClean="0"/>
              <a:t>match</a:t>
            </a:r>
            <a:r>
              <a:rPr lang="en-US" altLang="ko-KR" sz="1800" dirty="0"/>
              <a:t>, search</a:t>
            </a:r>
            <a:r>
              <a:rPr lang="ko-KR" altLang="en-US" sz="1800" dirty="0"/>
              <a:t>는 정규식과 매치될 때에는 </a:t>
            </a:r>
            <a:r>
              <a:rPr lang="en-US" altLang="ko-KR" sz="1800" dirty="0"/>
              <a:t>match object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리턴하고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매치되지 </a:t>
            </a:r>
            <a:r>
              <a:rPr lang="ko-KR" altLang="en-US" sz="1800" dirty="0"/>
              <a:t>않을 경우에는 </a:t>
            </a:r>
            <a:r>
              <a:rPr lang="en-US" altLang="ko-KR" sz="1800" dirty="0"/>
              <a:t>None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리턴</a:t>
            </a:r>
            <a:endParaRPr lang="en-US" altLang="ko-KR" sz="1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01540"/>
              </p:ext>
            </p:extLst>
          </p:nvPr>
        </p:nvGraphicFramePr>
        <p:xfrm>
          <a:off x="539552" y="2780928"/>
          <a:ext cx="8153400" cy="1005840"/>
        </p:xfrm>
        <a:graphic>
          <a:graphicData uri="http://schemas.openxmlformats.org/drawingml/2006/table">
            <a:tbl>
              <a:tblPr/>
              <a:tblGrid>
                <a:gridCol w="2664296"/>
                <a:gridCol w="54891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effectLst/>
                        </a:rPr>
                        <a:t>함수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sub(</a:t>
                      </a:r>
                      <a:r>
                        <a:rPr lang="en-US" dirty="0" err="1" smtClean="0">
                          <a:effectLst/>
                        </a:rPr>
                        <a:t>pattern,replace,string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>
                          <a:effectLst/>
                        </a:rPr>
                        <a:t>정규식에 매칭되는 것을 변경</a:t>
                      </a:r>
                      <a:r>
                        <a:rPr lang="en-US" altLang="ko-KR" dirty="0" smtClean="0">
                          <a:effectLst/>
                        </a:rPr>
                        <a:t>.</a:t>
                      </a:r>
                      <a:endParaRPr lang="en-US" altLang="ko-KR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4231360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lvl="1">
              <a:lnSpc>
                <a:spcPct val="120000"/>
              </a:lnSpc>
            </a:pPr>
            <a:r>
              <a:rPr lang="en-US" altLang="ko-KR" sz="900" dirty="0"/>
              <a:t>phone = "010-959-559 # This is Phone Number"</a:t>
            </a:r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# </a:t>
            </a:r>
            <a:r>
              <a:rPr lang="ko-KR" altLang="en-US" sz="900" dirty="0" smtClean="0"/>
              <a:t>주석제</a:t>
            </a:r>
            <a:r>
              <a:rPr lang="ko-KR" altLang="en-US" sz="900" dirty="0"/>
              <a:t>거</a:t>
            </a:r>
            <a:endParaRPr lang="en-US" altLang="ko-KR" sz="900" dirty="0"/>
          </a:p>
          <a:p>
            <a:pPr lvl="1">
              <a:lnSpc>
                <a:spcPct val="120000"/>
              </a:lnSpc>
            </a:pPr>
            <a:r>
              <a:rPr lang="en-US" altLang="ko-KR" sz="900" dirty="0" err="1"/>
              <a:t>num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re.sub</a:t>
            </a:r>
            <a:r>
              <a:rPr lang="en-US" altLang="ko-KR" sz="900" dirty="0"/>
              <a:t>(r'#.*$', "", phone)</a:t>
            </a:r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print "Phone </a:t>
            </a:r>
            <a:r>
              <a:rPr lang="en-US" altLang="ko-KR" sz="900" dirty="0" err="1"/>
              <a:t>Num</a:t>
            </a:r>
            <a:r>
              <a:rPr lang="en-US" altLang="ko-KR" sz="900" dirty="0"/>
              <a:t> : ", </a:t>
            </a:r>
            <a:r>
              <a:rPr lang="en-US" altLang="ko-KR" sz="900" dirty="0" err="1"/>
              <a:t>num</a:t>
            </a:r>
            <a:endParaRPr lang="en-US" altLang="ko-KR" sz="900" dirty="0"/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# </a:t>
            </a:r>
            <a:r>
              <a:rPr lang="ko-KR" altLang="en-US" sz="900" dirty="0" smtClean="0"/>
              <a:t>숫자를 제외한 모든 문자 제거</a:t>
            </a:r>
            <a:endParaRPr lang="en-US" altLang="ko-KR" sz="900" dirty="0"/>
          </a:p>
          <a:p>
            <a:pPr lvl="1">
              <a:lnSpc>
                <a:spcPct val="120000"/>
              </a:lnSpc>
            </a:pPr>
            <a:r>
              <a:rPr lang="en-US" altLang="ko-KR" sz="900" dirty="0" err="1"/>
              <a:t>num</a:t>
            </a:r>
            <a:r>
              <a:rPr lang="en-US" altLang="ko-KR" sz="900" dirty="0"/>
              <a:t> = </a:t>
            </a:r>
            <a:r>
              <a:rPr lang="en-US" altLang="ko-KR" sz="900" dirty="0" err="1"/>
              <a:t>re.sub</a:t>
            </a:r>
            <a:r>
              <a:rPr lang="en-US" altLang="ko-KR" sz="900" dirty="0"/>
              <a:t>(r'\D', "", phone)    </a:t>
            </a:r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print "Phone </a:t>
            </a:r>
            <a:r>
              <a:rPr lang="en-US" altLang="ko-KR" sz="900" dirty="0" err="1"/>
              <a:t>Num</a:t>
            </a:r>
            <a:r>
              <a:rPr lang="en-US" altLang="ko-KR" sz="900" dirty="0"/>
              <a:t> : ", </a:t>
            </a:r>
            <a:r>
              <a:rPr lang="en-US" altLang="ko-KR" sz="900" dirty="0" err="1"/>
              <a:t>num</a:t>
            </a:r>
            <a:endParaRPr lang="en-US" altLang="ko-KR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429309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#.*$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으로 시작하는 모든 문자를 </a:t>
            </a:r>
            <a:r>
              <a:rPr lang="en-US" altLang="ko-KR" dirty="0" smtClean="0"/>
              <a:t>$(</a:t>
            </a:r>
            <a:r>
              <a:rPr lang="ko-KR" altLang="en-US" dirty="0" smtClean="0"/>
              <a:t>문자열의 끝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536882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패턴 </a:t>
            </a:r>
            <a:r>
              <a:rPr lang="en-US" altLang="ko-KR" dirty="0" smtClean="0"/>
              <a:t>\D</a:t>
            </a:r>
            <a:r>
              <a:rPr lang="ko-KR" altLang="en-US" dirty="0" smtClean="0"/>
              <a:t>는 </a:t>
            </a:r>
            <a:r>
              <a:rPr lang="ko-KR" altLang="en-US" dirty="0"/>
              <a:t> </a:t>
            </a:r>
            <a:r>
              <a:rPr lang="en-US" altLang="ko-KR" dirty="0"/>
              <a:t>[^0-9</a:t>
            </a:r>
            <a:r>
              <a:rPr lang="en-US" altLang="ko-KR" dirty="0" smtClean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즉 숫자가 아닌 문자를 </a:t>
            </a:r>
            <a:r>
              <a:rPr lang="ko-KR" altLang="en-US" dirty="0" err="1" smtClean="0"/>
              <a:t>매칭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633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함수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함수를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이용한 수정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함수를 이용해서 매칭된 패턴을 변경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3573016"/>
            <a:ext cx="4536504" cy="260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lvl="1">
              <a:lnSpc>
                <a:spcPct val="120000"/>
              </a:lnSpc>
            </a:pPr>
            <a:r>
              <a:rPr lang="en-US" altLang="ko-KR" sz="1200" dirty="0"/>
              <a:t>#Squaring numbers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err="1"/>
              <a:t>def</a:t>
            </a:r>
            <a:r>
              <a:rPr lang="en-US" altLang="ko-KR" sz="1200" dirty="0"/>
              <a:t> square(match):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/>
              <a:t>    number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match.group</a:t>
            </a:r>
            <a:r>
              <a:rPr lang="en-US" altLang="ko-KR" sz="1200" dirty="0"/>
              <a:t>(0))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/>
              <a:t>    return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(number**2)</a:t>
            </a:r>
          </a:p>
          <a:p>
            <a:pPr lvl="1">
              <a:lnSpc>
                <a:spcPct val="120000"/>
              </a:lnSpc>
            </a:pPr>
            <a:endParaRPr lang="en-US" altLang="ko-KR" sz="1200" dirty="0"/>
          </a:p>
          <a:p>
            <a:pPr lvl="1">
              <a:lnSpc>
                <a:spcPct val="120000"/>
              </a:lnSpc>
            </a:pPr>
            <a:r>
              <a:rPr lang="en-US" altLang="ko-KR" sz="1200" dirty="0"/>
              <a:t>print </a:t>
            </a:r>
            <a:r>
              <a:rPr lang="en-US" altLang="ko-KR" sz="1200" dirty="0" err="1"/>
              <a:t>re.sub</a:t>
            </a:r>
            <a:r>
              <a:rPr lang="en-US" altLang="ko-KR" sz="1200" dirty="0"/>
              <a:t>(r"\d+", square, "1 2 3 4 5 6 7 8 9")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01317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처리결과값</a:t>
            </a:r>
            <a:endParaRPr lang="en-US" altLang="ko-KR" sz="1200" dirty="0" smtClean="0"/>
          </a:p>
          <a:p>
            <a:r>
              <a:rPr lang="en-US" altLang="ko-KR" sz="1200" dirty="0" smtClean="0"/>
              <a:t>1 </a:t>
            </a:r>
            <a:r>
              <a:rPr lang="en-US" altLang="ko-KR" sz="1200" dirty="0"/>
              <a:t>4 9 16 25 36 49 64 81</a:t>
            </a:r>
          </a:p>
        </p:txBody>
      </p:sp>
    </p:spTree>
    <p:extLst>
      <p:ext uri="{BB962C8B-B14F-4D97-AF65-F5344CB8AC3E}">
        <p14:creationId xmlns:p14="http://schemas.microsoft.com/office/powerpoint/2010/main" val="2347272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함수</a:t>
            </a:r>
            <a:r>
              <a:rPr lang="en-US" altLang="ko-KR" b="1" dirty="0" smtClean="0"/>
              <a:t>:</a:t>
            </a:r>
            <a:r>
              <a:rPr lang="en-US" altLang="ko-KR" b="1" dirty="0"/>
              <a:t>Greedy vs Non-Greedy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Greedy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Non-Greedy </a:t>
            </a:r>
            <a:r>
              <a:rPr lang="ko-KR" altLang="en-US" sz="2800" dirty="0" smtClean="0"/>
              <a:t>에 대한 패턴을 명확히 해서 수정해야 함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99592" y="4231360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1000" dirty="0"/>
              <a:t>s = '&lt;html&gt;&lt;head&gt;&lt;title&gt;Title&lt;/title&gt;'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(s)</a:t>
            </a:r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re.match</a:t>
            </a:r>
            <a:r>
              <a:rPr lang="en-US" altLang="ko-KR" sz="1000" dirty="0"/>
              <a:t>('&lt;.*&gt;', s).span())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re.match</a:t>
            </a:r>
            <a:r>
              <a:rPr lang="en-US" altLang="ko-KR" sz="1000" dirty="0"/>
              <a:t>('&lt;.*&gt;', s).group</a:t>
            </a:r>
            <a:r>
              <a:rPr lang="en-US" altLang="ko-KR" sz="1000" dirty="0" smtClean="0"/>
              <a:t>())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re.match</a:t>
            </a:r>
            <a:r>
              <a:rPr lang="en-US" altLang="ko-KR" sz="1000" dirty="0"/>
              <a:t>('&lt;.*?&gt;', s).span())</a:t>
            </a:r>
          </a:p>
          <a:p>
            <a:r>
              <a:rPr lang="en-US" altLang="ko-KR" sz="1000" dirty="0"/>
              <a:t>print(</a:t>
            </a:r>
            <a:r>
              <a:rPr lang="en-US" altLang="ko-KR" sz="1000" dirty="0" err="1"/>
              <a:t>re.match</a:t>
            </a:r>
            <a:r>
              <a:rPr lang="en-US" altLang="ko-KR" sz="1000" dirty="0"/>
              <a:t>('&lt;.*?&gt;', s).group())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429309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&lt;.*&gt; </a:t>
            </a:r>
            <a:r>
              <a:rPr lang="ko-KR" altLang="en-US" dirty="0" smtClean="0"/>
              <a:t>패턴은 모든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다 처리해서 결과는</a:t>
            </a:r>
            <a:r>
              <a:rPr lang="en-US" altLang="ko-KR" dirty="0"/>
              <a:t> </a:t>
            </a:r>
            <a:r>
              <a:rPr lang="en-US" altLang="ko-KR" dirty="0" smtClean="0"/>
              <a:t>&lt;html</a:t>
            </a:r>
            <a:r>
              <a:rPr lang="en-US" altLang="ko-KR" dirty="0"/>
              <a:t>&gt;&lt;head&gt;&lt;title&gt;Title&lt;/title&gt;'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569199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&lt;.*?&gt; </a:t>
            </a:r>
            <a:r>
              <a:rPr lang="ko-KR" altLang="en-US" dirty="0" smtClean="0"/>
              <a:t>패턴 </a:t>
            </a:r>
            <a:r>
              <a:rPr lang="ko-KR" altLang="en-US" dirty="0" err="1" smtClean="0"/>
              <a:t>첫번째만</a:t>
            </a:r>
            <a:r>
              <a:rPr lang="ko-KR" altLang="en-US" dirty="0" smtClean="0"/>
              <a:t> </a:t>
            </a:r>
            <a:r>
              <a:rPr lang="ko-KR" altLang="en-US" dirty="0"/>
              <a:t>처리해서 결과는</a:t>
            </a:r>
            <a:r>
              <a:rPr lang="en-US" altLang="ko-KR" dirty="0"/>
              <a:t> &lt;html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906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findall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17636"/>
              </p:ext>
            </p:extLst>
          </p:nvPr>
        </p:nvGraphicFramePr>
        <p:xfrm>
          <a:off x="611560" y="2204864"/>
          <a:ext cx="8153400" cy="1005840"/>
        </p:xfrm>
        <a:graphic>
          <a:graphicData uri="http://schemas.openxmlformats.org/drawingml/2006/table">
            <a:tbl>
              <a:tblPr/>
              <a:tblGrid>
                <a:gridCol w="2664296"/>
                <a:gridCol w="54891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effectLst/>
                        </a:rPr>
                        <a:t>함수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findall</a:t>
                      </a:r>
                      <a:r>
                        <a:rPr lang="en-US" dirty="0" smtClean="0">
                          <a:effectLst/>
                        </a:rPr>
                        <a:t>(pattern, string, flags=0)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>
                          <a:effectLst/>
                        </a:rPr>
                        <a:t>정규식에 매칭되는 것을 </a:t>
                      </a:r>
                      <a:r>
                        <a:rPr lang="ko-KR" altLang="en-US" dirty="0" smtClean="0">
                          <a:effectLst/>
                        </a:rPr>
                        <a:t>검색 후 리스트로 출력</a:t>
                      </a:r>
                      <a:r>
                        <a:rPr lang="en-US" altLang="ko-KR" dirty="0" smtClean="0">
                          <a:effectLst/>
                        </a:rPr>
                        <a:t>.</a:t>
                      </a:r>
                      <a:endParaRPr lang="en-US" altLang="ko-KR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4231360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lvl="1">
              <a:lnSpc>
                <a:spcPct val="120000"/>
              </a:lnSpc>
            </a:pPr>
            <a:r>
              <a:rPr lang="en-US" altLang="ko-KR" sz="900" dirty="0"/>
              <a:t>In [65]: x = "</a:t>
            </a:r>
            <a:r>
              <a:rPr lang="en-US" altLang="ko-KR" sz="900" dirty="0" err="1"/>
              <a:t>abcdef</a:t>
            </a:r>
            <a:r>
              <a:rPr lang="en-US" altLang="ko-KR" sz="900" dirty="0"/>
              <a:t>"</a:t>
            </a:r>
          </a:p>
          <a:p>
            <a:pPr lvl="1">
              <a:lnSpc>
                <a:spcPct val="120000"/>
              </a:lnSpc>
            </a:pPr>
            <a:endParaRPr lang="en-US" altLang="ko-KR" sz="900" dirty="0"/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In [66]: </a:t>
            </a:r>
            <a:r>
              <a:rPr lang="en-US" altLang="ko-KR" sz="900" dirty="0" err="1"/>
              <a:t>re.findall</a:t>
            </a:r>
            <a:r>
              <a:rPr lang="en-US" altLang="ko-KR" sz="900" dirty="0"/>
              <a:t>(".+(?=</a:t>
            </a:r>
            <a:r>
              <a:rPr lang="en-US" altLang="ko-KR" sz="900" dirty="0" err="1"/>
              <a:t>def</a:t>
            </a:r>
            <a:r>
              <a:rPr lang="en-US" altLang="ko-KR" sz="900" dirty="0"/>
              <a:t>)",x)</a:t>
            </a:r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Out[66]: ['</a:t>
            </a:r>
            <a:r>
              <a:rPr lang="en-US" altLang="ko-KR" sz="900" dirty="0" err="1"/>
              <a:t>abc</a:t>
            </a:r>
            <a:r>
              <a:rPr lang="en-US" altLang="ko-KR" sz="900" dirty="0"/>
              <a:t>']</a:t>
            </a:r>
          </a:p>
          <a:p>
            <a:pPr lvl="1">
              <a:lnSpc>
                <a:spcPct val="120000"/>
              </a:lnSpc>
            </a:pPr>
            <a:endParaRPr lang="en-US" altLang="ko-KR" sz="900" dirty="0"/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In [67]: </a:t>
            </a:r>
            <a:r>
              <a:rPr lang="en-US" altLang="ko-KR" sz="900" dirty="0" err="1"/>
              <a:t>re.findall</a:t>
            </a:r>
            <a:r>
              <a:rPr lang="en-US" altLang="ko-KR" sz="900" dirty="0"/>
              <a:t>("(?=</a:t>
            </a:r>
            <a:r>
              <a:rPr lang="en-US" altLang="ko-KR" sz="900" dirty="0" err="1"/>
              <a:t>abc</a:t>
            </a:r>
            <a:r>
              <a:rPr lang="en-US" altLang="ko-KR" sz="900" dirty="0"/>
              <a:t>).+",x)</a:t>
            </a:r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Out[67]: ['</a:t>
            </a:r>
            <a:r>
              <a:rPr lang="en-US" altLang="ko-KR" sz="900" dirty="0" err="1"/>
              <a:t>abcdef</a:t>
            </a:r>
            <a:r>
              <a:rPr lang="en-US" altLang="ko-KR" sz="900" dirty="0"/>
              <a:t>']</a:t>
            </a:r>
          </a:p>
          <a:p>
            <a:pPr lvl="1">
              <a:lnSpc>
                <a:spcPct val="120000"/>
              </a:lnSpc>
            </a:pPr>
            <a:endParaRPr lang="en-US" altLang="ko-KR" sz="900" dirty="0"/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In [68]: </a:t>
            </a:r>
            <a:r>
              <a:rPr lang="en-US" altLang="ko-KR" sz="900" dirty="0" err="1"/>
              <a:t>re.findall</a:t>
            </a:r>
            <a:r>
              <a:rPr lang="en-US" altLang="ko-KR" sz="900" dirty="0"/>
              <a:t>("(?&lt;=</a:t>
            </a:r>
            <a:r>
              <a:rPr lang="en-US" altLang="ko-KR" sz="900" dirty="0" err="1"/>
              <a:t>abc</a:t>
            </a:r>
            <a:r>
              <a:rPr lang="en-US" altLang="ko-KR" sz="900" dirty="0"/>
              <a:t>).+",x)</a:t>
            </a:r>
          </a:p>
          <a:p>
            <a:pPr lvl="1">
              <a:lnSpc>
                <a:spcPct val="120000"/>
              </a:lnSpc>
            </a:pPr>
            <a:r>
              <a:rPr lang="en-US" altLang="ko-KR" sz="900" dirty="0"/>
              <a:t>Out[68]: ['</a:t>
            </a:r>
            <a:r>
              <a:rPr lang="en-US" altLang="ko-KR" sz="900" dirty="0" err="1"/>
              <a:t>def</a:t>
            </a:r>
            <a:r>
              <a:rPr lang="en-US" altLang="ko-KR" sz="900" dirty="0"/>
              <a:t>']</a:t>
            </a:r>
            <a:endParaRPr lang="en-US" altLang="ko-KR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5091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In[67]</a:t>
            </a:r>
            <a:r>
              <a:rPr lang="ko-KR" altLang="en-US" dirty="0" smtClean="0"/>
              <a:t>은 전방인식이 안되어서 </a:t>
            </a:r>
            <a:r>
              <a:rPr lang="en-US" altLang="ko-KR" dirty="0" smtClean="0"/>
              <a:t>.+</a:t>
            </a:r>
            <a:r>
              <a:rPr lang="ko-KR" altLang="en-US" dirty="0" smtClean="0"/>
              <a:t>로 패턴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748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finditer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40878"/>
              </p:ext>
            </p:extLst>
          </p:nvPr>
        </p:nvGraphicFramePr>
        <p:xfrm>
          <a:off x="611560" y="2783200"/>
          <a:ext cx="8153400" cy="1005840"/>
        </p:xfrm>
        <a:graphic>
          <a:graphicData uri="http://schemas.openxmlformats.org/drawingml/2006/table">
            <a:tbl>
              <a:tblPr/>
              <a:tblGrid>
                <a:gridCol w="2664296"/>
                <a:gridCol w="54891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effectLst/>
                        </a:rPr>
                        <a:t>함수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finditer</a:t>
                      </a:r>
                      <a:r>
                        <a:rPr lang="en-US" dirty="0" smtClean="0">
                          <a:effectLst/>
                        </a:rPr>
                        <a:t>(pattern, string, flags=0)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>
                          <a:effectLst/>
                        </a:rPr>
                        <a:t>정규식에 매칭되는 것을 </a:t>
                      </a:r>
                      <a:r>
                        <a:rPr lang="ko-KR" altLang="en-US" dirty="0" smtClean="0">
                          <a:effectLst/>
                        </a:rPr>
                        <a:t>검색 후 </a:t>
                      </a:r>
                      <a:r>
                        <a:rPr lang="en-US" altLang="ko-KR" dirty="0" err="1" smtClean="0">
                          <a:effectLst/>
                        </a:rPr>
                        <a:t>iterable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객체</a:t>
                      </a:r>
                      <a:r>
                        <a:rPr lang="ko-KR" altLang="en-US" dirty="0" smtClean="0">
                          <a:effectLst/>
                        </a:rPr>
                        <a:t>로 출력되므로 실제 </a:t>
                      </a:r>
                      <a:r>
                        <a:rPr lang="ko-KR" altLang="en-US" dirty="0" err="1" smtClean="0">
                          <a:effectLst/>
                        </a:rPr>
                        <a:t>루핑을</a:t>
                      </a:r>
                      <a:r>
                        <a:rPr lang="ko-KR" altLang="en-US" dirty="0" smtClean="0">
                          <a:effectLst/>
                        </a:rPr>
                        <a:t> 처리가 필요</a:t>
                      </a:r>
                      <a:endParaRPr lang="en-US" altLang="ko-KR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4231360"/>
            <a:ext cx="482453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lvl="1">
              <a:lnSpc>
                <a:spcPct val="120000"/>
              </a:lnSpc>
            </a:pPr>
            <a:r>
              <a:rPr lang="en-US" altLang="ko-KR" sz="1200" dirty="0"/>
              <a:t>match =</a:t>
            </a:r>
            <a:r>
              <a:rPr lang="en-US" altLang="ko-KR" sz="1200" dirty="0" err="1"/>
              <a:t>re.finditer</a:t>
            </a:r>
            <a:r>
              <a:rPr lang="en-US" altLang="ko-KR" sz="1200" dirty="0"/>
              <a:t>(r'\</a:t>
            </a:r>
            <a:r>
              <a:rPr lang="en-US" altLang="ko-KR" sz="1200" dirty="0" err="1"/>
              <a:t>w','http</a:t>
            </a:r>
            <a:r>
              <a:rPr lang="en-US" altLang="ko-KR" sz="1200" dirty="0"/>
              <a:t>://www.hackerrank.com/')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/>
              <a:t>print match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/>
              <a:t>for x in match :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/>
              <a:t>    print </a:t>
            </a:r>
            <a:r>
              <a:rPr lang="en-US" altLang="ko-KR" sz="1200" dirty="0" err="1"/>
              <a:t>x.group</a:t>
            </a:r>
            <a:r>
              <a:rPr lang="en-US" altLang="ko-KR" sz="1200" dirty="0"/>
              <a:t>()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3864640"/>
            <a:ext cx="252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800" dirty="0"/>
              <a:t>&lt;callable-iterator object at 0x10573E90&gt;</a:t>
            </a:r>
          </a:p>
          <a:p>
            <a:r>
              <a:rPr lang="pt-BR" altLang="ko-KR" sz="800" dirty="0"/>
              <a:t>h</a:t>
            </a:r>
          </a:p>
          <a:p>
            <a:r>
              <a:rPr lang="pt-BR" altLang="ko-KR" sz="800" dirty="0"/>
              <a:t>t</a:t>
            </a:r>
          </a:p>
          <a:p>
            <a:r>
              <a:rPr lang="pt-BR" altLang="ko-KR" sz="800" dirty="0"/>
              <a:t>t</a:t>
            </a:r>
          </a:p>
          <a:p>
            <a:r>
              <a:rPr lang="pt-BR" altLang="ko-KR" sz="800" dirty="0"/>
              <a:t>p</a:t>
            </a:r>
          </a:p>
          <a:p>
            <a:r>
              <a:rPr lang="pt-BR" altLang="ko-KR" sz="800" dirty="0"/>
              <a:t>w</a:t>
            </a:r>
          </a:p>
          <a:p>
            <a:r>
              <a:rPr lang="pt-BR" altLang="ko-KR" sz="800" dirty="0"/>
              <a:t>w</a:t>
            </a:r>
          </a:p>
          <a:p>
            <a:r>
              <a:rPr lang="pt-BR" altLang="ko-KR" sz="800" dirty="0"/>
              <a:t>w</a:t>
            </a:r>
          </a:p>
          <a:p>
            <a:r>
              <a:rPr lang="pt-BR" altLang="ko-KR" sz="800" dirty="0"/>
              <a:t>h</a:t>
            </a:r>
          </a:p>
          <a:p>
            <a:r>
              <a:rPr lang="pt-BR" altLang="ko-KR" sz="800" dirty="0"/>
              <a:t>a</a:t>
            </a:r>
          </a:p>
          <a:p>
            <a:r>
              <a:rPr lang="pt-BR" altLang="ko-KR" sz="800" dirty="0"/>
              <a:t>c</a:t>
            </a:r>
          </a:p>
          <a:p>
            <a:r>
              <a:rPr lang="pt-BR" altLang="ko-KR" sz="800" dirty="0"/>
              <a:t>k</a:t>
            </a:r>
          </a:p>
          <a:p>
            <a:r>
              <a:rPr lang="pt-BR" altLang="ko-KR" sz="800" dirty="0"/>
              <a:t>e</a:t>
            </a:r>
          </a:p>
          <a:p>
            <a:r>
              <a:rPr lang="pt-BR" altLang="ko-KR" sz="800" dirty="0"/>
              <a:t>r</a:t>
            </a:r>
          </a:p>
          <a:p>
            <a:r>
              <a:rPr lang="pt-BR" altLang="ko-KR" sz="800" dirty="0"/>
              <a:t>r</a:t>
            </a:r>
          </a:p>
          <a:p>
            <a:r>
              <a:rPr lang="pt-BR" altLang="ko-KR" sz="800" dirty="0"/>
              <a:t>a</a:t>
            </a:r>
          </a:p>
          <a:p>
            <a:r>
              <a:rPr lang="pt-BR" altLang="ko-KR" sz="800" dirty="0"/>
              <a:t>n</a:t>
            </a:r>
          </a:p>
          <a:p>
            <a:r>
              <a:rPr lang="pt-BR" altLang="ko-KR" sz="800" dirty="0"/>
              <a:t>k</a:t>
            </a:r>
          </a:p>
          <a:p>
            <a:r>
              <a:rPr lang="pt-BR" altLang="ko-KR" sz="800" dirty="0"/>
              <a:t>c</a:t>
            </a:r>
          </a:p>
          <a:p>
            <a:r>
              <a:rPr lang="pt-BR" altLang="ko-KR" sz="800" dirty="0"/>
              <a:t>o</a:t>
            </a:r>
          </a:p>
          <a:p>
            <a:r>
              <a:rPr lang="pt-BR" altLang="ko-KR" sz="800" dirty="0"/>
              <a:t>m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247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800" dirty="0" smtClean="0"/>
              <a:t>패턴 매칭된 것을 </a:t>
            </a:r>
            <a:r>
              <a:rPr lang="en-US" altLang="ko-KR" sz="2800" dirty="0" err="1" smtClean="0"/>
              <a:t>iterable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객체로 </a:t>
            </a:r>
            <a:r>
              <a:rPr lang="ko-KR" altLang="en-US" sz="2800" dirty="0" err="1" smtClean="0"/>
              <a:t>리턴하므로</a:t>
            </a:r>
            <a:r>
              <a:rPr lang="ko-KR" altLang="en-US" sz="2800" dirty="0" smtClean="0"/>
              <a:t> 실제 </a:t>
            </a:r>
            <a:r>
              <a:rPr lang="en-US" altLang="ko-KR" sz="2800" dirty="0" smtClean="0"/>
              <a:t>match </a:t>
            </a:r>
            <a:r>
              <a:rPr lang="en-US" altLang="ko-KR" sz="2800" dirty="0" smtClean="0"/>
              <a:t>object</a:t>
            </a:r>
            <a:r>
              <a:rPr lang="ko-KR" altLang="en-US" sz="2800" dirty="0" smtClean="0"/>
              <a:t>를 처리하기 위해 </a:t>
            </a:r>
            <a:r>
              <a:rPr lang="en-US" altLang="ko-KR" sz="2800" dirty="0" smtClean="0"/>
              <a:t>looping </a:t>
            </a:r>
            <a:r>
              <a:rPr lang="ko-KR" altLang="en-US" sz="2800" dirty="0" smtClean="0"/>
              <a:t>처리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718719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패턴 쪼개기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0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split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77062"/>
              </p:ext>
            </p:extLst>
          </p:nvPr>
        </p:nvGraphicFramePr>
        <p:xfrm>
          <a:off x="611560" y="2204864"/>
          <a:ext cx="8153400" cy="1280160"/>
        </p:xfrm>
        <a:graphic>
          <a:graphicData uri="http://schemas.openxmlformats.org/drawingml/2006/table">
            <a:tbl>
              <a:tblPr/>
              <a:tblGrid>
                <a:gridCol w="2448272"/>
                <a:gridCol w="57051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effectLst/>
                        </a:rPr>
                        <a:t>함수</a:t>
                      </a:r>
                      <a:endParaRPr lang="en-US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split(pattern, string, </a:t>
                      </a:r>
                      <a:r>
                        <a:rPr lang="en-US" dirty="0" err="1" smtClean="0">
                          <a:effectLst/>
                        </a:rPr>
                        <a:t>maxsplit</a:t>
                      </a:r>
                      <a:r>
                        <a:rPr lang="en-US" dirty="0" smtClean="0">
                          <a:effectLst/>
                        </a:rPr>
                        <a:t>=0, flags=0)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>
                          <a:effectLst/>
                        </a:rPr>
                        <a:t>정규식에 매칭되는 것을 </a:t>
                      </a:r>
                      <a:r>
                        <a:rPr lang="ko-KR" altLang="en-US" dirty="0" smtClean="0">
                          <a:effectLst/>
                        </a:rPr>
                        <a:t>검색 후 쪼개서 리스트로 출력</a:t>
                      </a:r>
                      <a:r>
                        <a:rPr lang="en-US" altLang="ko-KR" dirty="0" smtClean="0">
                          <a:effectLst/>
                        </a:rPr>
                        <a:t>.</a:t>
                      </a:r>
                      <a:endParaRPr lang="en-US" altLang="ko-KR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83568" y="3933056"/>
            <a:ext cx="4392488" cy="224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lvl="1">
              <a:lnSpc>
                <a:spcPct val="120000"/>
              </a:lnSpc>
            </a:pPr>
            <a:r>
              <a:rPr lang="en-US" altLang="ko-KR" sz="1100" dirty="0"/>
              <a:t>&gt;&gt;&gt; </a:t>
            </a:r>
            <a:r>
              <a:rPr lang="en-US" altLang="ko-KR" sz="1100" dirty="0" err="1"/>
              <a:t>re.split</a:t>
            </a:r>
            <a:r>
              <a:rPr lang="en-US" altLang="ko-KR" sz="1100" dirty="0"/>
              <a:t>('\W+', 'Words, words, words.')</a:t>
            </a:r>
          </a:p>
          <a:p>
            <a:pPr lvl="1">
              <a:lnSpc>
                <a:spcPct val="120000"/>
              </a:lnSpc>
            </a:pPr>
            <a:r>
              <a:rPr lang="en-US" altLang="ko-KR" sz="1100" dirty="0"/>
              <a:t>['Words', 'words', 'words', '']</a:t>
            </a:r>
          </a:p>
          <a:p>
            <a:pPr lvl="1">
              <a:lnSpc>
                <a:spcPct val="120000"/>
              </a:lnSpc>
            </a:pPr>
            <a:r>
              <a:rPr lang="en-US" altLang="ko-KR" sz="1100" dirty="0"/>
              <a:t>&gt;&gt;&gt; </a:t>
            </a:r>
            <a:r>
              <a:rPr lang="en-US" altLang="ko-KR" sz="1100" dirty="0" err="1"/>
              <a:t>re.split</a:t>
            </a:r>
            <a:r>
              <a:rPr lang="en-US" altLang="ko-KR" sz="1100" dirty="0"/>
              <a:t>('(\W+)', 'Words, words, words.')</a:t>
            </a:r>
          </a:p>
          <a:p>
            <a:pPr lvl="1">
              <a:lnSpc>
                <a:spcPct val="120000"/>
              </a:lnSpc>
            </a:pPr>
            <a:r>
              <a:rPr lang="en-US" altLang="ko-KR" sz="1100" dirty="0"/>
              <a:t>['Words', ', ', 'words', ', ', 'words', '.', '']</a:t>
            </a:r>
          </a:p>
          <a:p>
            <a:pPr lvl="1">
              <a:lnSpc>
                <a:spcPct val="120000"/>
              </a:lnSpc>
            </a:pPr>
            <a:r>
              <a:rPr lang="en-US" altLang="ko-KR" sz="1100" dirty="0"/>
              <a:t>&gt;&gt;&gt; </a:t>
            </a:r>
            <a:r>
              <a:rPr lang="en-US" altLang="ko-KR" sz="1100" dirty="0" err="1"/>
              <a:t>re.split</a:t>
            </a:r>
            <a:r>
              <a:rPr lang="en-US" altLang="ko-KR" sz="1100" dirty="0"/>
              <a:t>('\W+', 'Words, words, words.', 1)</a:t>
            </a:r>
          </a:p>
          <a:p>
            <a:pPr lvl="1">
              <a:lnSpc>
                <a:spcPct val="120000"/>
              </a:lnSpc>
            </a:pPr>
            <a:r>
              <a:rPr lang="en-US" altLang="ko-KR" sz="1100" dirty="0"/>
              <a:t>['Words', 'words, words.']</a:t>
            </a:r>
          </a:p>
          <a:p>
            <a:pPr lvl="1">
              <a:lnSpc>
                <a:spcPct val="120000"/>
              </a:lnSpc>
            </a:pPr>
            <a:r>
              <a:rPr lang="en-US" altLang="ko-KR" sz="1100" dirty="0"/>
              <a:t>&gt;&gt;&gt; </a:t>
            </a:r>
            <a:r>
              <a:rPr lang="en-US" altLang="ko-KR" sz="1100" dirty="0" err="1"/>
              <a:t>re.split</a:t>
            </a:r>
            <a:r>
              <a:rPr lang="en-US" altLang="ko-KR" sz="1100" dirty="0"/>
              <a:t>('[a-f]+', '0a3B9', flags=</a:t>
            </a:r>
            <a:r>
              <a:rPr lang="en-US" altLang="ko-KR" sz="1100" dirty="0" err="1"/>
              <a:t>re.IGNORECASE</a:t>
            </a:r>
            <a:r>
              <a:rPr lang="en-US" altLang="ko-KR" sz="11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100" dirty="0"/>
              <a:t>['0', '3', '9']</a:t>
            </a:r>
            <a:endParaRPr lang="en-US" altLang="ko-K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50912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In[67]</a:t>
            </a:r>
            <a:r>
              <a:rPr lang="ko-KR" altLang="en-US" dirty="0" smtClean="0"/>
              <a:t>은 전방인식이 안되어서 </a:t>
            </a:r>
            <a:r>
              <a:rPr lang="en-US" altLang="ko-KR" dirty="0" smtClean="0"/>
              <a:t>.+</a:t>
            </a:r>
            <a:r>
              <a:rPr lang="ko-KR" altLang="en-US" dirty="0" smtClean="0"/>
              <a:t>로 패턴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72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메타문자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Match </a:t>
            </a:r>
            <a:r>
              <a:rPr lang="en-US" altLang="ko-KR" dirty="0" smtClean="0"/>
              <a:t>Object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8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match object </a:t>
            </a:r>
            <a:r>
              <a:rPr lang="en-US" altLang="ko-KR" b="1" dirty="0" smtClean="0"/>
              <a:t>method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6766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Match object </a:t>
            </a:r>
            <a:r>
              <a:rPr lang="ko-KR" altLang="en-US" sz="2800" dirty="0" smtClean="0"/>
              <a:t>내의 </a:t>
            </a:r>
            <a:r>
              <a:rPr lang="ko-KR" altLang="en-US" sz="2800" dirty="0" err="1" smtClean="0"/>
              <a:t>메소드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45236"/>
              </p:ext>
            </p:extLst>
          </p:nvPr>
        </p:nvGraphicFramePr>
        <p:xfrm>
          <a:off x="899592" y="3068960"/>
          <a:ext cx="7200800" cy="2621531"/>
        </p:xfrm>
        <a:graphic>
          <a:graphicData uri="http://schemas.openxmlformats.org/drawingml/2006/table">
            <a:tbl>
              <a:tblPr/>
              <a:tblGrid>
                <a:gridCol w="2880320"/>
                <a:gridCol w="432048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Method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목적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group</a:t>
                      </a:r>
                      <a:r>
                        <a:rPr lang="en-US" sz="1200" dirty="0" smtClean="0">
                          <a:effectLst/>
                        </a:rPr>
                        <a:t>().groups(0, </a:t>
                      </a:r>
                      <a:r>
                        <a:rPr lang="en-US" sz="1200" dirty="0" err="1" smtClean="0">
                          <a:effectLst/>
                        </a:rPr>
                        <a:t>groupdict</a:t>
                      </a:r>
                      <a:r>
                        <a:rPr lang="en-US" sz="1200" dirty="0" smtClean="0">
                          <a:effectLst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문자열을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9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start</a:t>
                      </a:r>
                      <a:r>
                        <a:rPr lang="en-US" sz="1200" dirty="0" smtClean="0">
                          <a:effectLst/>
                        </a:rPr>
                        <a:t>()/end()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문자열의 </a:t>
                      </a:r>
                      <a:r>
                        <a:rPr lang="ko-KR" altLang="en-US" sz="1200" dirty="0" smtClean="0">
                          <a:effectLst/>
                        </a:rPr>
                        <a:t>시작</a:t>
                      </a:r>
                      <a:r>
                        <a:rPr lang="en-US" altLang="ko-KR" sz="1200" dirty="0" smtClean="0">
                          <a:effectLst/>
                        </a:rPr>
                        <a:t>/</a:t>
                      </a:r>
                      <a:r>
                        <a:rPr lang="ko-KR" altLang="en-US" sz="1200" dirty="0" smtClean="0">
                          <a:effectLst/>
                        </a:rPr>
                        <a:t>끝 </a:t>
                      </a:r>
                      <a:r>
                        <a:rPr lang="ko-KR" altLang="en-US" sz="1200" dirty="0">
                          <a:effectLst/>
                        </a:rPr>
                        <a:t>위치를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5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findall</a:t>
                      </a:r>
                      <a:r>
                        <a:rPr lang="en-US" sz="1200" dirty="0" smtClean="0">
                          <a:effectLst/>
                        </a:rPr>
                        <a:t>()/</a:t>
                      </a:r>
                      <a:r>
                        <a:rPr lang="en-US" sz="1200" dirty="0" err="1" smtClean="0">
                          <a:effectLst/>
                        </a:rPr>
                        <a:t>finditer</a:t>
                      </a:r>
                      <a:r>
                        <a:rPr lang="en-US" sz="1200" dirty="0" smtClean="0">
                          <a:effectLst/>
                        </a:rPr>
                        <a:t>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매치된 것을 리스트와 </a:t>
                      </a:r>
                      <a:r>
                        <a:rPr lang="en-US" altLang="ko-KR" sz="1200" dirty="0" err="1" smtClean="0">
                          <a:effectLst/>
                        </a:rPr>
                        <a:t>iterable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객체로 리턴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5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split()</a:t>
                      </a:r>
                      <a:endParaRPr 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매치된 결과를 </a:t>
                      </a:r>
                      <a:r>
                        <a:rPr lang="en-US" altLang="ko-KR" sz="1200" dirty="0" smtClean="0">
                          <a:effectLst/>
                        </a:rPr>
                        <a:t>split </a:t>
                      </a:r>
                      <a:r>
                        <a:rPr lang="ko-KR" altLang="en-US" sz="1200" dirty="0" smtClean="0">
                          <a:effectLst/>
                        </a:rPr>
                        <a:t>처리하고 리스트로 리턴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18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span()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매치된 문자열의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시작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끝</a:t>
                      </a:r>
                      <a:r>
                        <a:rPr lang="en-US" altLang="ko-KR" sz="1200" dirty="0">
                          <a:effectLst/>
                        </a:rPr>
                        <a:t>) </a:t>
                      </a:r>
                      <a:r>
                        <a:rPr lang="ko-KR" altLang="en-US" sz="1200" dirty="0">
                          <a:effectLst/>
                        </a:rPr>
                        <a:t>에 해당되는 </a:t>
                      </a:r>
                      <a:r>
                        <a:rPr lang="ko-KR" altLang="en-US" sz="1200" dirty="0" err="1">
                          <a:effectLst/>
                        </a:rPr>
                        <a:t>튜플을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리턴한다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1899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match object </a:t>
            </a:r>
            <a:r>
              <a:rPr lang="en-US" altLang="ko-KR" b="1" dirty="0" smtClean="0"/>
              <a:t>:group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Match, search </a:t>
            </a:r>
            <a:r>
              <a:rPr lang="ko-KR" altLang="en-US" sz="2800" dirty="0" smtClean="0"/>
              <a:t>함수를 실행해서 만들어진 </a:t>
            </a:r>
            <a:r>
              <a:rPr lang="en-US" altLang="ko-KR" sz="2800" dirty="0" smtClean="0"/>
              <a:t>match object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group()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3284984"/>
            <a:ext cx="45365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smtClean="0"/>
              <a:t>re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주소에 대한 패턴인식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m = </a:t>
            </a:r>
            <a:r>
              <a:rPr lang="en-US" altLang="ko-KR" sz="1000" dirty="0" err="1"/>
              <a:t>re.match</a:t>
            </a:r>
            <a:r>
              <a:rPr lang="en-US" altLang="ko-KR" sz="1000" dirty="0"/>
              <a:t>(r'(\w+)@(\w+)\.(\w+)','username@hackerrank.com</a:t>
            </a:r>
            <a:r>
              <a:rPr lang="en-US" altLang="ko-KR" sz="1000" dirty="0" smtClean="0"/>
              <a:t>')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m.group</a:t>
            </a:r>
            <a:r>
              <a:rPr lang="en-US" altLang="ko-KR" sz="1000" dirty="0"/>
              <a:t>(0)       # </a:t>
            </a:r>
            <a:r>
              <a:rPr lang="ko-KR" altLang="en-US" sz="1000" dirty="0" smtClean="0"/>
              <a:t>전체 매칭된 결과를 보여줌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m.group</a:t>
            </a:r>
            <a:r>
              <a:rPr lang="en-US" altLang="ko-KR" sz="1000" dirty="0"/>
              <a:t>(1)       # The first parenthesized subgroup.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m.group</a:t>
            </a:r>
            <a:r>
              <a:rPr lang="en-US" altLang="ko-KR" sz="1000" dirty="0"/>
              <a:t>(2)       # The second parenthesized subgroup.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m.group</a:t>
            </a:r>
            <a:r>
              <a:rPr lang="en-US" altLang="ko-KR" sz="1000" dirty="0"/>
              <a:t>(3)       # The third parenthesized subgroup.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m.group</a:t>
            </a:r>
            <a:r>
              <a:rPr lang="en-US" altLang="ko-KR" sz="1000" dirty="0"/>
              <a:t>(1,2,3)   # Multiple arguments give us a tuple.</a:t>
            </a:r>
          </a:p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509120"/>
            <a:ext cx="25922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sv-SE" altLang="ko-KR" sz="1200" dirty="0"/>
              <a:t>username@hackerrank.com</a:t>
            </a:r>
          </a:p>
          <a:p>
            <a:r>
              <a:rPr lang="sv-SE" altLang="ko-KR" sz="1200" dirty="0"/>
              <a:t>username</a:t>
            </a:r>
          </a:p>
          <a:p>
            <a:r>
              <a:rPr lang="sv-SE" altLang="ko-KR" sz="1200" dirty="0"/>
              <a:t>hackerrank</a:t>
            </a:r>
          </a:p>
          <a:p>
            <a:r>
              <a:rPr lang="sv-SE" altLang="ko-KR" sz="1200" dirty="0"/>
              <a:t>com</a:t>
            </a:r>
          </a:p>
          <a:p>
            <a:r>
              <a:rPr lang="sv-SE" altLang="ko-KR" sz="1200" dirty="0"/>
              <a:t>('username', 'hackerrank', 'com')</a:t>
            </a:r>
          </a:p>
        </p:txBody>
      </p:sp>
    </p:spTree>
    <p:extLst>
      <p:ext uri="{BB962C8B-B14F-4D97-AF65-F5344CB8AC3E}">
        <p14:creationId xmlns:p14="http://schemas.microsoft.com/office/powerpoint/2010/main" val="32668551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match object </a:t>
            </a:r>
            <a:r>
              <a:rPr lang="en-US" altLang="ko-KR" b="1" dirty="0" smtClean="0"/>
              <a:t>:groups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Match, search </a:t>
            </a:r>
            <a:r>
              <a:rPr lang="ko-KR" altLang="en-US" sz="2800" dirty="0" smtClean="0"/>
              <a:t>함수를 실행해서 만들어진 </a:t>
            </a:r>
            <a:r>
              <a:rPr lang="en-US" altLang="ko-KR" sz="2800" dirty="0" smtClean="0"/>
              <a:t>match object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groups()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3284984"/>
            <a:ext cx="45365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smtClean="0"/>
              <a:t>re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주소에 대한 패턴인식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m = </a:t>
            </a:r>
            <a:r>
              <a:rPr lang="en-US" altLang="ko-KR" sz="1000" dirty="0" err="1"/>
              <a:t>re.match</a:t>
            </a:r>
            <a:r>
              <a:rPr lang="en-US" altLang="ko-KR" sz="1000" dirty="0"/>
              <a:t>(r'(\w+)@(\w+)\.(\w+)','username@hackerrank.com')</a:t>
            </a:r>
          </a:p>
          <a:p>
            <a:r>
              <a:rPr lang="en-US" altLang="ko-KR" sz="1000" dirty="0"/>
              <a:t>p</a:t>
            </a:r>
            <a:r>
              <a:rPr lang="en-US" altLang="ko-KR" sz="1000" dirty="0" smtClean="0"/>
              <a:t>rint </a:t>
            </a:r>
            <a:r>
              <a:rPr lang="en-US" altLang="ko-KR" sz="1000" dirty="0" err="1" smtClean="0"/>
              <a:t>m.groups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509120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sv-SE" altLang="ko-KR" sz="1200" dirty="0"/>
              <a:t>('username', 'hackerrank', 'com')</a:t>
            </a:r>
          </a:p>
        </p:txBody>
      </p:sp>
    </p:spTree>
    <p:extLst>
      <p:ext uri="{BB962C8B-B14F-4D97-AF65-F5344CB8AC3E}">
        <p14:creationId xmlns:p14="http://schemas.microsoft.com/office/powerpoint/2010/main" val="13748213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match object </a:t>
            </a:r>
            <a:r>
              <a:rPr lang="en-US" altLang="ko-KR" b="1" dirty="0" smtClean="0"/>
              <a:t>:</a:t>
            </a:r>
            <a:r>
              <a:rPr lang="en-US" altLang="ko-KR" b="1" dirty="0" err="1" smtClean="0"/>
              <a:t>groupdict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20882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Match, search </a:t>
            </a:r>
            <a:r>
              <a:rPr lang="ko-KR" altLang="en-US" sz="2800" dirty="0" smtClean="0"/>
              <a:t>함수를 실행해서 만들어진 </a:t>
            </a:r>
            <a:r>
              <a:rPr lang="en-US" altLang="ko-KR" sz="2800" dirty="0" smtClean="0"/>
              <a:t>match object</a:t>
            </a:r>
            <a:r>
              <a:rPr lang="ko-KR" altLang="en-US" sz="2800" dirty="0" smtClean="0"/>
              <a:t>의 </a:t>
            </a:r>
            <a:r>
              <a:rPr lang="en-US" altLang="ko-KR" sz="2800" dirty="0" err="1" smtClean="0"/>
              <a:t>groupdict</a:t>
            </a:r>
            <a:r>
              <a:rPr lang="en-US" altLang="ko-KR" sz="2800" dirty="0" smtClean="0"/>
              <a:t>()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처리</a:t>
            </a:r>
            <a:endParaRPr lang="en-US" altLang="ko-KR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>
                <a:sym typeface="Wingdings" panose="05000000000000000000" pitchFamily="2" charset="2"/>
              </a:rPr>
              <a:t> Group</a:t>
            </a:r>
            <a:r>
              <a:rPr lang="ko-KR" altLang="en-US" sz="2800" dirty="0" smtClean="0">
                <a:sym typeface="Wingdings" panose="05000000000000000000" pitchFamily="2" charset="2"/>
              </a:rPr>
              <a:t>을 </a:t>
            </a:r>
            <a:r>
              <a:rPr lang="ko-KR" altLang="en-US" sz="2800" dirty="0" err="1" smtClean="0">
                <a:sym typeface="Wingdings" panose="05000000000000000000" pitchFamily="2" charset="2"/>
              </a:rPr>
              <a:t>정의시</a:t>
            </a:r>
            <a:r>
              <a:rPr lang="ko-KR" altLang="en-US" sz="2800" dirty="0" smtClean="0">
                <a:sym typeface="Wingdings" panose="05000000000000000000" pitchFamily="2" charset="2"/>
              </a:rPr>
              <a:t> 그룹에 대한 </a:t>
            </a:r>
            <a:r>
              <a:rPr lang="en-US" altLang="ko-KR" sz="2800" dirty="0" smtClean="0">
                <a:sym typeface="Wingdings" panose="05000000000000000000" pitchFamily="2" charset="2"/>
              </a:rPr>
              <a:t>name</a:t>
            </a:r>
            <a:r>
              <a:rPr lang="ko-KR" altLang="en-US" sz="2800" dirty="0" smtClean="0">
                <a:sym typeface="Wingdings" panose="05000000000000000000" pitchFamily="2" charset="2"/>
              </a:rPr>
              <a:t>를 부여해야 함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4005064"/>
            <a:ext cx="453650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smtClean="0"/>
              <a:t>re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주소에 대한 패턴인식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m = </a:t>
            </a:r>
            <a:r>
              <a:rPr lang="en-US" altLang="ko-KR" sz="1000" dirty="0" err="1"/>
              <a:t>re.match</a:t>
            </a:r>
            <a:r>
              <a:rPr lang="en-US" altLang="ko-KR" sz="1000" dirty="0"/>
              <a:t>(r'(?P&lt;user&gt;\w+)@(?P&lt;website&gt;\w+)\.(?P&lt;extension&gt;\w+)','myname@hackerrank.com')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m.groupdict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509120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sv-SE" altLang="ko-KR" sz="1200" dirty="0"/>
              <a:t>{'website': 'hackerrank', 'user': 'myname', 'extension': 'com'}</a:t>
            </a:r>
          </a:p>
        </p:txBody>
      </p:sp>
    </p:spTree>
    <p:extLst>
      <p:ext uri="{BB962C8B-B14F-4D97-AF65-F5344CB8AC3E}">
        <p14:creationId xmlns:p14="http://schemas.microsoft.com/office/powerpoint/2010/main" val="1405157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match object </a:t>
            </a:r>
            <a:r>
              <a:rPr lang="en-US" altLang="ko-KR" b="1" dirty="0" smtClean="0"/>
              <a:t>:start/end/span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20882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Match, search </a:t>
            </a:r>
            <a:r>
              <a:rPr lang="ko-KR" altLang="en-US" sz="2800" dirty="0" smtClean="0"/>
              <a:t>함수를 실행해서 만들어진 </a:t>
            </a:r>
            <a:r>
              <a:rPr lang="en-US" altLang="ko-KR" sz="2800" dirty="0" smtClean="0"/>
              <a:t>match object</a:t>
            </a:r>
            <a:r>
              <a:rPr lang="ko-KR" altLang="en-US" sz="2800" dirty="0" smtClean="0"/>
              <a:t>의 매칭된 인덱스를 제공하는 </a:t>
            </a:r>
            <a:r>
              <a:rPr lang="ko-KR" altLang="en-US" sz="2800" dirty="0" err="1" smtClean="0"/>
              <a:t>메소드</a:t>
            </a:r>
            <a:endParaRPr lang="en-US" altLang="ko-KR" sz="2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4005064"/>
            <a:ext cx="453650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</a:t>
            </a:r>
            <a:r>
              <a:rPr lang="en-US" altLang="ko-KR" sz="1000" dirty="0" smtClean="0"/>
              <a:t>re</a:t>
            </a:r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주소에 대한 패턴인식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m = </a:t>
            </a:r>
            <a:r>
              <a:rPr lang="en-US" altLang="ko-KR" sz="1000" dirty="0" err="1"/>
              <a:t>re.search</a:t>
            </a:r>
            <a:r>
              <a:rPr lang="en-US" altLang="ko-KR" sz="1000" dirty="0"/>
              <a:t>(r'\d+','1234')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m.end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m.start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/>
              <a:t>p</a:t>
            </a:r>
            <a:r>
              <a:rPr lang="en-US" altLang="ko-KR" sz="1000" dirty="0" smtClean="0"/>
              <a:t>rint </a:t>
            </a:r>
            <a:r>
              <a:rPr lang="en-US" altLang="ko-KR" sz="1000" dirty="0" err="1" smtClean="0"/>
              <a:t>m.span</a:t>
            </a:r>
            <a:r>
              <a:rPr lang="en-US" altLang="ko-KR" sz="1000" dirty="0" smtClean="0"/>
              <a:t>()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509120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sv-SE" altLang="ko-KR" sz="1200" dirty="0"/>
              <a:t>4</a:t>
            </a:r>
          </a:p>
          <a:p>
            <a:r>
              <a:rPr lang="sv-SE" altLang="ko-KR" sz="1200" dirty="0" smtClean="0"/>
              <a:t>0</a:t>
            </a:r>
          </a:p>
          <a:p>
            <a:r>
              <a:rPr lang="sv-SE" altLang="ko-KR" sz="1200" dirty="0"/>
              <a:t>(0, 4)</a:t>
            </a:r>
          </a:p>
          <a:p>
            <a:endParaRPr lang="sv-SE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9966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문자클래스</a:t>
            </a:r>
            <a:r>
              <a:rPr lang="en-US" altLang="ko-KR" b="1" dirty="0"/>
              <a:t>(character class, [])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문자클래스를 </a:t>
            </a:r>
            <a:r>
              <a:rPr lang="ko-KR" altLang="en-US" sz="1800" dirty="0"/>
              <a:t>만드는 메타문자인 </a:t>
            </a:r>
            <a:r>
              <a:rPr lang="en-US" altLang="ko-KR" sz="1800" dirty="0"/>
              <a:t>[</a:t>
            </a:r>
            <a:r>
              <a:rPr lang="ko-KR" altLang="en-US" sz="1800" dirty="0"/>
              <a:t>와 </a:t>
            </a:r>
            <a:r>
              <a:rPr lang="en-US" altLang="ko-KR" sz="1800" dirty="0"/>
              <a:t>] </a:t>
            </a:r>
            <a:r>
              <a:rPr lang="ko-KR" altLang="en-US" sz="1800" dirty="0"/>
              <a:t>사이에는 어떤 </a:t>
            </a:r>
            <a:r>
              <a:rPr lang="ko-KR" altLang="en-US" sz="1800" dirty="0" smtClean="0"/>
              <a:t>문자 사용</a:t>
            </a:r>
            <a:r>
              <a:rPr lang="en-US" altLang="ko-KR" sz="1800" dirty="0" smtClean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문자클래스로 </a:t>
            </a:r>
            <a:r>
              <a:rPr lang="ko-KR" altLang="en-US" sz="1800" dirty="0"/>
              <a:t>만들어진 정규식은 </a:t>
            </a:r>
            <a:r>
              <a:rPr lang="en-US" altLang="ko-KR" sz="1800" dirty="0"/>
              <a:t>"[</a:t>
            </a:r>
            <a:r>
              <a:rPr lang="ko-KR" altLang="en-US" sz="1800" dirty="0"/>
              <a:t>과 </a:t>
            </a:r>
            <a:r>
              <a:rPr lang="en-US" altLang="ko-KR" sz="1800" dirty="0"/>
              <a:t>]</a:t>
            </a:r>
            <a:r>
              <a:rPr lang="ko-KR" altLang="en-US" sz="1800" dirty="0"/>
              <a:t>사이의 문자들과 </a:t>
            </a:r>
            <a:r>
              <a:rPr lang="ko-KR" altLang="en-US" sz="1800" dirty="0" smtClean="0"/>
              <a:t>매치</a:t>
            </a:r>
            <a:r>
              <a:rPr lang="en-US" altLang="ko-KR" sz="1800" dirty="0" smtClean="0"/>
              <a:t>"</a:t>
            </a:r>
            <a:r>
              <a:rPr lang="ko-KR" altLang="en-US" sz="1800" dirty="0" smtClean="0"/>
              <a:t>라는 의미</a:t>
            </a:r>
            <a:endParaRPr lang="en-US" altLang="ko-KR" sz="18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[a-</a:t>
            </a:r>
            <a:r>
              <a:rPr lang="en-US" altLang="ko-KR" sz="1500" dirty="0" err="1" smtClean="0"/>
              <a:t>zA</a:t>
            </a:r>
            <a:r>
              <a:rPr lang="en-US" altLang="ko-KR" sz="1500" dirty="0" smtClean="0"/>
              <a:t>-Z]  : </a:t>
            </a:r>
            <a:r>
              <a:rPr lang="ko-KR" altLang="en-US" sz="1500" dirty="0" smtClean="0"/>
              <a:t>알파벳 모두</a:t>
            </a:r>
            <a:endParaRPr lang="ko-KR" altLang="en-US" sz="15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[0-9]  : </a:t>
            </a:r>
            <a:r>
              <a:rPr lang="ko-KR" altLang="en-US" sz="1500" dirty="0" smtClean="0"/>
              <a:t>숫자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 </a:t>
            </a:r>
            <a:r>
              <a:rPr lang="en-US" altLang="ko-KR" sz="1500" dirty="0" smtClean="0"/>
              <a:t>^ </a:t>
            </a:r>
            <a:r>
              <a:rPr lang="ko-KR" altLang="en-US" sz="1500" dirty="0" smtClean="0"/>
              <a:t>메타문자는 반대</a:t>
            </a:r>
            <a:r>
              <a:rPr lang="en-US" altLang="ko-KR" sz="1500" dirty="0" smtClean="0"/>
              <a:t>(not)</a:t>
            </a:r>
            <a:r>
              <a:rPr lang="ko-KR" altLang="en-US" sz="1500" dirty="0" smtClean="0"/>
              <a:t>의 의미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 </a:t>
            </a:r>
            <a:r>
              <a:rPr lang="en-US" altLang="ko-KR" sz="1500" dirty="0" smtClean="0"/>
              <a:t>[^0-9]</a:t>
            </a:r>
            <a:r>
              <a:rPr lang="ko-KR" altLang="en-US" sz="1500" dirty="0" smtClean="0"/>
              <a:t>라는 </a:t>
            </a:r>
            <a:r>
              <a:rPr lang="ko-KR" altLang="en-US" sz="1500" dirty="0" err="1" smtClean="0"/>
              <a:t>정규표현식은</a:t>
            </a:r>
            <a:r>
              <a:rPr lang="ko-KR" altLang="en-US" sz="1500" dirty="0" smtClean="0"/>
              <a:t> 숫자가 아닌 문자만 매치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67750"/>
              </p:ext>
            </p:extLst>
          </p:nvPr>
        </p:nvGraphicFramePr>
        <p:xfrm>
          <a:off x="899592" y="3717032"/>
          <a:ext cx="7416824" cy="2877440"/>
        </p:xfrm>
        <a:graphic>
          <a:graphicData uri="http://schemas.openxmlformats.org/drawingml/2006/table">
            <a:tbl>
              <a:tblPr/>
              <a:tblGrid>
                <a:gridCol w="1841927"/>
                <a:gridCol w="5574897"/>
              </a:tblGrid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 smtClean="0">
                          <a:effectLst/>
                        </a:rPr>
                        <a:t>Example</a:t>
                      </a:r>
                      <a:endParaRPr lang="en-US" sz="1300" dirty="0">
                        <a:effectLst/>
                      </a:endParaRP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[Pp]</a:t>
                      </a:r>
                      <a:r>
                        <a:rPr lang="en-US" sz="1300" dirty="0" err="1">
                          <a:effectLst/>
                        </a:rPr>
                        <a:t>ython</a:t>
                      </a:r>
                      <a:endParaRPr lang="en-US" sz="1300" dirty="0">
                        <a:effectLst/>
                      </a:endParaRP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"Python" or "python"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rub[ye]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"ruby" or "rube"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[aeiou]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any one lowercase vowel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>
                          <a:effectLst/>
                        </a:rPr>
                        <a:t>[0-9]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any digit; same as [0123456789]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[a-z]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any lowercase ASCII letter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[A-Z]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any uppercase ASCII letter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[a-zA-Z0-9]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any of the above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[^</a:t>
                      </a:r>
                      <a:r>
                        <a:rPr lang="en-US" sz="1300" dirty="0" err="1">
                          <a:effectLst/>
                        </a:rPr>
                        <a:t>aeiou</a:t>
                      </a:r>
                      <a:r>
                        <a:rPr lang="en-US" sz="1300" dirty="0">
                          <a:effectLst/>
                        </a:rPr>
                        <a:t>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Match anything other than a lowercase vowel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[^0-9]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Match anything other than a digit</a:t>
                      </a:r>
                    </a:p>
                  </a:txBody>
                  <a:tcPr marL="44812" marR="44812" marT="44812" marB="44812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78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축약형</a:t>
            </a:r>
            <a:r>
              <a:rPr lang="ko-KR" altLang="en-US" b="1" dirty="0" smtClean="0"/>
              <a:t> 문자표현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축약형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문자표현</a:t>
            </a:r>
            <a:endParaRPr lang="en-US" altLang="ko-KR" sz="1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대문자로 </a:t>
            </a:r>
            <a:r>
              <a:rPr lang="ko-KR" altLang="en-US" sz="1800" dirty="0" err="1"/>
              <a:t>사용된것은</a:t>
            </a:r>
            <a:r>
              <a:rPr lang="ko-KR" altLang="en-US" sz="1800" dirty="0"/>
              <a:t> 소문자의 반대임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 smtClean="0"/>
              <a:t>\</a:t>
            </a:r>
            <a:r>
              <a:rPr lang="en-US" altLang="ko-KR" sz="1500" dirty="0"/>
              <a:t>d - </a:t>
            </a:r>
            <a:r>
              <a:rPr lang="ko-KR" altLang="en-US" sz="1500" dirty="0"/>
              <a:t>숫자와 매치</a:t>
            </a:r>
            <a:r>
              <a:rPr lang="en-US" altLang="ko-KR" sz="1500" dirty="0"/>
              <a:t>, [0-9]</a:t>
            </a:r>
            <a:r>
              <a:rPr lang="ko-KR" altLang="en-US" sz="1500" dirty="0"/>
              <a:t>와 동일한 </a:t>
            </a:r>
            <a:r>
              <a:rPr lang="ko-KR" altLang="en-US" sz="1500" dirty="0" err="1" smtClean="0"/>
              <a:t>표현식</a:t>
            </a:r>
            <a:endParaRPr lang="en-US" altLang="ko-KR" sz="15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\D - </a:t>
            </a:r>
            <a:r>
              <a:rPr lang="ko-KR" altLang="en-US" sz="1500" dirty="0"/>
              <a:t>숫자가 </a:t>
            </a:r>
            <a:r>
              <a:rPr lang="ko-KR" altLang="en-US" sz="1500" dirty="0" err="1"/>
              <a:t>아닌것과</a:t>
            </a:r>
            <a:r>
              <a:rPr lang="ko-KR" altLang="en-US" sz="1500" dirty="0"/>
              <a:t> 매치</a:t>
            </a:r>
            <a:r>
              <a:rPr lang="en-US" altLang="ko-KR" sz="1500" dirty="0"/>
              <a:t>, [^0-9]</a:t>
            </a:r>
            <a:r>
              <a:rPr lang="ko-KR" altLang="en-US" sz="1500" dirty="0"/>
              <a:t>와 동일한 </a:t>
            </a:r>
            <a:r>
              <a:rPr lang="ko-KR" altLang="en-US" sz="1500" dirty="0" err="1" smtClean="0"/>
              <a:t>표현식</a:t>
            </a:r>
            <a:endParaRPr lang="en-US" altLang="ko-KR" sz="15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 smtClean="0"/>
              <a:t>\s</a:t>
            </a:r>
            <a:r>
              <a:rPr lang="en-US" altLang="ko-KR" sz="1500" dirty="0"/>
              <a:t> - whitespace </a:t>
            </a:r>
            <a:r>
              <a:rPr lang="ko-KR" altLang="en-US" sz="1500" dirty="0"/>
              <a:t>문자와 매치</a:t>
            </a:r>
            <a:r>
              <a:rPr lang="en-US" altLang="ko-KR" sz="1500" dirty="0"/>
              <a:t>, [ \t\n\r\f\v]</a:t>
            </a:r>
            <a:r>
              <a:rPr lang="ko-KR" altLang="en-US" sz="1500" dirty="0"/>
              <a:t>와 동일한 표현식이다</a:t>
            </a:r>
            <a:r>
              <a:rPr lang="en-US" altLang="ko-KR" sz="1500" dirty="0"/>
              <a:t>. </a:t>
            </a:r>
            <a:r>
              <a:rPr lang="ko-KR" altLang="en-US" sz="1500" dirty="0"/>
              <a:t>맨 앞의 빈칸은 공백문자</a:t>
            </a:r>
            <a:r>
              <a:rPr lang="en-US" altLang="ko-KR" sz="1500" dirty="0"/>
              <a:t>(space)</a:t>
            </a:r>
            <a:r>
              <a:rPr lang="ko-KR" altLang="en-US" sz="1500" dirty="0"/>
              <a:t>를 </a:t>
            </a:r>
            <a:r>
              <a:rPr lang="ko-KR" altLang="en-US" sz="1500" dirty="0" smtClean="0"/>
              <a:t>의미</a:t>
            </a:r>
            <a:endParaRPr lang="en-US" altLang="ko-KR" sz="15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 smtClean="0"/>
              <a:t>\S</a:t>
            </a:r>
            <a:r>
              <a:rPr lang="en-US" altLang="ko-KR" sz="1500" dirty="0"/>
              <a:t> - whitespace </a:t>
            </a:r>
            <a:r>
              <a:rPr lang="ko-KR" altLang="en-US" sz="1500" dirty="0"/>
              <a:t>문자가 </a:t>
            </a:r>
            <a:r>
              <a:rPr lang="ko-KR" altLang="en-US" sz="1500" dirty="0" smtClean="0"/>
              <a:t>아닌 것과 </a:t>
            </a:r>
            <a:r>
              <a:rPr lang="ko-KR" altLang="en-US" sz="1500" dirty="0"/>
              <a:t>매치</a:t>
            </a:r>
            <a:r>
              <a:rPr lang="en-US" altLang="ko-KR" sz="1500" dirty="0"/>
              <a:t>, [^ \t\n\r\f\v]</a:t>
            </a:r>
            <a:r>
              <a:rPr lang="ko-KR" altLang="en-US" sz="1500" dirty="0"/>
              <a:t>와 동일한 </a:t>
            </a:r>
            <a:r>
              <a:rPr lang="ko-KR" altLang="en-US" sz="1500" dirty="0" err="1" smtClean="0"/>
              <a:t>표현식</a:t>
            </a:r>
            <a:endParaRPr lang="en-US" altLang="ko-KR" sz="15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 smtClean="0"/>
              <a:t>\w</a:t>
            </a:r>
            <a:r>
              <a:rPr lang="en-US" altLang="ko-KR" sz="1500" dirty="0"/>
              <a:t> - </a:t>
            </a:r>
            <a:r>
              <a:rPr lang="ko-KR" altLang="en-US" sz="1500" dirty="0"/>
              <a:t>문자</a:t>
            </a:r>
            <a:r>
              <a:rPr lang="en-US" altLang="ko-KR" sz="1500" dirty="0"/>
              <a:t>+</a:t>
            </a:r>
            <a:r>
              <a:rPr lang="ko-KR" altLang="en-US" sz="1500" dirty="0"/>
              <a:t>숫자</a:t>
            </a:r>
            <a:r>
              <a:rPr lang="en-US" altLang="ko-KR" sz="1500" dirty="0"/>
              <a:t>(alphanumeric)</a:t>
            </a:r>
            <a:r>
              <a:rPr lang="ko-KR" altLang="en-US" sz="1500" dirty="0"/>
              <a:t>와 매치</a:t>
            </a:r>
            <a:r>
              <a:rPr lang="en-US" altLang="ko-KR" sz="1500" dirty="0"/>
              <a:t>, [a-zA-Z0-9]</a:t>
            </a:r>
            <a:r>
              <a:rPr lang="ko-KR" altLang="en-US" sz="1500" dirty="0"/>
              <a:t>와 동일한 </a:t>
            </a:r>
            <a:r>
              <a:rPr lang="ko-KR" altLang="en-US" sz="1500" dirty="0" err="1" smtClean="0"/>
              <a:t>표현식</a:t>
            </a:r>
            <a:endParaRPr lang="en-US" altLang="ko-KR" sz="15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 smtClean="0"/>
              <a:t>\W</a:t>
            </a:r>
            <a:r>
              <a:rPr lang="en-US" altLang="ko-KR" sz="1500" dirty="0"/>
              <a:t> - alphanumeric</a:t>
            </a:r>
            <a:r>
              <a:rPr lang="ko-KR" altLang="en-US" sz="1500" dirty="0"/>
              <a:t>이 아닌 문자와 매치</a:t>
            </a:r>
            <a:r>
              <a:rPr lang="en-US" altLang="ko-KR" sz="1500" dirty="0"/>
              <a:t>, [^a-zA-Z0-9]</a:t>
            </a:r>
            <a:r>
              <a:rPr lang="ko-KR" altLang="en-US" sz="1500" dirty="0"/>
              <a:t>와 동일한 </a:t>
            </a:r>
            <a:r>
              <a:rPr lang="ko-KR" altLang="en-US" sz="1500" dirty="0" err="1" smtClean="0"/>
              <a:t>표현식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8906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51918</TotalTime>
  <Words>3696</Words>
  <Application>Microsoft Office PowerPoint</Application>
  <PresentationFormat>화면 슬라이드 쇼(4:3)</PresentationFormat>
  <Paragraphs>867</Paragraphs>
  <Slides>75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6" baseType="lpstr">
      <vt:lpstr>가을</vt:lpstr>
      <vt:lpstr>Python  정규표현식 2.x</vt:lpstr>
      <vt:lpstr>정규표현식 문법</vt:lpstr>
      <vt:lpstr>정규표현식</vt:lpstr>
      <vt:lpstr>정규표현식 </vt:lpstr>
      <vt:lpstr>문자패턴</vt:lpstr>
      <vt:lpstr>리터럴</vt:lpstr>
      <vt:lpstr>메타문자</vt:lpstr>
      <vt:lpstr>문자클래스(character class, [])</vt:lpstr>
      <vt:lpstr>축약형 문자표현</vt:lpstr>
      <vt:lpstr>축약형 문자표현-세부</vt:lpstr>
      <vt:lpstr>문자 형식과 축약형 매핑</vt:lpstr>
      <vt:lpstr>축약형 문자표현 : 예시</vt:lpstr>
      <vt:lpstr>Anchor (^ / $)</vt:lpstr>
      <vt:lpstr>Anchor 처리 예시</vt:lpstr>
      <vt:lpstr>DOT(.)</vt:lpstr>
      <vt:lpstr>백슬래시(\) 문제</vt:lpstr>
      <vt:lpstr>Alternatives (|,or)</vt:lpstr>
      <vt:lpstr>수량자</vt:lpstr>
      <vt:lpstr>반복 ({m,n})</vt:lpstr>
      <vt:lpstr>반복 (*)</vt:lpstr>
      <vt:lpstr>반복 (+)</vt:lpstr>
      <vt:lpstr>반복 (?)</vt:lpstr>
      <vt:lpstr>non-greedy  (*?, +?, ??)</vt:lpstr>
      <vt:lpstr>Group : 기본</vt:lpstr>
      <vt:lpstr>Grouping 기준</vt:lpstr>
      <vt:lpstr>Grouping(…)</vt:lpstr>
      <vt:lpstr>Grouping(…) 주의사항</vt:lpstr>
      <vt:lpstr>Grouping(…) :예시</vt:lpstr>
      <vt:lpstr>Named Group</vt:lpstr>
      <vt:lpstr>Non-capture : (?: …)</vt:lpstr>
      <vt:lpstr>Group :subexpression</vt:lpstr>
      <vt:lpstr>하위표현패턴</vt:lpstr>
      <vt:lpstr>기존 네임그룹 참조(?P=name)</vt:lpstr>
      <vt:lpstr>주석(?#...)</vt:lpstr>
      <vt:lpstr>전방탐색(?=...)</vt:lpstr>
      <vt:lpstr>부정형전방탐색(?!...)</vt:lpstr>
      <vt:lpstr>후방탐색(?&lt;=...)</vt:lpstr>
      <vt:lpstr>부정형후방탐색(?&lt;!...)</vt:lpstr>
      <vt:lpstr>(?(id/name)yes…|no…)</vt:lpstr>
      <vt:lpstr>패턴변경자</vt:lpstr>
      <vt:lpstr>Grouping(?iLmsux)</vt:lpstr>
      <vt:lpstr>패턴변경자 -1</vt:lpstr>
      <vt:lpstr>패턴변경자 -2</vt:lpstr>
      <vt:lpstr>Re  Module 처리</vt:lpstr>
      <vt:lpstr>정규식  함수 방식 </vt:lpstr>
      <vt:lpstr>정규식 정의 및 실행  </vt:lpstr>
      <vt:lpstr>정규식 처리하기(1/2)</vt:lpstr>
      <vt:lpstr>정규식 처리하기(2/2)</vt:lpstr>
      <vt:lpstr>Compile 함수</vt:lpstr>
      <vt:lpstr>정규표현식 -Compile</vt:lpstr>
      <vt:lpstr>Compile Options- DOTALL, S </vt:lpstr>
      <vt:lpstr>Compile Options-IGNORECASE, I</vt:lpstr>
      <vt:lpstr>Compile Options-MULTILINE, M</vt:lpstr>
      <vt:lpstr>Compile Options-VERBOSE, X</vt:lpstr>
      <vt:lpstr>정규표현식 –Compile 후 검색</vt:lpstr>
      <vt:lpstr>Search/match 함수</vt:lpstr>
      <vt:lpstr>match 함수</vt:lpstr>
      <vt:lpstr>match – match object</vt:lpstr>
      <vt:lpstr>search – match object</vt:lpstr>
      <vt:lpstr>search – named group 처리</vt:lpstr>
      <vt:lpstr>sub 함수</vt:lpstr>
      <vt:lpstr>함수:문자열 수정</vt:lpstr>
      <vt:lpstr>함수: 함수를 이용한 수정</vt:lpstr>
      <vt:lpstr>함수:Greedy vs Non-Greedy</vt:lpstr>
      <vt:lpstr>검색 함수</vt:lpstr>
      <vt:lpstr>findall</vt:lpstr>
      <vt:lpstr>finditer</vt:lpstr>
      <vt:lpstr>패턴 쪼개기 함수</vt:lpstr>
      <vt:lpstr>split</vt:lpstr>
      <vt:lpstr>Match Object 메소드</vt:lpstr>
      <vt:lpstr>match object method</vt:lpstr>
      <vt:lpstr>match object :group 메소드 </vt:lpstr>
      <vt:lpstr>match object :groups 메소드 </vt:lpstr>
      <vt:lpstr>match object :groupdict 메소드 </vt:lpstr>
      <vt:lpstr>match object :start/end/span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593</cp:revision>
  <dcterms:created xsi:type="dcterms:W3CDTF">2015-12-01T07:34:30Z</dcterms:created>
  <dcterms:modified xsi:type="dcterms:W3CDTF">2016-02-25T09:39:20Z</dcterms:modified>
</cp:coreProperties>
</file>