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88"/>
  </p:notesMasterIdLst>
  <p:sldIdLst>
    <p:sldId id="256" r:id="rId2"/>
    <p:sldId id="989" r:id="rId3"/>
    <p:sldId id="985" r:id="rId4"/>
    <p:sldId id="986" r:id="rId5"/>
    <p:sldId id="987" r:id="rId6"/>
    <p:sldId id="988" r:id="rId7"/>
    <p:sldId id="990" r:id="rId8"/>
    <p:sldId id="991" r:id="rId9"/>
    <p:sldId id="992" r:id="rId10"/>
    <p:sldId id="993" r:id="rId11"/>
    <p:sldId id="994" r:id="rId12"/>
    <p:sldId id="995" r:id="rId13"/>
    <p:sldId id="996" r:id="rId14"/>
    <p:sldId id="997" r:id="rId15"/>
    <p:sldId id="998" r:id="rId16"/>
    <p:sldId id="999" r:id="rId17"/>
    <p:sldId id="1000" r:id="rId18"/>
    <p:sldId id="1001" r:id="rId19"/>
    <p:sldId id="1002" r:id="rId20"/>
    <p:sldId id="1063" r:id="rId21"/>
    <p:sldId id="1064" r:id="rId22"/>
    <p:sldId id="1065" r:id="rId23"/>
    <p:sldId id="1066" r:id="rId24"/>
    <p:sldId id="1067" r:id="rId25"/>
    <p:sldId id="982" r:id="rId26"/>
    <p:sldId id="861" r:id="rId27"/>
    <p:sldId id="371" r:id="rId28"/>
    <p:sldId id="908" r:id="rId29"/>
    <p:sldId id="973" r:id="rId30"/>
    <p:sldId id="975" r:id="rId31"/>
    <p:sldId id="977" r:id="rId32"/>
    <p:sldId id="974" r:id="rId33"/>
    <p:sldId id="981" r:id="rId34"/>
    <p:sldId id="978" r:id="rId35"/>
    <p:sldId id="979" r:id="rId36"/>
    <p:sldId id="980" r:id="rId37"/>
    <p:sldId id="983" r:id="rId38"/>
    <p:sldId id="1003" r:id="rId39"/>
    <p:sldId id="1004" r:id="rId40"/>
    <p:sldId id="1089" r:id="rId41"/>
    <p:sldId id="1090" r:id="rId42"/>
    <p:sldId id="1091" r:id="rId43"/>
    <p:sldId id="1005" r:id="rId44"/>
    <p:sldId id="1006" r:id="rId45"/>
    <p:sldId id="1007" r:id="rId46"/>
    <p:sldId id="1008" r:id="rId47"/>
    <p:sldId id="1009" r:id="rId48"/>
    <p:sldId id="1010" r:id="rId49"/>
    <p:sldId id="1011" r:id="rId50"/>
    <p:sldId id="1012" r:id="rId51"/>
    <p:sldId id="1013" r:id="rId52"/>
    <p:sldId id="1014" r:id="rId53"/>
    <p:sldId id="1015" r:id="rId54"/>
    <p:sldId id="1016" r:id="rId55"/>
    <p:sldId id="1017" r:id="rId56"/>
    <p:sldId id="1018" r:id="rId57"/>
    <p:sldId id="1019" r:id="rId58"/>
    <p:sldId id="1020" r:id="rId59"/>
    <p:sldId id="1021" r:id="rId60"/>
    <p:sldId id="1022" r:id="rId61"/>
    <p:sldId id="1023" r:id="rId62"/>
    <p:sldId id="1024" r:id="rId63"/>
    <p:sldId id="1025" r:id="rId64"/>
    <p:sldId id="1026" r:id="rId65"/>
    <p:sldId id="1027" r:id="rId66"/>
    <p:sldId id="1028" r:id="rId67"/>
    <p:sldId id="1029" r:id="rId68"/>
    <p:sldId id="1030" r:id="rId69"/>
    <p:sldId id="1031" r:id="rId70"/>
    <p:sldId id="1032" r:id="rId71"/>
    <p:sldId id="1033" r:id="rId72"/>
    <p:sldId id="1034" r:id="rId73"/>
    <p:sldId id="1035" r:id="rId74"/>
    <p:sldId id="1036" r:id="rId75"/>
    <p:sldId id="1037" r:id="rId76"/>
    <p:sldId id="1038" r:id="rId77"/>
    <p:sldId id="1039" r:id="rId78"/>
    <p:sldId id="1040" r:id="rId79"/>
    <p:sldId id="1041" r:id="rId80"/>
    <p:sldId id="1042" r:id="rId81"/>
    <p:sldId id="1043" r:id="rId82"/>
    <p:sldId id="1044" r:id="rId83"/>
    <p:sldId id="1045" r:id="rId84"/>
    <p:sldId id="1046" r:id="rId85"/>
    <p:sldId id="1047" r:id="rId86"/>
    <p:sldId id="1048" r:id="rId87"/>
    <p:sldId id="1049" r:id="rId88"/>
    <p:sldId id="1050" r:id="rId89"/>
    <p:sldId id="1051" r:id="rId90"/>
    <p:sldId id="1052" r:id="rId91"/>
    <p:sldId id="1053" r:id="rId92"/>
    <p:sldId id="1054" r:id="rId93"/>
    <p:sldId id="1055" r:id="rId94"/>
    <p:sldId id="1056" r:id="rId95"/>
    <p:sldId id="1057" r:id="rId96"/>
    <p:sldId id="1058" r:id="rId97"/>
    <p:sldId id="1059" r:id="rId98"/>
    <p:sldId id="1060" r:id="rId99"/>
    <p:sldId id="1061" r:id="rId100"/>
    <p:sldId id="1062" r:id="rId101"/>
    <p:sldId id="984" r:id="rId102"/>
    <p:sldId id="1082" r:id="rId103"/>
    <p:sldId id="1085" r:id="rId104"/>
    <p:sldId id="1086" r:id="rId105"/>
    <p:sldId id="1087" r:id="rId106"/>
    <p:sldId id="755" r:id="rId107"/>
    <p:sldId id="412" r:id="rId108"/>
    <p:sldId id="429" r:id="rId109"/>
    <p:sldId id="467" r:id="rId110"/>
    <p:sldId id="413" r:id="rId111"/>
    <p:sldId id="797" r:id="rId112"/>
    <p:sldId id="539" r:id="rId113"/>
    <p:sldId id="425" r:id="rId114"/>
    <p:sldId id="423" r:id="rId115"/>
    <p:sldId id="540" r:id="rId116"/>
    <p:sldId id="912" r:id="rId117"/>
    <p:sldId id="428" r:id="rId118"/>
    <p:sldId id="538" r:id="rId119"/>
    <p:sldId id="417" r:id="rId120"/>
    <p:sldId id="418" r:id="rId121"/>
    <p:sldId id="419" r:id="rId122"/>
    <p:sldId id="913" r:id="rId123"/>
    <p:sldId id="914" r:id="rId124"/>
    <p:sldId id="642" r:id="rId125"/>
    <p:sldId id="915" r:id="rId126"/>
    <p:sldId id="916" r:id="rId127"/>
    <p:sldId id="917" r:id="rId128"/>
    <p:sldId id="798" r:id="rId129"/>
    <p:sldId id="421" r:id="rId130"/>
    <p:sldId id="422" r:id="rId131"/>
    <p:sldId id="756" r:id="rId132"/>
    <p:sldId id="675" r:id="rId133"/>
    <p:sldId id="676" r:id="rId134"/>
    <p:sldId id="677" r:id="rId135"/>
    <p:sldId id="598" r:id="rId136"/>
    <p:sldId id="966" r:id="rId137"/>
    <p:sldId id="967" r:id="rId138"/>
    <p:sldId id="968" r:id="rId139"/>
    <p:sldId id="969" r:id="rId140"/>
    <p:sldId id="970" r:id="rId141"/>
    <p:sldId id="971" r:id="rId142"/>
    <p:sldId id="972" r:id="rId143"/>
    <p:sldId id="757" r:id="rId144"/>
    <p:sldId id="544" r:id="rId145"/>
    <p:sldId id="644" r:id="rId146"/>
    <p:sldId id="545" r:id="rId147"/>
    <p:sldId id="643" r:id="rId148"/>
    <p:sldId id="758" r:id="rId149"/>
    <p:sldId id="546" r:id="rId150"/>
    <p:sldId id="550" r:id="rId151"/>
    <p:sldId id="760" r:id="rId152"/>
    <p:sldId id="627" r:id="rId153"/>
    <p:sldId id="628" r:id="rId154"/>
    <p:sldId id="629" r:id="rId155"/>
    <p:sldId id="799" r:id="rId156"/>
    <p:sldId id="962" r:id="rId157"/>
    <p:sldId id="952" r:id="rId158"/>
    <p:sldId id="963" r:id="rId159"/>
    <p:sldId id="964" r:id="rId160"/>
    <p:sldId id="965" r:id="rId161"/>
    <p:sldId id="953" r:id="rId162"/>
    <p:sldId id="955" r:id="rId163"/>
    <p:sldId id="956" r:id="rId164"/>
    <p:sldId id="957" r:id="rId165"/>
    <p:sldId id="958" r:id="rId166"/>
    <p:sldId id="959" r:id="rId167"/>
    <p:sldId id="761" r:id="rId168"/>
    <p:sldId id="257" r:id="rId169"/>
    <p:sldId id="465" r:id="rId170"/>
    <p:sldId id="265" r:id="rId171"/>
    <p:sldId id="416" r:id="rId172"/>
    <p:sldId id="1068" r:id="rId173"/>
    <p:sldId id="1069" r:id="rId174"/>
    <p:sldId id="1070" r:id="rId175"/>
    <p:sldId id="1075" r:id="rId176"/>
    <p:sldId id="1088" r:id="rId177"/>
    <p:sldId id="1071" r:id="rId178"/>
    <p:sldId id="1072" r:id="rId179"/>
    <p:sldId id="1073" r:id="rId180"/>
    <p:sldId id="1074" r:id="rId181"/>
    <p:sldId id="1076" r:id="rId182"/>
    <p:sldId id="1077" r:id="rId183"/>
    <p:sldId id="1078" r:id="rId184"/>
    <p:sldId id="1079" r:id="rId185"/>
    <p:sldId id="1080" r:id="rId186"/>
    <p:sldId id="1081" r:id="rId18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otCpCn0l4Wo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/>
              <a:t/>
            </a:r>
            <a:br>
              <a:rPr lang="en-US" altLang="ko-KR" sz="9600" dirty="0"/>
            </a:br>
            <a:r>
              <a:rPr lang="ko-KR" altLang="en-US" sz="9600" dirty="0" smtClean="0"/>
              <a:t>주요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&amp; Type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92500" lnSpcReduction="20000"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언어는 동적 타입을 체크하므로 주어진 타입을 추정해서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3463927"/>
            <a:ext cx="273630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 = 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l = “string”</a:t>
            </a:r>
          </a:p>
          <a:p>
            <a:r>
              <a:rPr lang="en-US" altLang="ko-KR" dirty="0" smtClean="0"/>
              <a:t>l = 1.1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3780412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ko-KR" altLang="en-US" dirty="0" smtClean="0"/>
              <a:t>은 변수이지만 변수 정의와 변수할당이 동시에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변수에 </a:t>
            </a:r>
            <a:r>
              <a:rPr lang="ko-KR" altLang="en-US" dirty="0" err="1" smtClean="0"/>
              <a:t>할당시</a:t>
            </a:r>
            <a:r>
              <a:rPr lang="ko-KR" altLang="en-US" dirty="0" smtClean="0"/>
              <a:t> 타입을 추정해서 동적으로 정해진다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연속적으로 </a:t>
            </a:r>
            <a:r>
              <a:rPr lang="ko-KR" altLang="en-US" dirty="0" err="1" smtClean="0"/>
              <a:t>할당시</a:t>
            </a:r>
            <a:r>
              <a:rPr lang="ko-KR" altLang="en-US" dirty="0" smtClean="0"/>
              <a:t> 변수에 저장된 타입이 변경된다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</a:t>
            </a:r>
            <a:r>
              <a:rPr lang="en-US" altLang="ko-KR" dirty="0" smtClean="0"/>
              <a:t>Function decorator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호출 순서는 </a:t>
            </a:r>
            <a:r>
              <a:rPr lang="en-US" altLang="ko-KR" dirty="0" smtClean="0"/>
              <a:t>f1(f2(add))(5,5)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연결하여  처리됨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3573016"/>
            <a:ext cx="230425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#decorator </a:t>
            </a:r>
            <a:r>
              <a:rPr lang="ko-KR" altLang="en-US" sz="1200" dirty="0" smtClean="0"/>
              <a:t>함수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f1(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wrap_1(*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print " f1 call"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wrap_1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#decorator 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2   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f2(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wrap_2(*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print "f2 call"</a:t>
            </a:r>
          </a:p>
          <a:p>
            <a:r>
              <a:rPr lang="en-US" altLang="ko-KR" sz="1200" dirty="0"/>
              <a:t>    return wrap_2</a:t>
            </a:r>
          </a:p>
          <a:p>
            <a:r>
              <a:rPr lang="en-US" altLang="ko-KR" sz="1200" dirty="0"/>
              <a:t>    </a:t>
            </a:r>
          </a:p>
          <a:p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3635896" y="3573016"/>
            <a:ext cx="208823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#decorator </a:t>
            </a:r>
            <a:r>
              <a:rPr lang="ko-KR" altLang="en-US" sz="1200" dirty="0" smtClean="0"/>
              <a:t>처리</a:t>
            </a:r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/>
              <a:t>@f1</a:t>
            </a:r>
          </a:p>
          <a:p>
            <a:r>
              <a:rPr lang="en-US" altLang="ko-KR" sz="1200" dirty="0"/>
              <a:t>@f2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 </a:t>
            </a:r>
          </a:p>
          <a:p>
            <a:r>
              <a:rPr lang="en-US" altLang="ko-KR" sz="1200" dirty="0"/>
              <a:t>    print " add call "</a:t>
            </a:r>
          </a:p>
          <a:p>
            <a:r>
              <a:rPr lang="en-US" altLang="ko-KR" sz="1200" dirty="0"/>
              <a:t>    return x +y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print add(5,5)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함수연결 호출</a:t>
            </a:r>
            <a:endParaRPr lang="en-US" altLang="ko-KR" sz="1200" dirty="0"/>
          </a:p>
          <a:p>
            <a:r>
              <a:rPr lang="en-US" altLang="ko-KR" sz="1200" dirty="0"/>
              <a:t>print f1(f2(add))(5,5)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3429000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#decorator</a:t>
            </a:r>
            <a:r>
              <a:rPr lang="ko-KR" altLang="en-US" dirty="0" smtClean="0"/>
              <a:t>처리 결과</a:t>
            </a:r>
            <a:endParaRPr lang="en-US" altLang="ko-KR" dirty="0" smtClean="0"/>
          </a:p>
          <a:p>
            <a:r>
              <a:rPr lang="en-US" altLang="ko-KR" dirty="0" smtClean="0"/>
              <a:t>f2 </a:t>
            </a:r>
            <a:r>
              <a:rPr lang="en-US" altLang="ko-KR" dirty="0"/>
              <a:t>call</a:t>
            </a:r>
          </a:p>
          <a:p>
            <a:r>
              <a:rPr lang="en-US" altLang="ko-KR" dirty="0"/>
              <a:t> f1 call</a:t>
            </a:r>
          </a:p>
          <a:p>
            <a:r>
              <a:rPr lang="en-US" altLang="ko-KR" dirty="0"/>
              <a:t> add call </a:t>
            </a:r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함수 연결 처리결과</a:t>
            </a:r>
            <a:endParaRPr lang="en-US" altLang="ko-KR" dirty="0"/>
          </a:p>
          <a:p>
            <a:r>
              <a:rPr lang="en-US" altLang="ko-KR" dirty="0"/>
              <a:t>f2 call</a:t>
            </a:r>
          </a:p>
          <a:p>
            <a:r>
              <a:rPr lang="en-US" altLang="ko-KR" dirty="0"/>
              <a:t> f1 call</a:t>
            </a:r>
          </a:p>
          <a:p>
            <a:r>
              <a:rPr lang="en-US" altLang="ko-KR" dirty="0"/>
              <a:t> add call </a:t>
            </a:r>
          </a:p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1409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0264" y="31409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6872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smtClean="0"/>
              <a:t>class</a:t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4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 변수와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3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@</a:t>
            </a:r>
            <a:r>
              <a:rPr lang="en-US" altLang="ko-KR" sz="2800" dirty="0" err="1" smtClean="0"/>
              <a:t>classmethod</a:t>
            </a:r>
            <a:r>
              <a:rPr lang="ko-KR" altLang="en-US" sz="2800" dirty="0" smtClean="0"/>
              <a:t>를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위에 정의하고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첫번자</a:t>
            </a:r>
            <a:r>
              <a:rPr lang="ko-KR" altLang="en-US" sz="2800" dirty="0" smtClean="0"/>
              <a:t> 인자도 </a:t>
            </a:r>
            <a:r>
              <a:rPr lang="en-US" altLang="ko-KR" sz="2800" dirty="0" err="1" smtClean="0"/>
              <a:t>cls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즉 클래스를 받아서 처리</a:t>
            </a: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391280"/>
            <a:ext cx="3708412" cy="30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</a:t>
            </a:r>
            <a:r>
              <a:rPr lang="en-US" altLang="ko-KR" sz="1200" b="1" dirty="0" err="1"/>
              <a:t>Account_Nubmer</a:t>
            </a:r>
            <a:r>
              <a:rPr lang="en-US" altLang="ko-KR" sz="1200" b="1" dirty="0"/>
              <a:t>(object) :</a:t>
            </a:r>
          </a:p>
          <a:p>
            <a:r>
              <a:rPr lang="en-US" altLang="ko-KR" sz="1200" b="1" dirty="0"/>
              <a:t>    __</a:t>
            </a:r>
            <a:r>
              <a:rPr lang="en-US" altLang="ko-KR" sz="1200" b="1" dirty="0" err="1"/>
              <a:t>Account_No</a:t>
            </a:r>
            <a:r>
              <a:rPr lang="en-US" altLang="ko-KR" sz="1200" b="1" dirty="0"/>
              <a:t> = 0</a:t>
            </a:r>
          </a:p>
          <a:p>
            <a:r>
              <a:rPr lang="en-US" altLang="ko-KR" sz="1200" b="1" dirty="0"/>
              <a:t>    @</a:t>
            </a:r>
            <a:r>
              <a:rPr lang="en-US" altLang="ko-KR" sz="1200" b="1" dirty="0" err="1"/>
              <a:t>classmethod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set_AN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cls</a:t>
            </a:r>
            <a:r>
              <a:rPr lang="en-US" altLang="ko-KR" sz="1200" b="1" dirty="0"/>
              <a:t>) :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cls</a:t>
            </a:r>
            <a:r>
              <a:rPr lang="en-US" altLang="ko-KR" sz="1200" b="1" dirty="0"/>
              <a:t>.__</a:t>
            </a:r>
            <a:r>
              <a:rPr lang="en-US" altLang="ko-KR" sz="1200" b="1" dirty="0" err="1"/>
              <a:t>Account_No</a:t>
            </a:r>
            <a:r>
              <a:rPr lang="en-US" altLang="ko-KR" sz="1200" b="1" dirty="0"/>
              <a:t> +=1</a:t>
            </a:r>
          </a:p>
          <a:p>
            <a:r>
              <a:rPr lang="en-US" altLang="ko-KR" sz="1200" b="1" dirty="0"/>
              <a:t>        </a:t>
            </a:r>
          </a:p>
          <a:p>
            <a:r>
              <a:rPr lang="en-US" altLang="ko-KR" sz="1200" b="1" dirty="0"/>
              <a:t>    @</a:t>
            </a:r>
            <a:r>
              <a:rPr lang="en-US" altLang="ko-KR" sz="1200" b="1" dirty="0" err="1"/>
              <a:t>classmethod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get_AN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cls</a:t>
            </a:r>
            <a:r>
              <a:rPr lang="en-US" altLang="ko-KR" sz="1200" b="1" dirty="0"/>
              <a:t>) :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cls.set_AN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        return </a:t>
            </a:r>
            <a:r>
              <a:rPr lang="en-US" altLang="ko-KR" sz="1200" b="1" dirty="0" err="1"/>
              <a:t>cls</a:t>
            </a:r>
            <a:r>
              <a:rPr lang="en-US" altLang="ko-KR" sz="1200" b="1" dirty="0"/>
              <a:t>.__</a:t>
            </a:r>
            <a:r>
              <a:rPr lang="en-US" altLang="ko-KR" sz="1200" b="1" dirty="0" err="1"/>
              <a:t>Account_No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55504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변수는 </a:t>
            </a:r>
            <a:r>
              <a:rPr lang="en-US" altLang="ko-KR" sz="2800" dirty="0" smtClean="0"/>
              <a:t>__</a:t>
            </a:r>
            <a:r>
              <a:rPr lang="en-US" altLang="ko-KR" sz="2800" dirty="0" err="1" smtClean="0"/>
              <a:t>init</a:t>
            </a:r>
            <a:r>
              <a:rPr lang="en-US" altLang="ko-KR" sz="2800" dirty="0" smtClean="0"/>
              <a:t>__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내에 </a:t>
            </a:r>
            <a:r>
              <a:rPr lang="en-US" altLang="ko-KR" sz="2800" dirty="0" smtClean="0"/>
              <a:t>self </a:t>
            </a:r>
            <a:r>
              <a:rPr lang="ko-KR" altLang="en-US" sz="2800" dirty="0" smtClean="0"/>
              <a:t>연산자와 정의 </a:t>
            </a:r>
            <a:endParaRPr lang="en-US" altLang="ko-KR" sz="2800" dirty="0"/>
          </a:p>
          <a:p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메소는</a:t>
            </a:r>
            <a:r>
              <a:rPr lang="ko-KR" altLang="en-US" sz="2800" dirty="0" smtClean="0"/>
              <a:t> 는 </a:t>
            </a:r>
            <a:r>
              <a:rPr lang="ko-KR" altLang="en-US" sz="2800" dirty="0" err="1" smtClean="0"/>
              <a:t>파라미터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인자에 </a:t>
            </a:r>
            <a:r>
              <a:rPr lang="en-US" altLang="ko-KR" sz="2800" dirty="0" smtClean="0"/>
              <a:t>self</a:t>
            </a:r>
            <a:r>
              <a:rPr lang="ko-KR" altLang="en-US" sz="2800" dirty="0" smtClean="0"/>
              <a:t>를 전달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391280"/>
            <a:ext cx="5112568" cy="30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Transaction(object)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self,tr_no,event,account_no,amount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self.tr_no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tr_no</a:t>
            </a:r>
            <a:endParaRPr lang="en-US" altLang="ko-KR" sz="1200" b="1" dirty="0"/>
          </a:p>
          <a:p>
            <a:r>
              <a:rPr lang="en-US" altLang="ko-KR" sz="1200" b="1" dirty="0"/>
              <a:t>        #event :debt, </a:t>
            </a:r>
            <a:r>
              <a:rPr lang="en-US" altLang="ko-KR" sz="1200" b="1" dirty="0" err="1"/>
              <a:t>credit,issue</a:t>
            </a:r>
            <a:endParaRPr lang="en-US" altLang="ko-KR" sz="1200" b="1" dirty="0"/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self.account_no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account_no</a:t>
            </a:r>
            <a:endParaRPr lang="en-US" altLang="ko-KR" sz="1200" b="1" dirty="0"/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self.event</a:t>
            </a:r>
            <a:r>
              <a:rPr lang="en-US" altLang="ko-KR" sz="1200" b="1" dirty="0"/>
              <a:t> = event</a:t>
            </a:r>
          </a:p>
          <a:p>
            <a:r>
              <a:rPr lang="en-US" altLang="ko-KR" sz="1200" b="1" dirty="0"/>
              <a:t>       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self.amount</a:t>
            </a:r>
            <a:r>
              <a:rPr lang="en-US" altLang="ko-KR" sz="1200" b="1" dirty="0"/>
              <a:t> = amount</a:t>
            </a:r>
          </a:p>
          <a:p>
            <a:r>
              <a:rPr lang="en-US" altLang="ko-KR" sz="1200" b="1" dirty="0"/>
              <a:t>       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get_Transaction</a:t>
            </a:r>
            <a:r>
              <a:rPr lang="en-US" altLang="ko-KR" sz="1200" b="1" dirty="0"/>
              <a:t>(self) :</a:t>
            </a:r>
          </a:p>
          <a:p>
            <a:r>
              <a:rPr lang="en-US" altLang="ko-KR" sz="1200" b="1" dirty="0"/>
              <a:t>        return (</a:t>
            </a:r>
            <a:r>
              <a:rPr lang="en-US" altLang="ko-KR" sz="1200" b="1" dirty="0" err="1"/>
              <a:t>self.tr_no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self.event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self.account_no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self.amount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03509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언어에서 객체를 만드는 타입을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생성해서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는 객체를 만드는 하나의 틀로 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자바 언어와의 차이점은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로 인식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292080" y="4041068"/>
            <a:ext cx="2808312" cy="1908212"/>
            <a:chOff x="1547664" y="3897052"/>
            <a:chExt cx="5184576" cy="1908212"/>
          </a:xfrm>
        </p:grpSpPr>
        <p:sp>
          <p:nvSpPr>
            <p:cNvPr id="16" name="직사각형 15"/>
            <p:cNvSpPr/>
            <p:nvPr/>
          </p:nvSpPr>
          <p:spPr>
            <a:xfrm>
              <a:off x="1547664" y="4041068"/>
              <a:ext cx="1440160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Class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20072" y="3897052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Object 1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20072" y="4562072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Object 1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20072" y="530120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Object 1</a:t>
              </a:r>
              <a:endParaRPr lang="ko-KR" altLang="en-US" sz="1200" dirty="0"/>
            </a:p>
          </p:txBody>
        </p:sp>
        <p:cxnSp>
          <p:nvCxnSpPr>
            <p:cNvPr id="21" name="직선 화살표 연결선 20"/>
            <p:cNvCxnSpPr>
              <a:stCxn id="16" idx="3"/>
              <a:endCxn id="18" idx="1"/>
            </p:cNvCxnSpPr>
            <p:nvPr/>
          </p:nvCxnSpPr>
          <p:spPr>
            <a:xfrm flipV="1">
              <a:off x="2987824" y="4149080"/>
              <a:ext cx="2232248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6" idx="3"/>
              <a:endCxn id="24" idx="1"/>
            </p:cNvCxnSpPr>
            <p:nvPr/>
          </p:nvCxnSpPr>
          <p:spPr>
            <a:xfrm flipV="1">
              <a:off x="2987824" y="4814100"/>
              <a:ext cx="2232248" cy="55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6" idx="3"/>
              <a:endCxn id="26" idx="1"/>
            </p:cNvCxnSpPr>
            <p:nvPr/>
          </p:nvCxnSpPr>
          <p:spPr>
            <a:xfrm>
              <a:off x="2987824" y="4869160"/>
              <a:ext cx="2232248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51083" y="4041068"/>
              <a:ext cx="1800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instance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899592" y="3391280"/>
            <a:ext cx="3708412" cy="30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ko-KR" altLang="en-US" sz="1200" dirty="0"/>
              <a:t> 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...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클래스함수</a:t>
            </a:r>
            <a:r>
              <a:rPr lang="en-US" altLang="ko-KR" sz="1200" dirty="0"/>
              <a:t>1(self[,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... 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클래스함수</a:t>
            </a:r>
            <a:r>
              <a:rPr lang="en-US" altLang="ko-KR" sz="1200" dirty="0"/>
              <a:t>2(self[,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,,,]):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...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...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47974" y="33837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클래스에서 객체 생성하기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861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작성 예시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5576" y="2996952"/>
            <a:ext cx="51845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Employee:</a:t>
            </a:r>
          </a:p>
          <a:p>
            <a:r>
              <a:rPr lang="en-US" altLang="ko-KR" sz="1200" dirty="0"/>
              <a:t>   'Common base class for all employees'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empCount</a:t>
            </a:r>
            <a:r>
              <a:rPr lang="en-US" altLang="ko-KR" sz="1200" dirty="0"/>
              <a:t> = 0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name, salary):</a:t>
            </a:r>
          </a:p>
          <a:p>
            <a:r>
              <a:rPr lang="en-US" altLang="ko-KR" sz="1200" dirty="0"/>
              <a:t>      self.name = name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self.salary</a:t>
            </a:r>
            <a:r>
              <a:rPr lang="en-US" altLang="ko-KR" sz="1200" dirty="0"/>
              <a:t> = salary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Employee.empCount</a:t>
            </a:r>
            <a:r>
              <a:rPr lang="en-US" altLang="ko-KR" sz="1200" dirty="0"/>
              <a:t> += 1</a:t>
            </a:r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displayCount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print "Total Employee %d" % </a:t>
            </a:r>
            <a:r>
              <a:rPr lang="en-US" altLang="ko-KR" sz="1200" dirty="0" err="1"/>
              <a:t>Employee.empCount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displayEmployee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print "Name : ", self.name,  ", Salary: ", </a:t>
            </a:r>
            <a:r>
              <a:rPr lang="en-US" altLang="ko-KR" sz="1200" dirty="0" err="1"/>
              <a:t>self.salary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3501008"/>
            <a:ext cx="208823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60232" y="299695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 </a:t>
            </a:r>
            <a:r>
              <a:rPr lang="ko-KR" altLang="en-US" sz="1400" dirty="0" smtClean="0"/>
              <a:t>객체 변수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>
          <a:xfrm flipV="1">
            <a:off x="3059832" y="3150841"/>
            <a:ext cx="3600400" cy="494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71600" y="4077072"/>
            <a:ext cx="2088232" cy="3960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60232" y="393129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객체 변수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19" idx="3"/>
            <a:endCxn id="20" idx="1"/>
          </p:cNvCxnSpPr>
          <p:nvPr/>
        </p:nvCxnSpPr>
        <p:spPr>
          <a:xfrm flipV="1">
            <a:off x="3059832" y="4085187"/>
            <a:ext cx="3600400" cy="1899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31616" y="4797152"/>
            <a:ext cx="4144440" cy="10801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60232" y="515254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내의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</a:t>
            </a:r>
            <a:r>
              <a:rPr lang="ko-KR" altLang="en-US" sz="1400" dirty="0" err="1"/>
              <a:t>드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23" idx="3"/>
            <a:endCxn id="25" idx="1"/>
          </p:cNvCxnSpPr>
          <p:nvPr/>
        </p:nvCxnSpPr>
        <p:spPr>
          <a:xfrm>
            <a:off x="5076056" y="5337212"/>
            <a:ext cx="1584176" cy="76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1560" y="159163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클래스는 하나의 타입이면서 하나의 객체이다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만들 수 있는 타입으로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8133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설명 예시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5576" y="3212976"/>
            <a:ext cx="36004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['__abs__', '__add__', '__and__', '__class__', '__</a:t>
            </a:r>
            <a:r>
              <a:rPr lang="en-US" altLang="ko-KR" sz="1000" dirty="0" err="1"/>
              <a:t>cmp</a:t>
            </a:r>
            <a:r>
              <a:rPr lang="en-US" altLang="ko-KR" sz="1000" dirty="0"/>
              <a:t>__', '__coerce__', '__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__', '__div__', '__</a:t>
            </a:r>
            <a:r>
              <a:rPr lang="en-US" altLang="ko-KR" sz="1000" dirty="0" err="1"/>
              <a:t>divmod</a:t>
            </a:r>
            <a:r>
              <a:rPr lang="en-US" altLang="ko-KR" sz="1000" dirty="0"/>
              <a:t>__', '__doc__', '__float__', '__</a:t>
            </a:r>
            <a:r>
              <a:rPr lang="en-US" altLang="ko-KR" sz="1000" dirty="0" err="1"/>
              <a:t>floordiv</a:t>
            </a:r>
            <a:r>
              <a:rPr lang="en-US" altLang="ko-KR" sz="1000" dirty="0"/>
              <a:t>__', '__format__', '__</a:t>
            </a:r>
            <a:r>
              <a:rPr lang="en-US" altLang="ko-KR" sz="1000" dirty="0" err="1"/>
              <a:t>getattribute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getnewargs</a:t>
            </a:r>
            <a:r>
              <a:rPr lang="en-US" altLang="ko-KR" sz="1000" dirty="0"/>
              <a:t>__', '__hash__', '__hex__', '__index__',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__', '__invert__', '__long__', '__</a:t>
            </a:r>
            <a:r>
              <a:rPr lang="en-US" altLang="ko-KR" sz="1000" dirty="0" err="1"/>
              <a:t>lshift</a:t>
            </a:r>
            <a:r>
              <a:rPr lang="en-US" altLang="ko-KR" sz="1000" dirty="0"/>
              <a:t>__', '__mod__', '__</a:t>
            </a:r>
            <a:r>
              <a:rPr lang="en-US" altLang="ko-KR" sz="1000" dirty="0" err="1"/>
              <a:t>mul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neg</a:t>
            </a:r>
            <a:r>
              <a:rPr lang="en-US" altLang="ko-KR" sz="1000" dirty="0"/>
              <a:t>__', '__new__', '__nonzero__', '__</a:t>
            </a:r>
            <a:r>
              <a:rPr lang="en-US" altLang="ko-KR" sz="1000" dirty="0" err="1"/>
              <a:t>oct</a:t>
            </a:r>
            <a:r>
              <a:rPr lang="en-US" altLang="ko-KR" sz="1000" dirty="0"/>
              <a:t>__', '__or__', '__</a:t>
            </a:r>
            <a:r>
              <a:rPr lang="en-US" altLang="ko-KR" sz="1000" dirty="0" err="1"/>
              <a:t>pos</a:t>
            </a:r>
            <a:r>
              <a:rPr lang="en-US" altLang="ko-KR" sz="1000" dirty="0"/>
              <a:t>__', '__pow__', '__</a:t>
            </a:r>
            <a:r>
              <a:rPr lang="en-US" altLang="ko-KR" sz="1000" dirty="0" err="1"/>
              <a:t>radd</a:t>
            </a:r>
            <a:r>
              <a:rPr lang="en-US" altLang="ko-KR" sz="1000" dirty="0"/>
              <a:t>__', '__rand__', '__</a:t>
            </a:r>
            <a:r>
              <a:rPr lang="en-US" altLang="ko-KR" sz="1000" dirty="0" err="1"/>
              <a:t>rdiv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rdivmod</a:t>
            </a:r>
            <a:r>
              <a:rPr lang="en-US" altLang="ko-KR" sz="1000" dirty="0"/>
              <a:t>__', '__reduce__', '__</a:t>
            </a:r>
            <a:r>
              <a:rPr lang="en-US" altLang="ko-KR" sz="1000" dirty="0" err="1"/>
              <a:t>reduce_ex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rfloordiv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rlshift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rmod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rmul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ror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rpow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rrshift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rshift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rsub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rtruediv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rxor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__', '__sub__', '__</a:t>
            </a:r>
            <a:r>
              <a:rPr lang="en-US" altLang="ko-KR" sz="1000" dirty="0" err="1"/>
              <a:t>subclasshook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truediv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trunc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__', '</a:t>
            </a:r>
            <a:r>
              <a:rPr lang="en-US" altLang="ko-KR" sz="1000" dirty="0" err="1"/>
              <a:t>bit_length</a:t>
            </a:r>
            <a:r>
              <a:rPr lang="en-US" altLang="ko-KR" sz="1000" dirty="0"/>
              <a:t>', 'conjugate', 'denominator', '</a:t>
            </a:r>
            <a:r>
              <a:rPr lang="en-US" altLang="ko-KR" sz="1000" dirty="0" err="1"/>
              <a:t>imag</a:t>
            </a:r>
            <a:r>
              <a:rPr lang="en-US" altLang="ko-KR" sz="1000" dirty="0"/>
              <a:t>', 'numerator', 'real']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159163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__del__() </a:t>
            </a:r>
            <a:r>
              <a:rPr lang="ko-KR" altLang="en-US" dirty="0" smtClean="0"/>
              <a:t>즉 소멸자가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값을 생성하면 동일한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가진게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같은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환경하에서는 생성된 객체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동일하게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03648" y="278092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 err="1" smtClean="0"/>
              <a:t>int</a:t>
            </a:r>
            <a:r>
              <a:rPr lang="en-US" altLang="ko-KR" sz="1200" u="sng" dirty="0" smtClean="0"/>
              <a:t>  Class </a:t>
            </a:r>
            <a:r>
              <a:rPr lang="ko-KR" altLang="en-US" sz="1200" u="sng" dirty="0" smtClean="0"/>
              <a:t>내부 멤버</a:t>
            </a:r>
            <a:endParaRPr lang="ko-KR" altLang="en-US" sz="1200" u="sng" dirty="0"/>
          </a:p>
        </p:txBody>
      </p:sp>
      <p:sp>
        <p:nvSpPr>
          <p:cNvPr id="15" name="직사각형 14"/>
          <p:cNvSpPr/>
          <p:nvPr/>
        </p:nvSpPr>
        <p:spPr>
          <a:xfrm>
            <a:off x="4932040" y="3238120"/>
            <a:ext cx="36004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sz="1000" dirty="0"/>
              <a:t>&gt;&gt;&gt; v = int(1)</a:t>
            </a:r>
          </a:p>
          <a:p>
            <a:r>
              <a:rPr lang="pl-PL" altLang="ko-KR" sz="1000" dirty="0"/>
              <a:t>&gt;&gt;&gt; w = int(1)</a:t>
            </a:r>
          </a:p>
          <a:p>
            <a:r>
              <a:rPr lang="pl-PL" altLang="ko-KR" sz="1000" dirty="0"/>
              <a:t>&gt;&gt;&gt; z = int(1)</a:t>
            </a:r>
          </a:p>
          <a:p>
            <a:r>
              <a:rPr lang="pl-PL" altLang="ko-KR" sz="1000" dirty="0"/>
              <a:t>&gt;&gt;&gt; id(v)</a:t>
            </a:r>
          </a:p>
          <a:p>
            <a:r>
              <a:rPr lang="pl-PL" altLang="ko-KR" sz="1000" dirty="0"/>
              <a:t>5939944</a:t>
            </a:r>
          </a:p>
          <a:p>
            <a:r>
              <a:rPr lang="pl-PL" altLang="ko-KR" sz="1000" dirty="0"/>
              <a:t>&gt;&gt;&gt; id(w)</a:t>
            </a:r>
          </a:p>
          <a:p>
            <a:r>
              <a:rPr lang="pl-PL" altLang="ko-KR" sz="1000" dirty="0"/>
              <a:t>5939944</a:t>
            </a:r>
          </a:p>
          <a:p>
            <a:r>
              <a:rPr lang="pl-PL" altLang="ko-KR" sz="1000" dirty="0"/>
              <a:t>&gt;&gt;&gt; id(z)</a:t>
            </a:r>
          </a:p>
          <a:p>
            <a:r>
              <a:rPr lang="pl-PL" altLang="ko-KR" sz="1000" dirty="0"/>
              <a:t>5939944</a:t>
            </a:r>
          </a:p>
          <a:p>
            <a:r>
              <a:rPr lang="pl-PL" altLang="ko-KR" sz="1000" dirty="0"/>
              <a:t>&gt;&gt;&gt; v = 2</a:t>
            </a:r>
          </a:p>
          <a:p>
            <a:r>
              <a:rPr lang="pl-PL" altLang="ko-KR" sz="1000" dirty="0"/>
              <a:t>&gt;&gt;&gt; id(v)</a:t>
            </a:r>
          </a:p>
          <a:p>
            <a:r>
              <a:rPr lang="pl-PL" altLang="ko-KR" sz="1000" dirty="0" smtClean="0"/>
              <a:t>5939932</a:t>
            </a:r>
            <a:endParaRPr lang="en-US" altLang="ko-KR" sz="1000" dirty="0" smtClean="0"/>
          </a:p>
          <a:p>
            <a:r>
              <a:rPr lang="en-US" altLang="ko-KR" sz="1000" dirty="0"/>
              <a:t>&gt;&gt;&gt; id(1)</a:t>
            </a:r>
          </a:p>
          <a:p>
            <a:r>
              <a:rPr lang="en-US" altLang="ko-KR" sz="1000" dirty="0"/>
              <a:t>5939944</a:t>
            </a:r>
          </a:p>
          <a:p>
            <a:r>
              <a:rPr lang="en-US" altLang="ko-KR" sz="1000" dirty="0"/>
              <a:t>&gt;&gt;&gt; v=1</a:t>
            </a:r>
          </a:p>
          <a:p>
            <a:r>
              <a:rPr lang="en-US" altLang="ko-KR" sz="1000" dirty="0"/>
              <a:t>&gt;&gt;&gt; id(v)</a:t>
            </a:r>
          </a:p>
          <a:p>
            <a:r>
              <a:rPr lang="en-US" altLang="ko-KR" sz="1000" dirty="0"/>
              <a:t>5939944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508104" y="277903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 err="1" smtClean="0"/>
              <a:t>int</a:t>
            </a:r>
            <a:r>
              <a:rPr lang="en-US" altLang="ko-KR" sz="1200" u="sng" dirty="0" smtClean="0"/>
              <a:t>  Object instance  </a:t>
            </a:r>
            <a:r>
              <a:rPr lang="ko-KR" altLang="en-US" sz="1200" u="sng" dirty="0" smtClean="0"/>
              <a:t>생성</a:t>
            </a:r>
            <a:endParaRPr lang="ko-KR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426586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Building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4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Object &amp; instance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인스턴스를</a:t>
            </a:r>
            <a:r>
              <a:rPr lang="ko-KR" altLang="en-US" sz="2200" dirty="0" smtClean="0">
                <a:latin typeface="+mn-ea"/>
              </a:rPr>
              <a:t> 만드는 기준을 정리한다</a:t>
            </a:r>
            <a:r>
              <a:rPr lang="en-US" altLang="ko-KR" sz="2200" dirty="0" smtClean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정의한다고  하나의 저장공간</a:t>
            </a:r>
            <a:r>
              <a:rPr lang="en-US" altLang="ko-KR" sz="2200" dirty="0" smtClean="0">
                <a:latin typeface="+mn-ea"/>
              </a:rPr>
              <a:t>(Namespace) </a:t>
            </a:r>
            <a:r>
              <a:rPr lang="ko-KR" altLang="en-US" sz="2200" dirty="0" smtClean="0">
                <a:latin typeface="+mn-ea"/>
              </a:rPr>
              <a:t>기준이 되는 것은 아니다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- </a:t>
            </a:r>
            <a:r>
              <a:rPr lang="ko-KR" altLang="en-US" sz="2200" dirty="0" smtClean="0">
                <a:latin typeface="+mn-ea"/>
              </a:rPr>
              <a:t>클래스 저장공간과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defined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3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Class 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클래스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정적메소드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0892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9969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0112" y="2627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변수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131824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3887881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정적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8" idx="1"/>
          </p:cNvCxnSpPr>
          <p:nvPr/>
        </p:nvCxnSpPr>
        <p:spPr>
          <a:xfrm flipV="1">
            <a:off x="2555776" y="2812286"/>
            <a:ext cx="3024336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9" idx="1"/>
          </p:cNvCxnSpPr>
          <p:nvPr/>
        </p:nvCxnSpPr>
        <p:spPr>
          <a:xfrm>
            <a:off x="3747880" y="3294034"/>
            <a:ext cx="1832232" cy="22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3747880" y="4072547"/>
            <a:ext cx="1832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661248"/>
            <a:ext cx="74327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('call </a:t>
            </a:r>
            <a:r>
              <a:rPr lang="en-US" altLang="ko-KR" sz="900" dirty="0" err="1" smtClean="0"/>
              <a:t>cls_method</a:t>
            </a:r>
            <a:r>
              <a:rPr lang="en-US" altLang="ko-KR" sz="900" dirty="0" smtClean="0"/>
              <a:t> ', 1)</a:t>
            </a:r>
          </a:p>
          <a:p>
            <a:r>
              <a:rPr lang="en-US" altLang="ko-KR" sz="1000" dirty="0" smtClean="0"/>
              <a:t>('call 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 ', 100)</a:t>
            </a:r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Class_Member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내부 관리 영역</a:t>
            </a:r>
            <a:endParaRPr lang="en-US" altLang="ko-KR" sz="1000" dirty="0" smtClean="0"/>
          </a:p>
          <a:p>
            <a:r>
              <a:rPr lang="en-US" altLang="ko-KR" sz="1000" dirty="0" smtClean="0"/>
              <a:t>{'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staticmethod</a:t>
            </a:r>
            <a:r>
              <a:rPr lang="en-US" altLang="ko-KR" sz="1000" dirty="0" smtClean="0"/>
              <a:t> object at 0x0215A650&gt;, '__module__': '__main__', '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': &lt;function 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 at 0x029D2270&gt;, '</a:t>
            </a:r>
            <a:r>
              <a:rPr lang="en-US" altLang="ko-KR" sz="1000" dirty="0" err="1" smtClean="0"/>
              <a:t>cls_method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classmethod</a:t>
            </a:r>
            <a:r>
              <a:rPr lang="en-US" altLang="ko-KR" sz="1000" dirty="0" smtClean="0"/>
              <a:t> object at 0x01D92070&gt;, '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': 1, '__doc__': None}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347656" y="373799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30528" y="44885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80112" y="460096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>
            <a:off x="3746768" y="4785634"/>
            <a:ext cx="1833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Class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07351"/>
              </p:ext>
            </p:extLst>
          </p:nvPr>
        </p:nvGraphicFramePr>
        <p:xfrm>
          <a:off x="457200" y="1668619"/>
          <a:ext cx="8229600" cy="2552468"/>
        </p:xfrm>
        <a:graphic>
          <a:graphicData uri="http://schemas.openxmlformats.org/drawingml/2006/table">
            <a:tbl>
              <a:tblPr/>
              <a:tblGrid>
                <a:gridCol w="1666528"/>
                <a:gridCol w="1728192"/>
                <a:gridCol w="1368152"/>
                <a:gridCol w="3466728"/>
              </a:tblGrid>
              <a:tr h="348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Attribute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 name 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__name__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name of the class.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06">
                <a:tc>
                  <a:txBody>
                    <a:bodyPr/>
                    <a:lstStyle/>
                    <a:p>
                      <a:r>
                        <a:rPr lang="en-US" sz="1200"/>
                        <a:t>__bases__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tuple of 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classes from which this class inherits.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__doc__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 OR 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 documentation </a:t>
                      </a:r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06">
                <a:tc>
                  <a:txBody>
                    <a:bodyPr/>
                    <a:lstStyle/>
                    <a:p>
                      <a:r>
                        <a:rPr lang="en-US" sz="1200"/>
                        <a:t>__module__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name of the module in which this class was defined.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Instance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Instance </a:t>
            </a:r>
            <a:r>
              <a:rPr lang="ko-KR" altLang="en-US" sz="2200" dirty="0" smtClean="0">
                <a:latin typeface="+mn-ea"/>
              </a:rPr>
              <a:t>생성시 </a:t>
            </a:r>
            <a:r>
              <a:rPr lang="en-US" altLang="ko-KR" sz="2200" dirty="0" smtClean="0">
                <a:latin typeface="+mn-ea"/>
              </a:rPr>
              <a:t>self</a:t>
            </a:r>
            <a:r>
              <a:rPr lang="ko-KR" altLang="en-US" sz="2200" dirty="0" smtClean="0">
                <a:latin typeface="+mn-ea"/>
              </a:rPr>
              <a:t>로 정의된 변수만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영역에서 관리하고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메소드는</a:t>
            </a:r>
            <a:r>
              <a:rPr lang="ko-KR" altLang="en-US" sz="2200" dirty="0" smtClean="0">
                <a:latin typeface="+mn-ea"/>
              </a:rPr>
              <a:t> 클래스에서 관리함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852936"/>
            <a:ext cx="345638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2416240" cy="2240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80112" y="458112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0" idx="1"/>
          </p:cNvCxnSpPr>
          <p:nvPr/>
        </p:nvCxnSpPr>
        <p:spPr>
          <a:xfrm>
            <a:off x="3747880" y="4765139"/>
            <a:ext cx="1832232" cy="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873497"/>
            <a:ext cx="7432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en-US" altLang="ko-KR" sz="900" dirty="0"/>
              <a:t>'call ins method ', 1)</a:t>
            </a:r>
          </a:p>
          <a:p>
            <a:r>
              <a:rPr lang="en-US" altLang="ko-KR" sz="900" dirty="0"/>
              <a:t>{'</a:t>
            </a:r>
            <a:r>
              <a:rPr lang="en-US" altLang="ko-KR" sz="900" dirty="0" err="1"/>
              <a:t>ins_var</a:t>
            </a:r>
            <a:r>
              <a:rPr lang="en-US" altLang="ko-KR" sz="900" dirty="0"/>
              <a:t>': 1</a:t>
            </a:r>
            <a:r>
              <a:rPr lang="en-US" altLang="ko-KR" sz="900" dirty="0" smtClean="0"/>
              <a:t>}    # </a:t>
            </a:r>
            <a:r>
              <a:rPr lang="ko-KR" altLang="en-US" sz="900" dirty="0" err="1" smtClean="0"/>
              <a:t>인스턴스</a:t>
            </a:r>
            <a:r>
              <a:rPr lang="ko-KR" altLang="en-US" sz="900" dirty="0" smtClean="0"/>
              <a:t> 객체 관리 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807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Instance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08035"/>
              </p:ext>
            </p:extLst>
          </p:nvPr>
        </p:nvGraphicFramePr>
        <p:xfrm>
          <a:off x="457200" y="1668619"/>
          <a:ext cx="8229600" cy="1392256"/>
        </p:xfrm>
        <a:graphic>
          <a:graphicData uri="http://schemas.openxmlformats.org/drawingml/2006/table">
            <a:tbl>
              <a:tblPr/>
              <a:tblGrid>
                <a:gridCol w="1666528"/>
                <a:gridCol w="1728192"/>
                <a:gridCol w="1368152"/>
                <a:gridCol w="3466728"/>
              </a:tblGrid>
              <a:tr h="348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Attribute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dirty="0" smtClean="0"/>
                        <a:t>instance </a:t>
                      </a:r>
                      <a:r>
                        <a:rPr lang="en-US" sz="1200" dirty="0"/>
                        <a:t>name 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__class__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r>
                        <a:rPr lang="en-US" sz="1200" baseline="0" dirty="0" smtClean="0"/>
                        <a:t> class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base</a:t>
                      </a:r>
                      <a:r>
                        <a:rPr lang="en-US" sz="1200" baseline="0" dirty="0" smtClean="0"/>
                        <a:t> class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 dirty="0"/>
                        <a:t>__doc__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 OR 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dirty="0" smtClean="0"/>
                        <a:t>instance</a:t>
                      </a:r>
                      <a:r>
                        <a:rPr lang="en-US" sz="1200" dirty="0"/>
                        <a:t> </a:t>
                      </a:r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5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클래스 객체의 변수나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접근을 위해 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2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접근자</a:t>
            </a:r>
            <a:r>
              <a:rPr lang="en-US" altLang="ko-KR" dirty="0" smtClean="0"/>
              <a:t>-self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인스턴스객체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첫 인자는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를 사용하여 각 </a:t>
            </a:r>
            <a:r>
              <a:rPr lang="ko-KR" altLang="en-US" dirty="0" err="1" smtClean="0"/>
              <a:t>인스턴스별로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사용할 수 있도록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46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Method-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클래스 객체에서 생성되는 모든 </a:t>
            </a:r>
            <a:r>
              <a:rPr lang="ko-KR" altLang="en-US" sz="2200" dirty="0" err="1">
                <a:latin typeface="+mn-ea"/>
              </a:rPr>
              <a:t>인스턴스</a:t>
            </a:r>
            <a:r>
              <a:rPr lang="ko-KR" altLang="en-US" sz="2200" dirty="0">
                <a:latin typeface="+mn-ea"/>
              </a:rPr>
              <a:t> 객체에서 활용되므로 클래스 이름공간에서 </a:t>
            </a:r>
            <a:r>
              <a:rPr lang="ko-KR" altLang="en-US" sz="2200" dirty="0" smtClean="0">
                <a:latin typeface="+mn-ea"/>
              </a:rPr>
              <a:t>관리</a:t>
            </a:r>
            <a:endParaRPr lang="ko-KR" altLang="en-US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첫 </a:t>
            </a:r>
            <a:r>
              <a:rPr lang="ko-KR" altLang="en-US" sz="2200" dirty="0" err="1" smtClean="0">
                <a:latin typeface="+mn-ea"/>
              </a:rPr>
              <a:t>파라미터에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self</a:t>
            </a:r>
            <a:r>
              <a:rPr lang="ko-KR" altLang="en-US" sz="2200" dirty="0" smtClean="0">
                <a:latin typeface="+mn-ea"/>
              </a:rPr>
              <a:t>라는 명칭을 정의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2200" dirty="0">
              <a:latin typeface="+mn-ea"/>
            </a:endParaRPr>
          </a:p>
          <a:p>
            <a:pPr lvl="1" fontAlgn="base"/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657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Building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Variable : point to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Command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88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Method-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decorator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200" dirty="0" smtClean="0"/>
              <a:t>클래스 객체에서 처리되는 </a:t>
            </a:r>
            <a:r>
              <a:rPr lang="ko-KR" altLang="en-US" sz="2200" dirty="0" err="1" smtClean="0"/>
              <a:t>메소드를</a:t>
            </a:r>
            <a:r>
              <a:rPr lang="ko-KR" altLang="en-US" sz="2200" dirty="0" smtClean="0"/>
              <a:t> 정의한다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클래스 </a:t>
            </a:r>
            <a:r>
              <a:rPr lang="ko-KR" altLang="en-US" sz="2200" dirty="0" err="1" smtClean="0"/>
              <a:t>메소드는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첫번째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파라미터에</a:t>
            </a:r>
            <a:r>
              <a:rPr lang="ko-KR" altLang="en-US" sz="2200" dirty="0" smtClean="0"/>
              <a:t> </a:t>
            </a:r>
            <a:r>
              <a:rPr lang="en-US" altLang="ko-KR" sz="2200" dirty="0" err="1" smtClean="0"/>
              <a:t>cls</a:t>
            </a:r>
            <a:r>
              <a:rPr lang="ko-KR" altLang="en-US" sz="2200" dirty="0" smtClean="0"/>
              <a:t>를 전달한다</a:t>
            </a:r>
            <a:r>
              <a:rPr lang="en-US" altLang="ko-KR" sz="2200" dirty="0" smtClean="0"/>
              <a:t>.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장식자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@</a:t>
            </a:r>
            <a:r>
              <a:rPr lang="en-US" altLang="ko-KR" sz="2200" dirty="0" err="1" smtClean="0"/>
              <a:t>classmethod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클래스 함수 위에 표시</a:t>
            </a:r>
            <a:r>
              <a:rPr lang="en-US" altLang="ko-KR" sz="2200" dirty="0" smtClean="0"/>
              <a:t>-Python 2.x</a:t>
            </a:r>
          </a:p>
          <a:p>
            <a:pPr marL="457200" lvl="1" indent="0" fontAlgn="base">
              <a:buNone/>
            </a:pPr>
            <a:r>
              <a:rPr lang="ko-KR" altLang="en-US" sz="2200" dirty="0" smtClean="0"/>
              <a:t>함수 </a:t>
            </a:r>
            <a:r>
              <a:rPr lang="en-US" altLang="ko-KR" sz="2200" dirty="0" err="1" smtClean="0"/>
              <a:t>classmethod</a:t>
            </a:r>
            <a:r>
              <a:rPr lang="en-US" altLang="ko-KR" sz="2200" dirty="0" smtClean="0"/>
              <a:t>() : </a:t>
            </a:r>
            <a:r>
              <a:rPr lang="ko-KR" altLang="en-US" sz="2200" dirty="0" smtClean="0"/>
              <a:t>별도 문장으로 표시 </a:t>
            </a:r>
            <a:r>
              <a:rPr lang="en-US" altLang="ko-KR" sz="2200" dirty="0" smtClean="0"/>
              <a:t>– Python 3.x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인스턴스</a:t>
            </a:r>
            <a:r>
              <a:rPr lang="ko-KR" altLang="en-US" sz="2200" dirty="0" smtClean="0"/>
              <a:t> 객체도 호출이 가능 </a:t>
            </a:r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226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Method- </a:t>
            </a:r>
            <a:r>
              <a:rPr lang="ko-KR" altLang="en-US" dirty="0" smtClean="0"/>
              <a:t>정적 </a:t>
            </a:r>
            <a:r>
              <a:rPr lang="en-US" altLang="ko-KR" dirty="0" smtClean="0"/>
              <a:t>decorator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sz="2200" dirty="0" smtClean="0"/>
              <a:t>클래스 객체로 생성된 모든 </a:t>
            </a:r>
            <a:r>
              <a:rPr lang="ko-KR" altLang="en-US" sz="2200" dirty="0" err="1" smtClean="0"/>
              <a:t>인스턴스</a:t>
            </a:r>
            <a:r>
              <a:rPr lang="ko-KR" altLang="en-US" sz="2200" dirty="0" smtClean="0"/>
              <a:t> 객체가 공유하여 사용할 수 있다</a:t>
            </a:r>
            <a:r>
              <a:rPr lang="en-US" altLang="ko-KR" sz="2200" dirty="0" smtClean="0"/>
              <a:t>.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장식</a:t>
            </a:r>
            <a:r>
              <a:rPr lang="ko-KR" altLang="en-US" sz="2200" dirty="0" err="1"/>
              <a:t>자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@</a:t>
            </a:r>
            <a:r>
              <a:rPr lang="en-US" altLang="ko-KR" sz="2200" dirty="0" err="1" smtClean="0"/>
              <a:t>staticmethod</a:t>
            </a:r>
            <a:r>
              <a:rPr lang="en-US" altLang="ko-KR" sz="2200" dirty="0" smtClean="0"/>
              <a:t> : </a:t>
            </a:r>
            <a:r>
              <a:rPr lang="ko-KR" altLang="en-US" sz="2200" dirty="0" err="1" smtClean="0"/>
              <a:t>정적함수</a:t>
            </a:r>
            <a:r>
              <a:rPr lang="ko-KR" altLang="en-US" sz="2200" dirty="0" smtClean="0"/>
              <a:t> 위에 표시 </a:t>
            </a:r>
            <a:r>
              <a:rPr lang="en-US" altLang="ko-KR" sz="2200" dirty="0" smtClean="0"/>
              <a:t>– Python 2.x</a:t>
            </a:r>
          </a:p>
          <a:p>
            <a:pPr marL="457200" lvl="1" indent="0" fontAlgn="base">
              <a:buNone/>
            </a:pPr>
            <a:r>
              <a:rPr lang="ko-KR" altLang="en-US" sz="2200" dirty="0" smtClean="0"/>
              <a:t>함수 </a:t>
            </a:r>
            <a:r>
              <a:rPr lang="en-US" altLang="ko-KR" sz="2200" dirty="0" err="1" smtClean="0"/>
              <a:t>staticmethod</a:t>
            </a:r>
            <a:r>
              <a:rPr lang="en-US" altLang="ko-KR" sz="2200" dirty="0" smtClean="0"/>
              <a:t>()</a:t>
            </a:r>
            <a:r>
              <a:rPr lang="ko-KR" altLang="en-US" sz="2200" dirty="0" smtClean="0"/>
              <a:t>는 별도의 문장으로 표시 </a:t>
            </a:r>
            <a:r>
              <a:rPr lang="en-US" altLang="ko-KR" sz="2200" dirty="0" smtClean="0"/>
              <a:t>–Python 3.x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정적메소드는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파라미터에</a:t>
            </a:r>
            <a:r>
              <a:rPr lang="ko-KR" altLang="en-US" sz="2200" dirty="0" smtClean="0"/>
              <a:t> 별도의 </a:t>
            </a:r>
            <a:r>
              <a:rPr lang="en-US" altLang="ko-KR" sz="2200" dirty="0" smtClean="0"/>
              <a:t>self, </a:t>
            </a:r>
            <a:r>
              <a:rPr lang="en-US" altLang="ko-KR" sz="2200" dirty="0" err="1" smtClean="0"/>
              <a:t>cls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등 객체에 대한 </a:t>
            </a:r>
            <a:r>
              <a:rPr lang="ko-KR" altLang="en-US" sz="2200" dirty="0" err="1" smtClean="0"/>
              <a:t>참조값을</a:t>
            </a:r>
            <a:r>
              <a:rPr lang="ko-KR" altLang="en-US" sz="2200" dirty="0" smtClean="0"/>
              <a:t> 전달하지 않아도 됨</a:t>
            </a:r>
            <a:r>
              <a:rPr lang="en-US" altLang="ko-KR" sz="2200" dirty="0" smtClean="0"/>
              <a:t> 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인스턴스</a:t>
            </a:r>
            <a:r>
              <a:rPr lang="ko-KR" altLang="en-US" sz="2200" dirty="0" smtClean="0"/>
              <a:t> 객체에서도 호출이 가능</a:t>
            </a:r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300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</a:t>
            </a:r>
            <a:r>
              <a:rPr lang="en-US" altLang="ko-KR" dirty="0" smtClean="0"/>
              <a:t>Members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클래스를 정의한 후에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및 클래스 변수를 직접 호출하여 출력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645024"/>
            <a:ext cx="367240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Employee: </a:t>
            </a:r>
            <a:endParaRPr lang="en-US" altLang="ko-KR" sz="1000" dirty="0" smtClean="0"/>
          </a:p>
          <a:p>
            <a:r>
              <a:rPr lang="en-US" altLang="ko-KR" sz="1000" dirty="0" smtClean="0"/>
              <a:t>'Common </a:t>
            </a:r>
            <a:r>
              <a:rPr lang="en-US" altLang="ko-KR" sz="1000" dirty="0"/>
              <a:t>base class for all </a:t>
            </a:r>
            <a:r>
              <a:rPr lang="en-US" altLang="ko-KR" sz="1000" dirty="0" smtClean="0"/>
              <a:t>employees‘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empCount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name, salary):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self.name </a:t>
            </a:r>
            <a:r>
              <a:rPr lang="en-US" altLang="ko-KR" sz="1000" dirty="0"/>
              <a:t>= name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self.salary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salary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 err="1"/>
              <a:t>Employee.empCount</a:t>
            </a:r>
            <a:r>
              <a:rPr lang="en-US" altLang="ko-KR" sz="1000" dirty="0"/>
              <a:t> += 1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displayCount</a:t>
            </a:r>
            <a:r>
              <a:rPr lang="en-US" altLang="ko-KR" sz="1000" dirty="0"/>
              <a:t>(self):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print </a:t>
            </a:r>
            <a:r>
              <a:rPr lang="en-US" altLang="ko-KR" sz="1000" dirty="0"/>
              <a:t>"Total Employee %d" % </a:t>
            </a:r>
            <a:r>
              <a:rPr lang="en-US" altLang="ko-KR" sz="1000" dirty="0" err="1"/>
              <a:t>Employee.empCount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displayEmployee</a:t>
            </a:r>
            <a:r>
              <a:rPr lang="en-US" altLang="ko-KR" sz="1000" dirty="0"/>
              <a:t>(self):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print </a:t>
            </a:r>
            <a:r>
              <a:rPr lang="en-US" altLang="ko-KR" sz="1000" dirty="0"/>
              <a:t>"Name : ", self.name, ", Salary: ", </a:t>
            </a:r>
            <a:r>
              <a:rPr lang="en-US" altLang="ko-KR" sz="1000" dirty="0" err="1"/>
              <a:t>self.salary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2849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24400" y="3661164"/>
            <a:ext cx="367240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객체 생성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en-US" altLang="ko-KR" sz="1000" dirty="0" smtClean="0"/>
          </a:p>
          <a:p>
            <a:r>
              <a:rPr lang="en-US" altLang="ko-KR" sz="1000" dirty="0" smtClean="0"/>
              <a:t>emp1 </a:t>
            </a:r>
            <a:r>
              <a:rPr lang="en-US" altLang="ko-KR" sz="1000" dirty="0"/>
              <a:t>= Employee("Zara", 2000) </a:t>
            </a:r>
            <a:endParaRPr lang="en-US" altLang="ko-KR" sz="1000" dirty="0" smtClean="0"/>
          </a:p>
          <a:p>
            <a:r>
              <a:rPr lang="en-US" altLang="ko-KR" sz="1000" dirty="0" smtClean="0"/>
              <a:t>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호출</a:t>
            </a:r>
            <a:endParaRPr lang="en-US" altLang="ko-KR" sz="1000" dirty="0" smtClean="0"/>
          </a:p>
          <a:p>
            <a:r>
              <a:rPr lang="en-US" altLang="ko-KR" sz="1000" dirty="0" smtClean="0"/>
              <a:t>emp1.displayEmployee</a:t>
            </a:r>
            <a:r>
              <a:rPr lang="en-US" altLang="ko-KR" sz="1000" dirty="0"/>
              <a:t>()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객체 생성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en-US" altLang="ko-KR" sz="1000" dirty="0" smtClean="0"/>
          </a:p>
          <a:p>
            <a:r>
              <a:rPr lang="en-US" altLang="ko-KR" sz="1000" dirty="0" smtClean="0"/>
              <a:t>emp2 </a:t>
            </a:r>
            <a:r>
              <a:rPr lang="en-US" altLang="ko-KR" sz="1000" dirty="0"/>
              <a:t>= Employee("</a:t>
            </a:r>
            <a:r>
              <a:rPr lang="en-US" altLang="ko-KR" sz="1000" dirty="0" err="1"/>
              <a:t>Manni</a:t>
            </a:r>
            <a:r>
              <a:rPr lang="en-US" altLang="ko-KR" sz="1000" dirty="0"/>
              <a:t>", 5000) </a:t>
            </a:r>
            <a:endParaRPr lang="en-US" altLang="ko-KR" sz="1000" dirty="0" smtClean="0"/>
          </a:p>
          <a:p>
            <a:r>
              <a:rPr lang="en-US" altLang="ko-KR" sz="1000" dirty="0" smtClean="0"/>
              <a:t># </a:t>
            </a:r>
            <a:r>
              <a:rPr lang="ko-KR" altLang="en-US" sz="1000" dirty="0" err="1"/>
              <a:t>인스턴스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호출</a:t>
            </a:r>
            <a:endParaRPr lang="en-US" altLang="ko-KR" sz="1000" dirty="0"/>
          </a:p>
          <a:p>
            <a:r>
              <a:rPr lang="en-US" altLang="ko-KR" sz="1000" dirty="0" smtClean="0"/>
              <a:t>emp2.displayEmployee</a:t>
            </a:r>
            <a:r>
              <a:rPr lang="en-US" altLang="ko-KR" sz="1000" dirty="0"/>
              <a:t>()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클래스 변수 호출 및 출력</a:t>
            </a:r>
            <a:endParaRPr lang="en-US" altLang="ko-KR" sz="1000" dirty="0" smtClean="0"/>
          </a:p>
          <a:p>
            <a:r>
              <a:rPr lang="en-US" altLang="ko-KR" sz="1000" dirty="0" smtClean="0"/>
              <a:t>print </a:t>
            </a:r>
            <a:r>
              <a:rPr lang="en-US" altLang="ko-KR" sz="1000" dirty="0"/>
              <a:t>"Total Employee %d" % </a:t>
            </a:r>
            <a:r>
              <a:rPr lang="en-US" altLang="ko-KR" sz="1000" dirty="0" err="1"/>
              <a:t>Employee.empCount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2527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Instance </a:t>
            </a:r>
            <a:r>
              <a:rPr lang="ko-KR" altLang="en-US" dirty="0" smtClean="0"/>
              <a:t>생성 및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7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Bound/unbound(1)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클래스이름과 </a:t>
            </a:r>
            <a:r>
              <a:rPr lang="ko-KR" altLang="en-US" dirty="0" err="1" smtClean="0"/>
              <a:t>인스턴스이름으로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처리 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인자로 </a:t>
            </a:r>
            <a:r>
              <a:rPr lang="en-US" altLang="ko-KR" dirty="0" smtClean="0"/>
              <a:t>self, </a:t>
            </a:r>
            <a:r>
              <a:rPr lang="en-US" altLang="ko-KR" dirty="0" err="1" smtClean="0"/>
              <a:t>cls</a:t>
            </a:r>
            <a:r>
              <a:rPr lang="ko-KR" altLang="en-US" dirty="0" smtClean="0"/>
              <a:t>를 정의되어 있음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645024"/>
            <a:ext cx="41044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class </a:t>
            </a:r>
            <a:r>
              <a:rPr lang="en-US" altLang="ko-KR" sz="1000" dirty="0" err="1"/>
              <a:t>Preson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/>
              <a:t>...     </a:t>
            </a: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printP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/>
              <a:t>...         </a:t>
            </a:r>
            <a:r>
              <a:rPr lang="en-US" altLang="ko-KR" sz="1000" dirty="0" smtClean="0"/>
              <a:t>    print</a:t>
            </a:r>
            <a:r>
              <a:rPr lang="en-US" altLang="ko-KR" sz="1000" dirty="0"/>
              <a:t>(' instance method ')</a:t>
            </a:r>
          </a:p>
          <a:p>
            <a:r>
              <a:rPr lang="en-US" altLang="ko-KR" sz="1000" dirty="0"/>
              <a:t>...    </a:t>
            </a:r>
            <a:r>
              <a:rPr lang="en-US" altLang="ko-KR" sz="1000" dirty="0" smtClean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printC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...       </a:t>
            </a:r>
            <a:r>
              <a:rPr lang="en-US" altLang="ko-KR" sz="1000" dirty="0" smtClean="0"/>
              <a:t>      </a:t>
            </a:r>
            <a:r>
              <a:rPr lang="en-US" altLang="ko-KR" sz="1000" dirty="0"/>
              <a:t>print(' class method</a:t>
            </a:r>
            <a:r>
              <a:rPr lang="en-US" altLang="ko-KR" sz="1000" dirty="0" smtClean="0"/>
              <a:t>')</a:t>
            </a:r>
          </a:p>
          <a:p>
            <a:r>
              <a:rPr lang="en-US" altLang="ko-KR" sz="1000" dirty="0" smtClean="0"/>
              <a:t>… 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p = </a:t>
            </a:r>
            <a:r>
              <a:rPr lang="en-US" altLang="ko-KR" sz="1000" dirty="0" err="1"/>
              <a:t>Preson</a:t>
            </a:r>
            <a:r>
              <a:rPr lang="en-US" altLang="ko-KR" sz="1000" dirty="0" smtClean="0"/>
              <a:t>()   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p.printP</a:t>
            </a:r>
            <a:r>
              <a:rPr lang="en-US" altLang="ko-KR" sz="1000" dirty="0" smtClean="0"/>
              <a:t>()         #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binding</a:t>
            </a:r>
            <a:endParaRPr lang="en-US" altLang="ko-KR" sz="1000" dirty="0"/>
          </a:p>
          <a:p>
            <a:r>
              <a:rPr lang="en-US" altLang="ko-KR" sz="1000" dirty="0"/>
              <a:t> instance method 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Preson.printP</a:t>
            </a:r>
            <a:r>
              <a:rPr lang="en-US" altLang="ko-KR" sz="1000" dirty="0"/>
              <a:t>(p</a:t>
            </a:r>
            <a:r>
              <a:rPr lang="en-US" altLang="ko-KR" sz="1000" dirty="0" smtClean="0"/>
              <a:t>)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unbinding</a:t>
            </a:r>
            <a:endParaRPr lang="en-US" altLang="ko-KR" sz="1000" dirty="0"/>
          </a:p>
          <a:p>
            <a:r>
              <a:rPr lang="en-US" altLang="ko-KR" sz="1000" dirty="0"/>
              <a:t> instance method 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450912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인스턴스를</a:t>
            </a:r>
            <a:r>
              <a:rPr lang="ko-KR" altLang="en-US" sz="1200" dirty="0" smtClean="0"/>
              <a:t> 생성하고 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호출시는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binding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 클래스로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호출시는</a:t>
            </a:r>
            <a:r>
              <a:rPr lang="ko-KR" altLang="en-US" sz="1200" dirty="0" smtClean="0"/>
              <a:t> 인자로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객체를 전달해서 </a:t>
            </a:r>
            <a:r>
              <a:rPr lang="en-US" altLang="ko-KR" sz="1200" dirty="0" smtClean="0"/>
              <a:t>unbinding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61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Bound/unbound(2)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인자로 </a:t>
            </a:r>
            <a:r>
              <a:rPr lang="en-US" altLang="ko-KR" dirty="0" smtClean="0"/>
              <a:t>self, </a:t>
            </a:r>
            <a:r>
              <a:rPr lang="en-US" altLang="ko-KR" dirty="0" err="1" smtClean="0"/>
              <a:t>cls</a:t>
            </a:r>
            <a:r>
              <a:rPr lang="ko-KR" altLang="en-US" dirty="0" smtClean="0"/>
              <a:t>를 정의되어 있는 것에 따라 매칭시켜야 됨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12891"/>
              </p:ext>
            </p:extLst>
          </p:nvPr>
        </p:nvGraphicFramePr>
        <p:xfrm>
          <a:off x="611560" y="3789041"/>
          <a:ext cx="8153400" cy="2160238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6353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Transformation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Called from an Object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Called from a Class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8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Instance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method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</a:t>
                      </a:r>
                      <a:r>
                        <a:rPr lang="en-US" sz="1400" dirty="0" err="1" smtClean="0">
                          <a:effectLst/>
                        </a:rPr>
                        <a:t>obj</a:t>
                      </a:r>
                      <a:r>
                        <a:rPr lang="en-US" sz="1400" dirty="0" smtClean="0">
                          <a:effectLst/>
                        </a:rPr>
                        <a:t>,*</a:t>
                      </a:r>
                      <a:r>
                        <a:rPr lang="en-US" sz="1400" dirty="0" err="1" smtClean="0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Static method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f(*args)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f(*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Class method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</a:t>
                      </a:r>
                      <a:r>
                        <a:rPr lang="en-US" sz="1400" dirty="0" err="1" smtClean="0">
                          <a:effectLst/>
                        </a:rPr>
                        <a:t>cls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6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Method &amp; Object Chain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6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Method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852936"/>
            <a:ext cx="604867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b="1" dirty="0"/>
              <a:t>Person</a:t>
            </a:r>
            <a:r>
              <a:rPr lang="en-US" altLang="ko-KR" sz="1200" dirty="0"/>
              <a:t>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name(self, value):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self.name </a:t>
            </a:r>
            <a:r>
              <a:rPr lang="en-US" altLang="ko-KR" sz="1200" dirty="0"/>
              <a:t>= value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    return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self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age(self, value):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self.age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value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b="1" dirty="0"/>
              <a:t>return</a:t>
            </a:r>
            <a:r>
              <a:rPr lang="en-US" altLang="ko-KR" sz="1200" dirty="0"/>
              <a:t> self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introduce(self):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    print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"Hello, my name is", self.name, "and I am",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, "years old."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person </a:t>
            </a:r>
            <a:r>
              <a:rPr lang="en-US" altLang="ko-KR" sz="1200" dirty="0"/>
              <a:t>= Person() 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객체의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연속적으로 호출하여 처리</a:t>
            </a:r>
            <a:endParaRPr lang="en-US" altLang="ko-KR" sz="1200" dirty="0"/>
          </a:p>
          <a:p>
            <a:r>
              <a:rPr lang="en-US" altLang="ko-KR" sz="1200" dirty="0" smtClean="0"/>
              <a:t>person.name</a:t>
            </a:r>
            <a:r>
              <a:rPr lang="en-US" altLang="ko-KR" sz="1200" dirty="0"/>
              <a:t>("Peter").age(21).introduce()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객체들간의 연결고리가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있을 경우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결과값을 객체로 받아 연속적으로 실행하도록 처리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10571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Object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996952"/>
            <a:ext cx="388843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#class </a:t>
            </a:r>
            <a:r>
              <a:rPr lang="ko-KR" altLang="en-US" sz="1200" dirty="0" smtClean="0"/>
              <a:t>정의하고 </a:t>
            </a:r>
            <a:r>
              <a:rPr lang="ko-KR" altLang="en-US" sz="1200" dirty="0" err="1" smtClean="0"/>
              <a:t>인스턴스에서</a:t>
            </a:r>
            <a:r>
              <a:rPr lang="ko-KR" altLang="en-US" sz="1200" dirty="0" smtClean="0"/>
              <a:t> 타 객체를 호출</a:t>
            </a:r>
            <a:endParaRPr lang="en-US" altLang="ko-KR" sz="1200" dirty="0"/>
          </a:p>
          <a:p>
            <a:r>
              <a:rPr lang="en-US" altLang="ko-KR" sz="1200" dirty="0"/>
              <a:t>class A: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'a'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err="1"/>
              <a:t>self.b</a:t>
            </a:r>
            <a:r>
              <a:rPr lang="en-US" altLang="ko-KR" sz="1200" dirty="0"/>
              <a:t> = B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#object  chain</a:t>
            </a:r>
            <a:r>
              <a:rPr lang="ko-KR" altLang="en-US" sz="1200" dirty="0" smtClean="0"/>
              <a:t>을 하는 </a:t>
            </a:r>
            <a:r>
              <a:rPr lang="en-US" altLang="ko-KR" sz="1200" dirty="0" smtClean="0"/>
              <a:t>class </a:t>
            </a:r>
            <a:r>
              <a:rPr lang="ko-KR" altLang="en-US" sz="1200" dirty="0" smtClean="0"/>
              <a:t>생성</a:t>
            </a:r>
            <a:endParaRPr lang="en-US" altLang="ko-KR" sz="1200" dirty="0"/>
          </a:p>
          <a:p>
            <a:r>
              <a:rPr lang="en-US" altLang="ko-KR" sz="1200" dirty="0"/>
              <a:t>class B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'b'</a:t>
            </a:r>
          </a:p>
          <a:p>
            <a:r>
              <a:rPr lang="en-US" altLang="ko-KR" sz="1200" dirty="0"/>
              <a:t>      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 print "B instance method "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r>
              <a:rPr lang="en-US" altLang="ko-KR" sz="1200" dirty="0"/>
              <a:t>a = A()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a.b.bbb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객체들간의 연결고리</a:t>
            </a:r>
            <a:r>
              <a:rPr lang="en-US" altLang="ko-KR" sz="2200" dirty="0" smtClean="0">
                <a:latin typeface="+mn-ea"/>
              </a:rPr>
              <a:t>(Association, Composite </a:t>
            </a:r>
            <a:r>
              <a:rPr lang="ko-KR" altLang="en-US" sz="2200" dirty="0" smtClean="0">
                <a:latin typeface="+mn-ea"/>
              </a:rPr>
              <a:t>관계</a:t>
            </a:r>
            <a:r>
              <a:rPr lang="en-US" altLang="ko-KR" sz="2200" dirty="0" smtClean="0">
                <a:latin typeface="+mn-ea"/>
              </a:rPr>
              <a:t>)</a:t>
            </a:r>
            <a:r>
              <a:rPr lang="ko-KR" altLang="en-US" sz="2200" dirty="0" smtClean="0">
                <a:latin typeface="+mn-ea"/>
              </a:rPr>
              <a:t>가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있을 경우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결과값을 객체로 받아 연속적으로 실행하도록 처리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3570982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내부객체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endParaRPr lang="en-US" altLang="ko-KR" dirty="0"/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B instance method </a:t>
            </a:r>
          </a:p>
          <a:p>
            <a:r>
              <a:rPr lang="en-US" altLang="ko-KR" dirty="0"/>
              <a:t>None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5949280"/>
            <a:ext cx="158417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3" idx="1"/>
          </p:cNvCxnSpPr>
          <p:nvPr/>
        </p:nvCxnSpPr>
        <p:spPr>
          <a:xfrm flipV="1">
            <a:off x="2771800" y="4725144"/>
            <a:ext cx="2808312" cy="1476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7012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-</a:t>
            </a:r>
            <a:r>
              <a:rPr lang="en-US" altLang="ko-KR" dirty="0"/>
              <a:t>Creating Instance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클래스이름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이용하여 객체 생성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함수는 자동으로 연계됨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624" y="3356992"/>
            <a:ext cx="446449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Employee:</a:t>
            </a:r>
          </a:p>
          <a:p>
            <a:r>
              <a:rPr lang="en-US" altLang="ko-KR" sz="1200" dirty="0"/>
              <a:t>   'Common base class for all employees'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empCount</a:t>
            </a:r>
            <a:r>
              <a:rPr lang="en-US" altLang="ko-KR" sz="1200" dirty="0"/>
              <a:t> = 0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name, salary):</a:t>
            </a:r>
          </a:p>
          <a:p>
            <a:r>
              <a:rPr lang="en-US" altLang="ko-KR" sz="1200" dirty="0"/>
              <a:t>      self.name = name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self.salary</a:t>
            </a:r>
            <a:r>
              <a:rPr lang="en-US" altLang="ko-KR" sz="1200" dirty="0"/>
              <a:t> = salary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Employee.empCount</a:t>
            </a:r>
            <a:r>
              <a:rPr lang="en-US" altLang="ko-KR" sz="1200" dirty="0"/>
              <a:t> += 1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"</a:t>
            </a:r>
            <a:r>
              <a:rPr lang="en-US" altLang="ko-KR" sz="1200" dirty="0"/>
              <a:t>This would create first object of Employee class"</a:t>
            </a:r>
          </a:p>
          <a:p>
            <a:r>
              <a:rPr lang="en-US" altLang="ko-KR" sz="1200" dirty="0"/>
              <a:t>emp1 = Employee("Zara", 2000)</a:t>
            </a:r>
          </a:p>
          <a:p>
            <a:r>
              <a:rPr lang="en-US" altLang="ko-KR" sz="1200" dirty="0"/>
              <a:t>"This would create second object of Employee class"</a:t>
            </a:r>
          </a:p>
          <a:p>
            <a:r>
              <a:rPr lang="en-US" altLang="ko-KR" sz="1200" dirty="0"/>
              <a:t>emp2 = Employee("</a:t>
            </a:r>
            <a:r>
              <a:rPr lang="en-US" altLang="ko-KR" sz="1200" dirty="0" err="1"/>
              <a:t>Manni</a:t>
            </a:r>
            <a:r>
              <a:rPr lang="en-US" altLang="ko-KR" sz="1200" dirty="0"/>
              <a:t>", 5000)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331640" y="4221088"/>
            <a:ext cx="2952328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28184" y="441145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4283968" y="4596124"/>
            <a:ext cx="1944216" cy="57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21920" y="5589240"/>
            <a:ext cx="2952328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28184" y="565295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생성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 flipV="1">
            <a:off x="4174248" y="5837624"/>
            <a:ext cx="2053936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 rot="16200000">
            <a:off x="2538914" y="5111758"/>
            <a:ext cx="537780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75200" y="511545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생성자와</a:t>
            </a:r>
            <a:r>
              <a:rPr lang="ko-KR" altLang="en-US" sz="1400" dirty="0" smtClean="0"/>
              <a:t> 자동으로 연계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76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An expression is a combination of values, variables, and operators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err="1" smtClean="0"/>
              <a:t>표현식을</a:t>
            </a:r>
            <a:r>
              <a:rPr lang="ko-KR" altLang="en-US" dirty="0" smtClean="0"/>
              <a:t> 선언해도 실제 정의되는 것이 객체이므로 별도의 블록이 유지 됨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23628" y="2996952"/>
            <a:ext cx="442849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for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in l)</a:t>
            </a:r>
          </a:p>
          <a:p>
            <a:r>
              <a:rPr lang="en-US" altLang="ko-KR" sz="1200" dirty="0" smtClean="0"/>
              <a:t>&lt;generator object &lt;</a:t>
            </a:r>
            <a:r>
              <a:rPr lang="en-US" altLang="ko-KR" sz="1200" dirty="0" err="1" smtClean="0"/>
              <a:t>genexpr</a:t>
            </a:r>
            <a:r>
              <a:rPr lang="en-US" altLang="ko-KR" sz="1200" dirty="0" smtClean="0"/>
              <a:t>&gt; at 0x06521E68&gt;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l))</a:t>
            </a:r>
          </a:p>
          <a:p>
            <a:r>
              <a:rPr lang="en-US" altLang="ko-KR" sz="1200" dirty="0"/>
              <a:t>['__class__',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 '__doc__', '__format__',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 '__hash__',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__', '__name__', '__new__', '__reduce__',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 'close', '</a:t>
            </a:r>
            <a:r>
              <a:rPr lang="en-US" altLang="ko-KR" sz="1200" dirty="0" err="1"/>
              <a:t>gi_code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gi_frame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gi_running</a:t>
            </a:r>
            <a:r>
              <a:rPr lang="en-US" altLang="ko-KR" sz="1200" dirty="0"/>
              <a:t>', 'next', 'send', 'throw']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44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소멸자</a:t>
            </a:r>
            <a:r>
              <a:rPr lang="en-US" altLang="ko-KR" dirty="0" smtClean="0"/>
              <a:t>- </a:t>
            </a:r>
            <a:r>
              <a:rPr lang="en-US" altLang="ko-KR" dirty="0"/>
              <a:t>Destroying </a:t>
            </a:r>
            <a:r>
              <a:rPr lang="en-US" altLang="ko-KR" dirty="0" smtClean="0"/>
              <a:t>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클래스의 생성된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삭제하는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518457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#!/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/bin/python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Point: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 self, x=0, y=0):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x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self.y</a:t>
            </a:r>
            <a:r>
              <a:rPr lang="en-US" altLang="ko-KR" sz="1200" dirty="0"/>
              <a:t> = y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__del__(self):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class_name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self.__class__.__name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      print </a:t>
            </a:r>
            <a:r>
              <a:rPr lang="en-US" altLang="ko-KR" sz="1200" dirty="0" err="1"/>
              <a:t>class_name</a:t>
            </a:r>
            <a:r>
              <a:rPr lang="en-US" altLang="ko-KR" sz="1200" dirty="0"/>
              <a:t>, "destroyed"</a:t>
            </a:r>
          </a:p>
          <a:p>
            <a:endParaRPr lang="en-US" altLang="ko-KR" sz="1200" dirty="0"/>
          </a:p>
          <a:p>
            <a:r>
              <a:rPr lang="en-US" altLang="ko-KR" sz="1200" dirty="0"/>
              <a:t>pt1 = Point()</a:t>
            </a:r>
          </a:p>
          <a:p>
            <a:r>
              <a:rPr lang="en-US" altLang="ko-KR" sz="1200" dirty="0"/>
              <a:t>pt2 = pt1</a:t>
            </a:r>
          </a:p>
          <a:p>
            <a:r>
              <a:rPr lang="en-US" altLang="ko-KR" sz="1200" dirty="0"/>
              <a:t>pt3 = pt1</a:t>
            </a:r>
          </a:p>
          <a:p>
            <a:r>
              <a:rPr lang="en-US" altLang="ko-KR" sz="1200" dirty="0"/>
              <a:t>print id(pt1), id(pt2), id(pt3) # prints the ids of the </a:t>
            </a:r>
            <a:r>
              <a:rPr lang="en-US" altLang="ko-KR" sz="1200" dirty="0" err="1"/>
              <a:t>obejcts</a:t>
            </a:r>
            <a:endParaRPr lang="en-US" altLang="ko-KR" sz="1200" dirty="0"/>
          </a:p>
          <a:p>
            <a:r>
              <a:rPr lang="en-US" altLang="ko-KR" sz="1200" dirty="0"/>
              <a:t>del pt1</a:t>
            </a:r>
          </a:p>
          <a:p>
            <a:r>
              <a:rPr lang="en-US" altLang="ko-KR" sz="1200" dirty="0"/>
              <a:t>del pt2</a:t>
            </a:r>
          </a:p>
          <a:p>
            <a:r>
              <a:rPr lang="en-US" altLang="ko-KR" sz="1200" dirty="0"/>
              <a:t>del pt3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077072"/>
            <a:ext cx="3888432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76256" y="42117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4860032" y="4396462"/>
            <a:ext cx="2016224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71600" y="5522788"/>
            <a:ext cx="1512168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248" y="55252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 flipV="1">
            <a:off x="2483768" y="5709962"/>
            <a:ext cx="4320480" cy="136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3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구조 알기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1844824"/>
            <a:ext cx="4176464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/>
          </a:p>
          <a:p>
            <a:r>
              <a:rPr lang="en-US" altLang="ko-KR" sz="1000" b="1" dirty="0" smtClean="0"/>
              <a:t>&gt;&gt;&gt; </a:t>
            </a:r>
            <a:r>
              <a:rPr lang="en-US" altLang="ko-KR" sz="1000" b="1" dirty="0"/>
              <a:t>one = 1</a:t>
            </a:r>
          </a:p>
          <a:p>
            <a:r>
              <a:rPr lang="en-US" altLang="ko-KR" sz="1000" b="1" dirty="0"/>
              <a:t>&gt;&gt;&gt; type(one)</a:t>
            </a:r>
          </a:p>
          <a:p>
            <a:r>
              <a:rPr lang="en-US" altLang="ko-KR" sz="1000" b="1" dirty="0"/>
              <a:t>&lt;type '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'&gt;</a:t>
            </a:r>
          </a:p>
          <a:p>
            <a:r>
              <a:rPr lang="en-US" altLang="ko-KR" sz="1000" b="1" dirty="0"/>
              <a:t>&gt;&gt;&gt; type(type(one))</a:t>
            </a:r>
          </a:p>
          <a:p>
            <a:r>
              <a:rPr lang="en-US" altLang="ko-KR" sz="1000" b="1" dirty="0"/>
              <a:t>&lt;type 'type</a:t>
            </a:r>
            <a:r>
              <a:rPr lang="en-US" altLang="ko-KR" sz="1000" b="1" dirty="0" smtClean="0"/>
              <a:t>'&gt;</a:t>
            </a:r>
          </a:p>
          <a:p>
            <a:r>
              <a:rPr lang="en-US" altLang="ko-KR" sz="1000" b="1" dirty="0"/>
              <a:t>&gt;&gt;&gt; type(one).__bases__</a:t>
            </a:r>
          </a:p>
          <a:p>
            <a:r>
              <a:rPr lang="en-US" altLang="ko-KR" sz="1000" b="1" dirty="0"/>
              <a:t>(&lt;type 'object'&gt;,)</a:t>
            </a:r>
          </a:p>
          <a:p>
            <a:r>
              <a:rPr lang="en-US" altLang="ko-KR" sz="1000" b="1" dirty="0"/>
              <a:t>&gt;&gt;&gt; </a:t>
            </a:r>
          </a:p>
          <a:p>
            <a:r>
              <a:rPr lang="en-US" altLang="ko-KR" sz="1000" b="1" dirty="0"/>
              <a:t>&gt;&gt;&gt; object </a:t>
            </a:r>
          </a:p>
          <a:p>
            <a:r>
              <a:rPr lang="en-US" altLang="ko-KR" sz="1000" b="1" dirty="0"/>
              <a:t>&lt;type 'object'&gt;</a:t>
            </a:r>
          </a:p>
          <a:p>
            <a:r>
              <a:rPr lang="en-US" altLang="ko-KR" sz="1000" b="1" dirty="0"/>
              <a:t>&gt;&gt;&gt; type </a:t>
            </a:r>
          </a:p>
          <a:p>
            <a:r>
              <a:rPr lang="en-US" altLang="ko-KR" sz="1000" b="1" dirty="0"/>
              <a:t>&lt;type 'type'&gt; </a:t>
            </a:r>
          </a:p>
          <a:p>
            <a:r>
              <a:rPr lang="en-US" altLang="ko-KR" sz="1000" b="1" dirty="0"/>
              <a:t>&gt;&gt;&gt; type(object)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object.__class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object.__bases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()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type.__class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type.__bases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(&lt;type 'object</a:t>
            </a:r>
            <a:r>
              <a:rPr lang="en-US" altLang="ko-KR" sz="1000" b="1" dirty="0" smtClean="0"/>
              <a:t>'&gt;,)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isinstance</a:t>
            </a:r>
            <a:r>
              <a:rPr lang="en-US" altLang="ko-KR" sz="1000" b="1" dirty="0"/>
              <a:t>(object, object) </a:t>
            </a:r>
          </a:p>
          <a:p>
            <a:r>
              <a:rPr lang="en-US" altLang="ko-KR" sz="1000" b="1" dirty="0"/>
              <a:t>True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isinstance</a:t>
            </a:r>
            <a:r>
              <a:rPr lang="en-US" altLang="ko-KR" sz="1000" b="1" dirty="0"/>
              <a:t>(type, object) </a:t>
            </a:r>
          </a:p>
          <a:p>
            <a:r>
              <a:rPr lang="en-US" altLang="ko-KR" sz="1000" b="1" dirty="0" smtClean="0"/>
              <a:t>True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isinstance</a:t>
            </a:r>
            <a:r>
              <a:rPr lang="en-US" altLang="ko-KR" sz="1000" b="1" dirty="0"/>
              <a:t>(object, type)</a:t>
            </a:r>
          </a:p>
          <a:p>
            <a:r>
              <a:rPr lang="en-US" altLang="ko-KR" sz="1000" b="1" dirty="0"/>
              <a:t>True</a:t>
            </a:r>
            <a:endParaRPr lang="en-US" altLang="ko-KR" sz="1000" b="1" dirty="0" smtClean="0"/>
          </a:p>
          <a:p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524328" y="392684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87989" y="392684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0112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668616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784504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str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6" idx="0"/>
            <a:endCxn id="11" idx="2"/>
          </p:cNvCxnSpPr>
          <p:nvPr/>
        </p:nvCxnSpPr>
        <p:spPr>
          <a:xfrm rot="5400000" flipH="1" flipV="1">
            <a:off x="6496682" y="4001960"/>
            <a:ext cx="1047180" cy="19442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0"/>
            <a:endCxn id="15" idx="2"/>
          </p:cNvCxnSpPr>
          <p:nvPr/>
        </p:nvCxnSpPr>
        <p:spPr>
          <a:xfrm rot="16200000" flipV="1">
            <a:off x="6172765" y="4533754"/>
            <a:ext cx="1047180" cy="880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8" idx="0"/>
            <a:endCxn id="11" idx="2"/>
          </p:cNvCxnSpPr>
          <p:nvPr/>
        </p:nvCxnSpPr>
        <p:spPr>
          <a:xfrm rot="16200000" flipV="1">
            <a:off x="7598878" y="4843980"/>
            <a:ext cx="1047180" cy="2601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2120" y="3068960"/>
            <a:ext cx="28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b="1" u="sng" dirty="0" smtClean="0"/>
              <a:t>클래스 구조</a:t>
            </a:r>
            <a:endParaRPr lang="ko-KR" altLang="en-US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755576" y="5301208"/>
            <a:ext cx="2376264" cy="9613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131840" y="4828470"/>
            <a:ext cx="2448272" cy="1039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3"/>
            <a:endCxn id="11" idx="1"/>
          </p:cNvCxnSpPr>
          <p:nvPr/>
        </p:nvCxnSpPr>
        <p:spPr>
          <a:xfrm>
            <a:off x="6724093" y="4188663"/>
            <a:ext cx="8002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구조 알기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356992"/>
            <a:ext cx="309634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&gt;&gt;&gt; list </a:t>
            </a:r>
          </a:p>
          <a:p>
            <a:r>
              <a:rPr lang="en-US" altLang="ko-KR" sz="1000" b="1" dirty="0"/>
              <a:t>&lt;type 'list'&gt;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list.__class</a:t>
            </a:r>
            <a:r>
              <a:rPr lang="en-US" altLang="ko-KR" sz="1000" b="1" dirty="0"/>
              <a:t>__ 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list.__bases</a:t>
            </a:r>
            <a:r>
              <a:rPr lang="en-US" altLang="ko-KR" sz="1000" b="1" dirty="0"/>
              <a:t>__  </a:t>
            </a:r>
          </a:p>
          <a:p>
            <a:r>
              <a:rPr lang="en-US" altLang="ko-KR" sz="1000" b="1" dirty="0"/>
              <a:t>(&lt;type 'object'&gt;,)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tuple.__class</a:t>
            </a:r>
            <a:r>
              <a:rPr lang="en-US" altLang="ko-KR" sz="1000" b="1" dirty="0"/>
              <a:t>__, </a:t>
            </a:r>
            <a:r>
              <a:rPr lang="en-US" altLang="ko-KR" sz="1000" b="1" dirty="0" err="1"/>
              <a:t>tuple.__bases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(&lt;type 'type'&gt;, (&lt;type 'object'&gt;,))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dict</a:t>
            </a:r>
            <a:r>
              <a:rPr lang="en-US" altLang="ko-KR" sz="1000" b="1" dirty="0"/>
              <a:t>.__class__, </a:t>
            </a:r>
            <a:r>
              <a:rPr lang="en-US" altLang="ko-KR" sz="1000" b="1" dirty="0" err="1"/>
              <a:t>dict</a:t>
            </a:r>
            <a:r>
              <a:rPr lang="en-US" altLang="ko-KR" sz="1000" b="1" dirty="0"/>
              <a:t>.__bases__ </a:t>
            </a:r>
          </a:p>
          <a:p>
            <a:r>
              <a:rPr lang="en-US" altLang="ko-KR" sz="1000" b="1" dirty="0"/>
              <a:t>(&lt;type 'type'&gt;, (&lt;type 'object'&gt;,))</a:t>
            </a:r>
          </a:p>
          <a:p>
            <a:r>
              <a:rPr lang="en-US" altLang="ko-KR" sz="1000" b="1" dirty="0"/>
              <a:t>&gt;&gt;&gt;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mylist</a:t>
            </a:r>
            <a:r>
              <a:rPr lang="en-US" altLang="ko-KR" sz="1000" b="1" dirty="0"/>
              <a:t> = [1,2,3] 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mylist</a:t>
            </a:r>
            <a:r>
              <a:rPr lang="en-US" altLang="ko-KR" sz="1000" b="1" dirty="0"/>
              <a:t>.__class__ </a:t>
            </a:r>
          </a:p>
          <a:p>
            <a:r>
              <a:rPr lang="en-US" altLang="ko-KR" sz="1000" b="1" dirty="0"/>
              <a:t>&lt;type 'list'&gt;</a:t>
            </a:r>
          </a:p>
          <a:p>
            <a:endParaRPr lang="ko-KR" altLang="en-US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타입은 상속을 받을 때 타입 객체를 바로 받지만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클래스를 처리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220072" y="299695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 </a:t>
            </a:r>
            <a:r>
              <a:rPr lang="ko-KR" altLang="en-US" sz="1400" u="sng" dirty="0" smtClean="0"/>
              <a:t>객체 생성 예시</a:t>
            </a:r>
            <a:endParaRPr lang="ko-KR" altLang="en-US" sz="1400" u="sng" dirty="0"/>
          </a:p>
        </p:txBody>
      </p:sp>
      <p:sp>
        <p:nvSpPr>
          <p:cNvPr id="38" name="직사각형 37"/>
          <p:cNvSpPr/>
          <p:nvPr/>
        </p:nvSpPr>
        <p:spPr>
          <a:xfrm>
            <a:off x="4427984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20680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21896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메타클래스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940152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인스턴스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4680012" y="4077072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</a:t>
            </a:r>
            <a:r>
              <a:rPr lang="en-US" altLang="ko-KR" sz="1400" dirty="0" smtClean="0"/>
              <a:t>ype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6048164" y="4036809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</a:t>
            </a:r>
            <a:r>
              <a:rPr lang="en-US" altLang="ko-KR" sz="1400" dirty="0" smtClean="0"/>
              <a:t>bject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6048164" y="4552698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list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7416316" y="4543367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mylist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7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ssubclass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43608" y="4005064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list,object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list.__bases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(&lt;type 'object</a:t>
            </a:r>
            <a:r>
              <a:rPr lang="en-US" altLang="ko-KR" sz="1000" dirty="0" smtClean="0"/>
              <a:t>'&gt;,)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&gt;&gt;&gt;</a:t>
            </a:r>
            <a:endParaRPr lang="ko-KR" altLang="en-US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issubclass</a:t>
            </a:r>
            <a:r>
              <a:rPr lang="en-US" altLang="ko-KR" dirty="0" smtClean="0"/>
              <a:t>() : __bases__ </a:t>
            </a:r>
            <a:r>
              <a:rPr lang="ko-KR" altLang="en-US" dirty="0" smtClean="0"/>
              <a:t>기준으로 상속관계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 : __ class__ </a:t>
            </a:r>
            <a:r>
              <a:rPr lang="ko-KR" altLang="en-US" dirty="0" smtClean="0"/>
              <a:t>기준으로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관계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004048" y="3954456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list.__class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&lt;type 'type'&gt;</a:t>
            </a:r>
          </a:p>
          <a:p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object)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5010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issubclass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2100" y="34687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0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&amp; instance namespace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58417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클래스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정적메소드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파이썬은</a:t>
            </a:r>
            <a:r>
              <a:rPr lang="ko-KR" altLang="en-US" sz="2200" dirty="0" smtClean="0">
                <a:latin typeface="+mn-ea"/>
              </a:rPr>
              <a:t> 변수나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검색 기준이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클래스 </a:t>
            </a:r>
            <a:r>
              <a:rPr lang="en-US" altLang="ko-KR" sz="2200" dirty="0" smtClean="0">
                <a:latin typeface="+mn-ea"/>
              </a:rPr>
              <a:t>&gt; Built-in Class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순으로 매칭시키므로 </a:t>
            </a:r>
            <a:r>
              <a:rPr lang="en-US" altLang="ko-KR" sz="2200" dirty="0" smtClean="0">
                <a:latin typeface="+mn-ea"/>
              </a:rPr>
              <a:t>.</a:t>
            </a:r>
            <a:r>
              <a:rPr lang="ko-KR" altLang="en-US" sz="2200" dirty="0" smtClean="0">
                <a:latin typeface="+mn-ea"/>
              </a:rPr>
              <a:t>연산자를 이용하여 </a:t>
            </a:r>
            <a:r>
              <a:rPr lang="ko-KR" altLang="en-US" sz="2200" dirty="0" err="1" smtClean="0">
                <a:latin typeface="+mn-ea"/>
              </a:rPr>
              <a:t>인스턴스도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호출이 가능하다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086364"/>
            <a:ext cx="35283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class Simple : </a:t>
            </a:r>
          </a:p>
          <a:p>
            <a:r>
              <a:rPr lang="en-US" altLang="ko-KR" sz="1000" dirty="0"/>
              <a:t>...     pass</a:t>
            </a:r>
          </a:p>
          <a:p>
            <a:r>
              <a:rPr lang="en-US" altLang="ko-KR" sz="1000" dirty="0"/>
              <a:t>... </a:t>
            </a:r>
          </a:p>
          <a:p>
            <a:r>
              <a:rPr lang="en-US" altLang="ko-KR" sz="1000" dirty="0"/>
              <a:t>&gt;&gt;&gt; Simple</a:t>
            </a:r>
          </a:p>
          <a:p>
            <a:r>
              <a:rPr lang="en-US" altLang="ko-KR" sz="1000" dirty="0"/>
              <a:t>&lt;class __</a:t>
            </a:r>
            <a:r>
              <a:rPr lang="en-US" altLang="ko-KR" sz="1000" dirty="0" err="1"/>
              <a:t>main__.Simple</a:t>
            </a:r>
            <a:r>
              <a:rPr lang="en-US" altLang="ko-KR" sz="1000" dirty="0"/>
              <a:t> at 0x0212B228&gt;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Simple.__name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 smtClean="0"/>
              <a:t>'Simple‘</a:t>
            </a:r>
          </a:p>
          <a:p>
            <a:r>
              <a:rPr lang="en-US" altLang="ko-KR" sz="1000" dirty="0"/>
              <a:t>&gt;&gt;&gt; Simple.__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{'__module__': '__main__', '__doc__': None}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4086364"/>
            <a:ext cx="35283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 = Simple()</a:t>
            </a:r>
          </a:p>
          <a:p>
            <a:r>
              <a:rPr lang="en-US" altLang="ko-KR" sz="1000" dirty="0"/>
              <a:t>&gt;&gt;&gt; s.__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{}</a:t>
            </a:r>
          </a:p>
          <a:p>
            <a:r>
              <a:rPr lang="en-US" altLang="ko-KR" sz="1000" dirty="0"/>
              <a:t>&gt;&gt;&gt; s.name = "Simple instance"</a:t>
            </a:r>
          </a:p>
          <a:p>
            <a:r>
              <a:rPr lang="en-US" altLang="ko-KR" sz="1000" dirty="0"/>
              <a:t>&gt;&gt;&gt; s.__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{'name': 'Simple instance</a:t>
            </a:r>
            <a:r>
              <a:rPr lang="en-US" altLang="ko-KR" sz="1000" dirty="0" smtClean="0"/>
              <a:t>'}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357301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생성 및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멤버 추가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59624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37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9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Class/Instance </a:t>
            </a:r>
            <a:r>
              <a:rPr lang="ko-KR" altLang="en-US" dirty="0" smtClean="0"/>
              <a:t>객체에 생성된 변수에 대한 구조 및 접근 방법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996952"/>
            <a:ext cx="3528392" cy="243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</a:t>
            </a:r>
            <a:r>
              <a:rPr lang="en-US" altLang="ko-KR" sz="1000" dirty="0" smtClean="0"/>
              <a:t>&gt;&gt; # class  </a:t>
            </a:r>
            <a:r>
              <a:rPr lang="ko-KR" altLang="en-US" sz="1000" dirty="0" smtClean="0"/>
              <a:t>정의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&gt;&gt;&gt; class </a:t>
            </a:r>
            <a:r>
              <a:rPr lang="en-US" altLang="ko-KR" sz="1000" dirty="0"/>
              <a:t>C(object): </a:t>
            </a:r>
            <a:endParaRPr lang="en-US" altLang="ko-KR" sz="1000" dirty="0" smtClean="0"/>
          </a:p>
          <a:p>
            <a:r>
              <a:rPr lang="en-US" altLang="ko-KR" sz="1000" dirty="0" smtClean="0"/>
              <a:t>...          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 = "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</a:t>
            </a:r>
            <a:r>
              <a:rPr lang="en-US" altLang="ko-KR" sz="1000" dirty="0" smtClean="0"/>
              <a:t>class“</a:t>
            </a:r>
          </a:p>
          <a:p>
            <a:r>
              <a:rPr lang="en-US" altLang="ko-KR" sz="1000" dirty="0" smtClean="0"/>
              <a:t>... </a:t>
            </a:r>
          </a:p>
          <a:p>
            <a:r>
              <a:rPr lang="en-US" altLang="ko-KR" sz="1000" dirty="0" smtClean="0"/>
              <a:t>&gt;&gt;&gt;  #</a:t>
            </a:r>
            <a:r>
              <a:rPr lang="ko-KR" altLang="en-US" sz="1000" dirty="0" smtClean="0"/>
              <a:t>객체 생성 후 멤버 접근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 = C()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cobj.instattr</a:t>
            </a:r>
            <a:r>
              <a:rPr lang="en-US" altLang="ko-KR" sz="1000" dirty="0"/>
              <a:t> = "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instance"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cobj.instattr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instance'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cobj.classattr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</a:t>
            </a:r>
            <a:r>
              <a:rPr lang="en-US" altLang="ko-KR" sz="1000" dirty="0" smtClean="0"/>
              <a:t>class‘</a:t>
            </a:r>
          </a:p>
          <a:p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6612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멤버접근연사자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를 이용하여 접근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6136" y="285293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96136" y="479715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c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instattr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직선 화살표 연결선 5"/>
          <p:cNvCxnSpPr>
            <a:stCxn id="14" idx="2"/>
            <a:endCxn id="16" idx="0"/>
          </p:cNvCxnSpPr>
          <p:nvPr/>
        </p:nvCxnSpPr>
        <p:spPr>
          <a:xfrm>
            <a:off x="6516216" y="400506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04248" y="42164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84988" y="3127658"/>
            <a:ext cx="2418860" cy="5893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3"/>
            <a:endCxn id="13" idx="1"/>
          </p:cNvCxnSpPr>
          <p:nvPr/>
        </p:nvCxnSpPr>
        <p:spPr>
          <a:xfrm flipV="1">
            <a:off x="3203848" y="3346705"/>
            <a:ext cx="2592288" cy="75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84988" y="3921755"/>
            <a:ext cx="2490868" cy="5893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17" idx="1"/>
          </p:cNvCxnSpPr>
          <p:nvPr/>
        </p:nvCxnSpPr>
        <p:spPr>
          <a:xfrm>
            <a:off x="3275856" y="4216442"/>
            <a:ext cx="2520280" cy="107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Access -</a:t>
            </a:r>
            <a:r>
              <a:rPr lang="ko-KR" altLang="en-US" dirty="0" smtClean="0"/>
              <a:t>세부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Class/Instance </a:t>
            </a:r>
            <a:r>
              <a:rPr lang="ko-KR" altLang="en-US" dirty="0" smtClean="0"/>
              <a:t>객체는 내장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내부 정의 멤버들을 관리함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3212976"/>
            <a:ext cx="3528392" cy="287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 # </a:t>
            </a:r>
            <a:r>
              <a:rPr lang="ko-KR" altLang="en-US" sz="1000" dirty="0" smtClean="0"/>
              <a:t>내장 </a:t>
            </a:r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dict</a:t>
            </a:r>
            <a:r>
              <a:rPr lang="en-US" altLang="ko-KR" sz="1000" dirty="0" smtClean="0"/>
              <a:t>__</a:t>
            </a:r>
            <a:r>
              <a:rPr lang="ko-KR" altLang="en-US" sz="1000" dirty="0" smtClean="0"/>
              <a:t>를 이용한 멤버 접근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&gt;&gt;&gt; # Class </a:t>
            </a:r>
            <a:r>
              <a:rPr lang="ko-KR" altLang="en-US" sz="1000" dirty="0" smtClean="0"/>
              <a:t>멤버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C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'] </a:t>
            </a:r>
            <a:endParaRPr lang="en-US" altLang="ko-KR" sz="1000" dirty="0" smtClean="0"/>
          </a:p>
          <a:p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attr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on class'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Instance  </a:t>
            </a:r>
            <a:r>
              <a:rPr lang="ko-KR" altLang="en-US" sz="1000" dirty="0" smtClean="0"/>
              <a:t>멤버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</a:t>
            </a:r>
            <a:r>
              <a:rPr lang="en-US" altLang="ko-KR" sz="1000" dirty="0" err="1"/>
              <a:t>instattr</a:t>
            </a:r>
            <a:r>
              <a:rPr lang="en-US" altLang="ko-KR" sz="1000" dirty="0"/>
              <a:t>'] </a:t>
            </a:r>
            <a:endParaRPr lang="en-US" altLang="ko-KR" sz="1000" dirty="0" smtClean="0"/>
          </a:p>
          <a:p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attr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on instance'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</a:t>
            </a:r>
          </a:p>
          <a:p>
            <a:r>
              <a:rPr lang="en-US" altLang="ko-KR" sz="1000" dirty="0"/>
              <a:t>&gt;&gt;&gt;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 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': 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class', '__module__': '__main__', '__doc__': None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&gt;&gt;&gt;</a:t>
            </a:r>
          </a:p>
          <a:p>
            <a:r>
              <a:rPr lang="en-US" altLang="ko-KR" sz="1000" dirty="0" smtClean="0"/>
              <a:t>&gt;&gt;&gt;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 smtClean="0"/>
              <a:t>__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{'</a:t>
            </a:r>
            <a:r>
              <a:rPr lang="en-US" altLang="ko-KR" sz="1000" dirty="0" err="1"/>
              <a:t>instattr</a:t>
            </a:r>
            <a:r>
              <a:rPr lang="en-US" altLang="ko-KR" sz="1000" dirty="0"/>
              <a:t>': 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instance'}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99592" y="321297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99592" y="515719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14" idx="2"/>
            <a:endCxn id="16" idx="0"/>
          </p:cNvCxnSpPr>
          <p:nvPr/>
        </p:nvCxnSpPr>
        <p:spPr>
          <a:xfrm>
            <a:off x="1619672" y="436510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9712" y="45764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915816" y="3212976"/>
            <a:ext cx="1440160" cy="1152128"/>
            <a:chOff x="5724128" y="3356992"/>
            <a:chExt cx="1800200" cy="1512168"/>
          </a:xfrm>
        </p:grpSpPr>
        <p:sp>
          <p:nvSpPr>
            <p:cNvPr id="22" name="직사각형 2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87824" y="5157192"/>
            <a:ext cx="1440160" cy="1152128"/>
            <a:chOff x="5724128" y="3356992"/>
            <a:chExt cx="1800200" cy="1512168"/>
          </a:xfrm>
        </p:grpSpPr>
        <p:sp>
          <p:nvSpPr>
            <p:cNvPr id="26" name="직사각형 2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직선 화살표 연결선 6"/>
          <p:cNvCxnSpPr>
            <a:stCxn id="13" idx="3"/>
            <a:endCxn id="23" idx="1"/>
          </p:cNvCxnSpPr>
          <p:nvPr/>
        </p:nvCxnSpPr>
        <p:spPr>
          <a:xfrm>
            <a:off x="2339752" y="3706745"/>
            <a:ext cx="57606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3"/>
            <a:endCxn id="27" idx="1"/>
          </p:cNvCxnSpPr>
          <p:nvPr/>
        </p:nvCxnSpPr>
        <p:spPr>
          <a:xfrm>
            <a:off x="2339752" y="5650961"/>
            <a:ext cx="64807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59831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3023828" y="48801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  <p:sp>
        <p:nvSpPr>
          <p:cNvPr id="33" name="직사각형 32"/>
          <p:cNvSpPr/>
          <p:nvPr/>
        </p:nvSpPr>
        <p:spPr>
          <a:xfrm>
            <a:off x="4932040" y="4713640"/>
            <a:ext cx="3312368" cy="5807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1"/>
            <a:endCxn id="23" idx="3"/>
          </p:cNvCxnSpPr>
          <p:nvPr/>
        </p:nvCxnSpPr>
        <p:spPr>
          <a:xfrm flipH="1" flipV="1">
            <a:off x="4355976" y="3706745"/>
            <a:ext cx="576064" cy="129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914799" y="5360606"/>
            <a:ext cx="3312368" cy="5807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endCxn id="27" idx="3"/>
          </p:cNvCxnSpPr>
          <p:nvPr/>
        </p:nvCxnSpPr>
        <p:spPr>
          <a:xfrm flipH="1">
            <a:off x="4427984" y="5650961"/>
            <a:ext cx="4868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en-US" altLang="ko-KR" dirty="0" smtClean="0"/>
              <a:t>) </a:t>
            </a:r>
            <a:r>
              <a:rPr lang="en-US" altLang="ko-KR" dirty="0"/>
              <a:t>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4401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정의를 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영역에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337829"/>
            <a:ext cx="3528392" cy="243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smtClean="0"/>
              <a:t>#Class </a:t>
            </a:r>
            <a:r>
              <a:rPr lang="ko-KR" altLang="en-US" sz="1000" dirty="0" smtClean="0"/>
              <a:t>생성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class </a:t>
            </a:r>
            <a:r>
              <a:rPr lang="en-US" altLang="ko-KR" sz="1000" dirty="0"/>
              <a:t>C(object): </a:t>
            </a:r>
            <a:endParaRPr lang="en-US" altLang="ko-KR" sz="1000" dirty="0" smtClean="0"/>
          </a:p>
          <a:p>
            <a:r>
              <a:rPr lang="en-US" altLang="ko-KR" sz="1000" dirty="0" smtClean="0"/>
              <a:t>...          </a:t>
            </a:r>
            <a:r>
              <a:rPr lang="en-US" altLang="ko-KR" sz="1000" dirty="0" err="1" smtClean="0"/>
              <a:t>classattr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"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</a:t>
            </a:r>
            <a:r>
              <a:rPr lang="en-US" altLang="ko-KR" sz="1000" dirty="0" smtClean="0"/>
              <a:t>class“</a:t>
            </a:r>
          </a:p>
          <a:p>
            <a:r>
              <a:rPr lang="en-US" altLang="ko-KR" sz="1000" dirty="0" smtClean="0"/>
              <a:t>...      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f(self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 smtClean="0"/>
              <a:t>...               return </a:t>
            </a:r>
            <a:r>
              <a:rPr lang="en-US" altLang="ko-KR" sz="1000" dirty="0"/>
              <a:t>"function f" </a:t>
            </a:r>
            <a:endParaRPr lang="en-US" altLang="ko-KR" sz="1000" dirty="0" smtClean="0"/>
          </a:p>
          <a:p>
            <a:r>
              <a:rPr lang="en-US" altLang="ko-KR" sz="1000" dirty="0" smtClean="0"/>
              <a:t>... </a:t>
            </a:r>
          </a:p>
          <a:p>
            <a:r>
              <a:rPr lang="en-US" altLang="ko-KR" sz="1000" dirty="0" smtClean="0"/>
              <a:t>&gt;&gt;&gt;  # </a:t>
            </a:r>
            <a:r>
              <a:rPr lang="ko-KR" altLang="en-US" sz="1000" dirty="0" smtClean="0"/>
              <a:t>객체 생성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C()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</a:t>
            </a:r>
            <a:r>
              <a:rPr lang="ko-KR" altLang="en-US" sz="1000" dirty="0" smtClean="0"/>
              <a:t>변수 비교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cobj.classattr</a:t>
            </a:r>
            <a:r>
              <a:rPr lang="en-US" altLang="ko-KR" sz="1000" dirty="0"/>
              <a:t> is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'] </a:t>
            </a:r>
            <a:endParaRPr lang="en-US" altLang="ko-KR" sz="1000" dirty="0" smtClean="0"/>
          </a:p>
          <a:p>
            <a:r>
              <a:rPr lang="en-US" altLang="ko-KR" sz="1000" dirty="0" smtClean="0"/>
              <a:t>True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6002125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변수 비교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6136" y="285293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96136" y="479715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c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instattr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14" idx="2"/>
            <a:endCxn id="16" idx="0"/>
          </p:cNvCxnSpPr>
          <p:nvPr/>
        </p:nvCxnSpPr>
        <p:spPr>
          <a:xfrm>
            <a:off x="6516216" y="400506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04248" y="42164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4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동적 데이터 타입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변수에 값이 할당될 경우 데이터 타입이 확정됨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변수는 이름공간 내에서 관리되면 변수는 동적으로 할당이 가능하다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 검색 기준은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영역 순으로 찾는다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Locals()</a:t>
            </a:r>
            <a:r>
              <a:rPr lang="ko-KR" altLang="en-US" sz="2200" dirty="0" smtClean="0">
                <a:latin typeface="+mn-ea"/>
              </a:rPr>
              <a:t>와 </a:t>
            </a:r>
            <a:r>
              <a:rPr lang="en-US" altLang="ko-KR" sz="2200" dirty="0" err="1" smtClean="0">
                <a:latin typeface="+mn-ea"/>
              </a:rPr>
              <a:t>globals</a:t>
            </a:r>
            <a:r>
              <a:rPr lang="en-US" altLang="ko-KR" sz="2200" dirty="0" smtClean="0">
                <a:latin typeface="+mn-ea"/>
              </a:rPr>
              <a:t>() </a:t>
            </a:r>
            <a:r>
              <a:rPr lang="ko-KR" altLang="en-US" sz="2200" dirty="0" smtClean="0">
                <a:latin typeface="+mn-ea"/>
              </a:rPr>
              <a:t>함수를  이용해서 검색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861048"/>
            <a:ext cx="410445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 smtClean="0"/>
              <a:t>&gt;&gt;&gt; p = 100</a:t>
            </a:r>
          </a:p>
          <a:p>
            <a:r>
              <a:rPr lang="en-US" altLang="ko-KR" dirty="0" smtClean="0"/>
              <a:t>&gt;&gt;&gt; </a:t>
            </a:r>
            <a:endParaRPr lang="en-US" altLang="ko-KR" dirty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…        p =0</a:t>
            </a:r>
          </a:p>
          <a:p>
            <a:r>
              <a:rPr lang="en-US" altLang="ko-KR" dirty="0" smtClean="0"/>
              <a:t>…        print(locals())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5655" y="4797152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98570" y="47700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그 내부에 정의된 변수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3813887" y="5085184"/>
            <a:ext cx="2484683" cy="8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25249" y="4005064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200" y="396368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변수는 전역변수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13" idx="1"/>
          </p:cNvCxnSpPr>
          <p:nvPr/>
        </p:nvCxnSpPr>
        <p:spPr>
          <a:xfrm flipV="1">
            <a:off x="3813481" y="4286855"/>
            <a:ext cx="2558719" cy="62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en-US" altLang="ko-KR" dirty="0" smtClean="0"/>
              <a:t>) Access-</a:t>
            </a:r>
            <a:r>
              <a:rPr lang="ko-KR" altLang="en-US" dirty="0" smtClean="0"/>
              <a:t>세부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인스턴스메소드</a:t>
            </a:r>
            <a:r>
              <a:rPr lang="ko-KR" altLang="en-US" dirty="0" smtClean="0"/>
              <a:t> 호출하면 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실행환경은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생성되어 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3337828"/>
            <a:ext cx="3528392" cy="297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#</a:t>
            </a:r>
            <a:r>
              <a:rPr lang="ko-KR" altLang="en-US" sz="1000" dirty="0" err="1" smtClean="0"/>
              <a:t>인스턴스에서</a:t>
            </a:r>
            <a:r>
              <a:rPr lang="ko-KR" altLang="en-US" sz="1000" dirty="0" smtClean="0"/>
              <a:t> 실행될 때 바운드 영역이 다름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is </a:t>
            </a:r>
            <a:r>
              <a:rPr lang="ko-KR" altLang="en-US" sz="1000" dirty="0" smtClean="0"/>
              <a:t>연산자는 동일 객체 체계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cobj.f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is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__['f'] </a:t>
            </a:r>
          </a:p>
          <a:p>
            <a:r>
              <a:rPr lang="en-US" altLang="ko-KR" sz="1000" dirty="0"/>
              <a:t>False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</a:t>
            </a:r>
            <a:endParaRPr lang="en-US" altLang="ko-KR" sz="1000" dirty="0"/>
          </a:p>
          <a:p>
            <a:r>
              <a:rPr lang="en-US" altLang="ko-KR" sz="1000" dirty="0" smtClean="0"/>
              <a:t>&gt;&gt;&gt; C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 {'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': 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class', '__module__': '__main__', '__doc__': None, </a:t>
            </a:r>
            <a:endParaRPr lang="en-US" altLang="ko-KR" sz="1000" dirty="0" smtClean="0"/>
          </a:p>
          <a:p>
            <a:r>
              <a:rPr lang="en-US" altLang="ko-KR" sz="1000" dirty="0" smtClean="0"/>
              <a:t>'f</a:t>
            </a:r>
            <a:r>
              <a:rPr lang="en-US" altLang="ko-KR" sz="1000" dirty="0"/>
              <a:t>': &lt;function f at 0x008F6B70&gt;}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ko-KR" altLang="en-US" sz="1000" dirty="0" err="1" smtClean="0"/>
              <a:t>인스턴스에</a:t>
            </a:r>
            <a:r>
              <a:rPr lang="ko-KR" altLang="en-US" sz="1000" dirty="0" smtClean="0"/>
              <a:t> 수행되는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주소가  다름</a:t>
            </a:r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cobj.f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&lt;bound method </a:t>
            </a:r>
            <a:r>
              <a:rPr lang="en-US" altLang="ko-KR" sz="1000" dirty="0" err="1"/>
              <a:t>C.f</a:t>
            </a:r>
            <a:r>
              <a:rPr lang="en-US" altLang="ko-KR" sz="1000" dirty="0"/>
              <a:t> of &lt;__</a:t>
            </a:r>
            <a:r>
              <a:rPr lang="en-US" altLang="ko-KR" sz="1000" dirty="0" err="1"/>
              <a:t>main__.C</a:t>
            </a:r>
            <a:r>
              <a:rPr lang="en-US" altLang="ko-KR" sz="1000" dirty="0"/>
              <a:t> instance at 0x008F9850&gt;&gt;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메소드는</a:t>
            </a:r>
            <a:r>
              <a:rPr lang="ko-KR" altLang="en-US" sz="1000" dirty="0" smtClean="0"/>
              <a:t> 별도의 영역에 만들어짐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내에 생성된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검색</a:t>
            </a:r>
            <a:endParaRPr lang="en-US" altLang="ko-KR" sz="1000" dirty="0"/>
          </a:p>
          <a:p>
            <a:r>
              <a:rPr lang="en-US" altLang="ko-KR" sz="1000" dirty="0"/>
              <a:t>&gt;&gt;&gt;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__['f'].__get__(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, C) </a:t>
            </a:r>
            <a:endParaRPr lang="en-US" altLang="ko-KR" sz="1000" dirty="0" smtClean="0"/>
          </a:p>
          <a:p>
            <a:r>
              <a:rPr lang="en-US" altLang="ko-KR" sz="1000" dirty="0" smtClean="0"/>
              <a:t>&lt;</a:t>
            </a:r>
            <a:r>
              <a:rPr lang="en-US" altLang="ko-KR" sz="1000" dirty="0"/>
              <a:t>bound method </a:t>
            </a:r>
            <a:r>
              <a:rPr lang="en-US" altLang="ko-KR" sz="1000" dirty="0" err="1"/>
              <a:t>C.f</a:t>
            </a:r>
            <a:r>
              <a:rPr lang="en-US" altLang="ko-KR" sz="1000" dirty="0"/>
              <a:t> of &lt;__</a:t>
            </a:r>
            <a:r>
              <a:rPr lang="en-US" altLang="ko-KR" sz="1000" dirty="0" err="1"/>
              <a:t>main__.C</a:t>
            </a:r>
            <a:r>
              <a:rPr lang="en-US" altLang="ko-KR" sz="1000" dirty="0"/>
              <a:t> instance at 0x008F9850&gt;&gt; </a:t>
            </a:r>
            <a:br>
              <a:rPr lang="en-US" altLang="ko-KR" sz="1000" dirty="0"/>
            </a:br>
            <a:r>
              <a:rPr lang="en-US" altLang="ko-KR" sz="1000" dirty="0"/>
              <a:t> 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99592" y="321297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99592" y="515719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14" idx="2"/>
            <a:endCxn id="16" idx="0"/>
          </p:cNvCxnSpPr>
          <p:nvPr/>
        </p:nvCxnSpPr>
        <p:spPr>
          <a:xfrm>
            <a:off x="1619672" y="436510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9712" y="45764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915816" y="3212976"/>
            <a:ext cx="1440160" cy="1152128"/>
            <a:chOff x="5724128" y="3356992"/>
            <a:chExt cx="1800200" cy="1512168"/>
          </a:xfrm>
        </p:grpSpPr>
        <p:sp>
          <p:nvSpPr>
            <p:cNvPr id="22" name="직사각형 2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87824" y="5157192"/>
            <a:ext cx="1440160" cy="1152128"/>
            <a:chOff x="5724128" y="3356992"/>
            <a:chExt cx="1800200" cy="1512168"/>
          </a:xfrm>
        </p:grpSpPr>
        <p:sp>
          <p:nvSpPr>
            <p:cNvPr id="26" name="직사각형 2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화살표 연결선 28"/>
          <p:cNvCxnSpPr>
            <a:stCxn id="13" idx="3"/>
            <a:endCxn id="23" idx="1"/>
          </p:cNvCxnSpPr>
          <p:nvPr/>
        </p:nvCxnSpPr>
        <p:spPr>
          <a:xfrm>
            <a:off x="2339752" y="3706745"/>
            <a:ext cx="57606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3"/>
            <a:endCxn id="27" idx="1"/>
          </p:cNvCxnSpPr>
          <p:nvPr/>
        </p:nvCxnSpPr>
        <p:spPr>
          <a:xfrm>
            <a:off x="2339752" y="5650961"/>
            <a:ext cx="64807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59831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3023828" y="48801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6880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Controlling Attribute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381642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Instance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에 대한 접근을 할 수 있는 내부 함수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 smtClean="0"/>
              <a:t>getattr</a:t>
            </a:r>
            <a:r>
              <a:rPr lang="en-US" altLang="ko-KR" dirty="0"/>
              <a:t>__(self, name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setattr</a:t>
            </a:r>
            <a:r>
              <a:rPr lang="en-US" altLang="ko-KR" dirty="0"/>
              <a:t>__(self, name, value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delattr</a:t>
            </a:r>
            <a:r>
              <a:rPr lang="en-US" altLang="ko-KR" dirty="0"/>
              <a:t>__(self, name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en-US" altLang="ko-KR" dirty="0"/>
              <a:t>__(self, 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Controlling Attribute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9361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인스턴스의</a:t>
            </a:r>
            <a:r>
              <a:rPr lang="ko-KR" altLang="en-US" dirty="0" smtClean="0"/>
              <a:t> 속성에 대한 접근을 내부 함수로 구현하여 접근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55576" y="2708920"/>
            <a:ext cx="367240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A() :</a:t>
            </a:r>
          </a:p>
          <a:p>
            <a:r>
              <a:rPr lang="en-US" altLang="ko-KR" sz="1000" dirty="0"/>
              <a:t>    __slots__ =['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', 'name']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, name) 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self.person_id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person_id</a:t>
            </a:r>
            <a:endParaRPr lang="en-US" altLang="ko-KR" sz="1000" dirty="0"/>
          </a:p>
          <a:p>
            <a:r>
              <a:rPr lang="en-US" altLang="ko-KR" sz="1000" dirty="0"/>
              <a:t>        self.name = name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__(self, name) :</a:t>
            </a:r>
          </a:p>
          <a:p>
            <a:r>
              <a:rPr lang="en-US" altLang="ko-KR" sz="1000" dirty="0"/>
              <a:t>        return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__(self, name, value):</a:t>
            </a:r>
          </a:p>
          <a:p>
            <a:r>
              <a:rPr lang="en-US" altLang="ko-KR" sz="1000" dirty="0"/>
              <a:t>        if name in </a:t>
            </a:r>
            <a:r>
              <a:rPr lang="en-US" altLang="ko-KR" sz="1000" dirty="0" err="1"/>
              <a:t>A.__slots</a:t>
            </a:r>
            <a:r>
              <a:rPr lang="en-US" altLang="ko-KR" sz="1000" dirty="0"/>
              <a:t>__ :</a:t>
            </a:r>
          </a:p>
          <a:p>
            <a:r>
              <a:rPr lang="en-US" altLang="ko-KR" sz="1000" dirty="0"/>
              <a:t>           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 = value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raise Exception(" no match attribute")</a:t>
            </a:r>
          </a:p>
          <a:p>
            <a:r>
              <a:rPr lang="en-US" altLang="ko-KR" sz="1000" dirty="0"/>
              <a:t>  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__(self, name) :</a:t>
            </a:r>
          </a:p>
          <a:p>
            <a:r>
              <a:rPr lang="en-US" altLang="ko-KR" sz="1000" dirty="0"/>
              <a:t>        del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</a:t>
            </a:r>
          </a:p>
          <a:p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getattribute</a:t>
            </a:r>
            <a:r>
              <a:rPr lang="en-US" altLang="ko-KR" sz="1000" dirty="0"/>
              <a:t>__(self, name):</a:t>
            </a:r>
          </a:p>
          <a:p>
            <a:r>
              <a:rPr lang="en-US" altLang="ko-KR" sz="1000" dirty="0"/>
              <a:t>        return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2731807"/>
            <a:ext cx="367240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a = A(1,'dahl')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__('name')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__('</a:t>
            </a:r>
            <a:r>
              <a:rPr lang="en-US" altLang="ko-KR" sz="1000" dirty="0" err="1"/>
              <a:t>name','moon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__('person_id',2)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__('name')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__('name')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a.name = '</a:t>
            </a:r>
            <a:r>
              <a:rPr lang="en-US" altLang="ko-KR" sz="1000" dirty="0" err="1"/>
              <a:t>gahl</a:t>
            </a:r>
            <a:r>
              <a:rPr lang="en-US" altLang="ko-KR" sz="1000" dirty="0"/>
              <a:t>'</a:t>
            </a:r>
          </a:p>
          <a:p>
            <a:endParaRPr lang="en-US" altLang="ko-KR" sz="1000" dirty="0"/>
          </a:p>
          <a:p>
            <a:r>
              <a:rPr lang="en-US" altLang="ko-KR" sz="1000" dirty="0"/>
              <a:t>#</a:t>
            </a:r>
            <a:r>
              <a:rPr lang="en-US" altLang="ko-KR" sz="1000" dirty="0" err="1"/>
              <a:t>a.s</a:t>
            </a:r>
            <a:r>
              <a:rPr lang="en-US" altLang="ko-KR" sz="1000" dirty="0"/>
              <a:t> = 1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40858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Class Inheritance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0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상속은 상위 클래스를 하나 또는 여러 개를 사용하는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          class 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class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pass 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dirty="0"/>
              <a:t>상속 </a:t>
            </a:r>
            <a:r>
              <a:rPr lang="ko-KR" altLang="en-US" dirty="0" err="1"/>
              <a:t>정의시</a:t>
            </a:r>
            <a:r>
              <a:rPr lang="ko-KR" altLang="en-US" dirty="0"/>
              <a:t> </a:t>
            </a:r>
            <a:r>
              <a:rPr lang="ko-KR" altLang="en-US" dirty="0" err="1"/>
              <a:t>파라미터로</a:t>
            </a:r>
            <a:r>
              <a:rPr lang="ko-KR" altLang="en-US" dirty="0"/>
              <a:t> 상위 </a:t>
            </a:r>
            <a:r>
              <a:rPr lang="ko-KR" altLang="en-US" dirty="0" err="1"/>
              <a:t>클래스명을</a:t>
            </a:r>
            <a:r>
              <a:rPr lang="ko-KR" altLang="en-US" dirty="0"/>
              <a:t> 여러 개 작성시 멀티 상속이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 smtClean="0"/>
              <a:t>            class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(</a:t>
            </a:r>
            <a:r>
              <a:rPr lang="ko-KR" altLang="en-US" sz="1500" dirty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) </a:t>
            </a:r>
            <a:r>
              <a:rPr lang="en-US" altLang="ko-KR" sz="15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              </a:t>
            </a:r>
            <a:r>
              <a:rPr lang="en-US" altLang="ko-KR" sz="1500" dirty="0" smtClean="0"/>
              <a:t>          </a:t>
            </a:r>
            <a:r>
              <a:rPr lang="en-US" altLang="ko-KR" sz="1500" dirty="0"/>
              <a:t>pass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9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Inheritance-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dirty="0" smtClean="0"/>
              <a:t>상속된 클래스도 검색하는 순서가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정리한 순서대로 변수나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검색하여 처리됨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상속된 클래스에 동일한 이름이 변수나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존재시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검색된 것으로 처리함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class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(</a:t>
            </a:r>
            <a:r>
              <a:rPr lang="ko-KR" altLang="en-US" sz="1500" dirty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) </a:t>
            </a:r>
            <a:r>
              <a:rPr lang="en-US" altLang="ko-KR" sz="15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              </a:t>
            </a:r>
            <a:r>
              <a:rPr lang="en-US" altLang="ko-KR" sz="1500" dirty="0" smtClean="0"/>
              <a:t>          </a:t>
            </a:r>
            <a:r>
              <a:rPr lang="en-US" altLang="ko-KR" sz="1500" dirty="0"/>
              <a:t>pass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2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Inheritance -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020568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Parent: </a:t>
            </a:r>
            <a:r>
              <a:rPr lang="en-US" altLang="ko-KR" sz="1200" dirty="0" smtClean="0"/>
              <a:t>                 # </a:t>
            </a:r>
            <a:r>
              <a:rPr lang="en-US" altLang="ko-KR" sz="1200" dirty="0"/>
              <a:t>define parent </a:t>
            </a:r>
            <a:r>
              <a:rPr lang="en-US" altLang="ko-KR" sz="1200" dirty="0" smtClean="0"/>
              <a:t>class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parentAttr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100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print </a:t>
            </a:r>
            <a:r>
              <a:rPr lang="en-US" altLang="ko-KR" sz="1200" dirty="0"/>
              <a:t>"Calling parent </a:t>
            </a:r>
            <a:r>
              <a:rPr lang="en-US" altLang="ko-KR" sz="1200" dirty="0" smtClean="0"/>
              <a:t>constructor“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parentMethod</a:t>
            </a:r>
            <a:r>
              <a:rPr lang="en-US" altLang="ko-KR" sz="1200" dirty="0"/>
              <a:t>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'Calling parent method'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attr</a:t>
            </a:r>
            <a:r>
              <a:rPr lang="en-US" altLang="ko-KR" sz="1200" dirty="0"/>
              <a:t>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Parent.parentAttr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attr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"Parent attribute :", </a:t>
            </a:r>
            <a:r>
              <a:rPr lang="en-US" altLang="ko-KR" sz="1200" dirty="0" err="1"/>
              <a:t>Parent.parentAttr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Child(Parent): </a:t>
            </a:r>
            <a:r>
              <a:rPr lang="en-US" altLang="ko-KR" sz="1200" dirty="0" smtClean="0"/>
              <a:t>     # </a:t>
            </a:r>
            <a:r>
              <a:rPr lang="en-US" altLang="ko-KR" sz="1200" dirty="0"/>
              <a:t>define child class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"Calling child constructor"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childMethod</a:t>
            </a:r>
            <a:r>
              <a:rPr lang="en-US" altLang="ko-KR" sz="1200" dirty="0"/>
              <a:t>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'Calling child method'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652392" y="2996952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 = Child() </a:t>
            </a:r>
            <a:r>
              <a:rPr lang="en-US" altLang="ko-KR" sz="1200" dirty="0" smtClean="0"/>
              <a:t>           # </a:t>
            </a:r>
            <a:r>
              <a:rPr lang="en-US" altLang="ko-KR" sz="1200" dirty="0"/>
              <a:t>instance of </a:t>
            </a:r>
            <a:r>
              <a:rPr lang="en-US" altLang="ko-KR" sz="1200" dirty="0" smtClean="0"/>
              <a:t>child</a:t>
            </a:r>
          </a:p>
          <a:p>
            <a:r>
              <a:rPr lang="en-US" altLang="ko-KR" sz="1200" dirty="0" err="1" smtClean="0"/>
              <a:t>c.childMethod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    # </a:t>
            </a:r>
            <a:r>
              <a:rPr lang="en-US" altLang="ko-KR" sz="1200" dirty="0"/>
              <a:t>child calls its method </a:t>
            </a:r>
            <a:r>
              <a:rPr lang="en-US" altLang="ko-KR" sz="1200" dirty="0" err="1"/>
              <a:t>c.parentMethod</a:t>
            </a:r>
            <a:r>
              <a:rPr lang="en-US" altLang="ko-KR" sz="1200" dirty="0" smtClean="0"/>
              <a:t>()  </a:t>
            </a:r>
            <a:r>
              <a:rPr lang="en-US" altLang="ko-KR" sz="1200" dirty="0"/>
              <a:t># calls parent's method </a:t>
            </a:r>
            <a:r>
              <a:rPr lang="en-US" altLang="ko-KR" sz="1200" dirty="0" err="1"/>
              <a:t>c.setAttr</a:t>
            </a:r>
            <a:r>
              <a:rPr lang="en-US" altLang="ko-KR" sz="1200" dirty="0"/>
              <a:t>(200) </a:t>
            </a:r>
            <a:r>
              <a:rPr lang="en-US" altLang="ko-KR" sz="1200" dirty="0" smtClean="0"/>
              <a:t>       # </a:t>
            </a:r>
            <a:r>
              <a:rPr lang="en-US" altLang="ko-KR" sz="1200" dirty="0"/>
              <a:t>again call parent's method </a:t>
            </a:r>
            <a:r>
              <a:rPr lang="en-US" altLang="ko-KR" sz="1200" dirty="0" err="1"/>
              <a:t>c.getAttr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             # </a:t>
            </a:r>
            <a:r>
              <a:rPr lang="en-US" altLang="ko-KR" sz="1200" dirty="0"/>
              <a:t>again call parent's </a:t>
            </a:r>
            <a:r>
              <a:rPr lang="en-US" altLang="ko-KR" sz="1200" dirty="0" smtClean="0"/>
              <a:t>method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Calling child constructor </a:t>
            </a:r>
            <a:endParaRPr lang="en-US" altLang="ko-KR" sz="1200" dirty="0" smtClean="0"/>
          </a:p>
          <a:p>
            <a:r>
              <a:rPr lang="en-US" altLang="ko-KR" sz="1200" dirty="0" smtClean="0"/>
              <a:t>Calling </a:t>
            </a:r>
            <a:r>
              <a:rPr lang="en-US" altLang="ko-KR" sz="1200" dirty="0"/>
              <a:t>child method </a:t>
            </a:r>
            <a:endParaRPr lang="en-US" altLang="ko-KR" sz="1200" dirty="0" smtClean="0"/>
          </a:p>
          <a:p>
            <a:r>
              <a:rPr lang="en-US" altLang="ko-KR" sz="1200" dirty="0" smtClean="0"/>
              <a:t>Calling </a:t>
            </a:r>
            <a:r>
              <a:rPr lang="en-US" altLang="ko-KR" sz="1200" dirty="0"/>
              <a:t>parent method </a:t>
            </a:r>
            <a:endParaRPr lang="en-US" altLang="ko-KR" sz="1200" dirty="0" smtClean="0"/>
          </a:p>
          <a:p>
            <a:r>
              <a:rPr lang="en-US" altLang="ko-KR" sz="1200" dirty="0" smtClean="0"/>
              <a:t>Parent </a:t>
            </a:r>
            <a:r>
              <a:rPr lang="en-US" altLang="ko-KR" sz="1200" dirty="0"/>
              <a:t>attribute : 200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4208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24208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및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5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Mixin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기존 상속구조에 대한 변경을 최소화하기 위해 </a:t>
            </a:r>
            <a:r>
              <a:rPr lang="ko-KR" altLang="en-US" dirty="0" err="1" smtClean="0"/>
              <a:t>메소드기반의</a:t>
            </a:r>
            <a:r>
              <a:rPr lang="ko-KR" altLang="en-US" dirty="0" smtClean="0"/>
              <a:t> 클래스 생성하여 상속받아 처리하는 방법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020568"/>
            <a:ext cx="3888432" cy="357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Mixin</a:t>
            </a:r>
            <a:r>
              <a:rPr lang="en-US" altLang="ko-KR" sz="1200" dirty="0"/>
              <a:t>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add(</a:t>
            </a:r>
            <a:r>
              <a:rPr lang="en-US" altLang="ko-KR" sz="1200" dirty="0" err="1"/>
              <a:t>self,x,y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self.y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sub(</a:t>
            </a:r>
            <a:r>
              <a:rPr lang="en-US" altLang="ko-KR" sz="1200" dirty="0" err="1"/>
              <a:t>self,x,y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if 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(self, String) :</a:t>
            </a:r>
          </a:p>
          <a:p>
            <a:r>
              <a:rPr lang="en-US" altLang="ko-KR" sz="1200" dirty="0" smtClean="0"/>
              <a:t>            return </a:t>
            </a:r>
            <a:r>
              <a:rPr lang="en-US" altLang="ko-KR" sz="1200" dirty="0"/>
              <a:t>" String no support"</a:t>
            </a:r>
          </a:p>
          <a:p>
            <a:r>
              <a:rPr lang="en-US" altLang="ko-KR" sz="1200" dirty="0" smtClean="0"/>
              <a:t>        else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smtClean="0"/>
              <a:t>            return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self.y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class Number(</a:t>
            </a:r>
            <a:r>
              <a:rPr lang="en-US" altLang="ko-KR" sz="1200" dirty="0" err="1"/>
              <a:t>Mixin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y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String(</a:t>
            </a:r>
            <a:r>
              <a:rPr lang="en-US" altLang="ko-KR" sz="1200" dirty="0" err="1"/>
              <a:t>Mixin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y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52392" y="3504953"/>
            <a:ext cx="3888432" cy="2300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n1 = Number(5,6)</a:t>
            </a:r>
          </a:p>
          <a:p>
            <a:r>
              <a:rPr lang="en-US" altLang="ko-KR" sz="1200" dirty="0" smtClean="0"/>
              <a:t>n1.add(n1.x,n1.y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n1.sub(n1.x,n1.y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s1 </a:t>
            </a:r>
            <a:r>
              <a:rPr lang="en-US" altLang="ko-KR" sz="1200" dirty="0"/>
              <a:t>= String("hello ", "world")</a:t>
            </a:r>
          </a:p>
          <a:p>
            <a:r>
              <a:rPr lang="en-US" altLang="ko-KR" sz="1200" dirty="0"/>
              <a:t>print s1.add(s1.x, s1.y)</a:t>
            </a:r>
          </a:p>
          <a:p>
            <a:r>
              <a:rPr lang="en-US" altLang="ko-KR" sz="1200" dirty="0"/>
              <a:t>print s1.sub(s1.x, s1.y)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3020568"/>
            <a:ext cx="2736304" cy="31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및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3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Overriding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5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이름으로 검색하므로 하위 클래스에 동일한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하위 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호출하므로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          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class 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method(self)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class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method(self)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323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Bound/unbound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변수는 할당될 때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91064" y="2492897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sz="1400" dirty="0"/>
              <a:t>&gt;&gt;&gt; i =0</a:t>
            </a:r>
          </a:p>
          <a:p>
            <a:r>
              <a:rPr lang="nn-NO" altLang="ko-KR" sz="1400" dirty="0"/>
              <a:t>&gt;&gt;&gt; i = i + 1</a:t>
            </a:r>
          </a:p>
          <a:p>
            <a:r>
              <a:rPr lang="nn-NO" altLang="ko-KR" sz="1400" dirty="0"/>
              <a:t>&gt;&gt;&gt; i</a:t>
            </a:r>
          </a:p>
          <a:p>
            <a:r>
              <a:rPr lang="nn-NO" altLang="ko-KR" sz="1400" dirty="0"/>
              <a:t>1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991064" y="4509121"/>
            <a:ext cx="27363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&gt;&gt;&gt;I </a:t>
            </a:r>
            <a:r>
              <a:rPr lang="en-US" altLang="ko-KR" sz="1200" dirty="0"/>
              <a:t>= I +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 err="1"/>
              <a:t>Traceback</a:t>
            </a:r>
            <a:r>
              <a:rPr lang="en-US" altLang="ko-KR" sz="1200" dirty="0"/>
              <a:t> (most recent call last):</a:t>
            </a:r>
          </a:p>
          <a:p>
            <a:r>
              <a:rPr lang="en-US" altLang="ko-KR" sz="1200" dirty="0"/>
              <a:t>  File "&lt;</a:t>
            </a:r>
            <a:r>
              <a:rPr lang="en-US" altLang="ko-KR" sz="1200" dirty="0" err="1"/>
              <a:t>stdin</a:t>
            </a:r>
            <a:r>
              <a:rPr lang="en-US" altLang="ko-KR" sz="1200" dirty="0"/>
              <a:t>&gt;", line 1, in &lt;module&gt;</a:t>
            </a:r>
          </a:p>
          <a:p>
            <a:r>
              <a:rPr lang="en-US" altLang="ko-KR" sz="1200" dirty="0" err="1"/>
              <a:t>NameError</a:t>
            </a:r>
            <a:r>
              <a:rPr lang="en-US" altLang="ko-KR" sz="1200" dirty="0"/>
              <a:t>: name 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 is not defined</a:t>
            </a:r>
            <a:endParaRPr lang="ko-KR" altLang="en-US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86728" y="3717032"/>
            <a:ext cx="8229600" cy="604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어휘분석에 따른 할당 될 경우 </a:t>
            </a:r>
            <a:r>
              <a:rPr lang="en-US" altLang="ko-KR" dirty="0" smtClean="0"/>
              <a:t>I + 1  </a:t>
            </a:r>
            <a:r>
              <a:rPr lang="ko-KR" altLang="en-US" dirty="0" smtClean="0"/>
              <a:t>부터 처리시 </a:t>
            </a:r>
            <a:r>
              <a:rPr lang="en-US" altLang="ko-KR" dirty="0" smtClean="0"/>
              <a:t>Unbinding </a:t>
            </a:r>
            <a:r>
              <a:rPr lang="ko-KR" altLang="en-US" dirty="0" smtClean="0"/>
              <a:t>에러가 발생함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NameError</a:t>
            </a:r>
            <a:r>
              <a:rPr lang="en-US" altLang="ko-KR" dirty="0"/>
              <a:t>: name '</a:t>
            </a:r>
            <a:r>
              <a:rPr lang="en-US" altLang="ko-KR" dirty="0" err="1"/>
              <a:t>i</a:t>
            </a:r>
            <a:r>
              <a:rPr lang="en-US" altLang="ko-KR" dirty="0"/>
              <a:t>' is not </a:t>
            </a:r>
            <a:r>
              <a:rPr lang="en-US" altLang="ko-KR" dirty="0" smtClean="0"/>
              <a:t>defined)</a:t>
            </a:r>
          </a:p>
        </p:txBody>
      </p:sp>
    </p:spTree>
    <p:extLst>
      <p:ext uri="{BB962C8B-B14F-4D97-AF65-F5344CB8AC3E}">
        <p14:creationId xmlns:p14="http://schemas.microsoft.com/office/powerpoint/2010/main" val="24455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Builtin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연산자에 대한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등에 대해서는 클래스 내에 재정의해서 처리 가능</a:t>
            </a: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class Vector: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def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__init__(self, a, b):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self.a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a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self.b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b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def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__str__(self):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return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'Vector (%d, %d)' % (self.a, self.b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)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def __add__(self,other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):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return Vector(self.a + other.a, self.b + other.b)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# __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init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생성자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메소드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overriding</a:t>
            </a:r>
            <a:endParaRPr kumimoji="1" lang="en-US" altLang="ko-KR" sz="1200" dirty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v1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Vector(2,10)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v2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Vector(5,-2)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# __add__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메소드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overriding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print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v1 + v2</a:t>
            </a:r>
            <a:r>
              <a:rPr kumimoji="1" lang="ko-KR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6290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Information Hiding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8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Information hiding </a:t>
            </a:r>
            <a:r>
              <a:rPr lang="en-US" altLang="ko-KR" dirty="0" smtClean="0"/>
              <a:t>-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ko-KR" altLang="en-US" dirty="0" smtClean="0"/>
              <a:t>명칭 </a:t>
            </a:r>
            <a:r>
              <a:rPr lang="en-US" altLang="ko-KR" dirty="0" smtClean="0"/>
              <a:t>: Private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객체 내부에서만 사용</a:t>
            </a:r>
            <a:r>
              <a:rPr lang="en-US" altLang="ko-KR" dirty="0" smtClean="0"/>
              <a:t>)   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외부에서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mangling </a:t>
            </a:r>
            <a:r>
              <a:rPr lang="ko-KR" altLang="en-US" dirty="0" smtClean="0"/>
              <a:t>되는 구조로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접근 가능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._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__</a:t>
            </a:r>
            <a:r>
              <a:rPr lang="ko-KR" altLang="en-US" dirty="0" smtClean="0"/>
              <a:t>명칭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_</a:t>
            </a:r>
            <a:r>
              <a:rPr lang="ko-KR" altLang="en-US" dirty="0" smtClean="0"/>
              <a:t>명칭   </a:t>
            </a:r>
            <a:r>
              <a:rPr lang="en-US" altLang="ko-KR" dirty="0" smtClean="0"/>
              <a:t>: protected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클래스 및 하위 클래스에서만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8595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Information hiding -</a:t>
            </a:r>
            <a:r>
              <a:rPr lang="ko-KR" altLang="en-US" dirty="0"/>
              <a:t>변수예시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92896"/>
          </a:xfrm>
        </p:spPr>
        <p:txBody>
          <a:bodyPr>
            <a:normAutofit fontScale="550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명칭     </a:t>
            </a:r>
            <a:r>
              <a:rPr lang="en-US" altLang="ko-KR" dirty="0" smtClean="0"/>
              <a:t>:  public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공개되는 게 기본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__</a:t>
            </a:r>
            <a:r>
              <a:rPr lang="ko-KR" altLang="en-US" dirty="0" smtClean="0"/>
              <a:t>명칭 </a:t>
            </a:r>
            <a:r>
              <a:rPr lang="en-US" altLang="ko-KR" dirty="0" smtClean="0"/>
              <a:t>: Private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객체 내부에서만 사용</a:t>
            </a:r>
            <a:r>
              <a:rPr lang="en-US" altLang="ko-KR" dirty="0" smtClean="0"/>
              <a:t>)   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mangling </a:t>
            </a:r>
            <a:r>
              <a:rPr lang="ko-KR" altLang="en-US" dirty="0" smtClean="0"/>
              <a:t>되는 구조로 명칭이 변경됨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호출시는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._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__</a:t>
            </a:r>
            <a:r>
              <a:rPr lang="ko-KR" altLang="en-US" dirty="0" smtClean="0"/>
              <a:t>명칭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    _</a:t>
            </a:r>
            <a:r>
              <a:rPr lang="ko-KR" altLang="en-US" dirty="0" smtClean="0"/>
              <a:t>명칭   </a:t>
            </a:r>
            <a:r>
              <a:rPr lang="en-US" altLang="ko-KR" dirty="0" smtClean="0"/>
              <a:t>: protected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클래스 및 하위 클래스에서만 사용권고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    </a:t>
            </a:r>
            <a:r>
              <a:rPr lang="en-US" altLang="ko-KR" sz="2200" dirty="0"/>
              <a:t>“</a:t>
            </a:r>
            <a:r>
              <a:rPr lang="en-US" altLang="ko-KR" sz="2200" dirty="0">
                <a:hlinkClick r:id="rId2"/>
              </a:rPr>
              <a:t>don’t touch this, unless you’re a subclass</a:t>
            </a:r>
            <a:r>
              <a:rPr lang="en-US" altLang="ko-KR" sz="2200" dirty="0"/>
              <a:t>”</a:t>
            </a:r>
            <a:endParaRPr lang="ko-KR" altLang="en-US" sz="2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4480582"/>
            <a:ext cx="7416824" cy="1684721"/>
            <a:chOff x="827584" y="4342084"/>
            <a:chExt cx="7416824" cy="1823220"/>
          </a:xfrm>
        </p:grpSpPr>
        <p:sp>
          <p:nvSpPr>
            <p:cNvPr id="4" name="직사각형 3"/>
            <p:cNvSpPr/>
            <p:nvPr/>
          </p:nvSpPr>
          <p:spPr>
            <a:xfrm>
              <a:off x="827584" y="4797152"/>
              <a:ext cx="3528392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&gt;&gt;&gt;class </a:t>
              </a:r>
              <a:r>
                <a:rPr lang="en-US" altLang="ko-KR" sz="1200" dirty="0"/>
                <a:t>foo: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smtClean="0"/>
                <a:t>…        </a:t>
              </a:r>
              <a:r>
                <a:rPr lang="en-US" altLang="ko-KR" sz="1200" dirty="0" err="1"/>
                <a:t>def</a:t>
              </a:r>
              <a:r>
                <a:rPr lang="en-US" altLang="ko-KR" sz="1200" dirty="0"/>
                <a:t> __secret(self): </a:t>
              </a:r>
              <a:r>
                <a:rPr lang="en-US" altLang="ko-KR" sz="1200" dirty="0" smtClean="0"/>
                <a:t>pass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smtClean="0"/>
                <a:t>…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/>
                <a:t>foo.__</a:t>
              </a:r>
              <a:r>
                <a:rPr lang="en-US" altLang="ko-KR" sz="1200" dirty="0" err="1" smtClean="0"/>
                <a:t>secret</a:t>
              </a:r>
              <a:r>
                <a:rPr lang="en-US" altLang="ko-KR" sz="1200" dirty="0" smtClean="0"/>
                <a:t>  </a:t>
              </a:r>
              <a:r>
                <a:rPr lang="en-US" altLang="ko-KR" sz="1200" dirty="0"/>
                <a:t>=&gt; </a:t>
              </a:r>
              <a:r>
                <a:rPr lang="en-US" altLang="ko-KR" sz="1200" dirty="0" err="1"/>
                <a:t>AttributeError</a:t>
              </a:r>
              <a:r>
                <a:rPr lang="en-US" altLang="ko-KR" sz="1200" dirty="0"/>
                <a:t>: __secret</a:t>
              </a:r>
            </a:p>
            <a:p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16016" y="4797152"/>
              <a:ext cx="3528392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 &gt;&gt;&gt;foo.__</a:t>
              </a:r>
              <a:r>
                <a:rPr lang="en-US" altLang="ko-KR" sz="1200" dirty="0" err="1"/>
                <a:t>dict</a:t>
              </a:r>
              <a:r>
                <a:rPr lang="en-US" altLang="ko-KR" sz="1200" dirty="0" smtClean="0"/>
                <a:t>__</a:t>
              </a:r>
            </a:p>
            <a:p>
              <a:r>
                <a:rPr lang="en-US" altLang="ko-KR" sz="1200" dirty="0" smtClean="0"/>
                <a:t>{'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_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foo__secret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': </a:t>
              </a:r>
              <a:r>
                <a:rPr lang="en-US" altLang="ko-KR" sz="1200" dirty="0"/>
                <a:t>&lt;function __secret at fc328&gt;, '__module__': '__main__', '__doc__': None} 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616" y="4342084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Private </a:t>
              </a:r>
              <a:r>
                <a:rPr lang="ko-KR" altLang="en-US" sz="1200" b="1" dirty="0" err="1" smtClean="0"/>
                <a:t>메소드</a:t>
              </a:r>
              <a:r>
                <a:rPr lang="ko-KR" altLang="en-US" sz="1200" b="1" dirty="0" smtClean="0"/>
                <a:t> 정의 및 호출</a:t>
              </a:r>
              <a:endParaRPr lang="ko-KR" alt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67456" y="4374296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Class Namespace </a:t>
              </a:r>
              <a:r>
                <a:rPr lang="ko-KR" altLang="en-US" sz="1200" b="1" dirty="0" smtClean="0"/>
                <a:t>명칭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173304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Information hiding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특별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ko-KR" altLang="en-US" dirty="0" smtClean="0"/>
              <a:t>명칭</a:t>
            </a:r>
            <a:r>
              <a:rPr lang="en-US" altLang="ko-KR" dirty="0" smtClean="0"/>
              <a:t>__ : </a:t>
            </a:r>
            <a:r>
              <a:rPr lang="ko-KR" altLang="en-US" dirty="0" smtClean="0"/>
              <a:t>내장된 변수나 함수 등을 정의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82210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Information hiding –Descriptor(Property)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객체를 이용하여 객체내의 변수들의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제어한다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Property </a:t>
            </a:r>
            <a:r>
              <a:rPr lang="ko-KR" altLang="en-US" dirty="0" smtClean="0"/>
              <a:t>객체나 </a:t>
            </a:r>
            <a:r>
              <a:rPr lang="en-US" altLang="ko-KR" dirty="0" smtClean="0"/>
              <a:t>@property decorator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명과 동일한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객체가 생성되어야 함</a:t>
            </a:r>
            <a:endParaRPr lang="en-US" altLang="ko-KR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17594" y="3533219"/>
            <a:ext cx="7272808" cy="2738675"/>
            <a:chOff x="971600" y="3717032"/>
            <a:chExt cx="7272808" cy="3002270"/>
          </a:xfrm>
        </p:grpSpPr>
        <p:sp>
          <p:nvSpPr>
            <p:cNvPr id="7" name="직사각형 6"/>
            <p:cNvSpPr/>
            <p:nvPr/>
          </p:nvSpPr>
          <p:spPr>
            <a:xfrm>
              <a:off x="971600" y="3717032"/>
              <a:ext cx="208823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Class P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04048" y="3717032"/>
              <a:ext cx="208823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Instance p1</a:t>
              </a:r>
            </a:p>
            <a:p>
              <a:pPr algn="ctr"/>
              <a:r>
                <a:rPr lang="en-US" altLang="ko-KR" dirty="0" smtClean="0"/>
                <a:t>{‘x’: }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71600" y="5237583"/>
              <a:ext cx="2088232" cy="1049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Descriptor</a:t>
              </a:r>
            </a:p>
            <a:p>
              <a:pPr algn="ctr"/>
              <a:r>
                <a:rPr lang="en-US" altLang="ko-KR" dirty="0" smtClean="0"/>
                <a:t>/Property </a:t>
              </a:r>
            </a:p>
            <a:p>
              <a:pPr algn="ctr"/>
              <a:r>
                <a:rPr lang="en-US" altLang="ko-KR" dirty="0" smtClean="0"/>
                <a:t>x 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>
              <a:stCxn id="7" idx="2"/>
              <a:endCxn id="14" idx="0"/>
            </p:cNvCxnSpPr>
            <p:nvPr/>
          </p:nvCxnSpPr>
          <p:spPr>
            <a:xfrm>
              <a:off x="2015716" y="4653136"/>
              <a:ext cx="0" cy="584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23728" y="476083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생성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>
              <a:stCxn id="7" idx="3"/>
              <a:endCxn id="13" idx="1"/>
            </p:cNvCxnSpPr>
            <p:nvPr/>
          </p:nvCxnSpPr>
          <p:spPr>
            <a:xfrm>
              <a:off x="3059832" y="4185084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03848" y="377974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인스턴</a:t>
              </a:r>
              <a:r>
                <a:rPr lang="ko-KR" altLang="en-US" dirty="0" err="1"/>
                <a:t>스</a:t>
              </a:r>
              <a:r>
                <a:rPr lang="ko-KR" altLang="en-US" dirty="0" err="1" smtClean="0"/>
                <a:t>생성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0112" y="4147660"/>
              <a:ext cx="936104" cy="43346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꺾인 연결선 21"/>
            <p:cNvCxnSpPr>
              <a:stCxn id="20" idx="2"/>
              <a:endCxn id="14" idx="3"/>
            </p:cNvCxnSpPr>
            <p:nvPr/>
          </p:nvCxnSpPr>
          <p:spPr>
            <a:xfrm rot="5400000">
              <a:off x="3963491" y="3677468"/>
              <a:ext cx="1181013" cy="2988332"/>
            </a:xfrm>
            <a:prstGeom prst="bentConnector2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00192" y="513016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p1.x </a:t>
              </a:r>
              <a:r>
                <a:rPr lang="ko-KR" altLang="en-US" dirty="0" smtClean="0"/>
                <a:t>접근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5208" y="6349970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Property </a:t>
              </a:r>
              <a:r>
                <a:rPr lang="ko-KR" altLang="en-US" dirty="0" smtClean="0"/>
                <a:t>내 </a:t>
              </a:r>
              <a:r>
                <a:rPr lang="ko-KR" altLang="en-US" dirty="0" err="1" smtClean="0"/>
                <a:t>메소드</a:t>
              </a:r>
              <a:r>
                <a:rPr lang="ko-KR" altLang="en-US" dirty="0" smtClean="0"/>
                <a:t> 호출하여 처리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124993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desciptor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9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4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설명은 그 속성 접근 기술자 프로토콜의 방법에 의해 무시되었다 </a:t>
            </a:r>
            <a:r>
              <a:rPr lang="en-US" altLang="ko-KR" dirty="0"/>
              <a:t>"</a:t>
            </a:r>
            <a:r>
              <a:rPr lang="ko-KR" altLang="en-US" dirty="0"/>
              <a:t>바인딩 행동</a:t>
            </a:r>
            <a:r>
              <a:rPr lang="en-US" altLang="ko-KR" dirty="0"/>
              <a:t>"</a:t>
            </a:r>
            <a:r>
              <a:rPr lang="ko-KR" altLang="en-US" dirty="0"/>
              <a:t>을 가진 객체 속성 중 하나입니다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__get__(self, instance, owner),</a:t>
            </a:r>
          </a:p>
          <a:p>
            <a:pPr marL="0" indent="0">
              <a:buNone/>
            </a:pPr>
            <a:r>
              <a:rPr lang="en-US" altLang="ko-KR" dirty="0" smtClean="0"/>
              <a:t>__set__(</a:t>
            </a:r>
            <a:r>
              <a:rPr lang="en-US" altLang="ko-KR" dirty="0" err="1" smtClean="0"/>
              <a:t>self,instance</a:t>
            </a:r>
            <a:r>
              <a:rPr lang="en-US" altLang="ko-KR" dirty="0" smtClean="0"/>
              <a:t>, value),</a:t>
            </a:r>
          </a:p>
          <a:p>
            <a:pPr marL="0" indent="0">
              <a:buNone/>
            </a:pPr>
            <a:r>
              <a:rPr lang="en-US" altLang="ko-KR" dirty="0" smtClean="0"/>
              <a:t>__delete__(self, instance).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80065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종</a:t>
            </a:r>
            <a:r>
              <a:rPr lang="ko-KR" altLang="en-US" dirty="0"/>
              <a:t>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061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 </a:t>
            </a:r>
            <a:r>
              <a:rPr lang="en-US" altLang="ko-KR" dirty="0" err="1" smtClean="0"/>
              <a:t>descripter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구분</a:t>
            </a:r>
            <a:endParaRPr lang="en-US" altLang="ko-KR" dirty="0" smtClean="0"/>
          </a:p>
          <a:p>
            <a:pPr marL="777240" lvl="1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__get__(self, instance, owner)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777240" lvl="1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 descriptor</a:t>
            </a:r>
            <a:r>
              <a:rPr lang="ko-KR" altLang="en-US" dirty="0" smtClean="0"/>
              <a:t>는 </a:t>
            </a:r>
            <a:r>
              <a:rPr lang="en-US" altLang="ko-KR" dirty="0"/>
              <a:t>__get__(self, instance, owner) __</a:t>
            </a:r>
            <a:r>
              <a:rPr lang="en-US" altLang="ko-KR" dirty="0" smtClean="0"/>
              <a:t>set__(</a:t>
            </a:r>
            <a:r>
              <a:rPr lang="en-US" altLang="ko-KR" dirty="0" err="1" smtClean="0"/>
              <a:t>self,instance</a:t>
            </a:r>
            <a:r>
              <a:rPr lang="en-US" altLang="ko-KR" dirty="0" smtClean="0"/>
              <a:t>, value),</a:t>
            </a:r>
          </a:p>
          <a:p>
            <a:pPr marL="320040" lvl="1" indent="0">
              <a:buNone/>
            </a:pPr>
            <a:r>
              <a:rPr lang="en-US" altLang="ko-KR" dirty="0" smtClean="0"/>
              <a:t>     __delete__(self, instance)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930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4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.__add__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로 구현되어  </a:t>
            </a:r>
            <a:r>
              <a:rPr lang="en-US" altLang="ko-KR" dirty="0" smtClean="0"/>
              <a:t>__get__(self, instance, owner) </a:t>
            </a:r>
            <a:r>
              <a:rPr lang="ko-KR" altLang="en-US" dirty="0" smtClean="0"/>
              <a:t>가지고 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69847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 =1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직접 호출</a:t>
            </a:r>
            <a:endParaRPr lang="en-US" altLang="ko-KR" dirty="0" smtClean="0"/>
          </a:p>
          <a:p>
            <a:r>
              <a:rPr lang="en-US" altLang="ko-KR" dirty="0" err="1" smtClean="0"/>
              <a:t>p</a:t>
            </a:r>
            <a:r>
              <a:rPr lang="en-US" altLang="ko-KR" dirty="0" err="1"/>
              <a:t>.__add</a:t>
            </a:r>
            <a:r>
              <a:rPr lang="en-US" altLang="ko-KR" dirty="0"/>
              <a:t>__(3</a:t>
            </a:r>
            <a:r>
              <a:rPr lang="en-US" altLang="ko-KR" dirty="0" smtClean="0"/>
              <a:t>)    # </a:t>
            </a:r>
            <a:r>
              <a:rPr lang="ko-KR" altLang="en-US" dirty="0" smtClean="0"/>
              <a:t>결과값 </a:t>
            </a:r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en-US" altLang="ko-KR" dirty="0"/>
              <a:t>type(p).__</a:t>
            </a:r>
            <a:r>
              <a:rPr lang="en-US" altLang="ko-KR" dirty="0" err="1"/>
              <a:t>add__.__get</a:t>
            </a:r>
            <a:r>
              <a:rPr lang="en-US" altLang="ko-KR" dirty="0"/>
              <a:t>__(</a:t>
            </a:r>
            <a:r>
              <a:rPr lang="en-US" altLang="ko-KR" dirty="0" err="1"/>
              <a:t>p,int</a:t>
            </a:r>
            <a:r>
              <a:rPr lang="en-US" altLang="ko-KR" dirty="0"/>
              <a:t>)(3</a:t>
            </a:r>
            <a:r>
              <a:rPr lang="en-US" altLang="ko-KR" dirty="0" smtClean="0"/>
              <a:t>) #</a:t>
            </a:r>
            <a:r>
              <a:rPr lang="ko-KR" altLang="en-US" dirty="0" smtClean="0"/>
              <a:t>결과값 </a:t>
            </a:r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#class</a:t>
            </a:r>
            <a:r>
              <a:rPr lang="ko-KR" altLang="en-US" dirty="0" smtClean="0"/>
              <a:t>에서 호출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.__</a:t>
            </a:r>
            <a:r>
              <a:rPr lang="en-US" altLang="ko-KR" dirty="0" err="1"/>
              <a:t>add__.__get</a:t>
            </a:r>
            <a:r>
              <a:rPr lang="en-US" altLang="ko-KR" dirty="0"/>
              <a:t>__(1,int)(3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239581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 : binding behavior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하는 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012160" y="2533945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Direct Call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6012160" y="3535340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Instance Binding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012160" y="4536734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Class Binding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12160" y="5538128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Super Binding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67544" y="2276872"/>
            <a:ext cx="432048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D(object) 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x) 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self.x</a:t>
            </a:r>
            <a:r>
              <a:rPr lang="en-US" altLang="ko-KR" sz="1000" dirty="0"/>
              <a:t> = x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__get__(</a:t>
            </a:r>
            <a:r>
              <a:rPr lang="en-US" altLang="ko-KR" sz="1000" dirty="0" err="1"/>
              <a:t>self,instance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None,cls</a:t>
            </a:r>
            <a:r>
              <a:rPr lang="en-US" altLang="ko-KR" sz="1000" dirty="0"/>
              <a:t>=None) 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self.x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class D1(D)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x) :</a:t>
            </a:r>
          </a:p>
          <a:p>
            <a:r>
              <a:rPr lang="en-US" altLang="ko-KR" sz="1000" dirty="0"/>
              <a:t>        D.__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self,x</a:t>
            </a:r>
            <a:r>
              <a:rPr lang="en-US" altLang="ko-KR" sz="1000" dirty="0"/>
              <a:t>) 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d = D(1)</a:t>
            </a:r>
          </a:p>
          <a:p>
            <a:r>
              <a:rPr lang="en-US" altLang="ko-KR" sz="1000" dirty="0"/>
              <a:t>print " d"</a:t>
            </a:r>
          </a:p>
          <a:p>
            <a:r>
              <a:rPr lang="en-US" altLang="ko-KR" sz="1000" dirty="0"/>
              <a:t>print d.__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d.x</a:t>
            </a:r>
            <a:endParaRPr lang="en-US" altLang="ko-KR" sz="1000" dirty="0"/>
          </a:p>
          <a:p>
            <a:r>
              <a:rPr lang="en-US" altLang="ko-KR" sz="1000" dirty="0"/>
              <a:t>print " direct </a:t>
            </a:r>
            <a:r>
              <a:rPr lang="en-US" altLang="ko-KR" sz="1000" dirty="0" err="1"/>
              <a:t>call",d.__get</a:t>
            </a:r>
            <a:r>
              <a:rPr lang="en-US" altLang="ko-KR" sz="1000" dirty="0"/>
              <a:t>__()</a:t>
            </a:r>
          </a:p>
          <a:p>
            <a:r>
              <a:rPr lang="en-US" altLang="ko-KR" sz="1000" dirty="0"/>
              <a:t>print " Class binding call ",</a:t>
            </a:r>
            <a:r>
              <a:rPr lang="en-US" altLang="ko-KR" sz="1000" dirty="0" err="1"/>
              <a:t>D.__get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d,d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print "instance </a:t>
            </a:r>
            <a:r>
              <a:rPr lang="en-US" altLang="ko-KR" sz="1000" dirty="0" err="1"/>
              <a:t>binding",type</a:t>
            </a:r>
            <a:r>
              <a:rPr lang="en-US" altLang="ko-KR" sz="1000" dirty="0"/>
              <a:t>(d).__get__(</a:t>
            </a:r>
            <a:r>
              <a:rPr lang="en-US" altLang="ko-KR" sz="1000" dirty="0" err="1"/>
              <a:t>d,d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d1 = D1(2)</a:t>
            </a:r>
          </a:p>
          <a:p>
            <a:r>
              <a:rPr lang="en-US" altLang="ko-KR" sz="1000" dirty="0"/>
              <a:t>print " d1"</a:t>
            </a:r>
          </a:p>
          <a:p>
            <a:r>
              <a:rPr lang="en-US" altLang="ko-KR" sz="1000" dirty="0"/>
              <a:t>print d1.__dict__</a:t>
            </a:r>
          </a:p>
          <a:p>
            <a:r>
              <a:rPr lang="en-US" altLang="ko-KR" sz="1000" dirty="0"/>
              <a:t>print d1.x</a:t>
            </a:r>
          </a:p>
          <a:p>
            <a:r>
              <a:rPr lang="en-US" altLang="ko-KR" sz="1000" dirty="0"/>
              <a:t>print " direct call",d1.__get__()</a:t>
            </a:r>
          </a:p>
          <a:p>
            <a:r>
              <a:rPr lang="en-US" altLang="ko-KR" sz="1000" dirty="0"/>
              <a:t>print " Class binding call ", D1.__get__(d1,d1)</a:t>
            </a:r>
          </a:p>
          <a:p>
            <a:r>
              <a:rPr lang="en-US" altLang="ko-KR" sz="1000" dirty="0"/>
              <a:t>print "instance </a:t>
            </a:r>
            <a:r>
              <a:rPr lang="en-US" altLang="ko-KR" sz="1000" dirty="0" err="1"/>
              <a:t>binding",type</a:t>
            </a:r>
            <a:r>
              <a:rPr lang="en-US" altLang="ko-KR" sz="1000" dirty="0"/>
              <a:t>(d1).__get__(d1,d1)</a:t>
            </a:r>
          </a:p>
          <a:p>
            <a:r>
              <a:rPr lang="en-US" altLang="ko-KR" sz="1000" dirty="0"/>
              <a:t>print D1.mro()</a:t>
            </a:r>
          </a:p>
          <a:p>
            <a:r>
              <a:rPr lang="en-US" altLang="ko-KR" sz="1000" dirty="0"/>
              <a:t>print "super </a:t>
            </a:r>
            <a:r>
              <a:rPr lang="en-US" altLang="ko-KR" sz="1000" dirty="0" err="1"/>
              <a:t>binding",super</a:t>
            </a:r>
            <a:r>
              <a:rPr lang="en-US" altLang="ko-KR" sz="1000" dirty="0"/>
              <a:t>(D1,d1).__get__(d1,d1)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7243279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Creating </a:t>
            </a:r>
            <a:r>
              <a:rPr lang="en-US" altLang="ko-KR" dirty="0" smtClean="0"/>
              <a:t>descriptor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클래스를 생성해서 처리하는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284984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class Descriptor(object):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._name</a:t>
            </a:r>
            <a:r>
              <a:rPr lang="en-US" altLang="ko-KR" sz="1200" dirty="0"/>
              <a:t> = ''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__get__(self, instance, owner):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"Getting: %s" % </a:t>
            </a:r>
            <a:r>
              <a:rPr lang="en-US" altLang="ko-KR" sz="1200" dirty="0" err="1"/>
              <a:t>self._</a:t>
            </a:r>
            <a:r>
              <a:rPr lang="en-US" altLang="ko-KR" sz="1200" dirty="0" err="1" smtClean="0"/>
              <a:t>name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self._name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__set__(self, instance, name):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print </a:t>
            </a:r>
            <a:r>
              <a:rPr lang="en-US" altLang="ko-KR" sz="1200" dirty="0"/>
              <a:t>"Setting: %s" % 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name.title</a:t>
            </a:r>
            <a:r>
              <a:rPr lang="en-US" altLang="ko-KR" sz="1200" dirty="0" smtClean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__delete__(self, instance):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print </a:t>
            </a:r>
            <a:r>
              <a:rPr lang="en-US" altLang="ko-KR" sz="1200" dirty="0"/>
              <a:t>"Deleting: %s" %</a:t>
            </a:r>
            <a:r>
              <a:rPr lang="en-US" altLang="ko-KR" sz="1200" dirty="0" err="1"/>
              <a:t>self._name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del </a:t>
            </a:r>
            <a:r>
              <a:rPr lang="en-US" altLang="ko-KR" sz="1200" dirty="0" err="1"/>
              <a:t>self._</a:t>
            </a:r>
            <a:r>
              <a:rPr lang="en-US" altLang="ko-KR" sz="1200" dirty="0" err="1" smtClean="0"/>
              <a:t>name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class Person(object):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   name = Descriptor()</a:t>
            </a:r>
            <a:endParaRPr kumimoji="1" lang="ko-KR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284984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&gt;&gt;&gt; user = Person()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user.name = 'john smith'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Setting</a:t>
            </a:r>
            <a:r>
              <a:rPr lang="en-US" altLang="ko-KR" sz="1200" dirty="0"/>
              <a:t>: john smith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user.name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Getting</a:t>
            </a:r>
            <a:r>
              <a:rPr lang="en-US" altLang="ko-KR" sz="1200" dirty="0"/>
              <a:t>: John Smith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'John Smith‘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del user.name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Deleting</a:t>
            </a:r>
            <a:r>
              <a:rPr lang="en-US" altLang="ko-KR" sz="1200" dirty="0"/>
              <a:t>: John Smith</a:t>
            </a:r>
            <a:endParaRPr kumimoji="1" lang="ko-KR" altLang="ko-KR" sz="36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20639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Creating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Property- </a:t>
            </a:r>
            <a:r>
              <a:rPr lang="ko-KR" altLang="en-US" sz="3600" dirty="0" smtClean="0"/>
              <a:t>객체 직접 정의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r>
              <a:rPr lang="en-US" altLang="ko-KR" dirty="0" err="1"/>
              <a:t>fset</a:t>
            </a:r>
            <a:r>
              <a:rPr lang="en-US" altLang="ko-KR" dirty="0"/>
              <a:t>=None, </a:t>
            </a:r>
            <a:r>
              <a:rPr lang="en-US" altLang="ko-KR" dirty="0" err="1"/>
              <a:t>fdel</a:t>
            </a:r>
            <a:r>
              <a:rPr lang="en-US" altLang="ko-KR" dirty="0"/>
              <a:t>=None, doc=None)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501008"/>
            <a:ext cx="388843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x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self.x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setx</a:t>
            </a:r>
            <a:r>
              <a:rPr lang="en-US" altLang="ko-KR" sz="1200" dirty="0"/>
              <a:t>(self, x)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delx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del </a:t>
            </a:r>
            <a:r>
              <a:rPr lang="en-US" altLang="ko-KR" sz="1200" dirty="0" err="1" smtClean="0"/>
              <a:t>self.x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 x </a:t>
            </a:r>
            <a:r>
              <a:rPr lang="en-US" altLang="ko-KR" sz="1200" dirty="0"/>
              <a:t>= property(</a:t>
            </a:r>
            <a:r>
              <a:rPr lang="en-US" altLang="ko-KR" sz="1200" dirty="0" err="1"/>
              <a:t>getx,setx,delx</a:t>
            </a:r>
            <a:r>
              <a:rPr lang="en-US" altLang="ko-KR" sz="1200" dirty="0"/>
              <a:t>," property test </a:t>
            </a:r>
            <a:r>
              <a:rPr lang="en-US" altLang="ko-KR" sz="1200" dirty="0" smtClean="0"/>
              <a:t>")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4509120"/>
            <a:ext cx="1800200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429309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131840" y="4616262"/>
            <a:ext cx="2592288" cy="540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6528" y="548209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변수명과 동일하게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_x </a:t>
            </a:r>
            <a:r>
              <a:rPr lang="ko-KR" altLang="en-US" dirty="0" smtClean="0"/>
              <a:t>생김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81572" y="5876401"/>
            <a:ext cx="3500536" cy="3609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9" idx="1"/>
          </p:cNvCxnSpPr>
          <p:nvPr/>
        </p:nvCxnSpPr>
        <p:spPr>
          <a:xfrm flipV="1">
            <a:off x="4882108" y="5943763"/>
            <a:ext cx="994420" cy="113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2019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</a:t>
            </a:r>
            <a:r>
              <a:rPr lang="en-US" altLang="ko-KR" dirty="0" smtClean="0"/>
              <a:t>Property–</a:t>
            </a:r>
            <a:r>
              <a:rPr lang="ko-KR" altLang="en-US" sz="3600" dirty="0" smtClean="0"/>
              <a:t>객체 </a:t>
            </a:r>
            <a:r>
              <a:rPr lang="ko-KR" altLang="en-US" sz="3600" dirty="0"/>
              <a:t>직접 </a:t>
            </a:r>
            <a:r>
              <a:rPr lang="ko-KR" altLang="en-US" sz="3600" dirty="0" smtClean="0"/>
              <a:t>정의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변수에 접근하면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처리되고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변경됨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501008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p1 = P(1001)</a:t>
            </a:r>
          </a:p>
          <a:p>
            <a:r>
              <a:rPr lang="en-US" altLang="ko-KR" sz="1200" dirty="0"/>
              <a:t>print id(p1.x)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__['x']</a:t>
            </a:r>
          </a:p>
          <a:p>
            <a:r>
              <a:rPr lang="en-US" altLang="ko-KR" sz="1200" dirty="0"/>
              <a:t>print id(p1.__dict__['x'])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p1.x = -12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print p1.__dict__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39289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&lt;property object at 0x02C1D4E0&gt;</a:t>
            </a:r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1001</a:t>
            </a:r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{'x': -12}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365104"/>
            <a:ext cx="259228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 flipV="1">
            <a:off x="3563888" y="5083150"/>
            <a:ext cx="2088232" cy="2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39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Creating Property decorator(1)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r>
              <a:rPr lang="en-US" altLang="ko-KR" dirty="0" err="1"/>
              <a:t>fset</a:t>
            </a:r>
            <a:r>
              <a:rPr lang="en-US" altLang="ko-KR" dirty="0"/>
              <a:t>=None, </a:t>
            </a:r>
            <a:r>
              <a:rPr lang="en-US" altLang="ko-KR" dirty="0" err="1"/>
              <a:t>fdel</a:t>
            </a:r>
            <a:r>
              <a:rPr lang="en-US" altLang="ko-KR" dirty="0"/>
              <a:t>=None, doc=None)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01823" y="3237076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x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@property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x(self):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self.__</a:t>
            </a:r>
            <a:r>
              <a:rPr lang="en-US" altLang="ko-KR" sz="1200" dirty="0" err="1" smtClean="0"/>
              <a:t>x</a:t>
            </a:r>
            <a:endParaRPr lang="en-US" altLang="ko-KR" sz="1200" dirty="0"/>
          </a:p>
          <a:p>
            <a:r>
              <a:rPr lang="en-US" altLang="ko-KR" sz="1200" dirty="0" smtClean="0"/>
              <a:t>    @</a:t>
            </a:r>
            <a:r>
              <a:rPr lang="en-US" altLang="ko-KR" sz="1200" dirty="0" err="1"/>
              <a:t>x.setter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x(self, x):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.__x</a:t>
            </a:r>
            <a:r>
              <a:rPr lang="en-US" altLang="ko-KR" sz="1200" dirty="0"/>
              <a:t> = x</a:t>
            </a:r>
          </a:p>
          <a:p>
            <a:r>
              <a:rPr lang="en-US" altLang="ko-KR" sz="1200" dirty="0" smtClean="0"/>
              <a:t>    @</a:t>
            </a:r>
            <a:r>
              <a:rPr lang="en-US" altLang="ko-KR" sz="1200" dirty="0" err="1"/>
              <a:t>x.deleter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x(self):</a:t>
            </a:r>
          </a:p>
          <a:p>
            <a:r>
              <a:rPr lang="en-US" altLang="ko-KR" sz="1200" dirty="0" smtClean="0"/>
              <a:t>        del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128" y="4293096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객체의 변수명과 동일하게 </a:t>
            </a:r>
            <a:r>
              <a:rPr lang="en-US" altLang="ko-KR" dirty="0"/>
              <a:t>Property </a:t>
            </a:r>
            <a:r>
              <a:rPr lang="ko-KR" altLang="en-US" dirty="0"/>
              <a:t>객체 생성</a:t>
            </a:r>
            <a:r>
              <a:rPr lang="en-US" altLang="ko-KR" dirty="0"/>
              <a:t>(</a:t>
            </a:r>
            <a:r>
              <a:rPr lang="ko-KR" altLang="en-US" dirty="0"/>
              <a:t>내부에 </a:t>
            </a:r>
            <a:r>
              <a:rPr lang="en-US" altLang="ko-KR" dirty="0"/>
              <a:t>_x </a:t>
            </a:r>
            <a:r>
              <a:rPr lang="ko-KR" altLang="en-US" dirty="0"/>
              <a:t>생김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3466" y="4435805"/>
            <a:ext cx="3500536" cy="17294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6" idx="1"/>
          </p:cNvCxnSpPr>
          <p:nvPr/>
        </p:nvCxnSpPr>
        <p:spPr>
          <a:xfrm flipV="1">
            <a:off x="4734002" y="5170259"/>
            <a:ext cx="990126" cy="130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1911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Property </a:t>
            </a:r>
            <a:r>
              <a:rPr lang="en-US" altLang="ko-KR" dirty="0" smtClean="0"/>
              <a:t>decorator(2)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Property </a:t>
            </a:r>
            <a:r>
              <a:rPr lang="ko-KR" altLang="en-US" dirty="0" smtClean="0"/>
              <a:t>객체 생성하여 처리하는 방식과 동일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501008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p1 = P(1001)</a:t>
            </a:r>
          </a:p>
          <a:p>
            <a:r>
              <a:rPr lang="en-US" altLang="ko-KR" sz="1200" dirty="0"/>
              <a:t>print id(p1.x)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__['x']</a:t>
            </a:r>
          </a:p>
          <a:p>
            <a:r>
              <a:rPr lang="en-US" altLang="ko-KR" sz="1200" dirty="0"/>
              <a:t>print id(p1.__dict__['_x'])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p1.x = -12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print p1.__dict__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39289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/>
              <a:t>31152872 &lt;property object at 0x7fea026d3e10&gt; 31152872 </a:t>
            </a:r>
            <a:endParaRPr lang="en-US" altLang="ko-KR" dirty="0" smtClean="0"/>
          </a:p>
          <a:p>
            <a:r>
              <a:rPr lang="en-US" altLang="ko-KR" dirty="0" smtClean="0"/>
              <a:t>1001 </a:t>
            </a:r>
          </a:p>
          <a:p>
            <a:r>
              <a:rPr lang="en-US" altLang="ko-KR" dirty="0" smtClean="0"/>
              <a:t>-12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{'_x': -12}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365104"/>
            <a:ext cx="259228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 flipV="1">
            <a:off x="3563888" y="5083150"/>
            <a:ext cx="2088232" cy="2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1134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0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모든 것을 객체로 관리하나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624" y="4326761"/>
            <a:ext cx="1800200" cy="397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모든 것은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94192" y="291020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값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2809504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</a:t>
            </a:r>
            <a:r>
              <a:rPr lang="ko-KR" altLang="en-US" sz="1400" dirty="0"/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94192" y="3419591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컨테이너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894192" y="392897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함수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894192" y="4438361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10" name="왼쪽 중괄호 9"/>
          <p:cNvSpPr/>
          <p:nvPr/>
        </p:nvSpPr>
        <p:spPr>
          <a:xfrm>
            <a:off x="2958088" y="2948891"/>
            <a:ext cx="648072" cy="2928381"/>
          </a:xfrm>
          <a:prstGeom prst="leftBrace">
            <a:avLst>
              <a:gd name="adj1" fmla="val 760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16216" y="3478707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튜플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516216" y="3813309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</a:t>
            </a:r>
            <a:r>
              <a:rPr lang="ko-KR" altLang="en-US" sz="1400" dirty="0"/>
              <a:t>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16216" y="4147910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딕션너</a:t>
            </a:r>
            <a:r>
              <a:rPr lang="ko-KR" altLang="en-US" sz="1400" dirty="0" err="1"/>
              <a:t>리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7" idx="3"/>
            <a:endCxn id="11" idx="1"/>
          </p:cNvCxnSpPr>
          <p:nvPr/>
        </p:nvCxnSpPr>
        <p:spPr>
          <a:xfrm>
            <a:off x="5910416" y="3554988"/>
            <a:ext cx="605800" cy="591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1"/>
          </p:cNvCxnSpPr>
          <p:nvPr/>
        </p:nvCxnSpPr>
        <p:spPr>
          <a:xfrm>
            <a:off x="5910416" y="3554988"/>
            <a:ext cx="605800" cy="7283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3"/>
            <a:endCxn id="12" idx="1"/>
          </p:cNvCxnSpPr>
          <p:nvPr/>
        </p:nvCxnSpPr>
        <p:spPr>
          <a:xfrm>
            <a:off x="5910416" y="3554988"/>
            <a:ext cx="605800" cy="3937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516216" y="314410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집</a:t>
            </a:r>
            <a:r>
              <a:rPr lang="ko-KR" altLang="en-US" sz="1400" dirty="0"/>
              <a:t>합</a:t>
            </a:r>
          </a:p>
        </p:txBody>
      </p:sp>
      <p:cxnSp>
        <p:nvCxnSpPr>
          <p:cNvPr id="25" name="꺾인 연결선 24"/>
          <p:cNvCxnSpPr>
            <a:stCxn id="7" idx="3"/>
            <a:endCxn id="6" idx="1"/>
          </p:cNvCxnSpPr>
          <p:nvPr/>
        </p:nvCxnSpPr>
        <p:spPr>
          <a:xfrm flipV="1">
            <a:off x="5910416" y="2944901"/>
            <a:ext cx="605800" cy="6100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3"/>
            <a:endCxn id="23" idx="1"/>
          </p:cNvCxnSpPr>
          <p:nvPr/>
        </p:nvCxnSpPr>
        <p:spPr>
          <a:xfrm flipV="1">
            <a:off x="5910416" y="3279503"/>
            <a:ext cx="605800" cy="2754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0" y="163054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모든 것을 객체로 인식한다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 구조가 다 객체이므로 클래스를 가지고 생성시 참조를 가지고 있음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02176" y="5445224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</a:t>
            </a:r>
            <a:r>
              <a:rPr lang="ko-KR" altLang="en-US" sz="1400" dirty="0"/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85032" y="494774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모듈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542504" y="5081538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패키</a:t>
            </a:r>
            <a:r>
              <a:rPr lang="ko-KR" altLang="en-US" sz="1400" dirty="0"/>
              <a:t>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42504" y="4742288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모듈</a:t>
            </a:r>
            <a:endParaRPr lang="ko-KR" altLang="en-US" sz="1400" dirty="0"/>
          </a:p>
        </p:txBody>
      </p:sp>
      <p:cxnSp>
        <p:nvCxnSpPr>
          <p:cNvPr id="18" name="꺾인 연결선 17"/>
          <p:cNvCxnSpPr>
            <a:stCxn id="22" idx="3"/>
            <a:endCxn id="26" idx="1"/>
          </p:cNvCxnSpPr>
          <p:nvPr/>
        </p:nvCxnSpPr>
        <p:spPr>
          <a:xfrm flipV="1">
            <a:off x="5901256" y="4877685"/>
            <a:ext cx="641248" cy="2054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3"/>
            <a:endCxn id="24" idx="1"/>
          </p:cNvCxnSpPr>
          <p:nvPr/>
        </p:nvCxnSpPr>
        <p:spPr>
          <a:xfrm>
            <a:off x="5901256" y="5083143"/>
            <a:ext cx="641248" cy="1337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8794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타입에 대한 </a:t>
            </a:r>
            <a:r>
              <a:rPr lang="ko-KR" altLang="en-US" dirty="0" err="1" smtClean="0"/>
              <a:t>예약어는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5853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모든 것을 객체로 관리하므로 키워드도 내장된 클래스 객체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4" y="2852936"/>
            <a:ext cx="37804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type</a:t>
            </a:r>
          </a:p>
          <a:p>
            <a:r>
              <a:rPr lang="en-US" altLang="ko-KR" sz="1000" dirty="0"/>
              <a:t>&lt;type 'type'&gt;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int</a:t>
            </a:r>
            <a:endParaRPr lang="en-US" altLang="ko-KR" sz="1000" dirty="0"/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&gt;&gt;&gt; float</a:t>
            </a:r>
          </a:p>
          <a:p>
            <a:r>
              <a:rPr lang="en-US" altLang="ko-KR" sz="1000" dirty="0"/>
              <a:t>&lt;type 'float'&gt;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str</a:t>
            </a:r>
            <a:endParaRPr lang="en-US" altLang="ko-KR" sz="1000" dirty="0"/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&gt;&gt;&gt; list</a:t>
            </a:r>
          </a:p>
          <a:p>
            <a:r>
              <a:rPr lang="en-US" altLang="ko-KR" sz="1000" dirty="0"/>
              <a:t>&lt;type 'list'&gt;</a:t>
            </a:r>
          </a:p>
          <a:p>
            <a:r>
              <a:rPr lang="en-US" altLang="ko-KR" sz="1000" dirty="0"/>
              <a:t>&gt;&gt;&gt; tuple</a:t>
            </a:r>
          </a:p>
          <a:p>
            <a:r>
              <a:rPr lang="en-US" altLang="ko-KR" sz="1000" dirty="0"/>
              <a:t>&lt;type 'tuple</a:t>
            </a:r>
            <a:r>
              <a:rPr lang="en-US" altLang="ko-KR" sz="1000" dirty="0" smtClean="0"/>
              <a:t>'&gt;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dict</a:t>
            </a:r>
            <a:endParaRPr lang="en-US" altLang="ko-KR" sz="1000" dirty="0"/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&gt;&gt;&gt; file</a:t>
            </a:r>
          </a:p>
          <a:p>
            <a:r>
              <a:rPr lang="en-US" altLang="ko-KR" sz="1000" dirty="0"/>
              <a:t>&lt;type 'file</a:t>
            </a:r>
            <a:r>
              <a:rPr lang="en-US" altLang="ko-KR" sz="1000" dirty="0" smtClean="0"/>
              <a:t>'&gt;</a:t>
            </a:r>
          </a:p>
          <a:p>
            <a:r>
              <a:rPr lang="en-US" altLang="ko-KR" sz="1000" dirty="0"/>
              <a:t>&gt;&gt;&gt; re</a:t>
            </a:r>
          </a:p>
          <a:p>
            <a:r>
              <a:rPr lang="en-US" altLang="ko-KR" sz="1000" dirty="0"/>
              <a:t>&lt;module 're' from 'C:\Python27\lib\</a:t>
            </a:r>
            <a:r>
              <a:rPr lang="en-US" altLang="ko-KR" sz="1000" dirty="0" err="1"/>
              <a:t>re.pyc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re.__class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&lt;type 'module'&gt;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9578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등의 단위로 작업공간을 두고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기준으로 식별한다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단위로 동일한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가진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객체 등을 관리해서 이중으로 발생하지 않도록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9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객체들간의 관계</a:t>
            </a:r>
            <a:r>
              <a:rPr lang="en-US" altLang="ko-KR" sz="2200" dirty="0" smtClean="0">
                <a:latin typeface="+mn-ea"/>
              </a:rPr>
              <a:t>(</a:t>
            </a:r>
            <a:r>
              <a:rPr lang="ko-KR" altLang="en-US" sz="2200" dirty="0" smtClean="0">
                <a:latin typeface="+mn-ea"/>
              </a:rPr>
              <a:t>상속 및 </a:t>
            </a:r>
            <a:r>
              <a:rPr lang="en-US" altLang="ko-KR" sz="2200" dirty="0" smtClean="0">
                <a:latin typeface="+mn-ea"/>
              </a:rPr>
              <a:t>instance </a:t>
            </a:r>
            <a:r>
              <a:rPr lang="ko-KR" altLang="en-US" sz="2200" dirty="0" smtClean="0">
                <a:latin typeface="+mn-ea"/>
              </a:rPr>
              <a:t>생성 등</a:t>
            </a:r>
            <a:r>
              <a:rPr lang="en-US" altLang="ko-KR" sz="2200" dirty="0" smtClean="0">
                <a:latin typeface="+mn-ea"/>
              </a:rPr>
              <a:t>)</a:t>
            </a:r>
            <a:r>
              <a:rPr lang="ko-KR" altLang="en-US" sz="2200" dirty="0" smtClean="0">
                <a:latin typeface="+mn-ea"/>
              </a:rPr>
              <a:t>에 따라 객체 멤버들에 대한 접근을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순서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상속클래스</a:t>
            </a:r>
            <a:r>
              <a:rPr lang="en-US" altLang="ko-KR" sz="2200" dirty="0" smtClean="0">
                <a:latin typeface="+mn-ea"/>
              </a:rPr>
              <a:t>&gt;</a:t>
            </a:r>
            <a:r>
              <a:rPr lang="en-US" altLang="ko-KR" sz="2200" dirty="0" err="1" smtClean="0">
                <a:latin typeface="+mn-ea"/>
              </a:rPr>
              <a:t>builtin</a:t>
            </a:r>
            <a:r>
              <a:rPr lang="en-US" altLang="ko-KR" sz="2200" dirty="0" smtClean="0">
                <a:latin typeface="+mn-ea"/>
              </a:rPr>
              <a:t> Class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상속이 많아지면 다양한 상위 멤버들을 접근하여 처리할 수 있다</a:t>
            </a:r>
            <a:r>
              <a:rPr lang="en-US" altLang="ko-KR" sz="2200" dirty="0" smtClean="0">
                <a:latin typeface="+mn-ea"/>
              </a:rPr>
              <a:t>. 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lvl="1" fontAlgn="base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59879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Instance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16835"/>
              </p:ext>
            </p:extLst>
          </p:nvPr>
        </p:nvGraphicFramePr>
        <p:xfrm>
          <a:off x="467544" y="2060848"/>
          <a:ext cx="8229600" cy="822960"/>
        </p:xfrm>
        <a:graphic>
          <a:graphicData uri="http://schemas.openxmlformats.org/drawingml/2006/table">
            <a:tbl>
              <a:tblPr/>
              <a:tblGrid>
                <a:gridCol w="1738536"/>
                <a:gridCol w="1800200"/>
                <a:gridCol w="2088232"/>
                <a:gridCol w="26026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instance name 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__class__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class of this instance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7786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Association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Association</a:t>
            </a:r>
            <a:endParaRPr lang="en-US" altLang="ko-KR" b="1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객체간에 관계를 구성하여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객체내부에 관계 객체를 생성하여 해당 객체의 기능을 처리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051720" y="3610155"/>
            <a:ext cx="1440160" cy="1547037"/>
            <a:chOff x="5724128" y="3356992"/>
            <a:chExt cx="1800200" cy="1512168"/>
          </a:xfrm>
        </p:grpSpPr>
        <p:sp>
          <p:nvSpPr>
            <p:cNvPr id="7" name="직사각형 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76056" y="3782350"/>
            <a:ext cx="1440160" cy="1152128"/>
            <a:chOff x="5724128" y="3356992"/>
            <a:chExt cx="1800200" cy="1512168"/>
          </a:xfrm>
        </p:grpSpPr>
        <p:sp>
          <p:nvSpPr>
            <p:cNvPr id="11" name="직사각형 10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/>
          <p:cNvCxnSpPr>
            <a:stCxn id="8" idx="3"/>
            <a:endCxn id="12" idx="1"/>
          </p:cNvCxnSpPr>
          <p:nvPr/>
        </p:nvCxnSpPr>
        <p:spPr>
          <a:xfrm>
            <a:off x="3491880" y="4273171"/>
            <a:ext cx="1584176" cy="2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4759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Association:Composite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996952"/>
            <a:ext cx="388843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#class </a:t>
            </a:r>
            <a:r>
              <a:rPr lang="ko-KR" altLang="en-US" sz="1200" dirty="0" smtClean="0"/>
              <a:t>정의하고 </a:t>
            </a:r>
            <a:r>
              <a:rPr lang="ko-KR" altLang="en-US" sz="1200" dirty="0" err="1" smtClean="0"/>
              <a:t>인스턴스에서</a:t>
            </a:r>
            <a:r>
              <a:rPr lang="ko-KR" altLang="en-US" sz="1200" dirty="0" smtClean="0"/>
              <a:t> 타 객체를 호출</a:t>
            </a:r>
            <a:endParaRPr lang="en-US" altLang="ko-KR" sz="1200" dirty="0"/>
          </a:p>
          <a:p>
            <a:r>
              <a:rPr lang="en-US" altLang="ko-KR" sz="1200" dirty="0"/>
              <a:t>class A: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'a'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err="1"/>
              <a:t>self.b</a:t>
            </a:r>
            <a:r>
              <a:rPr lang="en-US" altLang="ko-KR" sz="1200" dirty="0"/>
              <a:t> = B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#object  chain</a:t>
            </a:r>
            <a:r>
              <a:rPr lang="ko-KR" altLang="en-US" sz="1200" dirty="0" smtClean="0"/>
              <a:t>을 하는 </a:t>
            </a:r>
            <a:r>
              <a:rPr lang="en-US" altLang="ko-KR" sz="1200" dirty="0" smtClean="0"/>
              <a:t>class </a:t>
            </a:r>
            <a:r>
              <a:rPr lang="ko-KR" altLang="en-US" sz="1200" dirty="0" smtClean="0"/>
              <a:t>생성</a:t>
            </a:r>
            <a:endParaRPr lang="en-US" altLang="ko-KR" sz="1200" dirty="0"/>
          </a:p>
          <a:p>
            <a:r>
              <a:rPr lang="en-US" altLang="ko-KR" sz="1200" dirty="0"/>
              <a:t>class B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'b'</a:t>
            </a:r>
          </a:p>
          <a:p>
            <a:r>
              <a:rPr lang="en-US" altLang="ko-KR" sz="1200" dirty="0"/>
              <a:t>      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 print "B instance method "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r>
              <a:rPr lang="en-US" altLang="ko-KR" sz="1200" dirty="0"/>
              <a:t>a = A()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a.b.bbb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객체들간의 연결고리</a:t>
            </a:r>
            <a:r>
              <a:rPr lang="en-US" altLang="ko-KR" sz="2200" dirty="0" smtClean="0">
                <a:latin typeface="+mn-ea"/>
              </a:rPr>
              <a:t>(Association, Composite </a:t>
            </a:r>
            <a:r>
              <a:rPr lang="ko-KR" altLang="en-US" sz="2200" dirty="0" smtClean="0">
                <a:latin typeface="+mn-ea"/>
              </a:rPr>
              <a:t>관계</a:t>
            </a:r>
            <a:r>
              <a:rPr lang="en-US" altLang="ko-KR" sz="2200" dirty="0" smtClean="0">
                <a:latin typeface="+mn-ea"/>
              </a:rPr>
              <a:t>)</a:t>
            </a:r>
            <a:r>
              <a:rPr lang="ko-KR" altLang="en-US" sz="2200" dirty="0" smtClean="0">
                <a:latin typeface="+mn-ea"/>
              </a:rPr>
              <a:t>가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있을 경우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결과값을 객체로 받아 연속적으로 실행하도록 처리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3570982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내부객체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endParaRPr lang="en-US" altLang="ko-KR" dirty="0"/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B instance method </a:t>
            </a:r>
          </a:p>
          <a:p>
            <a:r>
              <a:rPr lang="en-US" altLang="ko-KR" dirty="0"/>
              <a:t>None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5949280"/>
            <a:ext cx="158417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3" idx="1"/>
          </p:cNvCxnSpPr>
          <p:nvPr/>
        </p:nvCxnSpPr>
        <p:spPr>
          <a:xfrm flipV="1">
            <a:off x="2771800" y="4725144"/>
            <a:ext cx="2808312" cy="1476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6688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Association: </a:t>
            </a:r>
            <a:r>
              <a:rPr lang="ko-KR" altLang="en-US" b="1" dirty="0"/>
              <a:t> </a:t>
            </a:r>
            <a:r>
              <a:rPr lang="en-US" altLang="ko-KR" b="1" dirty="0" smtClean="0"/>
              <a:t>Composite</a:t>
            </a:r>
            <a:r>
              <a:rPr lang="ko-KR" altLang="en-US" b="1" dirty="0" smtClean="0"/>
              <a:t>예시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28803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 association </a:t>
            </a:r>
            <a:r>
              <a:rPr lang="ko-KR" altLang="en-US" sz="1000" dirty="0" smtClean="0"/>
              <a:t>클래스 정의</a:t>
            </a:r>
            <a:endParaRPr lang="en-US" altLang="ko-KR" sz="1000" dirty="0" smtClean="0"/>
          </a:p>
          <a:p>
            <a:r>
              <a:rPr lang="en-US" altLang="ko-KR" sz="1000" dirty="0"/>
              <a:t>class Other(object):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override(self):</a:t>
            </a:r>
          </a:p>
          <a:p>
            <a:r>
              <a:rPr lang="en-US" altLang="ko-KR" sz="1000" dirty="0"/>
              <a:t>        print "OTHER override()"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implicit(self):</a:t>
            </a:r>
          </a:p>
          <a:p>
            <a:r>
              <a:rPr lang="en-US" altLang="ko-KR" sz="1000" dirty="0"/>
              <a:t>        print "OTHER implicit()"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altered(self):</a:t>
            </a:r>
          </a:p>
          <a:p>
            <a:r>
              <a:rPr lang="en-US" altLang="ko-KR" sz="1000" dirty="0"/>
              <a:t>        print "OTHER altered()"</a:t>
            </a:r>
            <a:endParaRPr lang="ko-KR" altLang="en-US" sz="1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객체관의</a:t>
            </a:r>
            <a:r>
              <a:rPr lang="ko-KR" altLang="en-US" dirty="0" smtClean="0"/>
              <a:t> 관계가 상속이 아닌 사용관계</a:t>
            </a:r>
            <a:r>
              <a:rPr lang="en-US" altLang="ko-KR" dirty="0" smtClean="0"/>
              <a:t>(use)</a:t>
            </a:r>
            <a:r>
              <a:rPr lang="ko-KR" altLang="en-US" dirty="0" smtClean="0"/>
              <a:t>로 전환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20072" y="2996952"/>
            <a:ext cx="288032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사용 클래 </a:t>
            </a:r>
            <a:r>
              <a:rPr lang="ko-KR" altLang="en-US" sz="1000" dirty="0" err="1" smtClean="0"/>
              <a:t>스</a:t>
            </a:r>
            <a:r>
              <a:rPr lang="ko-KR" altLang="en-US" sz="1000" dirty="0" smtClean="0"/>
              <a:t> 정의</a:t>
            </a:r>
            <a:endParaRPr lang="en-US" altLang="ko-KR" sz="1000" dirty="0" smtClean="0"/>
          </a:p>
          <a:p>
            <a:r>
              <a:rPr lang="en-US" altLang="ko-KR" sz="1000" dirty="0"/>
              <a:t>class Child(object):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생성시 속성으로 정이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</a:t>
            </a:r>
            <a:r>
              <a:rPr lang="en-US" altLang="ko-KR" sz="1000" dirty="0"/>
              <a:t> = Other()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implicit(self):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self.other.implicit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override(self):</a:t>
            </a:r>
          </a:p>
          <a:p>
            <a:r>
              <a:rPr lang="en-US" altLang="ko-KR" sz="1000" dirty="0"/>
              <a:t>        print "CHILD override()"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altered(self):</a:t>
            </a:r>
          </a:p>
          <a:p>
            <a:r>
              <a:rPr lang="en-US" altLang="ko-KR" sz="1000" dirty="0"/>
              <a:t>        print "CHILD, BEFORE OTHER altered()"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self.other.altered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print "CHILD, AFTER OTHER altered()"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>
            <a:stCxn id="9" idx="1"/>
            <a:endCxn id="4" idx="3"/>
          </p:cNvCxnSpPr>
          <p:nvPr/>
        </p:nvCxnSpPr>
        <p:spPr>
          <a:xfrm flipH="1">
            <a:off x="3851920" y="4401108"/>
            <a:ext cx="136815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8168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Association:Aggregation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852936"/>
            <a:ext cx="388843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#class </a:t>
            </a:r>
            <a:r>
              <a:rPr lang="ko-KR" altLang="en-US" sz="1200" dirty="0" smtClean="0"/>
              <a:t>정의하고 </a:t>
            </a:r>
            <a:r>
              <a:rPr lang="ko-KR" altLang="en-US" sz="1200" dirty="0" err="1" smtClean="0"/>
              <a:t>인스턴스에서</a:t>
            </a:r>
            <a:r>
              <a:rPr lang="ko-KR" altLang="en-US" sz="1200" dirty="0" smtClean="0"/>
              <a:t> 타 객체를 호출</a:t>
            </a:r>
            <a:endParaRPr lang="en-US" altLang="ko-KR" sz="1200" dirty="0"/>
          </a:p>
          <a:p>
            <a:r>
              <a:rPr lang="en-US" altLang="ko-KR" sz="1200" dirty="0"/>
              <a:t>class B(object): </a:t>
            </a:r>
            <a:endParaRPr lang="en-US" altLang="ko-KR" sz="1200" dirty="0" smtClean="0"/>
          </a:p>
          <a:p>
            <a:r>
              <a:rPr lang="en-US" altLang="ko-KR" sz="1200" dirty="0" smtClean="0"/>
              <a:t>    pass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A(object</a:t>
            </a:r>
            <a:r>
              <a:rPr lang="en-US" altLang="ko-KR" sz="1200" dirty="0" smtClean="0"/>
              <a:t>):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b</a:t>
            </a:r>
            <a:r>
              <a:rPr lang="en-US" altLang="ko-KR" sz="1200" dirty="0" smtClean="0"/>
              <a:t>):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self.b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b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b = B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a = A(b)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b="1" dirty="0" err="1" smtClean="0">
                <a:latin typeface="+mn-ea"/>
              </a:rPr>
              <a:t>init</a:t>
            </a:r>
            <a:r>
              <a:rPr lang="en-US" altLang="ko-KR" sz="2800" b="1" dirty="0" smtClean="0">
                <a:latin typeface="+mn-ea"/>
              </a:rPr>
              <a:t>__ </a:t>
            </a:r>
            <a:r>
              <a:rPr lang="ko-KR" altLang="en-US" sz="2800" b="1" dirty="0" err="1" smtClean="0">
                <a:latin typeface="+mn-ea"/>
              </a:rPr>
              <a:t>메소드에</a:t>
            </a:r>
            <a:r>
              <a:rPr lang="ko-KR" altLang="en-US" sz="2800" b="1" dirty="0" smtClean="0">
                <a:latin typeface="+mn-ea"/>
              </a:rPr>
              <a:t> 사용 객체를 받아서 내부에서 처리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444405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Dependency</a:t>
            </a:r>
            <a:endParaRPr lang="en-US" altLang="ko-KR" b="1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객체간에 관계를 구성하여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객체내부에 관계 객체로써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등에서 일회성으로 해당 객체를 생성하여 기능을 처리 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051720" y="3466139"/>
            <a:ext cx="1440160" cy="1547037"/>
            <a:chOff x="5724128" y="3356992"/>
            <a:chExt cx="1800200" cy="1512168"/>
          </a:xfrm>
        </p:grpSpPr>
        <p:sp>
          <p:nvSpPr>
            <p:cNvPr id="7" name="직사각형 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76056" y="3638334"/>
            <a:ext cx="1440160" cy="1152128"/>
            <a:chOff x="5724128" y="3356992"/>
            <a:chExt cx="1800200" cy="1512168"/>
          </a:xfrm>
        </p:grpSpPr>
        <p:sp>
          <p:nvSpPr>
            <p:cNvPr id="11" name="직사각형 10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/>
          <p:cNvCxnSpPr>
            <a:stCxn id="8" idx="3"/>
            <a:endCxn id="12" idx="1"/>
          </p:cNvCxnSpPr>
          <p:nvPr/>
        </p:nvCxnSpPr>
        <p:spPr>
          <a:xfrm>
            <a:off x="3491880" y="4129155"/>
            <a:ext cx="1584176" cy="29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3884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Dependency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360040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C: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'a'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err="1"/>
              <a:t>self.b</a:t>
            </a:r>
            <a:r>
              <a:rPr lang="en-US" altLang="ko-KR" sz="1200" dirty="0"/>
              <a:t> = B()</a:t>
            </a:r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ccc(self, b) :</a:t>
            </a:r>
          </a:p>
          <a:p>
            <a:r>
              <a:rPr lang="en-US" altLang="ko-KR" sz="1200" dirty="0"/>
              <a:t>       return </a:t>
            </a:r>
            <a:r>
              <a:rPr lang="en-US" altLang="ko-KR" sz="1200" dirty="0" err="1"/>
              <a:t>b.bbb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#object  chain</a:t>
            </a:r>
            <a:r>
              <a:rPr lang="ko-KR" altLang="en-US" sz="1200" dirty="0"/>
              <a:t>을 하는 </a:t>
            </a:r>
            <a:r>
              <a:rPr lang="en-US" altLang="ko-KR" sz="1200" dirty="0"/>
              <a:t>class </a:t>
            </a:r>
            <a:r>
              <a:rPr lang="ko-KR" altLang="en-US" sz="1200" dirty="0"/>
              <a:t>생성</a:t>
            </a:r>
          </a:p>
          <a:p>
            <a:r>
              <a:rPr lang="en-US" altLang="ko-KR" sz="1200" dirty="0"/>
              <a:t>class B: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'b'</a:t>
            </a:r>
          </a:p>
          <a:p>
            <a:r>
              <a:rPr lang="en-US" altLang="ko-KR" sz="1200" dirty="0"/>
              <a:t>      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 print "B instance method "</a:t>
            </a:r>
          </a:p>
          <a:p>
            <a:r>
              <a:rPr lang="en-US" altLang="ko-KR" sz="1200" dirty="0"/>
              <a:t>             </a:t>
            </a:r>
          </a:p>
          <a:p>
            <a:r>
              <a:rPr lang="en-US" altLang="ko-KR" sz="1200" dirty="0"/>
              <a:t>a = C()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a.b.bbb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a.ccc</a:t>
            </a:r>
            <a:r>
              <a:rPr lang="en-US" altLang="ko-KR" sz="1200" dirty="0"/>
              <a:t>(B())</a:t>
            </a:r>
            <a:endParaRPr lang="en-US" altLang="ko-KR" sz="1200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객체의 관계가 일회성 적으로 처리가 되는 관계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570982"/>
            <a:ext cx="25922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sz="1200" dirty="0"/>
              <a:t>a</a:t>
            </a:r>
          </a:p>
          <a:p>
            <a:r>
              <a:rPr lang="en-US" altLang="ko-KR" sz="1200" dirty="0"/>
              <a:t>b</a:t>
            </a:r>
          </a:p>
          <a:p>
            <a:r>
              <a:rPr lang="en-US" altLang="ko-KR" sz="1200" dirty="0"/>
              <a:t>B instance method </a:t>
            </a:r>
          </a:p>
          <a:p>
            <a:r>
              <a:rPr lang="en-US" altLang="ko-KR" sz="1200" dirty="0"/>
              <a:t>None</a:t>
            </a:r>
          </a:p>
          <a:p>
            <a:r>
              <a:rPr lang="en-US" altLang="ko-KR" sz="1200" dirty="0"/>
              <a:t>b</a:t>
            </a:r>
          </a:p>
          <a:p>
            <a:r>
              <a:rPr lang="en-US" altLang="ko-KR" sz="1200" dirty="0"/>
              <a:t>B instance method </a:t>
            </a:r>
          </a:p>
          <a:p>
            <a:r>
              <a:rPr lang="en-US" altLang="ko-KR" sz="1200" dirty="0"/>
              <a:t>None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099186" y="6093296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1949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Self Method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852936"/>
            <a:ext cx="604867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b="1" dirty="0"/>
              <a:t>Person</a:t>
            </a:r>
            <a:r>
              <a:rPr lang="en-US" altLang="ko-KR" sz="1200" dirty="0"/>
              <a:t>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name(self, value):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self.name </a:t>
            </a:r>
            <a:r>
              <a:rPr lang="en-US" altLang="ko-KR" sz="1200" dirty="0"/>
              <a:t>= value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    return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self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age(self, value):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self.age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value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b="1" dirty="0"/>
              <a:t>return</a:t>
            </a:r>
            <a:r>
              <a:rPr lang="en-US" altLang="ko-KR" sz="1200" dirty="0"/>
              <a:t> self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introduce(self):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    print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"Hello, my name is", self.name, "and I am",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, "years old."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person </a:t>
            </a:r>
            <a:r>
              <a:rPr lang="en-US" altLang="ko-KR" sz="1200" dirty="0"/>
              <a:t>= Person() 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객체의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연속적으로 호출하여 처리</a:t>
            </a:r>
            <a:endParaRPr lang="en-US" altLang="ko-KR" sz="1200" dirty="0"/>
          </a:p>
          <a:p>
            <a:r>
              <a:rPr lang="en-US" altLang="ko-KR" sz="1200" dirty="0" smtClean="0"/>
              <a:t>person.name</a:t>
            </a:r>
            <a:r>
              <a:rPr lang="en-US" altLang="ko-KR" sz="1200" dirty="0"/>
              <a:t>("Peter").age(21).introduce()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 내의 </a:t>
            </a:r>
            <a:r>
              <a:rPr lang="ko-KR" altLang="en-US" sz="2200" dirty="0" err="1" smtClean="0">
                <a:latin typeface="+mn-ea"/>
              </a:rPr>
              <a:t>메소드의</a:t>
            </a:r>
            <a:r>
              <a:rPr lang="ko-KR" altLang="en-US" sz="2200" dirty="0" smtClean="0">
                <a:latin typeface="+mn-ea"/>
              </a:rPr>
              <a:t> 결과를 자기자신으로 </a:t>
            </a:r>
            <a:r>
              <a:rPr lang="ko-KR" altLang="en-US" sz="2200" dirty="0" err="1" smtClean="0">
                <a:latin typeface="+mn-ea"/>
              </a:rPr>
              <a:t>리턴하여</a:t>
            </a:r>
            <a:r>
              <a:rPr lang="ko-KR" altLang="en-US" sz="2200" dirty="0" smtClean="0">
                <a:latin typeface="+mn-ea"/>
              </a:rPr>
              <a:t>  </a:t>
            </a:r>
            <a:r>
              <a:rPr lang="ko-KR" altLang="en-US" sz="2200" dirty="0" err="1" smtClean="0">
                <a:latin typeface="+mn-ea"/>
              </a:rPr>
              <a:t>메소드를</a:t>
            </a:r>
            <a:r>
              <a:rPr lang="ko-KR" altLang="en-US" sz="2200" dirty="0" smtClean="0">
                <a:latin typeface="+mn-ea"/>
              </a:rPr>
              <a:t>  연속해 호출하여 처리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82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관리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Import</a:t>
            </a:r>
            <a:r>
              <a:rPr lang="ko-KR" altLang="en-US" sz="2200" dirty="0" smtClean="0">
                <a:latin typeface="+mn-ea"/>
              </a:rPr>
              <a:t>로 패키지를 포함한 모듈을 호출하여 모듈처리 시 식별이 명확하도록 작업공간을 분리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프로젝트는 </a:t>
            </a:r>
            <a:r>
              <a:rPr lang="en-US" altLang="ko-KR" sz="2200" dirty="0" err="1" smtClean="0">
                <a:latin typeface="+mn-ea"/>
              </a:rPr>
              <a:t>pythonpath</a:t>
            </a:r>
            <a:r>
              <a:rPr lang="ko-KR" altLang="en-US" sz="2200" dirty="0" smtClean="0">
                <a:latin typeface="+mn-ea"/>
              </a:rPr>
              <a:t>를 기준으로 관리해서 </a:t>
            </a:r>
            <a:r>
              <a:rPr lang="ko-KR" altLang="en-US" sz="2200" dirty="0" err="1" smtClean="0">
                <a:latin typeface="+mn-ea"/>
              </a:rPr>
              <a:t>로드한다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공통 기능은 별도의 모듈로 분리해서 프로젝트를 분리해서 사용해야 이름공간이 충돌을 방지할 수 있다</a:t>
            </a: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88024" y="327569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객체이므로 이름공간관리 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043608" y="3645025"/>
            <a:ext cx="2808312" cy="2163622"/>
            <a:chOff x="1199088" y="4255360"/>
            <a:chExt cx="4472448" cy="2860794"/>
          </a:xfrm>
        </p:grpSpPr>
        <p:sp>
          <p:nvSpPr>
            <p:cNvPr id="4" name="직사각형 3"/>
            <p:cNvSpPr/>
            <p:nvPr/>
          </p:nvSpPr>
          <p:spPr>
            <a:xfrm>
              <a:off x="1199088" y="4255360"/>
              <a:ext cx="1296144" cy="327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프로젝</a:t>
              </a:r>
              <a:r>
                <a:rPr lang="ko-KR" altLang="en-US" sz="1200" dirty="0"/>
                <a:t>트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18664" y="4753805"/>
              <a:ext cx="1296144" cy="327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패키지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59328" y="5244629"/>
              <a:ext cx="1296144" cy="327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패키지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4168" y="5722763"/>
              <a:ext cx="1296144" cy="3272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모</a:t>
              </a:r>
              <a:r>
                <a:rPr lang="ko-KR" altLang="en-US" sz="1200" dirty="0"/>
                <a:t>듈</a:t>
              </a:r>
            </a:p>
          </p:txBody>
        </p:sp>
        <p:cxnSp>
          <p:nvCxnSpPr>
            <p:cNvPr id="12" name="꺾인 연결선 11"/>
            <p:cNvCxnSpPr>
              <a:stCxn id="4" idx="2"/>
              <a:endCxn id="5" idx="1"/>
            </p:cNvCxnSpPr>
            <p:nvPr/>
          </p:nvCxnSpPr>
          <p:spPr>
            <a:xfrm rot="16200000" flipH="1">
              <a:off x="1865494" y="4564243"/>
              <a:ext cx="334836" cy="37150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5" idx="2"/>
              <a:endCxn id="6" idx="1"/>
            </p:cNvCxnSpPr>
            <p:nvPr/>
          </p:nvCxnSpPr>
          <p:spPr>
            <a:xfrm rot="16200000" flipH="1">
              <a:off x="2949424" y="4998333"/>
              <a:ext cx="327217" cy="49259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5" idx="2"/>
              <a:endCxn id="10" idx="1"/>
            </p:cNvCxnSpPr>
            <p:nvPr/>
          </p:nvCxnSpPr>
          <p:spPr>
            <a:xfrm rot="16200000" flipH="1">
              <a:off x="2717777" y="5229980"/>
              <a:ext cx="805351" cy="5074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355976" y="6309320"/>
              <a:ext cx="1296144" cy="3272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75392" y="6788937"/>
              <a:ext cx="1296144" cy="3272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클래스</a:t>
              </a:r>
              <a:endParaRPr lang="ko-KR" altLang="en-US" sz="1200" dirty="0"/>
            </a:p>
          </p:txBody>
        </p:sp>
        <p:cxnSp>
          <p:nvCxnSpPr>
            <p:cNvPr id="23" name="꺾인 연결선 22"/>
            <p:cNvCxnSpPr>
              <a:stCxn id="10" idx="2"/>
              <a:endCxn id="20" idx="1"/>
            </p:cNvCxnSpPr>
            <p:nvPr/>
          </p:nvCxnSpPr>
          <p:spPr>
            <a:xfrm rot="16200000" flipH="1">
              <a:off x="3977634" y="6094586"/>
              <a:ext cx="422949" cy="33373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0" idx="2"/>
              <a:endCxn id="21" idx="1"/>
            </p:cNvCxnSpPr>
            <p:nvPr/>
          </p:nvCxnSpPr>
          <p:spPr>
            <a:xfrm rot="16200000" flipH="1">
              <a:off x="3747533" y="6324687"/>
              <a:ext cx="902566" cy="3531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www.pasteur.fr/formation/infobio/python/images/module_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4826521" cy="20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0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타 객체 </a:t>
            </a:r>
            <a:r>
              <a:rPr lang="en-US" altLang="ko-KR" b="1" dirty="0" smtClean="0"/>
              <a:t> Method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781334"/>
            <a:ext cx="367240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A: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 ):</a:t>
            </a:r>
          </a:p>
          <a:p>
            <a:r>
              <a:rPr lang="en-US" altLang="ko-KR" sz="1000" dirty="0"/>
              <a:t>       print 'a'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self.b</a:t>
            </a:r>
            <a:r>
              <a:rPr lang="en-US" altLang="ko-KR" sz="1000" dirty="0"/>
              <a:t> = B()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class B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 ):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self.c</a:t>
            </a:r>
            <a:r>
              <a:rPr lang="en-US" altLang="ko-KR" sz="1000" dirty="0"/>
              <a:t> = C()</a:t>
            </a:r>
          </a:p>
          <a:p>
            <a:r>
              <a:rPr lang="en-US" altLang="ko-KR" sz="1000" dirty="0"/>
              <a:t>       print 'b'</a:t>
            </a:r>
          </a:p>
          <a:p>
            <a:r>
              <a:rPr lang="en-US" altLang="ko-KR" sz="1000" dirty="0"/>
              <a:t>      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bbb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 print "B instance method "</a:t>
            </a:r>
          </a:p>
          <a:p>
            <a:r>
              <a:rPr lang="en-US" altLang="ko-KR" sz="1000" dirty="0"/>
              <a:t>         return </a:t>
            </a:r>
            <a:r>
              <a:rPr lang="en-US" altLang="ko-KR" sz="1000" dirty="0" err="1"/>
              <a:t>self.c</a:t>
            </a:r>
            <a:endParaRPr lang="en-US" altLang="ko-KR" sz="1000" dirty="0"/>
          </a:p>
          <a:p>
            <a:r>
              <a:rPr lang="en-US" altLang="ko-KR" sz="1000" dirty="0"/>
              <a:t>         </a:t>
            </a:r>
          </a:p>
          <a:p>
            <a:r>
              <a:rPr lang="en-US" altLang="ko-KR" sz="1000" dirty="0"/>
              <a:t>class C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 ):</a:t>
            </a:r>
          </a:p>
          <a:p>
            <a:r>
              <a:rPr lang="en-US" altLang="ko-KR" sz="1000" dirty="0"/>
              <a:t>       print </a:t>
            </a:r>
            <a:r>
              <a:rPr lang="en-US" altLang="ko-KR" sz="1000" dirty="0" smtClean="0"/>
              <a:t>'c'</a:t>
            </a:r>
          </a:p>
          <a:p>
            <a:r>
              <a:rPr lang="en-US" altLang="ko-KR" sz="1000" dirty="0" smtClean="0"/>
              <a:t>      </a:t>
            </a:r>
          </a:p>
          <a:p>
            <a:r>
              <a:rPr lang="en-US" altLang="ko-KR" sz="1000" dirty="0" smtClean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ccc(self):</a:t>
            </a:r>
          </a:p>
          <a:p>
            <a:r>
              <a:rPr lang="en-US" altLang="ko-KR" sz="1000" dirty="0"/>
              <a:t>         print "C instance method "   </a:t>
            </a:r>
          </a:p>
          <a:p>
            <a:r>
              <a:rPr lang="en-US" altLang="ko-KR" sz="1000" dirty="0"/>
              <a:t>     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내부에서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가진 경우 </a:t>
            </a:r>
            <a:r>
              <a:rPr lang="en-US" altLang="ko-KR" dirty="0" smtClean="0"/>
              <a:t>chain </a:t>
            </a:r>
            <a:r>
              <a:rPr lang="ko-KR" altLang="en-US" dirty="0" smtClean="0"/>
              <a:t>처리를 위해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으로 해당 객체를 전달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5650" y="461596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sz="1200" dirty="0"/>
              <a:t>a</a:t>
            </a:r>
          </a:p>
          <a:p>
            <a:r>
              <a:rPr lang="en-US" altLang="ko-KR" sz="1200" dirty="0"/>
              <a:t>c</a:t>
            </a:r>
          </a:p>
          <a:p>
            <a:r>
              <a:rPr lang="en-US" altLang="ko-KR" sz="1200" dirty="0"/>
              <a:t>b</a:t>
            </a:r>
          </a:p>
          <a:p>
            <a:r>
              <a:rPr lang="en-US" altLang="ko-KR" sz="1200" dirty="0"/>
              <a:t>B instance method </a:t>
            </a:r>
          </a:p>
          <a:p>
            <a:r>
              <a:rPr lang="en-US" altLang="ko-KR" sz="1200" dirty="0"/>
              <a:t>C instance method </a:t>
            </a:r>
          </a:p>
          <a:p>
            <a:r>
              <a:rPr lang="en-US" altLang="ko-KR" sz="1200" dirty="0"/>
              <a:t>None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292080" y="2852936"/>
            <a:ext cx="36724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a = A()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a.b.bbb</a:t>
            </a:r>
            <a:r>
              <a:rPr lang="en-US" altLang="ko-KR" sz="1000" dirty="0"/>
              <a:t>().ccc()</a:t>
            </a:r>
          </a:p>
        </p:txBody>
      </p:sp>
    </p:spTree>
    <p:extLst>
      <p:ext uri="{BB962C8B-B14F-4D97-AF65-F5344CB8AC3E}">
        <p14:creationId xmlns:p14="http://schemas.microsoft.com/office/powerpoint/2010/main" val="135100054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Duck typing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7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다양한 클래스가 동일한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처리할 수 있도록 인터페이스를 갖도록 만드는 법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03648" y="4869160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306896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Duck typing</a:t>
            </a:r>
            <a:r>
              <a:rPr lang="ko-KR" altLang="en-US" dirty="0" smtClean="0"/>
              <a:t>에 필요한 함수 정의 후 </a:t>
            </a:r>
            <a:r>
              <a:rPr lang="ko-KR" altLang="en-US" dirty="0" err="1" smtClean="0"/>
              <a:t>인스턴스들의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처리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472514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Duck typing</a:t>
            </a:r>
            <a:r>
              <a:rPr lang="ko-KR" altLang="en-US" dirty="0"/>
              <a:t>에 필요한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</a:t>
            </a:r>
            <a:r>
              <a:rPr lang="ko-KR" altLang="en-US" dirty="0"/>
              <a:t>정의 후 </a:t>
            </a:r>
            <a:r>
              <a:rPr lang="ko-KR" altLang="en-US" dirty="0" err="1"/>
              <a:t>인스턴스들의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 처리</a:t>
            </a:r>
          </a:p>
        </p:txBody>
      </p:sp>
    </p:spTree>
    <p:extLst>
      <p:ext uri="{BB962C8B-B14F-4D97-AF65-F5344CB8AC3E}">
        <p14:creationId xmlns:p14="http://schemas.microsoft.com/office/powerpoint/2010/main" val="60779902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후 클래스에 동일한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in_the_forest</a:t>
            </a:r>
            <a:r>
              <a:rPr lang="en-US" altLang="ko-KR" sz="1200" dirty="0"/>
              <a:t>(duck):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duck.quack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duck.feathers</a:t>
            </a:r>
            <a:r>
              <a:rPr lang="en-US" altLang="ko-KR" sz="12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6056" y="3191069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Duck: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</a:t>
            </a:r>
            <a:r>
              <a:rPr lang="en-US" altLang="ko-KR" sz="1200" dirty="0" err="1"/>
              <a:t>Quaaaaaack</a:t>
            </a:r>
            <a:r>
              <a:rPr lang="en-US" altLang="ko-KR" sz="1200" dirty="0"/>
              <a:t>!")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duck has white and gray feathers.")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Person: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print("The person imitates a duck.")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person takes a feather from the ground and shows it.")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r>
              <a:rPr lang="en-US" altLang="ko-KR" sz="1200" dirty="0"/>
              <a:t>        print("John Smith")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348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함수 정의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79703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클래스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609500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/>
              <a:t>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game():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 = Duck()</a:t>
            </a:r>
          </a:p>
          <a:p>
            <a:r>
              <a:rPr lang="en-US" altLang="ko-KR" sz="1200" dirty="0"/>
              <a:t>    john = Person()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in_the_forest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in_the_forest</a:t>
            </a:r>
            <a:r>
              <a:rPr lang="en-US" altLang="ko-KR" sz="1200" dirty="0"/>
              <a:t>(john)</a:t>
            </a:r>
          </a:p>
          <a:p>
            <a:r>
              <a:rPr lang="en-US" altLang="ko-KR" sz="1200" dirty="0"/>
              <a:t>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"function 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"</a:t>
            </a:r>
          </a:p>
          <a:p>
            <a:r>
              <a:rPr lang="en-US" altLang="ko-KR" sz="1200" dirty="0"/>
              <a:t>game()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36510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 smtClean="0"/>
              <a:t>function </a:t>
            </a:r>
            <a:r>
              <a:rPr lang="en-US" altLang="ko-KR" sz="1200" dirty="0"/>
              <a:t>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Quaaaaaack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The duck has white and gray feathers.</a:t>
            </a:r>
          </a:p>
          <a:p>
            <a:r>
              <a:rPr lang="en-US" altLang="ko-KR" sz="1200" dirty="0"/>
              <a:t>The person imitates a duck.</a:t>
            </a:r>
          </a:p>
          <a:p>
            <a:r>
              <a:rPr lang="en-US" altLang="ko-KR" sz="1200" dirty="0"/>
              <a:t>The person takes a feather from the ground and shows it.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976662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 후 클래스에 동일한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InTheForest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 smtClean="0"/>
              <a:t>self.quack</a:t>
            </a:r>
            <a:r>
              <a:rPr lang="en-US" altLang="ko-KR" sz="1200" dirty="0" smtClean="0"/>
              <a:t>()</a:t>
            </a:r>
            <a:endParaRPr lang="en-US" altLang="ko-KR" sz="1200" dirty="0"/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self.feathers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classmethod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all(</a:t>
            </a:r>
            <a:r>
              <a:rPr lang="en-US" altLang="ko-KR" sz="1200" dirty="0" err="1"/>
              <a:t>cls,self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cls.quack</a:t>
            </a:r>
            <a:r>
              <a:rPr lang="en-US" altLang="ko-KR" sz="1200" dirty="0"/>
              <a:t>(self)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cls.feathers</a:t>
            </a:r>
            <a:r>
              <a:rPr lang="en-US" altLang="ko-KR" sz="1200" dirty="0"/>
              <a:t>(self)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6056" y="3191069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Duck: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</a:t>
            </a:r>
            <a:r>
              <a:rPr lang="en-US" altLang="ko-KR" sz="1200" dirty="0" err="1"/>
              <a:t>Quaaaaaack</a:t>
            </a:r>
            <a:r>
              <a:rPr lang="en-US" altLang="ko-KR" sz="1200" dirty="0"/>
              <a:t>!")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duck has white and gray feathers.")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Person: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print("The person imitates a duck.")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person takes a feather from the ground and shows it.")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r>
              <a:rPr lang="en-US" altLang="ko-KR" sz="1200" dirty="0"/>
              <a:t>        print("John Smith")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348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함수 정의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79703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클래스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373747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/>
              <a:t>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gameC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 = Duck()</a:t>
            </a:r>
          </a:p>
          <a:p>
            <a:r>
              <a:rPr lang="en-US" altLang="ko-KR" sz="1200" dirty="0"/>
              <a:t>    john = Person()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InTheForest.all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InTheForest.all</a:t>
            </a:r>
            <a:r>
              <a:rPr lang="en-US" altLang="ko-KR" sz="1200" dirty="0"/>
              <a:t>(john)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" class 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"</a:t>
            </a:r>
          </a:p>
          <a:p>
            <a:r>
              <a:rPr lang="en-US" altLang="ko-KR" sz="1200" dirty="0" err="1"/>
              <a:t>gameC</a:t>
            </a:r>
            <a:r>
              <a:rPr lang="en-US" altLang="ko-KR" sz="1200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36510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  class 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Quaaaaaack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The duck has white and gray feathers.</a:t>
            </a:r>
          </a:p>
          <a:p>
            <a:r>
              <a:rPr lang="en-US" altLang="ko-KR" sz="1200" dirty="0"/>
              <a:t>The person imitates a duck.</a:t>
            </a:r>
          </a:p>
          <a:p>
            <a:r>
              <a:rPr lang="en-US" altLang="ko-KR" sz="1200" dirty="0"/>
              <a:t>The person takes a feather from the ground and shows it.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63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 등 네임스페이스 관리를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: </a:t>
            </a:r>
            <a:r>
              <a:rPr lang="ko-KR" altLang="en-US" dirty="0" smtClean="0"/>
              <a:t>객체 네임스페이스를 관리 사전으로 표시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564904"/>
            <a:ext cx="41044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&gt;&gt;&gt;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03648" y="4797152"/>
            <a:ext cx="41044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</a:t>
            </a:r>
            <a:r>
              <a:rPr lang="ko-KR" altLang="en-US" dirty="0" smtClean="0"/>
              <a:t>객체이름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</a:p>
          <a:p>
            <a:r>
              <a:rPr lang="en-US" altLang="ko-KR" dirty="0" smtClean="0"/>
              <a:t>&gt;&gt;&gt;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기</a:t>
            </a:r>
            <a:r>
              <a:rPr lang="ko-KR" altLang="en-US" sz="5400" dirty="0"/>
              <a:t>본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3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Literal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2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객체화 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43608" y="2774720"/>
            <a:ext cx="7200800" cy="3318576"/>
            <a:chOff x="467544" y="2374951"/>
            <a:chExt cx="7200800" cy="3718345"/>
          </a:xfrm>
        </p:grpSpPr>
        <p:sp>
          <p:nvSpPr>
            <p:cNvPr id="4" name="직사각형 3"/>
            <p:cNvSpPr/>
            <p:nvPr/>
          </p:nvSpPr>
          <p:spPr>
            <a:xfrm>
              <a:off x="467544" y="3921616"/>
              <a:ext cx="1800200" cy="739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값 객체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652120" y="2374951"/>
              <a:ext cx="2016224" cy="1656184"/>
              <a:chOff x="5004048" y="2492896"/>
              <a:chExt cx="2016224" cy="208823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004048" y="2492896"/>
                <a:ext cx="201622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수치</a:t>
                </a:r>
                <a:r>
                  <a:rPr lang="ko-KR" altLang="en-US" dirty="0" err="1"/>
                  <a:t>값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004048" y="3284984"/>
                <a:ext cx="201622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문자</a:t>
                </a:r>
                <a:r>
                  <a:rPr lang="ko-KR" altLang="en-US" dirty="0"/>
                  <a:t>열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004048" y="4077072"/>
                <a:ext cx="201622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튜</a:t>
                </a:r>
                <a:r>
                  <a:rPr lang="ko-KR" altLang="en-US" dirty="0" err="1"/>
                  <a:t>플</a:t>
                </a:r>
                <a:endParaRPr lang="ko-KR" altLang="en-US" dirty="0"/>
              </a:p>
            </p:txBody>
          </p:sp>
        </p:grpSp>
        <p:sp>
          <p:nvSpPr>
            <p:cNvPr id="10" name="왼쪽 중괄호 9"/>
            <p:cNvSpPr/>
            <p:nvPr/>
          </p:nvSpPr>
          <p:spPr>
            <a:xfrm>
              <a:off x="5076056" y="2381815"/>
              <a:ext cx="432048" cy="1584176"/>
            </a:xfrm>
            <a:prstGeom prst="leftBrace">
              <a:avLst>
                <a:gd name="adj1" fmla="val 7605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03848" y="2797287"/>
              <a:ext cx="1800200" cy="739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Immutuable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값객체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3848" y="5209556"/>
              <a:ext cx="1800200" cy="739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Mutuable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참조객체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52120" y="5039247"/>
              <a:ext cx="2016224" cy="1027976"/>
              <a:chOff x="5004048" y="2492896"/>
              <a:chExt cx="2016224" cy="129614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004048" y="2492896"/>
                <a:ext cx="201622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리스</a:t>
                </a:r>
                <a:r>
                  <a:rPr lang="ko-KR" altLang="en-US" dirty="0"/>
                  <a:t>트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004048" y="3284984"/>
                <a:ext cx="201622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딕</a:t>
                </a:r>
                <a:r>
                  <a:rPr lang="ko-KR" altLang="en-US" dirty="0" err="1" smtClean="0"/>
                  <a:t>션너리</a:t>
                </a:r>
                <a:endParaRPr lang="ko-KR" altLang="en-US" dirty="0"/>
              </a:p>
            </p:txBody>
          </p:sp>
        </p:grpSp>
        <p:sp>
          <p:nvSpPr>
            <p:cNvPr id="18" name="왼쪽 중괄호 17"/>
            <p:cNvSpPr/>
            <p:nvPr/>
          </p:nvSpPr>
          <p:spPr>
            <a:xfrm>
              <a:off x="5076056" y="5065320"/>
              <a:ext cx="432048" cy="1027976"/>
            </a:xfrm>
            <a:prstGeom prst="leftBrace">
              <a:avLst>
                <a:gd name="adj1" fmla="val 3408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1560" y="148824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모두 객체이므로 변경여부 관리가 중요하다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객체가 생성되고 함수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등으로 전달될 때에도 변경이 가능한 객체와 불가능한 객체를 동일한 방식으로 관리한다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4" idx="3"/>
            <a:endCxn id="11" idx="1"/>
          </p:cNvCxnSpPr>
          <p:nvPr/>
        </p:nvCxnSpPr>
        <p:spPr>
          <a:xfrm flipV="1">
            <a:off x="2843808" y="3481649"/>
            <a:ext cx="936104" cy="10034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12" idx="1"/>
          </p:cNvCxnSpPr>
          <p:nvPr/>
        </p:nvCxnSpPr>
        <p:spPr>
          <a:xfrm>
            <a:off x="2843808" y="4485098"/>
            <a:ext cx="936104" cy="11494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 </a:t>
            </a:r>
            <a:r>
              <a:rPr lang="ko-KR" altLang="en-US" dirty="0" smtClean="0"/>
              <a:t>갱신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Immutuable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값객체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변수에 저장된 것을 값으로 인식하여 변수를 치환이 가능하지만 변경은 안됨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smtClean="0"/>
              <a:t>문자열은 임의적으로 </a:t>
            </a:r>
            <a:r>
              <a:rPr lang="ko-KR" altLang="en-US" sz="2000" dirty="0" err="1" smtClean="0"/>
              <a:t>값객체로</a:t>
            </a:r>
            <a:r>
              <a:rPr lang="ko-KR" altLang="en-US" sz="2000" dirty="0" smtClean="0"/>
              <a:t> 정의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Mutuable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참조객체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변수에 저장된 것은 객체의 요소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들이 저장된 참조이므로 실제 값들이 변경이 가능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smtClean="0"/>
              <a:t>함수 </a:t>
            </a:r>
            <a:r>
              <a:rPr lang="ko-KR" altLang="en-US" sz="2000" dirty="0" err="1" smtClean="0"/>
              <a:t>파라미터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할당을 할 경우 참조만 넘어가므로 요소들이 변경이 가능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6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값 처리하는 예시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3212976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= 10                # 10 </a:t>
            </a:r>
            <a:r>
              <a:rPr lang="ko-KR" altLang="en-US" dirty="0" smtClean="0"/>
              <a:t>이라는 숫자 객체 생김 참조가 생성</a:t>
            </a:r>
            <a:endParaRPr lang="en-US" altLang="ko-KR" dirty="0" smtClean="0"/>
          </a:p>
          <a:p>
            <a:r>
              <a:rPr lang="en-US" altLang="ko-KR" dirty="0" smtClean="0"/>
              <a:t>Print(id(a))           # </a:t>
            </a:r>
            <a:r>
              <a:rPr lang="ko-KR" altLang="en-US" dirty="0" smtClean="0"/>
              <a:t>변수 내의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숫자 객체의 참조 저장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# 1234567</a:t>
            </a:r>
          </a:p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aa(a)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aa = locals()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print(aa[‘a’])     # 10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print(id(aa[‘a’])) # 1234567 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dirty="0" smtClean="0"/>
              <a:t>a(a)                   # </a:t>
            </a:r>
            <a:r>
              <a:rPr lang="ko-KR" altLang="en-US" dirty="0" smtClean="0"/>
              <a:t>글로벌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aa</a:t>
            </a:r>
            <a:r>
              <a:rPr lang="ko-KR" altLang="en-US" dirty="0" smtClean="0"/>
              <a:t>함수에 로컬변수로 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# </a:t>
            </a:r>
            <a:r>
              <a:rPr lang="ko-KR" altLang="en-US" dirty="0" smtClean="0"/>
              <a:t>당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148478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변경불가능한</a:t>
            </a:r>
            <a:r>
              <a:rPr lang="ko-KR" altLang="en-US" dirty="0" smtClean="0"/>
              <a:t> 숫자 객체는 동일한 참조를 가지지만 변경이 불가능하기 때문에  </a:t>
            </a:r>
            <a:r>
              <a:rPr lang="en-US" altLang="ko-KR" dirty="0" smtClean="0"/>
              <a:t>call by Value </a:t>
            </a:r>
            <a:r>
              <a:rPr lang="ko-KR" altLang="en-US" dirty="0" smtClean="0"/>
              <a:t>처럼 처리가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숫자 객체가 생성되면 어디서나 동일한 참조를 통해 처리한다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4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Object Value Bound/unbound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명시적으로 </a:t>
            </a:r>
            <a:r>
              <a:rPr lang="en-US" altLang="ko-KR" dirty="0" smtClean="0"/>
              <a:t>Binding</a:t>
            </a:r>
            <a:r>
              <a:rPr lang="ko-KR" altLang="en-US" dirty="0" smtClean="0"/>
              <a:t>을 처리할 것인지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Binding</a:t>
            </a:r>
            <a:r>
              <a:rPr lang="ko-KR" altLang="en-US" dirty="0" smtClean="0"/>
              <a:t>을 처리할지 명확히 구분되어야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78904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Unbinding – List comprehension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- range(),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(), exec()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-  </a:t>
            </a:r>
            <a:r>
              <a:rPr lang="ko-KR" altLang="en-US" dirty="0" smtClean="0"/>
              <a:t>함수의 가변인자</a:t>
            </a:r>
            <a:r>
              <a:rPr lang="en-US" altLang="ko-KR" dirty="0" smtClean="0"/>
              <a:t>( 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**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- 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 없이 실행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binding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-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객체에 속성이나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smtClean="0"/>
              <a:t>Data</a:t>
            </a:r>
            <a:br>
              <a:rPr lang="en-US" altLang="ko-KR" sz="5400" dirty="0" smtClean="0"/>
            </a:br>
            <a:r>
              <a:rPr lang="en-US" altLang="ko-KR" sz="5400" dirty="0" smtClean="0"/>
              <a:t>type</a:t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Mutable &amp; immutable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4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Mutable &amp; </a:t>
            </a:r>
            <a:r>
              <a:rPr lang="en-US" altLang="ko-KR" dirty="0"/>
              <a:t>immutable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104456"/>
          </a:xfrm>
        </p:spPr>
        <p:txBody>
          <a:bodyPr>
            <a:normAutofit fontScale="92500" lnSpcReduction="20000"/>
          </a:bodyPr>
          <a:lstStyle/>
          <a:p>
            <a:pPr marL="320040" lvl="1" indent="0">
              <a:buNone/>
            </a:pPr>
            <a:r>
              <a:rPr lang="en-US" altLang="ko-KR" dirty="0" smtClean="0"/>
              <a:t>Values </a:t>
            </a:r>
            <a:r>
              <a:rPr lang="ko-KR" altLang="en-US" dirty="0" smtClean="0"/>
              <a:t>내부의 값을 변경이 가능한지 점검하여 값을 변경</a:t>
            </a:r>
            <a:r>
              <a:rPr lang="en-US" altLang="ko-KR" dirty="0" smtClean="0"/>
              <a:t>.</a:t>
            </a:r>
          </a:p>
          <a:p>
            <a:pPr marL="320040" lvl="1" indent="0">
              <a:buNone/>
            </a:pPr>
            <a:r>
              <a:rPr lang="ko-KR" altLang="en-US" dirty="0" smtClean="0"/>
              <a:t>특히 </a:t>
            </a:r>
            <a:r>
              <a:rPr lang="en-US" altLang="ko-KR" dirty="0" smtClean="0"/>
              <a:t>variables,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복사할 경우 실제 값 객체가 변경가능여부에 따라 다른 경우가 발생함</a:t>
            </a:r>
            <a:endParaRPr lang="en-US" altLang="ko-KR" dirty="0" smtClean="0"/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 smtClean="0"/>
              <a:t>Mutable</a:t>
            </a:r>
            <a:r>
              <a:rPr lang="ko-KR" altLang="en-US" dirty="0" smtClean="0"/>
              <a:t>은 주로 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타입으로 내부  값인 요소에 추가하는 것이므로 변수나 함수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사용해도 변경</a:t>
            </a:r>
            <a:r>
              <a:rPr lang="en-US" altLang="ko-KR" dirty="0" smtClean="0"/>
              <a:t>( swallow copy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 smtClean="0"/>
              <a:t>Mutable </a:t>
            </a:r>
            <a:r>
              <a:rPr lang="ko-KR" altLang="en-US" dirty="0" smtClean="0"/>
              <a:t>처리할 경우 처음이 값이 변경되지 않으려면 참조만 복사하지 말고 전체 값을 복사해야 별도의 참조가 생겨 다른 값 객체로 인식함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deepcopy</a:t>
            </a:r>
            <a:r>
              <a:rPr lang="en-US" altLang="ko-KR" dirty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30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Mutable &amp; immutable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 fontScale="85000" lnSpcReduction="20000"/>
          </a:bodyPr>
          <a:lstStyle/>
          <a:p>
            <a:pPr marL="320040" lvl="1" indent="0">
              <a:buNone/>
            </a:pPr>
            <a:r>
              <a:rPr lang="en-US" altLang="ko-KR" dirty="0" err="1" smtClean="0"/>
              <a:t>ismutable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만들어서 실제 값들이 변경여부를 점검한 후에 처리할 수 있으면 좋다</a:t>
            </a: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43608" y="2780928"/>
            <a:ext cx="374441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함수를 정의해서 각 타입에 대한 갱신여부를 확인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result = </a:t>
            </a:r>
            <a:r>
              <a:rPr lang="en-US" altLang="ko-KR" sz="1200" dirty="0" smtClean="0"/>
              <a:t>True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타입을 문자열로 가져오기</a:t>
            </a:r>
            <a:endParaRPr lang="en-US" altLang="ko-KR" sz="1200" dirty="0"/>
          </a:p>
          <a:p>
            <a:r>
              <a:rPr lang="en-US" altLang="ko-KR" sz="1200" dirty="0"/>
              <a:t>    com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class__.__name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    if com not in [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','float','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','tuple']  :</a:t>
            </a:r>
          </a:p>
          <a:p>
            <a:r>
              <a:rPr lang="en-US" altLang="ko-KR" sz="1200" dirty="0"/>
              <a:t>        result = </a:t>
            </a:r>
            <a:r>
              <a:rPr lang="en-US" altLang="ko-KR" sz="1200" dirty="0" smtClean="0"/>
              <a:t>False         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com,result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r>
              <a:rPr lang="en-US" altLang="ko-KR" sz="1200" dirty="0"/>
              <a:t>print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is ', 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('a')</a:t>
            </a:r>
          </a:p>
          <a:p>
            <a:r>
              <a:rPr lang="en-US" altLang="ko-KR" sz="1200" dirty="0"/>
              <a:t>print 'list is',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([])</a:t>
            </a:r>
          </a:p>
          <a:p>
            <a:r>
              <a:rPr lang="en-US" altLang="ko-KR" sz="1200" dirty="0"/>
              <a:t>print 'tuple is',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((1,))</a:t>
            </a:r>
          </a:p>
          <a:p>
            <a:r>
              <a:rPr lang="en-US" altLang="ko-KR" sz="1200" dirty="0"/>
              <a:t>print '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is',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({})</a:t>
            </a:r>
          </a:p>
          <a:p>
            <a:r>
              <a:rPr lang="en-US" altLang="ko-KR" sz="1200" dirty="0"/>
              <a:t>print 'object is',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(object)</a:t>
            </a:r>
          </a:p>
          <a:p>
            <a:r>
              <a:rPr lang="en-US" altLang="ko-KR" sz="1200" dirty="0"/>
              <a:t>print 'function is',</a:t>
            </a:r>
            <a:r>
              <a:rPr lang="en-US" altLang="ko-KR" sz="1200" dirty="0" err="1"/>
              <a:t>ismutable</a:t>
            </a:r>
            <a:r>
              <a:rPr lang="en-US" altLang="ko-KR" sz="1200" dirty="0"/>
              <a:t>(lambda x:x)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005064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err="1"/>
              <a:t>str</a:t>
            </a:r>
            <a:r>
              <a:rPr lang="en-US" altLang="ko-KR" dirty="0"/>
              <a:t> is  ('</a:t>
            </a:r>
            <a:r>
              <a:rPr lang="en-US" altLang="ko-KR" dirty="0" err="1"/>
              <a:t>str</a:t>
            </a:r>
            <a:r>
              <a:rPr lang="en-US" altLang="ko-KR" dirty="0"/>
              <a:t>', True)</a:t>
            </a:r>
          </a:p>
          <a:p>
            <a:r>
              <a:rPr lang="en-US" altLang="ko-KR" dirty="0"/>
              <a:t>list is ('list', False)</a:t>
            </a:r>
          </a:p>
          <a:p>
            <a:r>
              <a:rPr lang="en-US" altLang="ko-KR" dirty="0"/>
              <a:t>tuple is ('tuple', True)</a:t>
            </a:r>
          </a:p>
          <a:p>
            <a:r>
              <a:rPr lang="en-US" altLang="ko-KR" dirty="0" err="1"/>
              <a:t>dict</a:t>
            </a:r>
            <a:r>
              <a:rPr lang="en-US" altLang="ko-KR" dirty="0"/>
              <a:t> is ('</a:t>
            </a:r>
            <a:r>
              <a:rPr lang="en-US" altLang="ko-KR" dirty="0" err="1"/>
              <a:t>dict</a:t>
            </a:r>
            <a:r>
              <a:rPr lang="en-US" altLang="ko-KR" dirty="0"/>
              <a:t>', False)</a:t>
            </a:r>
          </a:p>
          <a:p>
            <a:r>
              <a:rPr lang="en-US" altLang="ko-KR" dirty="0"/>
              <a:t>object is ('type', False)</a:t>
            </a:r>
          </a:p>
          <a:p>
            <a:r>
              <a:rPr lang="en-US" altLang="ko-KR" dirty="0"/>
              <a:t>function is ('function', False)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comprehension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0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식별자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다양한 객체의 값을 원소로 </a:t>
            </a:r>
            <a:r>
              <a:rPr lang="ko-KR" altLang="en-US" dirty="0" err="1" smtClean="0"/>
              <a:t>값는</a:t>
            </a:r>
            <a:r>
              <a:rPr lang="ko-KR" altLang="en-US" dirty="0" smtClean="0"/>
              <a:t> 데이터 타입</a:t>
            </a:r>
            <a:endParaRPr lang="en-US" altLang="ko-KR" dirty="0" smtClean="0"/>
          </a:p>
        </p:txBody>
      </p:sp>
      <p:grpSp>
        <p:nvGrpSpPr>
          <p:cNvPr id="37" name="그룹 36"/>
          <p:cNvGrpSpPr/>
          <p:nvPr/>
        </p:nvGrpSpPr>
        <p:grpSpPr>
          <a:xfrm>
            <a:off x="1115616" y="2755233"/>
            <a:ext cx="4524905" cy="1105815"/>
            <a:chOff x="1187624" y="3356992"/>
            <a:chExt cx="4896544" cy="1493286"/>
          </a:xfrm>
        </p:grpSpPr>
        <p:sp>
          <p:nvSpPr>
            <p:cNvPr id="5" name="직사각형 4"/>
            <p:cNvSpPr/>
            <p:nvPr/>
          </p:nvSpPr>
          <p:spPr>
            <a:xfrm>
              <a:off x="1187624" y="3916548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Sequenec</a:t>
              </a:r>
              <a:r>
                <a:rPr lang="en-US" altLang="ko-KR" sz="1400" dirty="0" smtClean="0"/>
                <a:t> Types</a:t>
              </a:r>
              <a:endParaRPr lang="ko-KR" altLang="en-US" sz="14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67944" y="3356992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String/</a:t>
              </a:r>
              <a:r>
                <a:rPr lang="en-US" altLang="ko-KR" sz="1400" dirty="0" err="1" smtClean="0"/>
                <a:t>unicode</a:t>
              </a:r>
              <a:endParaRPr lang="ko-KR" altLang="en-US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067944" y="3906493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Buffer/range</a:t>
              </a:r>
              <a:endParaRPr lang="ko-KR" altLang="en-US" sz="14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67944" y="4509120"/>
              <a:ext cx="2016224" cy="34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List/tuple</a:t>
              </a:r>
              <a:endParaRPr lang="ko-KR" altLang="en-US" sz="1400" dirty="0"/>
            </a:p>
          </p:txBody>
        </p:sp>
        <p:cxnSp>
          <p:nvCxnSpPr>
            <p:cNvPr id="22" name="꺾인 연결선 21"/>
            <p:cNvCxnSpPr>
              <a:stCxn id="5" idx="3"/>
              <a:endCxn id="26" idx="1"/>
            </p:cNvCxnSpPr>
            <p:nvPr/>
          </p:nvCxnSpPr>
          <p:spPr>
            <a:xfrm flipV="1">
              <a:off x="3203848" y="3527571"/>
              <a:ext cx="864096" cy="5595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5" idx="3"/>
              <a:endCxn id="28" idx="1"/>
            </p:cNvCxnSpPr>
            <p:nvPr/>
          </p:nvCxnSpPr>
          <p:spPr>
            <a:xfrm flipV="1">
              <a:off x="3203848" y="4077072"/>
              <a:ext cx="864096" cy="100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5" idx="3"/>
              <a:endCxn id="29" idx="1"/>
            </p:cNvCxnSpPr>
            <p:nvPr/>
          </p:nvCxnSpPr>
          <p:spPr>
            <a:xfrm>
              <a:off x="3203848" y="4087127"/>
              <a:ext cx="864096" cy="5925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1600" y="4530464"/>
            <a:ext cx="5844048" cy="1800200"/>
            <a:chOff x="1648264" y="4293096"/>
            <a:chExt cx="5844048" cy="2037568"/>
          </a:xfrm>
        </p:grpSpPr>
        <p:sp>
          <p:nvSpPr>
            <p:cNvPr id="16" name="직사각형 15"/>
            <p:cNvSpPr/>
            <p:nvPr/>
          </p:nvSpPr>
          <p:spPr>
            <a:xfrm>
              <a:off x="1648264" y="4314440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</a:t>
              </a:r>
              <a:r>
                <a:rPr lang="ko-KR" altLang="en-US" dirty="0"/>
                <a:t>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44408" y="4293096"/>
              <a:ext cx="25922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container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17216" y="532255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17216" y="5898616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참조</a:t>
              </a:r>
            </a:p>
          </p:txBody>
        </p:sp>
        <p:cxnSp>
          <p:nvCxnSpPr>
            <p:cNvPr id="23" name="꺾인 연결선 22"/>
            <p:cNvCxnSpPr>
              <a:stCxn id="17" idx="2"/>
              <a:endCxn id="18" idx="1"/>
            </p:cNvCxnSpPr>
            <p:nvPr/>
          </p:nvCxnSpPr>
          <p:spPr>
            <a:xfrm rot="16200000" flipH="1">
              <a:off x="4172168" y="4793528"/>
              <a:ext cx="813432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7" idx="2"/>
              <a:endCxn id="20" idx="1"/>
            </p:cNvCxnSpPr>
            <p:nvPr/>
          </p:nvCxnSpPr>
          <p:spPr>
            <a:xfrm rot="16200000" flipH="1">
              <a:off x="3884136" y="5081560"/>
              <a:ext cx="1389496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6484200" y="533091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값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84200" y="589783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container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18" idx="3"/>
              <a:endCxn id="27" idx="1"/>
            </p:cNvCxnSpPr>
            <p:nvPr/>
          </p:nvCxnSpPr>
          <p:spPr>
            <a:xfrm>
              <a:off x="5925328" y="5538576"/>
              <a:ext cx="558872" cy="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0" idx="3"/>
              <a:endCxn id="31" idx="1"/>
            </p:cNvCxnSpPr>
            <p:nvPr/>
          </p:nvCxnSpPr>
          <p:spPr>
            <a:xfrm flipV="1">
              <a:off x="5925328" y="6113856"/>
              <a:ext cx="558872" cy="7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948264" y="540740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** string </a:t>
            </a:r>
            <a:r>
              <a:rPr lang="ko-KR" altLang="en-US" sz="1200" dirty="0" err="1" smtClean="0"/>
              <a:t>일경우</a:t>
            </a:r>
            <a:r>
              <a:rPr lang="ko-KR" altLang="en-US" sz="1200" dirty="0" smtClean="0"/>
              <a:t> 값만 처리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139952" y="5271516"/>
            <a:ext cx="2808312" cy="12538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9992" y="492142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Elements </a:t>
            </a:r>
            <a:r>
              <a:rPr lang="ko-KR" altLang="en-US" sz="1400" u="sng" dirty="0" smtClean="0"/>
              <a:t>관리</a:t>
            </a:r>
            <a:endParaRPr lang="ko-KR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28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-dictionary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46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Key/Value</a:t>
            </a:r>
            <a:r>
              <a:rPr lang="ko-KR" altLang="en-US" dirty="0" smtClean="0"/>
              <a:t>로 원소를 관리하는 데이터 타입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요소들은 </a:t>
            </a:r>
            <a:r>
              <a:rPr lang="ko-KR" altLang="en-US" dirty="0" err="1" smtClean="0"/>
              <a:t>변경가능하므로</a:t>
            </a:r>
            <a:r>
              <a:rPr lang="ko-KR" altLang="en-US" dirty="0" smtClean="0"/>
              <a:t> 변수에 </a:t>
            </a:r>
            <a:r>
              <a:rPr lang="ko-KR" altLang="en-US" dirty="0" err="1" smtClean="0"/>
              <a:t>복사시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791581" y="3181548"/>
            <a:ext cx="3924436" cy="2664296"/>
            <a:chOff x="791580" y="3181548"/>
            <a:chExt cx="7006484" cy="2664296"/>
          </a:xfrm>
        </p:grpSpPr>
        <p:sp>
          <p:nvSpPr>
            <p:cNvPr id="3" name="직사각형 2"/>
            <p:cNvSpPr/>
            <p:nvPr/>
          </p:nvSpPr>
          <p:spPr>
            <a:xfrm>
              <a:off x="813288" y="3829620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참</a:t>
              </a:r>
              <a:r>
                <a:rPr lang="ko-KR" altLang="en-US" sz="1200" dirty="0"/>
                <a:t>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09432" y="3808276"/>
              <a:ext cx="25922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82240" y="483773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Name 1</a:t>
              </a:r>
              <a:endParaRPr lang="ko-KR" altLang="en-US" sz="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89952" y="483773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값</a:t>
              </a:r>
              <a:endParaRPr lang="ko-KR" altLang="en-US" sz="8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82240" y="5413796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Name 2</a:t>
              </a:r>
              <a:endParaRPr lang="ko-KR" altLang="en-US" sz="8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89952" y="540465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container</a:t>
              </a:r>
              <a:endParaRPr lang="ko-KR" altLang="en-US" sz="800" dirty="0"/>
            </a:p>
          </p:txBody>
        </p:sp>
        <p:cxnSp>
          <p:nvCxnSpPr>
            <p:cNvPr id="6" name="꺾인 연결선 5"/>
            <p:cNvCxnSpPr>
              <a:stCxn id="15" idx="2"/>
              <a:endCxn id="16" idx="1"/>
            </p:cNvCxnSpPr>
            <p:nvPr/>
          </p:nvCxnSpPr>
          <p:spPr>
            <a:xfrm rot="16200000" flipH="1">
              <a:off x="3337192" y="4308708"/>
              <a:ext cx="813432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15" idx="2"/>
              <a:endCxn id="18" idx="1"/>
            </p:cNvCxnSpPr>
            <p:nvPr/>
          </p:nvCxnSpPr>
          <p:spPr>
            <a:xfrm rot="16200000" flipH="1">
              <a:off x="3049160" y="4596740"/>
              <a:ext cx="1389496" cy="6766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649224" y="484609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참</a:t>
              </a:r>
              <a:r>
                <a:rPr lang="ko-KR" altLang="en-US" sz="800" dirty="0"/>
                <a:t>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49224" y="5413012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참조</a:t>
              </a:r>
              <a:endParaRPr lang="ko-KR" altLang="en-US" sz="800" dirty="0"/>
            </a:p>
          </p:txBody>
        </p:sp>
        <p:cxnSp>
          <p:nvCxnSpPr>
            <p:cNvPr id="10" name="직선 화살표 연결선 9"/>
            <p:cNvCxnSpPr>
              <a:stCxn id="16" idx="3"/>
              <a:endCxn id="25" idx="1"/>
            </p:cNvCxnSpPr>
            <p:nvPr/>
          </p:nvCxnSpPr>
          <p:spPr>
            <a:xfrm>
              <a:off x="5090352" y="5053756"/>
              <a:ext cx="558872" cy="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18" idx="3"/>
              <a:endCxn id="27" idx="1"/>
            </p:cNvCxnSpPr>
            <p:nvPr/>
          </p:nvCxnSpPr>
          <p:spPr>
            <a:xfrm flipV="1">
              <a:off x="5090352" y="5629036"/>
              <a:ext cx="558872" cy="7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20072" y="4877450"/>
              <a:ext cx="299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20" y="5430792"/>
              <a:ext cx="299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91580" y="3181548"/>
              <a:ext cx="4298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Dictionary Type</a:t>
              </a:r>
              <a:endParaRPr lang="ko-KR" altLang="en-US" dirty="0"/>
            </a:p>
          </p:txBody>
        </p:sp>
      </p:grpSp>
      <p:pic>
        <p:nvPicPr>
          <p:cNvPr id="45058" name="Picture 2" descr="dict with keys 'a' 'o' 'g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50880"/>
            <a:ext cx="2808313" cy="289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조건제시법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원소나열법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dirty="0" smtClean="0"/>
              <a:t>수학 집합을 표시할 때 원소를 나열하는 법과 특정 조건을 함축하여 표시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339752" y="3429000"/>
            <a:ext cx="46085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# </a:t>
            </a:r>
            <a:r>
              <a:rPr kumimoji="1" lang="ko-KR" altLang="en-US" dirty="0" smtClean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원소나열</a:t>
            </a:r>
            <a:r>
              <a:rPr kumimoji="1" lang="en-US" altLang="ko-KR" dirty="0" smtClean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    </a:t>
            </a:r>
          </a:p>
          <a:p>
            <a:r>
              <a:rPr kumimoji="1" lang="en-US" altLang="ko-KR" dirty="0" smtClean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         S 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{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2,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4,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8,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...,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dirty="0" smtClean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¹²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}</a:t>
            </a:r>
          </a:p>
          <a:p>
            <a:endParaRPr kumimoji="1" lang="en-US" altLang="ko-KR" sz="800" dirty="0">
              <a:solidFill>
                <a:schemeClr val="bg1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kumimoji="1" lang="ko-KR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en-US" altLang="ko-KR" sz="8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# </a:t>
            </a:r>
            <a:r>
              <a:rPr kumimoji="1" lang="ko-KR" altLang="en-US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조건 제시</a:t>
            </a:r>
            <a:endParaRPr kumimoji="1" lang="en-US" altLang="ko-KR" dirty="0">
              <a:solidFill>
                <a:schemeClr val="bg1"/>
              </a:solidFill>
              <a:latin typeface="Arial"/>
              <a:ea typeface="굴림" pitchFamily="50" charset="-127"/>
              <a:cs typeface="굴림" pitchFamily="50" charset="-127"/>
            </a:endParaRPr>
          </a:p>
          <a:p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       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M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{x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|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in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and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even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}</a:t>
            </a:r>
            <a:r>
              <a:rPr kumimoji="1" lang="ko-KR" altLang="ko-KR" sz="4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4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조건 제시 표현은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sequence if </a:t>
            </a:r>
            <a:r>
              <a:rPr lang="ko-KR" altLang="en-US" dirty="0" smtClean="0"/>
              <a:t>논리식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6677" y="3068960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표현</a:t>
            </a:r>
            <a:r>
              <a:rPr lang="ko-KR" altLang="en-US" dirty="0" err="1"/>
              <a:t>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0635" y="3068960"/>
            <a:ext cx="220053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연속처리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04520" y="3068960"/>
            <a:ext cx="20078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연속처리 제약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60370" y="4941168"/>
            <a:ext cx="2479781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283968" y="4221088"/>
            <a:ext cx="720080" cy="56121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2924944"/>
            <a:ext cx="705678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43120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동일 표현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리스트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값을 정하지 않고  호출 시 리스트 내의 값들이 처리되도록 구성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 = [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sequence if </a:t>
            </a:r>
            <a:r>
              <a:rPr lang="ko-KR" altLang="en-US" dirty="0" smtClean="0"/>
              <a:t>논리식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squares = []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for x in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10): </a:t>
            </a:r>
            <a:endParaRPr lang="en-US" altLang="ko-KR" sz="1200" dirty="0" smtClean="0"/>
          </a:p>
          <a:p>
            <a:r>
              <a:rPr lang="en-US" altLang="ko-KR" sz="1200" dirty="0" smtClean="0"/>
              <a:t>...          </a:t>
            </a:r>
            <a:r>
              <a:rPr lang="en-US" altLang="ko-KR" sz="1200" dirty="0" err="1"/>
              <a:t>squares.append</a:t>
            </a:r>
            <a:r>
              <a:rPr lang="en-US" altLang="ko-KR" sz="1200" dirty="0"/>
              <a:t>(x**2) </a:t>
            </a:r>
            <a:endParaRPr lang="en-US" altLang="ko-KR" sz="1200" dirty="0" smtClean="0"/>
          </a:p>
          <a:p>
            <a:r>
              <a:rPr lang="en-US" altLang="ko-KR" sz="1200" dirty="0" smtClean="0"/>
              <a:t>... </a:t>
            </a:r>
          </a:p>
          <a:p>
            <a:r>
              <a:rPr lang="en-US" altLang="ko-KR" sz="1200" dirty="0" smtClean="0"/>
              <a:t>&gt;&gt;&gt; squares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[0, 1, 4, 9, 16, 25, 36, 49, 64, 81]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88024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squares = [x**2 for x in range(10)]</a:t>
            </a:r>
          </a:p>
          <a:p>
            <a:r>
              <a:rPr lang="en-US" altLang="ko-KR" sz="1200" dirty="0"/>
              <a:t>&gt;&gt;&gt; squares</a:t>
            </a:r>
          </a:p>
          <a:p>
            <a:r>
              <a:rPr lang="en-US" altLang="ko-KR" sz="1200" dirty="0"/>
              <a:t>[0, 1, 4, 9, 16, 25, 36, 49, 64, 81]</a:t>
            </a:r>
          </a:p>
          <a:p>
            <a:r>
              <a:rPr lang="en-US" altLang="ko-KR" sz="1200" dirty="0"/>
              <a:t>&gt;&gt;&gt;  </a:t>
            </a:r>
          </a:p>
        </p:txBody>
      </p:sp>
    </p:spTree>
    <p:extLst>
      <p:ext uri="{BB962C8B-B14F-4D97-AF65-F5344CB8AC3E}">
        <p14:creationId xmlns:p14="http://schemas.microsoft.com/office/powerpoint/2010/main" val="28345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값을 정하지 않고  호출 시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 내의 값들이 처리되도록 구성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 = {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sequence if </a:t>
            </a:r>
            <a:r>
              <a:rPr lang="ko-KR" altLang="en-US" dirty="0" smtClean="0"/>
              <a:t>논리식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s = set()  </a:t>
            </a:r>
          </a:p>
          <a:p>
            <a:r>
              <a:rPr lang="en-US" altLang="ko-KR" sz="1200" dirty="0" smtClean="0"/>
              <a:t>&gt;&gt;&gt;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range(10)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</a:t>
            </a:r>
            <a:r>
              <a:rPr lang="en-US" altLang="ko-KR" sz="1200" dirty="0" err="1" smtClean="0"/>
              <a:t>s.add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smtClean="0"/>
              <a:t>&gt;&gt;&gt; s</a:t>
            </a:r>
            <a:endParaRPr lang="en-US" altLang="ko-KR" sz="1200" dirty="0"/>
          </a:p>
          <a:p>
            <a:r>
              <a:rPr lang="en-US" altLang="ko-KR" sz="1200" dirty="0" smtClean="0"/>
              <a:t>{0</a:t>
            </a:r>
            <a:r>
              <a:rPr lang="en-US" altLang="ko-KR" sz="1200" dirty="0"/>
              <a:t>, 1, 2, 3, 4, 5, 6, 7, 8, 9}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88024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s1 = {x for x in range(9)}</a:t>
            </a:r>
          </a:p>
          <a:p>
            <a:r>
              <a:rPr lang="en-US" altLang="ko-KR" sz="1200" dirty="0" smtClean="0"/>
              <a:t>&gt;&gt;&gt; s1</a:t>
            </a:r>
            <a:endParaRPr lang="en-US" altLang="ko-KR" sz="1200" dirty="0"/>
          </a:p>
          <a:p>
            <a:r>
              <a:rPr lang="en-US" altLang="ko-KR" sz="1200" dirty="0" smtClean="0"/>
              <a:t>{0</a:t>
            </a:r>
            <a:r>
              <a:rPr lang="en-US" altLang="ko-KR" sz="1200" dirty="0"/>
              <a:t>, 1, 2, 3, 4, 5, 6, 7, 8}</a:t>
            </a:r>
          </a:p>
        </p:txBody>
      </p:sp>
    </p:spTree>
    <p:extLst>
      <p:ext uri="{BB962C8B-B14F-4D97-AF65-F5344CB8AC3E}">
        <p14:creationId xmlns:p14="http://schemas.microsoft.com/office/powerpoint/2010/main" val="34595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Comprehension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사전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값을 정하지 않고  호출 시 사</a:t>
            </a:r>
            <a:r>
              <a:rPr lang="ko-KR" altLang="en-US" dirty="0"/>
              <a:t>전</a:t>
            </a:r>
            <a:r>
              <a:rPr lang="ko-KR" altLang="en-US" dirty="0" smtClean="0"/>
              <a:t> 내의 값들이 처리되도록 구성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 = </a:t>
            </a:r>
            <a:r>
              <a:rPr lang="en-US" altLang="ko-KR" dirty="0"/>
              <a:t>{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 for (</a:t>
            </a:r>
            <a:r>
              <a:rPr lang="en-US" altLang="ko-KR" dirty="0" err="1" smtClean="0"/>
              <a:t>k,v</a:t>
            </a:r>
            <a:r>
              <a:rPr lang="en-US" altLang="ko-KR" dirty="0" smtClean="0"/>
              <a:t>) in sequence if </a:t>
            </a:r>
            <a:r>
              <a:rPr lang="ko-KR" altLang="en-US" dirty="0" smtClean="0"/>
              <a:t>논리식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159628"/>
            <a:ext cx="36004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d = {}</a:t>
            </a:r>
          </a:p>
          <a:p>
            <a:r>
              <a:rPr lang="en-US" altLang="ko-KR" sz="1200" dirty="0" smtClean="0"/>
              <a:t>&gt;&gt;&gt; for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) in zip(range(9),range(9))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 </a:t>
            </a:r>
            <a:r>
              <a:rPr lang="en-US" altLang="ko-KR" sz="1200" dirty="0"/>
              <a:t>d[k] = v</a:t>
            </a:r>
          </a:p>
          <a:p>
            <a:r>
              <a:rPr lang="en-US" altLang="ko-KR" sz="1200" dirty="0"/>
              <a:t> &gt;&gt;&gt; </a:t>
            </a:r>
            <a:r>
              <a:rPr lang="en-US" altLang="ko-KR" sz="1200" dirty="0" smtClean="0"/>
              <a:t>d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  <a:r>
              <a:rPr lang="en-US" altLang="ko-KR" sz="1200" dirty="0"/>
              <a:t>0: 0, 1: 1, 2: 2, 3: 3, 4: 4, 5: 5, 6: 6, 7: 7, 8: 8}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88024" y="4159628"/>
            <a:ext cx="417646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d1 </a:t>
            </a:r>
            <a:r>
              <a:rPr lang="en-US" altLang="ko-KR" sz="1200" dirty="0"/>
              <a:t>= {</a:t>
            </a:r>
            <a:r>
              <a:rPr lang="en-US" altLang="ko-KR" sz="1200" dirty="0" err="1"/>
              <a:t>x:y</a:t>
            </a:r>
            <a:r>
              <a:rPr lang="en-US" altLang="ko-KR" sz="1200" dirty="0"/>
              <a:t> for 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in zip(range(9</a:t>
            </a:r>
            <a:r>
              <a:rPr lang="en-US" altLang="ko-KR" sz="1200" dirty="0"/>
              <a:t>),range(9)) } </a:t>
            </a:r>
          </a:p>
          <a:p>
            <a:r>
              <a:rPr lang="en-US" altLang="ko-KR" sz="1200" dirty="0" smtClean="0"/>
              <a:t>&gt;&gt;&gt; d1</a:t>
            </a:r>
            <a:endParaRPr lang="en-US" altLang="ko-KR" sz="1200" dirty="0"/>
          </a:p>
          <a:p>
            <a:r>
              <a:rPr lang="en-US" altLang="ko-KR" sz="1200" dirty="0" smtClean="0"/>
              <a:t>{</a:t>
            </a:r>
            <a:r>
              <a:rPr lang="en-US" altLang="ko-KR" sz="1200" dirty="0"/>
              <a:t>0: 0, 1: 1, 2: 2, 3: 3, 4: 4, 5: 5, 6: 6, 7: 7, 8: 8}</a:t>
            </a:r>
          </a:p>
          <a:p>
            <a:r>
              <a:rPr lang="en-US" altLang="ko-KR" sz="1200" dirty="0" smtClean="0"/>
              <a:t>&gt;&gt;&gt;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004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함</a:t>
            </a:r>
            <a:r>
              <a:rPr lang="ko-KR" altLang="en-US" sz="5400" dirty="0"/>
              <a:t>수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6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2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 및 실행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384502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정의와 함수 실행으로 구분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smtClean="0"/>
              <a:t>함수를 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 전에 모듈 내에 함수 정의를 해야 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정의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함수명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인자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구문블럭</a:t>
            </a:r>
            <a:r>
              <a:rPr lang="en-US" altLang="ko-KR" sz="1400" dirty="0" smtClean="0"/>
              <a:t>(:) </a:t>
            </a:r>
          </a:p>
          <a:p>
            <a:pPr marL="457200" lvl="1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함수 내부 </a:t>
            </a:r>
            <a:r>
              <a:rPr lang="ko-KR" altLang="en-US" sz="1400" dirty="0" err="1" smtClean="0"/>
              <a:t>로직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실행</a:t>
            </a:r>
            <a:endParaRPr lang="en-US" altLang="ko-KR" sz="1400" dirty="0"/>
          </a:p>
          <a:p>
            <a:pPr marL="457200" lvl="1" indent="0" fontAlgn="base">
              <a:buNone/>
            </a:pPr>
            <a:r>
              <a:rPr lang="ko-KR" altLang="en-US" sz="1400" dirty="0" err="1" smtClean="0"/>
              <a:t>함수명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인자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940152" y="3501008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객체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52320" y="3501008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876256" y="40050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83968" y="350213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명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5220072" y="40050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식별자는</a:t>
            </a:r>
            <a:r>
              <a:rPr lang="ko-KR" altLang="en-US" dirty="0" smtClean="0"/>
              <a:t> 이름공간에서 별도로 구별할 수 있는 이름 정의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err="1" smtClean="0"/>
              <a:t>식별자</a:t>
            </a:r>
            <a:r>
              <a:rPr lang="ko-KR" altLang="en-US" dirty="0" smtClean="0"/>
              <a:t> 대상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등등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이름으로 식별하기 때문에 동일한 이름이 만들어지면 재할당됨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7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함수정의는 </a:t>
            </a:r>
            <a:r>
              <a:rPr lang="en-US" altLang="ko-KR" dirty="0" smtClean="0"/>
              <a:t>function 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객체가 만들어지는 임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96948" y="3501008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96236" y="5085184"/>
            <a:ext cx="11161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20072" y="5085184"/>
            <a:ext cx="11881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8" idx="0"/>
            <a:endCxn id="4" idx="2"/>
          </p:cNvCxnSpPr>
          <p:nvPr/>
        </p:nvCxnSpPr>
        <p:spPr>
          <a:xfrm rot="5400000" flipH="1" flipV="1">
            <a:off x="5855543" y="4467715"/>
            <a:ext cx="576064" cy="6588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0"/>
            <a:endCxn id="4" idx="2"/>
          </p:cNvCxnSpPr>
          <p:nvPr/>
        </p:nvCxnSpPr>
        <p:spPr>
          <a:xfrm rot="16200000" flipV="1">
            <a:off x="6575623" y="4406509"/>
            <a:ext cx="576064" cy="7812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267744" y="5101208"/>
            <a:ext cx="1296144" cy="9760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함수정</a:t>
            </a:r>
            <a:r>
              <a:rPr lang="ko-KR" altLang="en-US"/>
              <a:t>의</a:t>
            </a:r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3851920" y="5346845"/>
            <a:ext cx="978408" cy="484632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9692" y="441625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2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&lt;type function &gt;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함수를 정의해서 기본 조회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924944"/>
            <a:ext cx="3672408" cy="336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/>
              <a:t>def add(x=1,y=1) :</a:t>
            </a:r>
          </a:p>
          <a:p>
            <a:r>
              <a:rPr lang="fr-FR" altLang="ko-KR" sz="1200" dirty="0"/>
              <a:t>    """ add x, y """</a:t>
            </a:r>
          </a:p>
          <a:p>
            <a:r>
              <a:rPr lang="fr-FR" altLang="ko-KR" sz="1200" dirty="0"/>
              <a:t>    print(" vars   : ",vars())</a:t>
            </a:r>
          </a:p>
          <a:p>
            <a:r>
              <a:rPr lang="fr-FR" altLang="ko-KR" sz="1200" dirty="0"/>
              <a:t>    print(" locals : ", locals())</a:t>
            </a:r>
          </a:p>
          <a:p>
            <a:r>
              <a:rPr lang="fr-FR" altLang="ko-KR" sz="1200" dirty="0"/>
              <a:t>    return x + y</a:t>
            </a:r>
          </a:p>
          <a:p>
            <a:r>
              <a:rPr lang="fr-FR" altLang="ko-KR" sz="1200" dirty="0"/>
              <a:t>    </a:t>
            </a:r>
          </a:p>
          <a:p>
            <a:r>
              <a:rPr lang="fr-FR" altLang="ko-KR" sz="1200" dirty="0"/>
              <a:t>add(5,5)</a:t>
            </a:r>
          </a:p>
          <a:p>
            <a:endParaRPr lang="fr-FR" altLang="ko-KR" sz="1200" dirty="0"/>
          </a:p>
          <a:p>
            <a:r>
              <a:rPr lang="fr-FR" altLang="ko-KR" sz="1200" dirty="0"/>
              <a:t>print("func __name__ : ",add.__name__)</a:t>
            </a:r>
          </a:p>
          <a:p>
            <a:r>
              <a:rPr lang="fr-FR" altLang="ko-KR" sz="1200" dirty="0"/>
              <a:t>print("func name     : ",add.func_name)</a:t>
            </a:r>
          </a:p>
          <a:p>
            <a:r>
              <a:rPr lang="fr-FR" altLang="ko-KR" sz="1200" dirty="0"/>
              <a:t>print("func __doc__  : ",add.func_doc)</a:t>
            </a:r>
          </a:p>
          <a:p>
            <a:r>
              <a:rPr lang="fr-FR" altLang="ko-KR" sz="1200" dirty="0"/>
              <a:t>print("func_default  : ",add.func_defaults)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3933056"/>
            <a:ext cx="33843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결과값</a:t>
            </a:r>
            <a:endParaRPr lang="en-US" altLang="ko-KR" sz="14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   :  {'y': 5, 'x': 5}</a:t>
            </a:r>
          </a:p>
          <a:p>
            <a:r>
              <a:rPr lang="en-US" altLang="ko-KR" sz="1000" dirty="0"/>
              <a:t> locals :  {'y': 5, 'x': 5}</a:t>
            </a:r>
          </a:p>
          <a:p>
            <a:r>
              <a:rPr lang="en-US" altLang="ko-KR" sz="1000" dirty="0" err="1"/>
              <a:t>func</a:t>
            </a:r>
            <a:r>
              <a:rPr lang="en-US" altLang="ko-KR" sz="1000" dirty="0"/>
              <a:t> __name__ :  add</a:t>
            </a:r>
          </a:p>
          <a:p>
            <a:r>
              <a:rPr lang="en-US" altLang="ko-KR" sz="1000" dirty="0" err="1"/>
              <a:t>func</a:t>
            </a:r>
            <a:r>
              <a:rPr lang="en-US" altLang="ko-KR" sz="1000" dirty="0"/>
              <a:t> name     :  add</a:t>
            </a:r>
          </a:p>
          <a:p>
            <a:r>
              <a:rPr lang="en-US" altLang="ko-KR" sz="1000" dirty="0" err="1"/>
              <a:t>func</a:t>
            </a:r>
            <a:r>
              <a:rPr lang="en-US" altLang="ko-KR" sz="1000" dirty="0"/>
              <a:t> __doc__   :   add x, y </a:t>
            </a:r>
          </a:p>
          <a:p>
            <a:r>
              <a:rPr lang="en-US" altLang="ko-KR" sz="1000" dirty="0" err="1"/>
              <a:t>func_default</a:t>
            </a:r>
            <a:r>
              <a:rPr lang="en-US" altLang="ko-KR" sz="1000" dirty="0"/>
              <a:t>  :  (1, 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2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&lt;type </a:t>
            </a:r>
            <a:r>
              <a:rPr lang="en-US" altLang="ko-KR" dirty="0" smtClean="0"/>
              <a:t>code&gt;</a:t>
            </a:r>
            <a:r>
              <a:rPr lang="ko-KR" altLang="en-US" dirty="0" smtClean="0"/>
              <a:t> 내부 조회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/>
              <a:t>함수에 정의된 내부 코드에 대한 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43608" y="3140968"/>
            <a:ext cx="3240360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add1(x=1,y=1) :</a:t>
            </a:r>
          </a:p>
          <a:p>
            <a:r>
              <a:rPr lang="en-US" altLang="ko-KR" sz="1000" dirty="0"/>
              <a:t>    """ add1 x, y """</a:t>
            </a:r>
          </a:p>
          <a:p>
            <a:r>
              <a:rPr lang="en-US" altLang="ko-KR" sz="1000" dirty="0"/>
              <a:t>    print(" 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   : ",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print(" locals : ", locals())</a:t>
            </a:r>
          </a:p>
          <a:p>
            <a:r>
              <a:rPr lang="en-US" altLang="ko-KR" sz="1000" dirty="0"/>
              <a:t>    return x + </a:t>
            </a:r>
            <a:r>
              <a:rPr lang="en-US" altLang="ko-KR" sz="1000" dirty="0" smtClean="0"/>
              <a:t>y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print</a:t>
            </a:r>
            <a:r>
              <a:rPr lang="en-US" altLang="ko-KR" sz="1000" dirty="0"/>
              <a:t>(" add1 code type ")</a:t>
            </a:r>
          </a:p>
          <a:p>
            <a:r>
              <a:rPr lang="en-US" altLang="ko-KR" sz="1000" dirty="0"/>
              <a:t>print(add1.func_code.co_name)</a:t>
            </a:r>
          </a:p>
          <a:p>
            <a:r>
              <a:rPr lang="en-US" altLang="ko-KR" sz="1000" dirty="0"/>
              <a:t>print(add1.func_code.co_filename)</a:t>
            </a:r>
          </a:p>
          <a:p>
            <a:r>
              <a:rPr lang="en-US" altLang="ko-KR" sz="1000" dirty="0"/>
              <a:t>print(add1.func_code.co_argcount)</a:t>
            </a:r>
          </a:p>
          <a:p>
            <a:r>
              <a:rPr lang="en-US" altLang="ko-KR" sz="1000" dirty="0"/>
              <a:t>print(add1.func_code.co_code)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3919263"/>
            <a:ext cx="3147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 결과</a:t>
            </a:r>
            <a:endParaRPr lang="en-US" altLang="ko-KR" sz="1200" dirty="0" smtClean="0"/>
          </a:p>
          <a:p>
            <a:r>
              <a:rPr lang="en-US" altLang="ko-KR" sz="1200" dirty="0"/>
              <a:t> add1 code type </a:t>
            </a:r>
          </a:p>
          <a:p>
            <a:r>
              <a:rPr lang="en-US" altLang="ko-KR" sz="1200" dirty="0"/>
              <a:t>add1</a:t>
            </a:r>
          </a:p>
          <a:p>
            <a:r>
              <a:rPr lang="en-US" altLang="ko-KR" sz="1200" dirty="0"/>
              <a:t>C:/myPython/keyword/keyword_test.py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8633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메모리 생성 규칙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209416"/>
          </a:xfrm>
        </p:spPr>
        <p:txBody>
          <a:bodyPr>
            <a:normAutofit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호출 시 마다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함수 영역을 구성하고 실행됨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함수를 </a:t>
            </a:r>
            <a:r>
              <a:rPr lang="ko-KR" altLang="en-US" dirty="0" err="1" smtClean="0"/>
              <a:t>재귀호출할</a:t>
            </a:r>
            <a:r>
              <a:rPr lang="ko-KR" altLang="en-US" dirty="0" smtClean="0"/>
              <a:t> 경우 각 호출된 함수 별로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영역을 구성하고 처리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03648" y="4805152"/>
            <a:ext cx="1440160" cy="68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함수정의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118168" y="4005064"/>
            <a:ext cx="1440160" cy="2160240"/>
            <a:chOff x="5580112" y="3573016"/>
            <a:chExt cx="1440160" cy="2592288"/>
          </a:xfrm>
        </p:grpSpPr>
        <p:sp>
          <p:nvSpPr>
            <p:cNvPr id="11" name="직사각형 10"/>
            <p:cNvSpPr/>
            <p:nvPr/>
          </p:nvSpPr>
          <p:spPr>
            <a:xfrm>
              <a:off x="5580112" y="5589240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함수호출 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80112" y="4917166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함수호출 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80112" y="4245091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함수호출 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3573016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함수호출 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92976" y="35862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6" idx="3"/>
            <a:endCxn id="11" idx="1"/>
          </p:cNvCxnSpPr>
          <p:nvPr/>
        </p:nvCxnSpPr>
        <p:spPr>
          <a:xfrm>
            <a:off x="2843808" y="5145513"/>
            <a:ext cx="1274360" cy="77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12" idx="1"/>
          </p:cNvCxnSpPr>
          <p:nvPr/>
        </p:nvCxnSpPr>
        <p:spPr>
          <a:xfrm>
            <a:off x="2843808" y="5145513"/>
            <a:ext cx="1274360" cy="219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13" idx="1"/>
          </p:cNvCxnSpPr>
          <p:nvPr/>
        </p:nvCxnSpPr>
        <p:spPr>
          <a:xfrm flipV="1">
            <a:off x="2843808" y="4805153"/>
            <a:ext cx="1274360" cy="3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3"/>
            <a:endCxn id="14" idx="1"/>
          </p:cNvCxnSpPr>
          <p:nvPr/>
        </p:nvCxnSpPr>
        <p:spPr>
          <a:xfrm flipV="1">
            <a:off x="2843808" y="4245091"/>
            <a:ext cx="1274360" cy="90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3"/>
            <a:endCxn id="13" idx="3"/>
          </p:cNvCxnSpPr>
          <p:nvPr/>
        </p:nvCxnSpPr>
        <p:spPr>
          <a:xfrm>
            <a:off x="5558328" y="4245091"/>
            <a:ext cx="12700" cy="5600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3" idx="3"/>
            <a:endCxn id="12" idx="3"/>
          </p:cNvCxnSpPr>
          <p:nvPr/>
        </p:nvCxnSpPr>
        <p:spPr>
          <a:xfrm>
            <a:off x="5558328" y="4805153"/>
            <a:ext cx="12700" cy="5600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2" idx="3"/>
            <a:endCxn id="11" idx="3"/>
          </p:cNvCxnSpPr>
          <p:nvPr/>
        </p:nvCxnSpPr>
        <p:spPr>
          <a:xfrm>
            <a:off x="5558328" y="5365216"/>
            <a:ext cx="12700" cy="5600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485435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제일 마지막 호출된 것을 처리가 끝나면 그 전 호출한 함수를 처리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57544" y="500207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load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44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변수 </a:t>
            </a:r>
            <a:r>
              <a:rPr lang="en-US" altLang="ko-KR" dirty="0" smtClean="0"/>
              <a:t>Scoping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함수에 실행하면 함수 내의 변수에 대한 검색을 처리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순으로 호출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 smtClean="0">
                <a:latin typeface="+mn-ea"/>
              </a:rPr>
              <a:t>Global/nonlocal </a:t>
            </a:r>
            <a:r>
              <a:rPr lang="ko-KR" altLang="en-US" sz="1800" dirty="0" smtClean="0">
                <a:latin typeface="+mn-ea"/>
              </a:rPr>
              <a:t>키워드를 변수에 정의해서 직접 상위 영역을 직접 참조할 수 있다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805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547664" y="38278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8246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8603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en-US" altLang="ko-KR" dirty="0" smtClean="0"/>
              <a:t>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88047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40018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6023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6" idx="1"/>
            <a:endCxn id="25" idx="3"/>
          </p:cNvCxnSpPr>
          <p:nvPr/>
        </p:nvCxnSpPr>
        <p:spPr>
          <a:xfrm flipH="1">
            <a:off x="6180178" y="5068603"/>
            <a:ext cx="480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5" idx="1"/>
            <a:endCxn id="4" idx="3"/>
          </p:cNvCxnSpPr>
          <p:nvPr/>
        </p:nvCxnSpPr>
        <p:spPr>
          <a:xfrm flipH="1">
            <a:off x="4259965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1"/>
            <a:endCxn id="8" idx="3"/>
          </p:cNvCxnSpPr>
          <p:nvPr/>
        </p:nvCxnSpPr>
        <p:spPr>
          <a:xfrm flipH="1">
            <a:off x="2339752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-Namespace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함수내의 인자를 함수 이름공간으로 관리하므로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인자는 이름공간에 하나의 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 체계로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함수의 인자나 함수내의 로컬변수는 동일한 이름공간에서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함수로 함수 내의 이름공간을 확인할 수 있음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19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-Namespace : locals()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이름공간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함수를 이용하여 확인하기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err="1" smtClean="0"/>
              <a:t>함수명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호출하여 글로벌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내의 이름공간을 확인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2996952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...     p="local variable"</a:t>
            </a:r>
          </a:p>
          <a:p>
            <a:r>
              <a:rPr lang="en-US" altLang="ko-KR" sz="1200" dirty="0"/>
              <a:t>...     print locals()</a:t>
            </a:r>
          </a:p>
          <a:p>
            <a:r>
              <a:rPr lang="en-US" altLang="ko-KR" sz="1200" dirty="0"/>
              <a:t>...     return x+ y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</a:t>
            </a:r>
          </a:p>
          <a:p>
            <a:r>
              <a:rPr lang="en-US" altLang="ko-KR" sz="1200" dirty="0"/>
              <a:t>&gt;&gt;&gt; add(1,2)</a:t>
            </a:r>
          </a:p>
          <a:p>
            <a:r>
              <a:rPr lang="en-US" altLang="ko-KR" sz="1200" dirty="0"/>
              <a:t>{'y': 2, 'p': 'local variable', 'x': 1}</a:t>
            </a:r>
          </a:p>
          <a:p>
            <a:r>
              <a:rPr lang="en-US" altLang="ko-KR" sz="1200" dirty="0" smtClean="0"/>
              <a:t>3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add.__</a:t>
            </a:r>
            <a:r>
              <a:rPr lang="en-US" altLang="ko-KR" sz="1200" dirty="0" err="1" smtClean="0"/>
              <a:t>globals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4833156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378904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함수별로</a:t>
            </a:r>
            <a:r>
              <a:rPr lang="ko-KR" altLang="en-US" dirty="0" smtClean="0"/>
              <a:t> 자신의 이름공간을 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())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3707904" y="4112206"/>
            <a:ext cx="1368152" cy="8469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43608" y="3861048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07904" y="3987062"/>
            <a:ext cx="1368152" cy="1260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43608" y="5409220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76056" y="521206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환경에 대한 변수들을 관리하는 이름공간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>
            <a:off x="3707904" y="5535234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 처리</a:t>
            </a:r>
            <a:r>
              <a:rPr lang="en-US" altLang="ko-KR" dirty="0" smtClean="0"/>
              <a:t>-return/yield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12494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함수는 처리결과를 무조건 처리한다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Return </a:t>
            </a:r>
            <a:r>
              <a:rPr lang="ko-KR" altLang="en-US" dirty="0" smtClean="0"/>
              <a:t>이 없는 경우에는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으로 결과를 처리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결과는 하나의 결과만 전달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여러 개를 전달 할 경우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로 묶어서 하나로 처리한다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로 대체할 경우는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가 발생 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함수가 메모리에 있다가 재호출</a:t>
            </a:r>
            <a:r>
              <a:rPr lang="en-US" altLang="ko-KR" dirty="0" smtClean="0"/>
              <a:t>(next())</a:t>
            </a:r>
            <a:r>
              <a:rPr lang="ko-KR" altLang="en-US" dirty="0" smtClean="0"/>
              <a:t>하면 결과값을 처리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1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Parameter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5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-Namespace : </a:t>
            </a:r>
            <a:r>
              <a:rPr lang="ko-KR" altLang="en-US" dirty="0" smtClean="0"/>
              <a:t>인자관리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함수 인자와 함수 내의 로컬 변수를 동일하게 관리</a:t>
            </a:r>
            <a:r>
              <a:rPr lang="en-US" altLang="ko-KR" dirty="0" smtClean="0"/>
              <a:t>.</a:t>
            </a:r>
          </a:p>
          <a:p>
            <a:pPr marL="457200" lvl="1" indent="0" fontAlgn="base">
              <a:buNone/>
            </a:pPr>
            <a:r>
              <a:rPr lang="ko-KR" altLang="en-US" dirty="0" smtClean="0"/>
              <a:t>함수 인자와 함수 내의 </a:t>
            </a:r>
            <a:r>
              <a:rPr lang="ko-KR" altLang="en-US" dirty="0" err="1" smtClean="0"/>
              <a:t>로컬변수명이</a:t>
            </a:r>
            <a:r>
              <a:rPr lang="ko-KR" altLang="en-US" dirty="0" smtClean="0"/>
              <a:t> 같은 경우 동일한 것으로 처리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정의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add(x, y) : </a:t>
            </a:r>
          </a:p>
          <a:p>
            <a:pPr marL="457200" lvl="1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return </a:t>
            </a:r>
            <a:r>
              <a:rPr lang="en-US" altLang="ko-KR" sz="1400" dirty="0" err="1" smtClean="0"/>
              <a:t>x+y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실행</a:t>
            </a:r>
            <a:endParaRPr lang="en-US" altLang="ko-KR" sz="1400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 add(1,2)  # 3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return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4254187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인자를 관리하는 사전이 생기고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None, ‘</a:t>
            </a:r>
            <a:r>
              <a:rPr lang="en-US" altLang="ko-KR" sz="1600" dirty="0" err="1" smtClean="0"/>
              <a:t>y’:None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01048" y="5406315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1, ‘y’: 2}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95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처리 원칙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29000"/>
          </a:xfrm>
        </p:spPr>
        <p:txBody>
          <a:bodyPr>
            <a:normAutofit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클래스 이름은 대문자로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클래스 이름 이외는 소문자로 시작</a:t>
            </a:r>
            <a:endParaRPr lang="en-US" altLang="ko-KR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하나의 밑줄과 </a:t>
            </a:r>
            <a:r>
              <a:rPr lang="ko-KR" altLang="en-US" dirty="0" err="1"/>
              <a:t>식별자를</a:t>
            </a:r>
            <a:r>
              <a:rPr lang="ko-KR" altLang="en-US" dirty="0"/>
              <a:t> 시작하면 </a:t>
            </a:r>
            <a:r>
              <a:rPr lang="en-US" altLang="ko-KR" dirty="0" smtClean="0"/>
              <a:t>Private</a:t>
            </a:r>
            <a:endParaRPr lang="en-US" altLang="ko-KR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두 개의 주요 밑줄 </a:t>
            </a:r>
            <a:r>
              <a:rPr lang="ko-KR" altLang="en-US" dirty="0" err="1"/>
              <a:t>식별자를</a:t>
            </a:r>
            <a:r>
              <a:rPr lang="ko-KR" altLang="en-US" dirty="0"/>
              <a:t> 시작하면 강력한 </a:t>
            </a:r>
            <a:r>
              <a:rPr lang="en-US" altLang="ko-KR" dirty="0" smtClean="0"/>
              <a:t>Private </a:t>
            </a:r>
            <a:endParaRPr lang="en-US" altLang="ko-KR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앞뒤로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밑줄로 </a:t>
            </a:r>
            <a:r>
              <a:rPr lang="ko-KR" altLang="en-US" dirty="0"/>
              <a:t>끝나는 경우</a:t>
            </a:r>
            <a:r>
              <a:rPr lang="en-US" altLang="ko-KR" dirty="0"/>
              <a:t>, </a:t>
            </a:r>
            <a:r>
              <a:rPr lang="ko-KR" altLang="en-US" dirty="0" smtClean="0"/>
              <a:t>언어 </a:t>
            </a:r>
            <a:r>
              <a:rPr lang="ko-KR" altLang="en-US" dirty="0"/>
              <a:t>정의 특별한 </a:t>
            </a:r>
            <a:r>
              <a:rPr lang="ko-KR" altLang="en-US" dirty="0" smtClean="0"/>
              <a:t>이름으로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9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인자 </a:t>
            </a:r>
            <a:r>
              <a:rPr lang="en-US" altLang="ko-KR" dirty="0" smtClean="0"/>
              <a:t>– mutable/immutable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70000" lnSpcReduction="20000"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함수가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함수 실행을 위한 프레임을 하나를 가지고 실행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반복적으로 함수를 호출 시 인자의 값이 참조 객체일 경우는 지속적으로 연결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인자에 </a:t>
            </a:r>
            <a:r>
              <a:rPr lang="ko-KR" altLang="en-US" dirty="0" err="1" smtClean="0"/>
              <a:t>참조형을</a:t>
            </a:r>
            <a:r>
              <a:rPr lang="ko-KR" altLang="en-US" dirty="0" smtClean="0"/>
              <a:t> 기본 인자로 사용하면 원하지 않는 결과가 생기므로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으로 처리한 후 함수 내부에 </a:t>
            </a:r>
            <a:r>
              <a:rPr lang="ko-KR" altLang="en-US" dirty="0" err="1" smtClean="0"/>
              <a:t>참조형을</a:t>
            </a:r>
            <a:r>
              <a:rPr lang="ko-KR" altLang="en-US" dirty="0" smtClean="0"/>
              <a:t> 추가 정의해야 함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969488" y="3965996"/>
            <a:ext cx="1302802" cy="108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f(a, l=[]) 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l.append</a:t>
            </a:r>
            <a:r>
              <a:rPr lang="en-US" altLang="ko-KR" sz="1000" dirty="0" smtClean="0"/>
              <a:t>(a)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return l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969488" y="5133794"/>
            <a:ext cx="1302802" cy="11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f(1)</a:t>
            </a:r>
          </a:p>
          <a:p>
            <a:r>
              <a:rPr lang="en-US" altLang="ko-KR" sz="1000" dirty="0"/>
              <a:t>f</a:t>
            </a:r>
            <a:r>
              <a:rPr lang="en-US" altLang="ko-KR" sz="1000" dirty="0" smtClean="0"/>
              <a:t>(2)</a:t>
            </a:r>
          </a:p>
          <a:p>
            <a:r>
              <a:rPr lang="en-US" altLang="ko-KR" sz="1000" dirty="0"/>
              <a:t>f</a:t>
            </a:r>
            <a:r>
              <a:rPr lang="en-US" altLang="ko-KR" sz="1000" dirty="0" smtClean="0"/>
              <a:t>(3)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165638"/>
            <a:ext cx="53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함수정</a:t>
            </a:r>
            <a:r>
              <a:rPr lang="ko-KR" altLang="en-US" sz="1000" dirty="0"/>
              <a:t>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368" y="5417276"/>
            <a:ext cx="53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함수실행</a:t>
            </a:r>
            <a:endParaRPr lang="ko-KR" altLang="en-US" sz="10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445554" y="4820908"/>
            <a:ext cx="2740377" cy="1553370"/>
            <a:chOff x="4427984" y="3639507"/>
            <a:chExt cx="4631496" cy="2405766"/>
          </a:xfrm>
        </p:grpSpPr>
        <p:sp>
          <p:nvSpPr>
            <p:cNvPr id="11" name="직사각형 10"/>
            <p:cNvSpPr/>
            <p:nvPr/>
          </p:nvSpPr>
          <p:spPr>
            <a:xfrm>
              <a:off x="5436096" y="4077072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{ ‘a’:1, ‘l’ :[1]}</a:t>
              </a:r>
              <a:endParaRPr lang="ko-KR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3639507"/>
              <a:ext cx="2232248" cy="38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함수 내부이름공간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36096" y="4797152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{ ‘a’:2, ‘l’ :[1,2]}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40648" y="5466629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{ ‘a’:2, ‘l’ :[1,2,3]}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4221088"/>
              <a:ext cx="864096" cy="38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f(1) </a:t>
              </a:r>
              <a:r>
                <a:rPr lang="ko-KR" altLang="en-US" sz="1000" dirty="0" smtClean="0"/>
                <a:t>실행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45120" y="4880194"/>
              <a:ext cx="864096" cy="38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f(2) </a:t>
              </a:r>
              <a:r>
                <a:rPr lang="ko-KR" altLang="en-US" sz="1000" dirty="0" smtClean="0"/>
                <a:t>실행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5120" y="5663941"/>
              <a:ext cx="864096" cy="38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f(3) </a:t>
              </a:r>
              <a:r>
                <a:rPr lang="ko-KR" altLang="en-US" sz="1000" dirty="0" smtClean="0"/>
                <a:t>실행</a:t>
              </a:r>
              <a:endParaRPr lang="ko-KR" altLang="en-US" sz="10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812360" y="4797152"/>
              <a:ext cx="124712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실제 </a:t>
              </a:r>
              <a:r>
                <a:rPr lang="en-US" altLang="ko-KR" sz="1000" dirty="0" smtClean="0"/>
                <a:t>List </a:t>
              </a:r>
              <a:r>
                <a:rPr lang="ko-KR" altLang="en-US" sz="1000" dirty="0" smtClean="0"/>
                <a:t>객체</a:t>
              </a:r>
              <a:endParaRPr lang="ko-KR" altLang="en-US" sz="1000" dirty="0"/>
            </a:p>
          </p:txBody>
        </p:sp>
        <p:cxnSp>
          <p:nvCxnSpPr>
            <p:cNvPr id="20" name="꺾인 연결선 19"/>
            <p:cNvCxnSpPr>
              <a:stCxn id="11" idx="3"/>
              <a:endCxn id="18" idx="0"/>
            </p:cNvCxnSpPr>
            <p:nvPr/>
          </p:nvCxnSpPr>
          <p:spPr>
            <a:xfrm>
              <a:off x="7308304" y="4329100"/>
              <a:ext cx="1127616" cy="4680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3" idx="3"/>
              <a:endCxn id="18" idx="1"/>
            </p:cNvCxnSpPr>
            <p:nvPr/>
          </p:nvCxnSpPr>
          <p:spPr>
            <a:xfrm>
              <a:off x="7308304" y="5049180"/>
              <a:ext cx="504056" cy="12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4" idx="3"/>
              <a:endCxn id="18" idx="2"/>
            </p:cNvCxnSpPr>
            <p:nvPr/>
          </p:nvCxnSpPr>
          <p:spPr>
            <a:xfrm flipV="1">
              <a:off x="7312856" y="5301208"/>
              <a:ext cx="1123064" cy="4174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235002" y="4450087"/>
            <a:ext cx="1238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참조객체를 함수 인자에 초기값으로 받을 경우 함수 </a:t>
            </a:r>
            <a:r>
              <a:rPr lang="ko-KR" altLang="en-US" sz="1000" dirty="0" err="1" smtClean="0"/>
              <a:t>호출시에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연결된게</a:t>
            </a:r>
            <a:r>
              <a:rPr lang="ko-KR" altLang="en-US" sz="1000" dirty="0" smtClean="0"/>
              <a:t> 남아있는다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740214" y="3733381"/>
            <a:ext cx="1656184" cy="1930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f(a, l=None) 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l = []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l.append</a:t>
            </a:r>
            <a:r>
              <a:rPr lang="en-US" altLang="ko-KR" sz="1000" dirty="0" smtClean="0"/>
              <a:t>(a)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return l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96136" y="4689756"/>
            <a:ext cx="80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함수정</a:t>
            </a:r>
            <a:r>
              <a:rPr lang="ko-KR" altLang="en-US" sz="1000" dirty="0"/>
              <a:t>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80202" y="4108745"/>
            <a:ext cx="396044" cy="3031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08304" y="4260302"/>
            <a:ext cx="648072" cy="3031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3573016"/>
            <a:ext cx="237626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인자에  </a:t>
            </a:r>
            <a:r>
              <a:rPr lang="ko-KR" altLang="en-US" sz="1000" dirty="0" err="1" smtClean="0"/>
              <a:t>변경가능한</a:t>
            </a:r>
            <a:r>
              <a:rPr lang="ko-KR" altLang="en-US" sz="1000" dirty="0" smtClean="0"/>
              <a:t> 값을 할당하지 않음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endCxn id="5" idx="1"/>
          </p:cNvCxnSpPr>
          <p:nvPr/>
        </p:nvCxnSpPr>
        <p:spPr>
          <a:xfrm flipV="1">
            <a:off x="1876246" y="3773071"/>
            <a:ext cx="1471618" cy="487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5" idx="3"/>
          </p:cNvCxnSpPr>
          <p:nvPr/>
        </p:nvCxnSpPr>
        <p:spPr>
          <a:xfrm flipH="1" flipV="1">
            <a:off x="5724128" y="3773071"/>
            <a:ext cx="1584176" cy="5156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외부변수를 함수 변수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 fontScale="92500" lnSpcReduction="2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인자를  함수 외부와 내부에서 활용하려면 </a:t>
            </a:r>
            <a:r>
              <a:rPr lang="en-US" altLang="ko-KR" dirty="0" smtClean="0"/>
              <a:t>mutable(</a:t>
            </a:r>
            <a:r>
              <a:rPr lang="ko-KR" altLang="en-US" dirty="0" smtClean="0"/>
              <a:t>변경가능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전달하여 처리해야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없이 값이 변경됨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28498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함수를 정의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/>
              <a:t>변수에는 참조만 가지고 있으므로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 전체를 카피해야 리스트 원소들이 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변경됨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48640" y="4509120"/>
            <a:ext cx="357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Mutable </a:t>
            </a:r>
            <a:r>
              <a:rPr lang="ko-KR" altLang="en-US" sz="1200" dirty="0" smtClean="0"/>
              <a:t>인 리스트로 값을 전달하여 </a:t>
            </a:r>
            <a:r>
              <a:rPr lang="en-US" altLang="ko-KR" sz="1200" dirty="0" smtClean="0"/>
              <a:t>swap()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 Return </a:t>
            </a:r>
            <a:r>
              <a:rPr lang="ko-KR" altLang="en-US" sz="1200" dirty="0" smtClean="0">
                <a:sym typeface="Wingdings" panose="05000000000000000000" pitchFamily="2" charset="2"/>
              </a:rPr>
              <a:t>이 없어도 실제 값이 변경됨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3568" y="2996952"/>
            <a:ext cx="403244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swap(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x </a:t>
            </a:r>
            <a:r>
              <a:rPr lang="en-US" altLang="ko-KR" sz="1200" dirty="0"/>
              <a:t>= a[:]</a:t>
            </a:r>
          </a:p>
          <a:p>
            <a:r>
              <a:rPr lang="en-US" altLang="ko-KR" sz="1200" dirty="0" smtClean="0"/>
              <a:t>    a</a:t>
            </a:r>
            <a:r>
              <a:rPr lang="en-US" altLang="ko-KR" sz="1200" dirty="0"/>
              <a:t>[:] = b[:]</a:t>
            </a:r>
          </a:p>
          <a:p>
            <a:r>
              <a:rPr lang="en-US" altLang="ko-KR" sz="1200" dirty="0" smtClean="0"/>
              <a:t>    b</a:t>
            </a:r>
            <a:r>
              <a:rPr lang="en-US" altLang="ko-KR" sz="1200" dirty="0"/>
              <a:t>[:] = x[:]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실행</a:t>
            </a:r>
            <a:endParaRPr lang="en-US" altLang="ko-KR" sz="1200" dirty="0"/>
          </a:p>
          <a:p>
            <a:r>
              <a:rPr lang="en-US" altLang="ko-KR" sz="1200" dirty="0"/>
              <a:t>a = [1]</a:t>
            </a:r>
          </a:p>
          <a:p>
            <a:r>
              <a:rPr lang="en-US" altLang="ko-KR" sz="1200" dirty="0"/>
              <a:t>b = [2]</a:t>
            </a:r>
          </a:p>
          <a:p>
            <a:r>
              <a:rPr lang="en-US" altLang="ko-KR" sz="1200" dirty="0"/>
              <a:t>print(swap(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a,b</a:t>
            </a:r>
            <a:r>
              <a:rPr lang="en-US" altLang="ko-KR" sz="1200" dirty="0" smtClean="0"/>
              <a:t>)      //[2] ,[1]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4361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인자변수에 </a:t>
            </a:r>
            <a:r>
              <a:rPr lang="ko-KR" altLang="en-US" dirty="0" err="1" smtClean="0"/>
              <a:t>값할당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내의 인자를 별도의 이름공간에 관리하므로 고정인자일 경우에도 이름에 값을 할당 가능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정의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add(x=10, y) : </a:t>
            </a:r>
          </a:p>
          <a:p>
            <a:pPr marL="457200" lvl="1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return </a:t>
            </a:r>
            <a:r>
              <a:rPr lang="en-US" altLang="ko-KR" sz="1400" dirty="0" err="1" smtClean="0"/>
              <a:t>x+y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실행</a:t>
            </a:r>
            <a:endParaRPr lang="en-US" altLang="ko-KR" sz="1400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 add(1,y=20)  # 21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return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3462099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인자를 관리하는 사전이 생기고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10, ‘</a:t>
            </a:r>
            <a:r>
              <a:rPr lang="en-US" altLang="ko-KR" sz="1600" dirty="0" err="1" smtClean="0"/>
              <a:t>y’:None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01048" y="4686235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en-US" altLang="ko-KR" sz="1600" dirty="0" smtClean="0"/>
              <a:t>dd </a:t>
            </a:r>
            <a:r>
              <a:rPr lang="ko-KR" altLang="en-US" sz="1600" dirty="0" smtClean="0"/>
              <a:t>함수 내의 로컬 영역에 인자에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1, ‘y’: 20}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99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가변인자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인자의 개수가 미정일 경우 사용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정의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add(*</a:t>
            </a:r>
            <a:r>
              <a:rPr lang="en-US" altLang="ko-KR" sz="1400" dirty="0" err="1" smtClean="0"/>
              <a:t>arg</a:t>
            </a:r>
            <a:r>
              <a:rPr lang="en-US" altLang="ko-KR" sz="1400" dirty="0" smtClean="0"/>
              <a:t>) : </a:t>
            </a:r>
          </a:p>
          <a:p>
            <a:pPr marL="457200" lvl="1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x =0</a:t>
            </a:r>
          </a:p>
          <a:p>
            <a:pPr marL="457200" lvl="1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for y in </a:t>
            </a:r>
            <a:r>
              <a:rPr lang="en-US" altLang="ko-KR" sz="1400" dirty="0" err="1" smtClean="0"/>
              <a:t>arg</a:t>
            </a:r>
            <a:r>
              <a:rPr lang="en-US" altLang="ko-KR" sz="1400" dirty="0" smtClean="0"/>
              <a:t> :</a:t>
            </a:r>
          </a:p>
          <a:p>
            <a:pPr marL="457200" lvl="1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x=</a:t>
            </a:r>
            <a:r>
              <a:rPr lang="en-US" altLang="ko-KR" sz="1400" dirty="0" err="1" smtClean="0"/>
              <a:t>x+y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return x</a:t>
            </a:r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실행</a:t>
            </a:r>
            <a:endParaRPr lang="en-US" altLang="ko-KR" sz="1400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 add(1,2)  # 3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return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01048" y="3284984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en-US" altLang="ko-KR" sz="1600" dirty="0" smtClean="0"/>
              <a:t>dd </a:t>
            </a:r>
            <a:r>
              <a:rPr lang="ko-KR" altLang="en-US" sz="1600" dirty="0" smtClean="0"/>
              <a:t>함수 내의 로컬 영역에 인자를 관리하는 사전이 생기고 </a:t>
            </a:r>
            <a:endParaRPr lang="en-US" altLang="ko-KR" sz="1600" dirty="0" smtClean="0"/>
          </a:p>
          <a:p>
            <a:r>
              <a:rPr lang="en-US" altLang="ko-KR" sz="1600" dirty="0" smtClean="0"/>
              <a:t>{‘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’: None}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29616" y="4509120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en-US" altLang="ko-KR" sz="1600" dirty="0" smtClean="0"/>
              <a:t>dd </a:t>
            </a:r>
            <a:r>
              <a:rPr lang="ko-KR" altLang="en-US" sz="1600" dirty="0" smtClean="0"/>
              <a:t>함수 내의 로컬 영역에 인자에 </a:t>
            </a:r>
            <a:r>
              <a:rPr lang="ko-KR" altLang="en-US" sz="1600" dirty="0" err="1" smtClean="0"/>
              <a:t>튜플</a:t>
            </a:r>
            <a:r>
              <a:rPr lang="ko-KR" altLang="en-US" sz="1600" dirty="0" smtClean="0"/>
              <a:t> 값으로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’: (1,2)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4398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가변인자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(**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인자의 개수가 미정이고 인자 변수를 정의할 경우 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정의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add(**</a:t>
            </a:r>
            <a:r>
              <a:rPr lang="en-US" altLang="ko-KR" sz="1400" dirty="0" err="1" smtClean="0"/>
              <a:t>arg</a:t>
            </a:r>
            <a:r>
              <a:rPr lang="en-US" altLang="ko-KR" sz="1400" dirty="0" smtClean="0"/>
              <a:t>) : </a:t>
            </a:r>
          </a:p>
          <a:p>
            <a:pPr marL="457200" lvl="1" indent="0" fontAlgn="base">
              <a:buNone/>
            </a:pPr>
            <a:r>
              <a:rPr lang="en-US" altLang="ko-KR" sz="1400" dirty="0" smtClean="0"/>
              <a:t>return </a:t>
            </a:r>
            <a:r>
              <a:rPr lang="en-US" altLang="ko-KR" sz="1400" dirty="0" err="1" smtClean="0"/>
              <a:t>arg</a:t>
            </a:r>
            <a:r>
              <a:rPr lang="en-US" altLang="ko-KR" sz="1400" dirty="0" smtClean="0"/>
              <a:t>[‘x’] + </a:t>
            </a:r>
            <a:r>
              <a:rPr lang="en-US" altLang="ko-KR" sz="1400" dirty="0" err="1" smtClean="0"/>
              <a:t>arg</a:t>
            </a:r>
            <a:r>
              <a:rPr lang="en-US" altLang="ko-KR" sz="1400" dirty="0" smtClean="0"/>
              <a:t>[‘y’]</a:t>
            </a:r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실행</a:t>
            </a:r>
            <a:endParaRPr lang="en-US" altLang="ko-KR" sz="1400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 add(x=1,y=2)  # 3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return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01048" y="3284984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en-US" altLang="ko-KR" sz="1600" dirty="0" smtClean="0"/>
              <a:t>dd </a:t>
            </a:r>
            <a:r>
              <a:rPr lang="ko-KR" altLang="en-US" sz="1600" dirty="0" smtClean="0"/>
              <a:t>함수 내의 로컬 영역에 인자를 관리하는 사전이 생기고 </a:t>
            </a:r>
            <a:endParaRPr lang="en-US" altLang="ko-KR" sz="1600" dirty="0" smtClean="0"/>
          </a:p>
          <a:p>
            <a:r>
              <a:rPr lang="en-US" altLang="ko-KR" sz="1600" dirty="0" smtClean="0"/>
              <a:t>{‘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’: None}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29616" y="4509120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en-US" altLang="ko-KR" sz="1600" dirty="0" smtClean="0"/>
              <a:t>dd </a:t>
            </a:r>
            <a:r>
              <a:rPr lang="ko-KR" altLang="en-US" sz="1600" dirty="0" smtClean="0"/>
              <a:t>함수 내의 로컬 영역에 인자에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사전으로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’: { ‘x’:1,’y’:2</a:t>
            </a:r>
            <a:r>
              <a:rPr lang="en-US" altLang="ko-KR" sz="1600" dirty="0"/>
              <a:t>}</a:t>
            </a:r>
            <a:r>
              <a:rPr lang="en-US" altLang="ko-KR" sz="1600" dirty="0" smtClean="0"/>
              <a:t>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85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1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함수도 호출 방법에 따라 다양한 구현 및 처리가 가능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140968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재귀</a:t>
            </a:r>
            <a:r>
              <a:rPr lang="en-US" altLang="ko-KR" dirty="0" smtClean="0"/>
              <a:t>)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시점 호출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59632" y="5157192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부분 호출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32129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인자값을</a:t>
            </a:r>
            <a:r>
              <a:rPr lang="ko-KR" altLang="en-US" dirty="0" smtClean="0"/>
              <a:t> 바꿔가면 처리가 완료 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연속해서 호출하여 처리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4294837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구동시켜 필요한 시점에 호출하여 결과 처리</a:t>
            </a:r>
            <a:r>
              <a:rPr lang="en-US" altLang="ko-KR" dirty="0" smtClean="0"/>
              <a:t>(iteration, generation)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5308815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인자별로</a:t>
            </a:r>
            <a:r>
              <a:rPr lang="ko-KR" altLang="en-US" dirty="0" smtClean="0"/>
              <a:t> 분리하여 호출하면서 연결해서 결과를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5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재귀호출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함수가 여러 번 호출될 것을 기준으로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작성해서 동일한 함수를 지속적으로 처리할 </a:t>
            </a:r>
            <a:r>
              <a:rPr lang="ko-KR" altLang="en-US" dirty="0" err="1" smtClean="0"/>
              <a:t>도록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284984"/>
            <a:ext cx="439248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factorial(n):</a:t>
            </a:r>
          </a:p>
          <a:p>
            <a:r>
              <a:rPr lang="en-US" altLang="ko-KR" sz="1000" dirty="0" smtClean="0"/>
              <a:t>    print</a:t>
            </a:r>
            <a:r>
              <a:rPr lang="en-US" altLang="ko-KR" sz="1000" dirty="0"/>
              <a:t>("factorial has been called with n = " +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(n))</a:t>
            </a:r>
          </a:p>
          <a:p>
            <a:r>
              <a:rPr lang="en-US" altLang="ko-KR" sz="1000" dirty="0" smtClean="0"/>
              <a:t>    if </a:t>
            </a:r>
            <a:r>
              <a:rPr lang="en-US" altLang="ko-KR" sz="1000" dirty="0"/>
              <a:t>n == 1:</a:t>
            </a:r>
          </a:p>
          <a:p>
            <a:r>
              <a:rPr lang="en-US" altLang="ko-KR" sz="1000" dirty="0" smtClean="0"/>
              <a:t>        return 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 smtClean="0"/>
              <a:t>    else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 smtClean="0"/>
              <a:t>        result </a:t>
            </a:r>
            <a:r>
              <a:rPr lang="en-US" altLang="ko-KR" sz="1000" dirty="0"/>
              <a:t>= n * factorial(n-1)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("intermediate result for ", n, " * factorial(" ,n-1, "): ",</a:t>
            </a:r>
            <a:r>
              <a:rPr lang="en-US" altLang="ko-KR" sz="1000" dirty="0" smtClean="0"/>
              <a:t>result)</a:t>
            </a:r>
            <a:endParaRPr lang="en-US" altLang="ko-KR" sz="1000" dirty="0"/>
          </a:p>
          <a:p>
            <a:r>
              <a:rPr lang="en-US" altLang="ko-KR" sz="1000" dirty="0" smtClean="0"/>
              <a:t>        return result </a:t>
            </a:r>
            <a:endParaRPr lang="en-US" altLang="ko-KR" sz="1000" dirty="0"/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print(factorial(5))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582653" y="4437111"/>
            <a:ext cx="1728192" cy="2880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68144" y="3789040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자신의 함수를 계속 호출하면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새로운 함수 영역이 생겨서 처리한다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310845" y="4389205"/>
            <a:ext cx="2557299" cy="1919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</a:t>
            </a:r>
            <a:r>
              <a:rPr lang="ko-KR" altLang="en-US" dirty="0"/>
              <a:t>점</a:t>
            </a:r>
            <a:r>
              <a:rPr lang="ko-KR" altLang="en-US" dirty="0" smtClean="0"/>
              <a:t> 호출 </a:t>
            </a:r>
            <a:r>
              <a:rPr lang="en-US" altLang="ko-KR" dirty="0" smtClean="0"/>
              <a:t>iteration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객체 등을 반복해서 사용할 수 있도록 지원하는 객체처리 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5632" y="2996952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l= [1,2,3,4]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listiterator</a:t>
            </a:r>
            <a:r>
              <a:rPr lang="en-US" altLang="ko-KR" sz="1000" dirty="0"/>
              <a:t> object at 0x06585090&gt;</a:t>
            </a:r>
          </a:p>
          <a:p>
            <a:r>
              <a:rPr lang="en-US" altLang="ko-KR" sz="1000" dirty="0"/>
              <a:t>&gt;&gt;&gt; li = 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StopIteration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0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시점 호출 </a:t>
            </a:r>
            <a:r>
              <a:rPr lang="en-US" altLang="ko-KR" dirty="0" smtClean="0"/>
              <a:t>:Generator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함수를 호출해도 계속 저장 함수를 호출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처리가 종료되면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발생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418680"/>
            <a:ext cx="367240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v =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l)</a:t>
            </a:r>
          </a:p>
          <a:p>
            <a:r>
              <a:rPr lang="en-US" altLang="ko-KR" sz="1000" dirty="0"/>
              <a:t>&gt;&gt;&gt; v</a:t>
            </a:r>
          </a:p>
          <a:p>
            <a:r>
              <a:rPr lang="en-US" altLang="ko-KR" sz="1000" dirty="0"/>
              <a:t>&lt;generator object &lt;</a:t>
            </a:r>
            <a:r>
              <a:rPr lang="en-US" altLang="ko-KR" sz="1000" dirty="0" err="1"/>
              <a:t>genexpr</a:t>
            </a:r>
            <a:r>
              <a:rPr lang="en-US" altLang="ko-KR" sz="1000" dirty="0"/>
              <a:t>&gt; at 0x06521E90&gt;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StopIteration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384360"/>
            <a:ext cx="367240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returnfunc</a:t>
            </a:r>
            <a:r>
              <a:rPr lang="en-US" altLang="ko-KR" sz="1000" dirty="0"/>
              <a:t>(x) :</a:t>
            </a:r>
          </a:p>
          <a:p>
            <a:r>
              <a:rPr lang="en-US" altLang="ko-KR" sz="1000" dirty="0"/>
              <a:t>...   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x :</a:t>
            </a:r>
          </a:p>
          <a:p>
            <a:r>
              <a:rPr lang="en-US" altLang="ko-KR" sz="1000" dirty="0"/>
              <a:t>...         yield 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... 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p = </a:t>
            </a:r>
            <a:r>
              <a:rPr lang="en-US" altLang="ko-KR" sz="1000" dirty="0" err="1"/>
              <a:t>returnfunc</a:t>
            </a:r>
            <a:r>
              <a:rPr lang="en-US" altLang="ko-KR" sz="1000" dirty="0"/>
              <a:t>([1,2,3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/>
              <a:t>&gt;&gt;&gt; p</a:t>
            </a:r>
          </a:p>
          <a:p>
            <a:r>
              <a:rPr lang="en-US" altLang="ko-KR" sz="1000" dirty="0"/>
              <a:t>&lt;generator object </a:t>
            </a:r>
            <a:r>
              <a:rPr lang="en-US" altLang="ko-KR" sz="1000" dirty="0" err="1"/>
              <a:t>returnfunc</a:t>
            </a:r>
            <a:r>
              <a:rPr lang="en-US" altLang="ko-KR" sz="1000" dirty="0"/>
              <a:t> at 0x06480918&gt;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StopIteration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924944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Generation Expression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1934" y="292494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Generation Function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5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 구분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멀티라인</a:t>
            </a:r>
            <a:r>
              <a:rPr lang="en-US" altLang="ko-KR" dirty="0" smtClean="0"/>
              <a:t>(\) : </a:t>
            </a:r>
            <a:r>
              <a:rPr lang="ko-KR" altLang="en-US" dirty="0"/>
              <a:t> </a:t>
            </a:r>
            <a:r>
              <a:rPr lang="ko-KR" altLang="en-US" dirty="0" smtClean="0"/>
              <a:t>여러 문장을 하나로 처리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블록 구분</a:t>
            </a:r>
            <a:r>
              <a:rPr lang="en-US" altLang="ko-KR" dirty="0" smtClean="0"/>
              <a:t> :  intention</a:t>
            </a:r>
            <a:r>
              <a:rPr lang="ko-KR" altLang="en-US" dirty="0" smtClean="0"/>
              <a:t>으로 구분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라인 구분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개행문자</a:t>
            </a:r>
            <a:r>
              <a:rPr lang="en-US" altLang="ko-KR" dirty="0" smtClean="0"/>
              <a:t>(\n)</a:t>
            </a:r>
            <a:r>
              <a:rPr lang="ko-KR" altLang="en-US" dirty="0" smtClean="0"/>
              <a:t>를 기준으로 구분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주석 </a:t>
            </a:r>
            <a:r>
              <a:rPr lang="en-US" altLang="ko-KR" dirty="0" smtClean="0"/>
              <a:t>(#)   : 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문장과 구분한 설명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en-US" altLang="ko-KR" dirty="0" smtClean="0"/>
              <a:t>Doc </a:t>
            </a:r>
            <a:r>
              <a:rPr lang="ko-KR" altLang="en-US" dirty="0" smtClean="0"/>
              <a:t>설명 </a:t>
            </a:r>
            <a:r>
              <a:rPr lang="en-US" altLang="ko-KR" dirty="0"/>
              <a:t>:  single ('), double (") and triple (''' or """) quotes </a:t>
            </a:r>
            <a:r>
              <a:rPr lang="ko-KR" altLang="en-US" dirty="0" smtClean="0"/>
              <a:t>를 프로그램 맨 앞에 넣으면 </a:t>
            </a:r>
            <a:r>
              <a:rPr lang="ko-KR" altLang="en-US" dirty="0" err="1" smtClean="0"/>
              <a:t>모듈명</a:t>
            </a:r>
            <a:r>
              <a:rPr lang="en-US" altLang="ko-KR" dirty="0" smtClean="0"/>
              <a:t>.__doc__ </a:t>
            </a:r>
            <a:r>
              <a:rPr lang="ko-KR" altLang="en-US" dirty="0" smtClean="0"/>
              <a:t>로 검색가능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한문장으로</a:t>
            </a:r>
            <a:r>
              <a:rPr lang="ko-KR" altLang="en-US" dirty="0" smtClean="0"/>
              <a:t> 그룹화</a:t>
            </a:r>
            <a:r>
              <a:rPr lang="en-US" altLang="ko-KR" dirty="0" smtClean="0"/>
              <a:t>(;) : </a:t>
            </a:r>
            <a:r>
              <a:rPr lang="ko-KR" altLang="en-US" dirty="0" err="1" smtClean="0"/>
              <a:t>여러문장을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;</a:t>
            </a:r>
            <a:r>
              <a:rPr lang="ko-KR" altLang="en-US" dirty="0" smtClean="0"/>
              <a:t>로 연결해서 한 문장으로 만들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92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시점호출 </a:t>
            </a:r>
            <a:r>
              <a:rPr lang="en-US" altLang="ko-KR" dirty="0" smtClean="0"/>
              <a:t>: Generator – Function(yield)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대신 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함수를 호출</a:t>
            </a:r>
            <a:r>
              <a:rPr lang="en-US" altLang="ko-KR" dirty="0" smtClean="0"/>
              <a:t>(next())</a:t>
            </a:r>
            <a:r>
              <a:rPr lang="ko-KR" altLang="en-US" dirty="0" smtClean="0"/>
              <a:t>해도 계속 저장 함수를 호출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처리가 종료되면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발생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924944"/>
            <a:ext cx="468052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list_c</a:t>
            </a:r>
            <a:r>
              <a:rPr lang="en-US" altLang="ko-KR" sz="1000" dirty="0"/>
              <a:t>(l) :</a:t>
            </a:r>
          </a:p>
          <a:p>
            <a:r>
              <a:rPr lang="en-US" altLang="ko-KR" sz="1000" dirty="0"/>
              <a:t>...   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l :</a:t>
            </a:r>
          </a:p>
          <a:p>
            <a:r>
              <a:rPr lang="en-US" altLang="ko-KR" sz="1000" dirty="0"/>
              <a:t>...         yield 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... </a:t>
            </a:r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list_c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&lt;generator object </a:t>
            </a:r>
            <a:r>
              <a:rPr lang="en-US" altLang="ko-KR" sz="1000" dirty="0" err="1"/>
              <a:t>list_c</a:t>
            </a:r>
            <a:r>
              <a:rPr lang="en-US" altLang="ko-KR" sz="1000" dirty="0"/>
              <a:t> at 0x06521A08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/>
              <a:t>&gt;&gt;&gt; v = </a:t>
            </a:r>
            <a:r>
              <a:rPr lang="en-US" altLang="ko-KR" sz="1000" dirty="0" err="1"/>
              <a:t>list_c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smtClean="0"/>
              <a:t>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StopIteration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175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부분호출 </a:t>
            </a:r>
            <a:r>
              <a:rPr lang="en-US" altLang="ko-KR" dirty="0" smtClean="0"/>
              <a:t>: Curry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인자를 점진적으로 증가하면서 처리하는 법으로 외부함수에서 내부함수로 처리를 위임해서 점진적으로 실행하도록 처리하는 함수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212976"/>
            <a:ext cx="288032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f(a):</a:t>
            </a:r>
          </a:p>
          <a:p>
            <a:r>
              <a:rPr lang="en-US" altLang="ko-KR" sz="1000" dirty="0" smtClean="0"/>
              <a:t>     print </a:t>
            </a:r>
            <a:r>
              <a:rPr lang="en-US" altLang="ko-KR" sz="1000" dirty="0"/>
              <a:t>"function class object ",id(f)</a:t>
            </a:r>
          </a:p>
          <a:p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g(b, c, d, e):</a:t>
            </a:r>
          </a:p>
          <a:p>
            <a:r>
              <a:rPr lang="en-US" altLang="ko-KR" sz="1000" dirty="0" smtClean="0"/>
              <a:t>           print(a</a:t>
            </a:r>
            <a:r>
              <a:rPr lang="en-US" altLang="ko-KR" sz="1000" dirty="0"/>
              <a:t>, b, c, d, e)</a:t>
            </a:r>
          </a:p>
          <a:p>
            <a:r>
              <a:rPr lang="en-US" altLang="ko-KR" sz="1000" dirty="0" smtClean="0"/>
              <a:t>     return </a:t>
            </a:r>
            <a:r>
              <a:rPr lang="en-US" altLang="ko-KR" sz="1000" dirty="0"/>
              <a:t>g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" function instance ", id(f(1))</a:t>
            </a:r>
          </a:p>
          <a:p>
            <a:r>
              <a:rPr lang="en-US" altLang="ko-KR" sz="1000" dirty="0"/>
              <a:t>f1 = f(1)</a:t>
            </a:r>
          </a:p>
          <a:p>
            <a:r>
              <a:rPr lang="en-US" altLang="ko-KR" sz="1000" dirty="0"/>
              <a:t>f1(2,3,4,5</a:t>
            </a:r>
            <a:r>
              <a:rPr lang="en-US" altLang="ko-KR" sz="1000" dirty="0" smtClean="0"/>
              <a:t>)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 </a:t>
            </a:r>
            <a:r>
              <a:rPr lang="en-US" altLang="ko-KR" sz="1000" dirty="0"/>
              <a:t>f1(a):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 g1(b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h1(c, d, e):</a:t>
            </a:r>
          </a:p>
          <a:p>
            <a:r>
              <a:rPr lang="en-US" altLang="ko-KR" sz="1000" dirty="0" smtClean="0"/>
              <a:t>              print(a</a:t>
            </a:r>
            <a:r>
              <a:rPr lang="en-US" altLang="ko-KR" sz="1000" dirty="0"/>
              <a:t>, b, c, d, e)</a:t>
            </a:r>
          </a:p>
          <a:p>
            <a:r>
              <a:rPr lang="en-US" altLang="ko-KR" sz="1000" dirty="0" smtClean="0"/>
              <a:t>          return </a:t>
            </a:r>
            <a:r>
              <a:rPr lang="en-US" altLang="ko-KR" sz="1000" dirty="0"/>
              <a:t>h1</a:t>
            </a:r>
          </a:p>
          <a:p>
            <a:r>
              <a:rPr lang="en-US" altLang="ko-KR" sz="1000" dirty="0" smtClean="0"/>
              <a:t>    return g1</a:t>
            </a:r>
          </a:p>
          <a:p>
            <a:endParaRPr lang="en-US" altLang="ko-KR" sz="1000" dirty="0"/>
          </a:p>
          <a:p>
            <a:r>
              <a:rPr lang="en-US" altLang="ko-KR" sz="1000" dirty="0"/>
              <a:t>f1(1)(2)(3,4,5)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414908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f1(1) </a:t>
            </a:r>
            <a:r>
              <a:rPr lang="ko-KR" altLang="en-US" dirty="0" smtClean="0"/>
              <a:t>함수 실행하면 </a:t>
            </a:r>
            <a:r>
              <a:rPr lang="en-US" altLang="ko-KR" dirty="0" smtClean="0"/>
              <a:t>g1(2) </a:t>
            </a:r>
            <a:r>
              <a:rPr lang="ko-KR" altLang="en-US" dirty="0" smtClean="0"/>
              <a:t>함수가 실행되고 </a:t>
            </a:r>
            <a:r>
              <a:rPr lang="en-US" altLang="ko-KR" dirty="0" smtClean="0"/>
              <a:t>h1 (3,4,5)</a:t>
            </a:r>
            <a:r>
              <a:rPr lang="ko-KR" altLang="en-US" dirty="0" smtClean="0"/>
              <a:t>가 최종적으로 </a:t>
            </a:r>
            <a:r>
              <a:rPr lang="ko-KR" altLang="en-US" dirty="0" err="1" smtClean="0"/>
              <a:t>실행되여</a:t>
            </a:r>
            <a:r>
              <a:rPr lang="ko-KR" altLang="en-US" dirty="0" smtClean="0"/>
              <a:t> 결과는 </a:t>
            </a:r>
            <a:r>
              <a:rPr lang="en-US" altLang="ko-KR" dirty="0"/>
              <a:t>(</a:t>
            </a:r>
            <a:r>
              <a:rPr lang="en-US" altLang="ko-KR" dirty="0" smtClean="0"/>
              <a:t>1,2,3,4,5)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1600" y="5733256"/>
            <a:ext cx="1656184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 flipV="1">
            <a:off x="2627784" y="4887744"/>
            <a:ext cx="2952328" cy="11335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부분 호출</a:t>
            </a:r>
            <a:r>
              <a:rPr lang="en-US" altLang="ko-KR" dirty="0"/>
              <a:t> </a:t>
            </a:r>
            <a:r>
              <a:rPr lang="en-US" altLang="ko-KR" dirty="0" smtClean="0"/>
              <a:t>: partial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partial </a:t>
            </a:r>
            <a:r>
              <a:rPr lang="ko-KR" altLang="en-US" dirty="0" smtClean="0"/>
              <a:t>함수를 제공해서 함수를 분할하여 처리함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212976"/>
            <a:ext cx="410445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from </a:t>
            </a:r>
            <a:r>
              <a:rPr lang="en-US" altLang="ko-KR" sz="1000" dirty="0" err="1"/>
              <a:t>functools</a:t>
            </a:r>
            <a:r>
              <a:rPr lang="en-US" altLang="ko-KR" sz="1000" dirty="0"/>
              <a:t> import partial</a:t>
            </a:r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f2(a, b, c, d):</a:t>
            </a:r>
          </a:p>
          <a:p>
            <a:r>
              <a:rPr lang="en-US" altLang="ko-KR" sz="1000" dirty="0" smtClean="0"/>
              <a:t>    print(a</a:t>
            </a:r>
            <a:r>
              <a:rPr lang="en-US" altLang="ko-KR" sz="1000" dirty="0"/>
              <a:t>, b, c, d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#&lt;</a:t>
            </a:r>
            <a:r>
              <a:rPr lang="en-US" altLang="ko-KR" sz="1000" dirty="0" err="1"/>
              <a:t>functools.partial</a:t>
            </a:r>
            <a:r>
              <a:rPr lang="en-US" altLang="ko-KR" sz="1000" dirty="0"/>
              <a:t> object at 0x029CE210&gt;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p</a:t>
            </a:r>
            <a:r>
              <a:rPr lang="en-US" altLang="ko-KR" sz="1000" dirty="0" smtClean="0"/>
              <a:t>rint partial(f2</a:t>
            </a:r>
            <a:r>
              <a:rPr lang="en-US" altLang="ko-KR" sz="1000" dirty="0"/>
              <a:t>, 1, 2, 3)</a:t>
            </a:r>
          </a:p>
          <a:p>
            <a:endParaRPr lang="en-US" altLang="ko-KR" sz="1000" dirty="0"/>
          </a:p>
          <a:p>
            <a:r>
              <a:rPr lang="en-US" altLang="ko-KR" sz="1000" dirty="0"/>
              <a:t>g2 = partial(f2, 1, 2, 3)</a:t>
            </a:r>
          </a:p>
          <a:p>
            <a:r>
              <a:rPr lang="en-US" altLang="ko-KR" sz="1000" dirty="0"/>
              <a:t>g2(4)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414908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Partial </a:t>
            </a:r>
            <a:r>
              <a:rPr lang="ko-KR" altLang="en-US" dirty="0" smtClean="0"/>
              <a:t>함수 객체를 생성하고 추가 인자를 받으면 처리</a:t>
            </a:r>
            <a:endParaRPr lang="en-US" altLang="ko-KR" dirty="0" smtClean="0"/>
          </a:p>
          <a:p>
            <a:r>
              <a:rPr lang="en-US" altLang="ko-KR" dirty="0" smtClean="0"/>
              <a:t>(1,2,3,4)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4797152"/>
            <a:ext cx="1656184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 flipV="1">
            <a:off x="2771800" y="4749245"/>
            <a:ext cx="2808312" cy="407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내부함수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사용하기 전에 정의해서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함수 내에 다시 함수를 정의하여 사용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356992"/>
            <a:ext cx="403244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외부 함수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 outer()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 </a:t>
            </a:r>
            <a:r>
              <a:rPr lang="ko-KR" altLang="en-US" sz="1200" dirty="0" smtClean="0"/>
              <a:t>내부 함수정의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inner()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pass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# </a:t>
            </a:r>
            <a:r>
              <a:rPr lang="ko-KR" altLang="en-US" sz="1200" dirty="0" smtClean="0"/>
              <a:t>내부함수 실행 후 결과 전달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 </a:t>
            </a:r>
            <a:r>
              <a:rPr lang="ko-KR" altLang="en-US" sz="1200" dirty="0" smtClean="0"/>
              <a:t>결과값은 아무것도 없음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return inner()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33658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내부함수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내부에 함수를 정의하고 함수 내부에서 실행하여 처리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99592" y="3356992"/>
            <a:ext cx="403244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greet(name</a:t>
            </a:r>
            <a:r>
              <a:rPr lang="en-US" altLang="ko-KR" sz="1200" dirty="0" smtClean="0"/>
              <a:t>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 함수 정의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get_message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/>
              <a:t>"Hello </a:t>
            </a:r>
            <a:r>
              <a:rPr lang="en-US" altLang="ko-KR" sz="1200" dirty="0" smtClean="0"/>
              <a:t>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내부함수 실행</a:t>
            </a:r>
            <a:endParaRPr lang="en-US" altLang="ko-KR" sz="1200" dirty="0"/>
          </a:p>
          <a:p>
            <a:r>
              <a:rPr lang="en-US" altLang="ko-KR" sz="1200" dirty="0" smtClean="0"/>
              <a:t>    result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get_message</a:t>
            </a:r>
            <a:r>
              <a:rPr lang="en-US" altLang="ko-KR" sz="1200" dirty="0"/>
              <a:t>()+name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/>
              <a:t>result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#</a:t>
            </a:r>
            <a:r>
              <a:rPr lang="ko-KR" altLang="en-US" sz="1200" dirty="0" smtClean="0"/>
              <a:t>외부함수 실행</a:t>
            </a:r>
            <a:endParaRPr lang="en-US" altLang="ko-KR" sz="1200" dirty="0"/>
          </a:p>
          <a:p>
            <a:r>
              <a:rPr lang="en-US" altLang="ko-KR" sz="1200" dirty="0"/>
              <a:t>print greet("Dahl")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422108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 내부에 기능이 필요한 경우 내부 함수를 정의하여 호출하여 처리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64552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내외부</a:t>
            </a:r>
            <a:r>
              <a:rPr lang="ko-KR" altLang="en-US" dirty="0" smtClean="0"/>
              <a:t> 함수에 대한 변수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외부함수에 정의된 자유변수를 내부함수에서 활용하여 처리 가능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내부함수에서 갱신할 경우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타입이 사용 해야 함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11628" y="3356992"/>
            <a:ext cx="403244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자유변수에 대한 </a:t>
            </a:r>
            <a:r>
              <a:rPr lang="ko-KR" altLang="en-US" sz="1200" dirty="0" err="1"/>
              <a:t>스코핑</a:t>
            </a:r>
            <a:endParaRPr lang="ko-KR" altLang="en-US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compose_greet_func</a:t>
            </a:r>
            <a:r>
              <a:rPr lang="en-US" altLang="ko-KR" sz="1200" dirty="0"/>
              <a:t>(name</a:t>
            </a:r>
            <a:r>
              <a:rPr lang="en-US" altLang="ko-KR" sz="1200" dirty="0" smtClean="0"/>
              <a:t>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 함수 정의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 </a:t>
            </a:r>
            <a:r>
              <a:rPr lang="ko-KR" altLang="en-US" sz="1200" dirty="0" smtClean="0"/>
              <a:t>외부 함수 자유변수 </a:t>
            </a:r>
            <a:r>
              <a:rPr lang="en-US" altLang="ko-KR" sz="1200" dirty="0" smtClean="0"/>
              <a:t>name</a:t>
            </a:r>
            <a:r>
              <a:rPr lang="ko-KR" altLang="en-US" sz="1200" dirty="0" smtClean="0"/>
              <a:t>을 사용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get_message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/>
              <a:t>"Hello there "+name</a:t>
            </a:r>
            <a:r>
              <a:rPr lang="en-US" altLang="ko-KR" sz="1200" dirty="0" smtClean="0"/>
              <a:t>+"!“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내부함수를 함수 결과값으로 전달</a:t>
            </a:r>
            <a:endParaRPr lang="en-US" altLang="ko-KR" sz="1200" dirty="0"/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/>
              <a:t>get_message</a:t>
            </a:r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함수실행</a:t>
            </a:r>
            <a:endParaRPr lang="en-US" altLang="ko-KR" sz="1200" dirty="0"/>
          </a:p>
          <a:p>
            <a:r>
              <a:rPr lang="en-US" altLang="ko-KR" sz="1200" dirty="0"/>
              <a:t>greet = </a:t>
            </a:r>
            <a:r>
              <a:rPr lang="en-US" altLang="ko-KR" sz="1200" dirty="0" err="1"/>
              <a:t>compose_greet_func</a:t>
            </a:r>
            <a:r>
              <a:rPr lang="en-US" altLang="ko-KR" sz="1200" dirty="0" smtClean="0"/>
              <a:t>(“Dahl")</a:t>
            </a:r>
            <a:endParaRPr lang="en-US" altLang="ko-KR" sz="1200" dirty="0"/>
          </a:p>
          <a:p>
            <a:r>
              <a:rPr lang="en-US" altLang="ko-KR" sz="1200" dirty="0"/>
              <a:t>print greet()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52085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First </a:t>
            </a:r>
            <a:r>
              <a:rPr lang="en-US" altLang="ko-KR" dirty="0" smtClean="0"/>
              <a:t>Class 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4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</a:t>
            </a:r>
            <a:r>
              <a:rPr lang="en-US" altLang="ko-KR" dirty="0"/>
              <a:t>Class </a:t>
            </a:r>
            <a:r>
              <a:rPr lang="en-US" altLang="ko-KR" dirty="0" smtClean="0"/>
              <a:t>Object(1)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ko-KR" altLang="en-US" sz="2200" dirty="0">
                <a:latin typeface="+mn-ea"/>
              </a:rPr>
              <a:t>일반적으로 </a:t>
            </a:r>
            <a:r>
              <a:rPr lang="en-US" altLang="ko-KR" sz="2200" b="1" dirty="0" smtClean="0">
                <a:latin typeface="+mn-ea"/>
              </a:rPr>
              <a:t>First Class </a:t>
            </a:r>
            <a:r>
              <a:rPr lang="ko-KR" altLang="en-US" sz="2200" dirty="0" smtClean="0">
                <a:latin typeface="+mn-ea"/>
              </a:rPr>
              <a:t>의 </a:t>
            </a:r>
            <a:r>
              <a:rPr lang="ko-KR" altLang="en-US" sz="2200" dirty="0">
                <a:latin typeface="+mn-ea"/>
              </a:rPr>
              <a:t>조건을 다음과 같이 정의한다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+mn-ea"/>
              </a:rPr>
              <a:t>변수</a:t>
            </a:r>
            <a:r>
              <a:rPr lang="en-US" altLang="ko-KR" sz="2200" dirty="0">
                <a:latin typeface="+mn-ea"/>
              </a:rPr>
              <a:t>(variable)</a:t>
            </a:r>
            <a:r>
              <a:rPr lang="ko-KR" altLang="en-US" sz="2200" dirty="0">
                <a:latin typeface="+mn-ea"/>
              </a:rPr>
              <a:t>에 담을 수 있다</a:t>
            </a: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+mn-ea"/>
              </a:rPr>
              <a:t>인자</a:t>
            </a:r>
            <a:r>
              <a:rPr lang="en-US" altLang="ko-KR" sz="2200" dirty="0">
                <a:latin typeface="+mn-ea"/>
              </a:rPr>
              <a:t>(parameter)</a:t>
            </a:r>
            <a:r>
              <a:rPr lang="ko-KR" altLang="en-US" sz="2200" dirty="0">
                <a:latin typeface="+mn-ea"/>
              </a:rPr>
              <a:t>로 전달할 수 있다</a:t>
            </a: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err="1">
                <a:latin typeface="+mn-ea"/>
              </a:rPr>
              <a:t>반환값</a:t>
            </a:r>
            <a:r>
              <a:rPr lang="en-US" altLang="ko-KR" sz="2200" dirty="0">
                <a:latin typeface="+mn-ea"/>
              </a:rPr>
              <a:t>(return value)</a:t>
            </a:r>
            <a:r>
              <a:rPr lang="ko-KR" altLang="en-US" sz="2200" dirty="0">
                <a:latin typeface="+mn-ea"/>
              </a:rPr>
              <a:t>으로 전달할 수 </a:t>
            </a:r>
            <a:r>
              <a:rPr lang="ko-KR" altLang="en-US" sz="2200" dirty="0" smtClean="0">
                <a:latin typeface="+mn-ea"/>
              </a:rPr>
              <a:t>있다</a:t>
            </a:r>
            <a:endParaRPr lang="en-US" altLang="ko-KR" sz="2200" dirty="0">
              <a:latin typeface="+mn-ea"/>
            </a:endParaRP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+mn-ea"/>
              </a:rPr>
              <a:t>1</a:t>
            </a:r>
            <a:r>
              <a:rPr lang="ko-KR" altLang="en-US" sz="2200" b="1" dirty="0">
                <a:latin typeface="+mn-ea"/>
              </a:rPr>
              <a:t>급 객체</a:t>
            </a:r>
            <a:r>
              <a:rPr lang="en-US" altLang="ko-KR" sz="2200" b="1" dirty="0">
                <a:latin typeface="+mn-ea"/>
              </a:rPr>
              <a:t>(first class object)</a:t>
            </a: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2492896"/>
            <a:ext cx="3384376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함수를 변수에 할당</a:t>
            </a:r>
          </a:p>
          <a:p>
            <a:r>
              <a:rPr lang="en-US" altLang="ko-KR" sz="1200" dirty="0" err="1"/>
              <a:t>func</a:t>
            </a:r>
            <a:r>
              <a:rPr lang="en-US" altLang="ko-KR" sz="1200" dirty="0"/>
              <a:t> = add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func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함수를 함수의 인자로 전달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addplus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addplus</a:t>
            </a:r>
            <a:r>
              <a:rPr lang="en-US" altLang="ko-KR" sz="1200" dirty="0"/>
              <a:t>(add,5,5)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함수를 함수의 리턴 결과로 전달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addpass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func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addpass</a:t>
            </a:r>
            <a:r>
              <a:rPr lang="en-US" altLang="ko-KR" sz="1200" dirty="0"/>
              <a:t>(add)(5,5)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4653136"/>
            <a:ext cx="30243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</a:t>
            </a:r>
            <a:endParaRPr lang="en-US" altLang="ko-KR" sz="1200" dirty="0" smtClean="0"/>
          </a:p>
          <a:p>
            <a:r>
              <a:rPr lang="en-US" altLang="ko-KR" sz="1200" dirty="0" smtClean="0"/>
              <a:t>&lt;function </a:t>
            </a:r>
            <a:r>
              <a:rPr lang="en-US" altLang="ko-KR" sz="1200" dirty="0"/>
              <a:t>add at 0x041F7FB0&gt;</a:t>
            </a:r>
          </a:p>
          <a:p>
            <a:r>
              <a:rPr lang="en-US" altLang="ko-KR" sz="1200" dirty="0"/>
              <a:t>10</a:t>
            </a:r>
          </a:p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76551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</a:t>
            </a:r>
            <a:r>
              <a:rPr lang="en-US" altLang="ko-KR" dirty="0"/>
              <a:t>Class </a:t>
            </a:r>
            <a:r>
              <a:rPr lang="en-US" altLang="ko-KR" dirty="0" smtClean="0"/>
              <a:t>Object(2)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0808"/>
          </a:xfrm>
        </p:spPr>
        <p:txBody>
          <a:bodyPr>
            <a:normAutofit/>
          </a:bodyPr>
          <a:lstStyle/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smtClean="0">
                <a:latin typeface="+mn-ea"/>
              </a:rPr>
              <a:t>1</a:t>
            </a:r>
            <a:r>
              <a:rPr lang="ko-KR" altLang="en-US" sz="2200" b="1" dirty="0">
                <a:latin typeface="+mn-ea"/>
              </a:rPr>
              <a:t>급 함수</a:t>
            </a:r>
            <a:r>
              <a:rPr lang="en-US" altLang="ko-KR" sz="2200" b="1" dirty="0">
                <a:latin typeface="+mn-ea"/>
              </a:rPr>
              <a:t>(first class object)</a:t>
            </a: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+mn-ea"/>
              </a:rPr>
              <a:t>런타임</a:t>
            </a:r>
            <a:r>
              <a:rPr lang="en-US" altLang="ko-KR" sz="1800" dirty="0">
                <a:latin typeface="+mn-ea"/>
              </a:rPr>
              <a:t>(runtime) </a:t>
            </a:r>
            <a:r>
              <a:rPr lang="ko-KR" altLang="en-US" sz="1800" dirty="0">
                <a:latin typeface="+mn-ea"/>
              </a:rPr>
              <a:t>생성이 </a:t>
            </a:r>
            <a:r>
              <a:rPr lang="ko-KR" altLang="en-US" sz="1800" dirty="0" smtClean="0">
                <a:latin typeface="+mn-ea"/>
              </a:rPr>
              <a:t>가능</a:t>
            </a:r>
            <a:endParaRPr lang="ko-KR" altLang="en-US" sz="1800" dirty="0">
              <a:latin typeface="+mn-ea"/>
            </a:endParaRP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</a:rPr>
              <a:t>익명</a:t>
            </a:r>
            <a:r>
              <a:rPr lang="en-US" altLang="ko-KR" sz="1800" dirty="0">
                <a:latin typeface="+mn-ea"/>
              </a:rPr>
              <a:t>(anonymous)</a:t>
            </a:r>
            <a:r>
              <a:rPr lang="ko-KR" altLang="en-US" sz="1800" dirty="0">
                <a:latin typeface="+mn-ea"/>
              </a:rPr>
              <a:t>으로 생성이 </a:t>
            </a:r>
            <a:r>
              <a:rPr lang="ko-KR" altLang="en-US" sz="1800" dirty="0" smtClean="0">
                <a:latin typeface="+mn-ea"/>
              </a:rPr>
              <a:t>가능</a:t>
            </a: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3717032"/>
            <a:ext cx="44644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함수를 함수의 리턴 결과로 전달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addpass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func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addpass</a:t>
            </a:r>
            <a:r>
              <a:rPr lang="en-US" altLang="ko-KR" sz="1200" dirty="0"/>
              <a:t>(add)(5,5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#lambda </a:t>
            </a:r>
            <a:r>
              <a:rPr lang="ko-KR" altLang="en-US" sz="1200" dirty="0" smtClean="0"/>
              <a:t>함수를 이용하여 익명으로 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사용하지만 함수가 객체이므로 </a:t>
            </a:r>
            <a:r>
              <a:rPr lang="ko-KR" altLang="en-US" sz="1200" dirty="0" err="1" smtClean="0"/>
              <a:t>처리가됨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s-ES" altLang="ko-KR" sz="1200" dirty="0"/>
              <a:t>print addpass(lambda x,y: x+y)(5,5)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5222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6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변수에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함수도 객체이므로 변수에 할당이 가능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44076" y="2634259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함수 객체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56244" y="2634259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함수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인자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080180" y="298595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631908" y="2634259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함수명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참조주소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endCxn id="4" idx="1"/>
          </p:cNvCxnSpPr>
          <p:nvPr/>
        </p:nvCxnSpPr>
        <p:spPr>
          <a:xfrm>
            <a:off x="4568012" y="298595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9932" y="22048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79580" y="2733689"/>
            <a:ext cx="1152128" cy="60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변수</a:t>
            </a:r>
            <a:endParaRPr lang="ko-KR" altLang="en-US" sz="1200" dirty="0"/>
          </a:p>
        </p:txBody>
      </p:sp>
      <p:cxnSp>
        <p:nvCxnSpPr>
          <p:cNvPr id="13" name="꺾인 연결선 12"/>
          <p:cNvCxnSpPr>
            <a:stCxn id="7" idx="1"/>
            <a:endCxn id="11" idx="3"/>
          </p:cNvCxnSpPr>
          <p:nvPr/>
        </p:nvCxnSpPr>
        <p:spPr>
          <a:xfrm rot="10800000" flipV="1">
            <a:off x="1831708" y="2985955"/>
            <a:ext cx="1800200" cy="491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1708" y="3181348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변수에 할당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11628" y="3861048"/>
            <a:ext cx="403244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swap(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x = a[:]</a:t>
            </a:r>
          </a:p>
          <a:p>
            <a:r>
              <a:rPr lang="en-US" altLang="ko-KR" sz="1200" dirty="0"/>
              <a:t>a[:] = b[:]</a:t>
            </a:r>
          </a:p>
          <a:p>
            <a:r>
              <a:rPr lang="en-US" altLang="ko-KR" sz="1200" dirty="0"/>
              <a:t>b[:] = x[:]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 err="1"/>
              <a:t>func_var</a:t>
            </a:r>
            <a:r>
              <a:rPr lang="en-US" altLang="ko-KR" sz="1200" dirty="0"/>
              <a:t> = swap </a:t>
            </a:r>
            <a:r>
              <a:rPr lang="en-US" altLang="ko-KR" sz="1200" dirty="0" smtClean="0"/>
              <a:t>  # </a:t>
            </a:r>
            <a:r>
              <a:rPr lang="ko-KR" altLang="en-US" sz="1200" dirty="0" smtClean="0"/>
              <a:t>함수를 변수에 할당</a:t>
            </a:r>
            <a:endParaRPr lang="en-US" altLang="ko-KR" sz="1200" dirty="0"/>
          </a:p>
          <a:p>
            <a:r>
              <a:rPr lang="en-US" altLang="ko-KR" sz="1200" dirty="0"/>
              <a:t>a = [1]</a:t>
            </a:r>
          </a:p>
          <a:p>
            <a:r>
              <a:rPr lang="en-US" altLang="ko-KR" sz="1200" dirty="0"/>
              <a:t>b = [2]</a:t>
            </a:r>
          </a:p>
          <a:p>
            <a:r>
              <a:rPr lang="en-US" altLang="ko-KR" sz="1200" dirty="0"/>
              <a:t>#print(swap(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func_var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458112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변수는 참조를 저장하므로 </a:t>
            </a:r>
            <a:endParaRPr lang="en-US" altLang="ko-KR" sz="1200" dirty="0" smtClean="0"/>
          </a:p>
          <a:p>
            <a:r>
              <a:rPr lang="ko-KR" altLang="en-US" sz="1200" dirty="0" smtClean="0"/>
              <a:t>함수의 참조도 변수에 저장되고 실행연산자</a:t>
            </a:r>
            <a:r>
              <a:rPr lang="en-US" altLang="ko-KR" sz="1200" dirty="0" smtClean="0"/>
              <a:t>( () )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처리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28807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함수도 하나의 객체이며 데이터 타입이므로 </a:t>
            </a:r>
            <a:r>
              <a:rPr lang="ko-KR" altLang="en-US" dirty="0" err="1" smtClean="0"/>
              <a:t>파라미터인자로</a:t>
            </a:r>
            <a:r>
              <a:rPr lang="ko-KR" altLang="en-US" dirty="0" smtClean="0"/>
              <a:t> 전달이 가능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외부에 함수를 정의하고 실행함수에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 후 실행함수 내부에서 실행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11628" y="3861048"/>
            <a:ext cx="403244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전달 함수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greet(name):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/>
              <a:t>"Hello " + name 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실행 함수 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call_func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other_name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“Dahl“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전달된 함수 실행</a:t>
            </a:r>
            <a:endParaRPr lang="en-US" altLang="ko-KR" sz="1200" dirty="0"/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other_name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실행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call_func</a:t>
            </a:r>
            <a:r>
              <a:rPr lang="en-US" altLang="ko-KR" sz="1200" dirty="0"/>
              <a:t>(greet)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4559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결과값을 함수로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결과값을 </a:t>
            </a:r>
            <a:r>
              <a:rPr lang="ko-KR" altLang="en-US" dirty="0" err="1" smtClean="0"/>
              <a:t>함수정의된</a:t>
            </a:r>
            <a:r>
              <a:rPr lang="ko-KR" altLang="en-US" dirty="0" smtClean="0"/>
              <a:t> 참조를 전달해서 외부에서 전달받은 함수를 실행하여 처리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11628" y="3356992"/>
            <a:ext cx="403244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실행함수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compose_greet_func</a:t>
            </a:r>
            <a:r>
              <a:rPr lang="en-US" altLang="ko-KR" sz="1200" dirty="0" smtClean="0"/>
              <a:t>():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내부함수 정의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get_message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/>
              <a:t>"Hello there</a:t>
            </a:r>
            <a:r>
              <a:rPr lang="en-US" altLang="ko-KR" sz="1200" dirty="0" smtClean="0"/>
              <a:t>!“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내부함수를 함수처리결과값으로 전달</a:t>
            </a:r>
            <a:endParaRPr lang="en-US" altLang="ko-KR" sz="1200" dirty="0"/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/>
              <a:t>get_message</a:t>
            </a:r>
            <a:endParaRPr lang="en-US" altLang="ko-KR" sz="1200" dirty="0"/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함수실행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결과값은 함수의 참조 전달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함수를 변수에 할당</a:t>
            </a:r>
            <a:endParaRPr lang="en-US" altLang="ko-KR" sz="1200" dirty="0"/>
          </a:p>
          <a:p>
            <a:r>
              <a:rPr lang="en-US" altLang="ko-KR" sz="1200" dirty="0"/>
              <a:t>greet = </a:t>
            </a:r>
            <a:r>
              <a:rPr lang="en-US" altLang="ko-KR" sz="1200" dirty="0" err="1"/>
              <a:t>compose_greet_func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실행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변수에 할당된 내부함수가 실행됨</a:t>
            </a:r>
            <a:endParaRPr lang="en-US" altLang="ko-KR" sz="1200" dirty="0"/>
          </a:p>
          <a:p>
            <a:r>
              <a:rPr lang="en-US" altLang="ko-KR" sz="1200" dirty="0"/>
              <a:t>print greet()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19197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익명함</a:t>
            </a:r>
            <a:r>
              <a:rPr lang="ko-KR" altLang="en-US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8544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- Lambda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925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Lambda</a:t>
            </a:r>
            <a:r>
              <a:rPr lang="ko-KR" altLang="en-US" sz="2200" dirty="0" smtClean="0">
                <a:latin typeface="+mn-ea"/>
              </a:rPr>
              <a:t>는 단순 처리를 위한 익명함수이고 </a:t>
            </a:r>
            <a:r>
              <a:rPr lang="en-US" altLang="ko-KR" sz="2200" dirty="0" smtClean="0">
                <a:latin typeface="+mn-ea"/>
              </a:rPr>
              <a:t>return</a:t>
            </a:r>
            <a:r>
              <a:rPr lang="ko-KR" altLang="en-US" sz="2200" dirty="0" smtClean="0">
                <a:latin typeface="+mn-ea"/>
              </a:rPr>
              <a:t>을 표시하지 않는다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익명함수를 정의하고 실행하지만 리턴 결과는 한 개만 전달 할 수 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Lambda </a:t>
            </a:r>
            <a:r>
              <a:rPr lang="ko-KR" altLang="en-US" sz="2200" dirty="0" smtClean="0">
                <a:latin typeface="+mn-ea"/>
              </a:rPr>
              <a:t>인</a:t>
            </a:r>
            <a:r>
              <a:rPr lang="ko-KR" altLang="en-US" sz="2200" dirty="0">
                <a:latin typeface="+mn-ea"/>
              </a:rPr>
              <a:t>자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err="1" smtClean="0">
                <a:latin typeface="+mn-ea"/>
              </a:rPr>
              <a:t>표현식</a:t>
            </a: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20072" y="5011034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객체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32240" y="5011034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156176" y="536273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07904" y="5011034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함수명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미존재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참조주소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9" name="직선 화살표 연결선 8"/>
          <p:cNvCxnSpPr>
            <a:endCxn id="4" idx="1"/>
          </p:cNvCxnSpPr>
          <p:nvPr/>
        </p:nvCxnSpPr>
        <p:spPr>
          <a:xfrm>
            <a:off x="4644008" y="536273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5928" y="4581639"/>
            <a:ext cx="3240360" cy="25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익명함수 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5156184"/>
            <a:ext cx="1152128" cy="60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7" idx="1"/>
            <a:endCxn id="11" idx="3"/>
          </p:cNvCxnSpPr>
          <p:nvPr/>
        </p:nvCxnSpPr>
        <p:spPr>
          <a:xfrm rot="10800000" flipV="1">
            <a:off x="1907704" y="5362730"/>
            <a:ext cx="1800200" cy="949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7704" y="5558123"/>
            <a:ext cx="1800199" cy="53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필요시</a:t>
            </a:r>
            <a:r>
              <a:rPr lang="ko-KR" altLang="en-US" dirty="0" smtClean="0"/>
              <a:t> 변수에 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6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Lambda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Lambda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표현식시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2</a:t>
            </a:r>
            <a:r>
              <a:rPr lang="ko-KR" altLang="en-US" sz="2200" dirty="0" smtClean="0">
                <a:latin typeface="+mn-ea"/>
              </a:rPr>
              <a:t>개의 리턴 값이 생기므로 에러가 발생함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표현식에서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2</a:t>
            </a:r>
            <a:r>
              <a:rPr lang="ko-KR" altLang="en-US" sz="2200" dirty="0" smtClean="0">
                <a:latin typeface="+mn-ea"/>
              </a:rPr>
              <a:t>개 이상 결과를 나타내려면 </a:t>
            </a:r>
            <a:r>
              <a:rPr lang="en-US" altLang="ko-KR" sz="2200" dirty="0" smtClean="0">
                <a:latin typeface="+mn-ea"/>
              </a:rPr>
              <a:t>tuple </a:t>
            </a:r>
            <a:r>
              <a:rPr lang="ko-KR" altLang="en-US" sz="2200" dirty="0" smtClean="0">
                <a:latin typeface="+mn-ea"/>
              </a:rPr>
              <a:t>처리해야 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356992"/>
            <a:ext cx="3240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x = 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y,x</a:t>
            </a:r>
            <a:endParaRPr lang="en-US" altLang="ko-KR" sz="1200" dirty="0"/>
          </a:p>
          <a:p>
            <a:r>
              <a:rPr lang="en-US" altLang="ko-KR" sz="1200" dirty="0" err="1"/>
              <a:t>Traceback</a:t>
            </a:r>
            <a:r>
              <a:rPr lang="en-US" altLang="ko-KR" sz="1200" dirty="0"/>
              <a:t> (most recent call last):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File </a:t>
            </a:r>
            <a:r>
              <a:rPr lang="en-US" altLang="ko-KR" sz="1200" dirty="0"/>
              <a:t>"&lt;</a:t>
            </a:r>
            <a:r>
              <a:rPr lang="en-US" altLang="ko-KR" sz="1200" dirty="0" err="1"/>
              <a:t>stdin</a:t>
            </a:r>
            <a:r>
              <a:rPr lang="en-US" altLang="ko-KR" sz="1200" dirty="0"/>
              <a:t>&gt;", line 1, in &lt;module&gt;</a:t>
            </a:r>
          </a:p>
          <a:p>
            <a:r>
              <a:rPr lang="en-US" altLang="ko-KR" sz="1200" dirty="0" err="1"/>
              <a:t>NameError</a:t>
            </a:r>
            <a:r>
              <a:rPr lang="en-US" altLang="ko-KR" sz="1200" dirty="0"/>
              <a:t>: name 'x' is not </a:t>
            </a:r>
            <a:r>
              <a:rPr lang="en-US" altLang="ko-KR" sz="1200" dirty="0" smtClean="0"/>
              <a:t>defined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/>
              <a:t>&gt;&gt;&gt; x = 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 : (</a:t>
            </a:r>
            <a:r>
              <a:rPr lang="en-US" altLang="ko-KR" sz="1200" dirty="0" err="1"/>
              <a:t>y,x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&gt;&gt;&gt; x(1,2)</a:t>
            </a:r>
          </a:p>
          <a:p>
            <a:r>
              <a:rPr lang="en-US" altLang="ko-KR" sz="1200" dirty="0"/>
              <a:t>(2, 1)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00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Closure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7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외부함수 내의 자유변수를 내부함수에서 사용하면 기존 외부함수도 내부함수가 </a:t>
            </a:r>
            <a:r>
              <a:rPr lang="ko-KR" altLang="en-US" sz="2200" dirty="0" err="1" smtClean="0">
                <a:latin typeface="+mn-ea"/>
              </a:rPr>
              <a:t>종료시까지</a:t>
            </a:r>
            <a:r>
              <a:rPr lang="ko-KR" altLang="en-US" sz="2200" dirty="0" smtClean="0">
                <a:latin typeface="+mn-ea"/>
              </a:rPr>
              <a:t> 같이 지속된다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 단위의 </a:t>
            </a:r>
            <a:r>
              <a:rPr lang="en-US" altLang="ko-KR" sz="2200" dirty="0" smtClean="0">
                <a:latin typeface="+mn-ea"/>
              </a:rPr>
              <a:t>variable scope </a:t>
            </a:r>
            <a:r>
              <a:rPr lang="ko-KR" altLang="en-US" sz="2200" dirty="0" smtClean="0">
                <a:latin typeface="+mn-ea"/>
              </a:rPr>
              <a:t>위반이지만 현재 함수형 언어에서는 함수 내의 변수를 공유하여 처리할 수 있도록 구성하여 처리할 수 있도록 구성이 가능하다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1560" y="4605636"/>
            <a:ext cx="4930829" cy="1974704"/>
            <a:chOff x="937352" y="4283804"/>
            <a:chExt cx="7379064" cy="2416914"/>
          </a:xfrm>
        </p:grpSpPr>
        <p:sp>
          <p:nvSpPr>
            <p:cNvPr id="4" name="직사각형 3"/>
            <p:cNvSpPr/>
            <p:nvPr/>
          </p:nvSpPr>
          <p:spPr>
            <a:xfrm>
              <a:off x="971600" y="4653136"/>
              <a:ext cx="3816424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87216" y="5565533"/>
              <a:ext cx="2340768" cy="671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7352" y="4283804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외부함수</a:t>
              </a:r>
              <a:endParaRPr lang="ko-KR" alt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0456" y="5111025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</a:t>
              </a:r>
              <a:r>
                <a:rPr lang="ko-KR" altLang="en-US" sz="1200" dirty="0"/>
                <a:t>부</a:t>
              </a:r>
              <a:r>
                <a:rPr lang="ko-KR" altLang="en-US" sz="1200" dirty="0" smtClean="0"/>
                <a:t>함수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56176" y="4365104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외부함수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1" name="꺾인 연결선 10"/>
            <p:cNvCxnSpPr>
              <a:stCxn id="5" idx="3"/>
              <a:endCxn id="9" idx="1"/>
            </p:cNvCxnSpPr>
            <p:nvPr/>
          </p:nvCxnSpPr>
          <p:spPr>
            <a:xfrm>
              <a:off x="4427984" y="5901423"/>
              <a:ext cx="1721296" cy="4955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5" idx="3"/>
              <a:endCxn id="8" idx="2"/>
            </p:cNvCxnSpPr>
            <p:nvPr/>
          </p:nvCxnSpPr>
          <p:spPr>
            <a:xfrm flipV="1">
              <a:off x="4427984" y="4972526"/>
              <a:ext cx="2808312" cy="928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49280" y="6093296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내부함수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6" name="꺾인 연결선 15"/>
            <p:cNvCxnSpPr>
              <a:stCxn id="4" idx="3"/>
              <a:endCxn id="8" idx="1"/>
            </p:cNvCxnSpPr>
            <p:nvPr/>
          </p:nvCxnSpPr>
          <p:spPr>
            <a:xfrm flipV="1">
              <a:off x="4788024" y="4668815"/>
              <a:ext cx="1368152" cy="8844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96820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Closure context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0152" y="504264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내부함수 변수 검색 순서는 내부함수 이름공간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외부함수 이름공간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__closure__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파이썬은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클로저</a:t>
            </a:r>
            <a:r>
              <a:rPr lang="ko-KR" altLang="en-US" sz="2200" dirty="0" smtClean="0">
                <a:latin typeface="+mn-ea"/>
              </a:rPr>
              <a:t> 환경에 대해서도 별도의 객체로 제공하며 이 환경에 대해서도 접근이 가능함</a:t>
            </a:r>
            <a:endParaRPr lang="ko-KR" altLang="en-US" sz="22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3140968"/>
            <a:ext cx="302433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generate_power_func</a:t>
            </a:r>
            <a:r>
              <a:rPr lang="en-US" altLang="ko-KR" sz="1000" dirty="0"/>
              <a:t>(n):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out_v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10.0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(x):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return </a:t>
            </a:r>
            <a:r>
              <a:rPr lang="en-US" altLang="ko-KR" sz="1000" dirty="0"/>
              <a:t>x**</a:t>
            </a:r>
            <a:r>
              <a:rPr lang="en-US" altLang="ko-KR" sz="1000" dirty="0" smtClean="0"/>
              <a:t>n + </a:t>
            </a:r>
            <a:r>
              <a:rPr lang="en-US" altLang="ko-KR" sz="1000" dirty="0" err="1" smtClean="0"/>
              <a:t>out_v</a:t>
            </a:r>
            <a:endParaRPr lang="en-US" altLang="ko-KR" sz="1000" dirty="0"/>
          </a:p>
          <a:p>
            <a:r>
              <a:rPr lang="en-US" altLang="ko-KR" sz="1000" dirty="0" smtClean="0"/>
              <a:t>    return </a:t>
            </a:r>
            <a:r>
              <a:rPr lang="en-US" altLang="ko-KR" sz="1000" dirty="0" err="1" smtClean="0"/>
              <a:t>nth_power</a:t>
            </a:r>
            <a:endParaRPr lang="en-US" altLang="ko-KR" sz="1000" dirty="0" smtClean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.__closure__[0]</a:t>
            </a:r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.__closure__[0])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.__closure__[0].</a:t>
            </a:r>
            <a:r>
              <a:rPr lang="en-US" altLang="ko-KR" sz="1000" dirty="0" err="1" smtClean="0"/>
              <a:t>cell_contents</a:t>
            </a:r>
            <a:endParaRPr lang="en-US" altLang="ko-KR" sz="1000" dirty="0" smtClean="0"/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</a:t>
            </a:r>
            <a:r>
              <a:rPr lang="en-US" altLang="ko-KR" sz="1000" dirty="0" smtClean="0"/>
              <a:t>__[1])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.__closure__[1].</a:t>
            </a:r>
            <a:r>
              <a:rPr lang="en-US" altLang="ko-KR" sz="1000" dirty="0" err="1"/>
              <a:t>cell_contents</a:t>
            </a:r>
            <a:endParaRPr lang="en-US" altLang="ko-KR" sz="1000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4531832"/>
            <a:ext cx="3888432" cy="141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(&lt;cell at 0x02940ED0: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object at 0x01DAABC4&gt;, &lt;cell at 0x02B6FEF0: float object at 0x02766600</a:t>
            </a:r>
            <a:r>
              <a:rPr lang="en-US" altLang="ko-KR" sz="1000" dirty="0" smtClean="0"/>
              <a:t>&gt;)</a:t>
            </a:r>
          </a:p>
          <a:p>
            <a:endParaRPr lang="en-US" altLang="ko-KR" sz="1000" dirty="0"/>
          </a:p>
          <a:p>
            <a:r>
              <a:rPr lang="en-US" altLang="ko-KR" sz="1000" dirty="0"/>
              <a:t>&lt;cell at 0x02940ED0: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object at 0x01DAABC4&gt;</a:t>
            </a:r>
          </a:p>
          <a:p>
            <a:r>
              <a:rPr lang="en-US" altLang="ko-KR" sz="1000" dirty="0"/>
              <a:t>&lt;type 'cell'&gt;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&lt;cell at 0x02B6FEF0: float object at 0x02766600&gt;</a:t>
            </a:r>
          </a:p>
          <a:p>
            <a:r>
              <a:rPr lang="en-US" altLang="ko-KR" sz="1000" dirty="0"/>
              <a:t>10.0</a:t>
            </a:r>
            <a:endParaRPr lang="en-US" altLang="ko-KR" sz="1000" dirty="0">
              <a:effectLst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545125"/>
            <a:ext cx="2448272" cy="11388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3"/>
            <a:endCxn id="17" idx="1"/>
          </p:cNvCxnSpPr>
          <p:nvPr/>
        </p:nvCxnSpPr>
        <p:spPr>
          <a:xfrm>
            <a:off x="3275856" y="5114543"/>
            <a:ext cx="1224136" cy="126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0662" y="307070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__closure__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구성되어 자유변수에 대해 객체로 구성됨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99992" y="4545124"/>
            <a:ext cx="3888432" cy="4547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17" idx="0"/>
            <a:endCxn id="25" idx="2"/>
          </p:cNvCxnSpPr>
          <p:nvPr/>
        </p:nvCxnSpPr>
        <p:spPr>
          <a:xfrm flipH="1" flipV="1">
            <a:off x="6426866" y="3717032"/>
            <a:ext cx="17342" cy="81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55576" y="4501110"/>
            <a:ext cx="1872208" cy="299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25" idx="2"/>
          </p:cNvCxnSpPr>
          <p:nvPr/>
        </p:nvCxnSpPr>
        <p:spPr>
          <a:xfrm flipV="1">
            <a:off x="2627784" y="3717032"/>
            <a:ext cx="3799082" cy="905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</a:t>
            </a:r>
            <a:r>
              <a:rPr lang="ko-KR" altLang="en-US" dirty="0" smtClean="0"/>
              <a:t>자유변수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외부함수 내의 자유변수를 내부함수에서 사용하면 기존 외부함수도 내부함수가 </a:t>
            </a:r>
            <a:r>
              <a:rPr lang="ko-KR" altLang="en-US" sz="2200" dirty="0" err="1" smtClean="0">
                <a:latin typeface="+mn-ea"/>
              </a:rPr>
              <a:t>종료시까지</a:t>
            </a:r>
            <a:r>
              <a:rPr lang="ko-KR" altLang="en-US" sz="2200" dirty="0" smtClean="0">
                <a:latin typeface="+mn-ea"/>
              </a:rPr>
              <a:t> 같이 지속된다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2996952"/>
            <a:ext cx="496855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generate_power_func</a:t>
            </a:r>
            <a:r>
              <a:rPr lang="en-US" altLang="ko-KR" sz="1000" dirty="0"/>
              <a:t>(n):</a:t>
            </a:r>
          </a:p>
          <a:p>
            <a:r>
              <a:rPr lang="en-US" altLang="ko-KR" sz="1000" dirty="0" smtClean="0"/>
              <a:t>    print </a:t>
            </a:r>
            <a:r>
              <a:rPr lang="en-US" altLang="ko-KR" sz="1000" dirty="0"/>
              <a:t>"id(n): %X" % id(n)</a:t>
            </a:r>
          </a:p>
          <a:p>
            <a:r>
              <a:rPr lang="en-US" altLang="ko-KR" sz="1000" dirty="0" smtClean="0"/>
              <a:t>    print </a:t>
            </a:r>
            <a:r>
              <a:rPr lang="en-US" altLang="ko-KR" sz="1000" dirty="0"/>
              <a:t>' outer ', locals()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(x):</a:t>
            </a:r>
          </a:p>
          <a:p>
            <a:r>
              <a:rPr lang="en-US" altLang="ko-KR" sz="1000" dirty="0" smtClean="0"/>
              <a:t>         print </a:t>
            </a:r>
            <a:r>
              <a:rPr lang="en-US" altLang="ko-KR" sz="1000" dirty="0"/>
              <a:t>' inner ', locals()</a:t>
            </a:r>
          </a:p>
          <a:p>
            <a:r>
              <a:rPr lang="en-US" altLang="ko-KR" sz="1000" dirty="0" smtClean="0"/>
              <a:t>         #</a:t>
            </a:r>
            <a:r>
              <a:rPr lang="en-US" altLang="ko-KR" sz="1000" dirty="0"/>
              <a:t>return x**n</a:t>
            </a:r>
          </a:p>
          <a:p>
            <a:r>
              <a:rPr lang="en-US" altLang="ko-KR" sz="1000" dirty="0" smtClean="0"/>
              <a:t>         v </a:t>
            </a:r>
            <a:r>
              <a:rPr lang="en-US" altLang="ko-KR" sz="1000" dirty="0"/>
              <a:t>= x**n</a:t>
            </a:r>
          </a:p>
          <a:p>
            <a:r>
              <a:rPr lang="en-US" altLang="ko-KR" sz="1000" dirty="0" smtClean="0"/>
              <a:t>         # </a:t>
            </a:r>
            <a:r>
              <a:rPr lang="en-US" altLang="ko-KR" sz="1000" dirty="0"/>
              <a:t>n = v + n </a:t>
            </a:r>
            <a:r>
              <a:rPr lang="en-US" altLang="ko-KR" sz="1000" dirty="0" smtClean="0"/>
              <a:t>    #</a:t>
            </a:r>
            <a:r>
              <a:rPr lang="en-US" altLang="ko-KR" sz="1000" dirty="0" err="1"/>
              <a:t>UnboundLocalError</a:t>
            </a:r>
            <a:r>
              <a:rPr lang="en-US" altLang="ko-KR" sz="1000" dirty="0"/>
              <a:t>: local variable 'n' referenced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   #before   assignment</a:t>
            </a:r>
            <a:endParaRPr lang="en-US" altLang="ko-KR" sz="1000" dirty="0"/>
          </a:p>
          <a:p>
            <a:r>
              <a:rPr lang="en-US" altLang="ko-KR" sz="1000" dirty="0" smtClean="0"/>
              <a:t>         return </a:t>
            </a:r>
            <a:r>
              <a:rPr lang="en-US" altLang="ko-KR" sz="1000" dirty="0"/>
              <a:t>v</a:t>
            </a:r>
          </a:p>
          <a:p>
            <a:r>
              <a:rPr lang="en-US" altLang="ko-KR" sz="1000" dirty="0" smtClean="0"/>
              <a:t>     print </a:t>
            </a:r>
            <a:r>
              <a:rPr lang="en-US" altLang="ko-KR" sz="1000" dirty="0"/>
              <a:t>"id(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): %X" % id(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  return </a:t>
            </a:r>
            <a:r>
              <a:rPr lang="en-US" altLang="ko-KR" sz="1000" dirty="0" err="1"/>
              <a:t>nth_power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clo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generate_power_func</a:t>
            </a:r>
            <a:r>
              <a:rPr lang="en-US" altLang="ko-KR" sz="1000" dirty="0"/>
              <a:t>(4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(5)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115616" y="4365104"/>
            <a:ext cx="4320480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40963" y="4531635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자유변수가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일 경우 내부함수에 생기지만 변경할 수 없으므로 에러처리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2" idx="3"/>
            <a:endCxn id="14" idx="1"/>
          </p:cNvCxnSpPr>
          <p:nvPr/>
        </p:nvCxnSpPr>
        <p:spPr>
          <a:xfrm>
            <a:off x="5436096" y="4527122"/>
            <a:ext cx="1204867" cy="881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40963" y="2492896"/>
            <a:ext cx="20162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Locals()</a:t>
            </a:r>
            <a:r>
              <a:rPr lang="ko-KR" altLang="en-US" dirty="0" smtClean="0"/>
              <a:t>함수를 이용하여 함수에서 관리하는 변수를 출력</a:t>
            </a:r>
            <a:endParaRPr lang="en-US" altLang="ko-KR" dirty="0" smtClean="0"/>
          </a:p>
          <a:p>
            <a:r>
              <a:rPr lang="en-US" altLang="ko-KR" sz="1000" dirty="0" smtClean="0"/>
              <a:t>outer  </a:t>
            </a:r>
            <a:r>
              <a:rPr lang="en-US" altLang="ko-KR" sz="1000" dirty="0"/>
              <a:t>{'n': 4}</a:t>
            </a:r>
          </a:p>
          <a:p>
            <a:r>
              <a:rPr lang="en-US" altLang="ko-KR" sz="1000" dirty="0" smtClean="0"/>
              <a:t>inner  </a:t>
            </a:r>
            <a:r>
              <a:rPr lang="en-US" altLang="ko-KR" sz="1000" dirty="0"/>
              <a:t>{'x': 5, 'n': 4}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71600" y="3645024"/>
            <a:ext cx="1944216" cy="5040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4" idx="1"/>
          </p:cNvCxnSpPr>
          <p:nvPr/>
        </p:nvCxnSpPr>
        <p:spPr>
          <a:xfrm flipV="1">
            <a:off x="2915816" y="3246949"/>
            <a:ext cx="3725147" cy="6501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(Variable)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변수는 객체를 관리하기 위한 참조를 관리하는 공간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변수는 </a:t>
            </a:r>
            <a:r>
              <a:rPr lang="ko-KR" altLang="en-US" dirty="0"/>
              <a:t>객체를 가리키는 것</a:t>
            </a:r>
            <a:endParaRPr lang="en-US" altLang="ko-KR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807056" y="3344856"/>
            <a:ext cx="7725384" cy="2820447"/>
            <a:chOff x="807056" y="1998132"/>
            <a:chExt cx="7725384" cy="4167172"/>
          </a:xfrm>
        </p:grpSpPr>
        <p:sp>
          <p:nvSpPr>
            <p:cNvPr id="4" name="직사각형 3"/>
            <p:cNvSpPr/>
            <p:nvPr/>
          </p:nvSpPr>
          <p:spPr>
            <a:xfrm>
              <a:off x="971600" y="2534414"/>
              <a:ext cx="1800200" cy="739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변수 내의 값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94192" y="2492896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수치</a:t>
              </a:r>
              <a:r>
                <a:rPr lang="ko-KR" altLang="en-US" dirty="0" err="1"/>
                <a:t>값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16216" y="2305448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문자</a:t>
              </a:r>
              <a:r>
                <a:rPr lang="ko-KR" altLang="en-US" dirty="0"/>
                <a:t>열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94192" y="3549013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컨테이너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94192" y="4605130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94192" y="5661248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클래스</a:t>
              </a:r>
              <a:endParaRPr lang="ko-KR" altLang="en-US" dirty="0"/>
            </a:p>
          </p:txBody>
        </p:sp>
        <p:sp>
          <p:nvSpPr>
            <p:cNvPr id="10" name="왼쪽 중괄호 9"/>
            <p:cNvSpPr/>
            <p:nvPr/>
          </p:nvSpPr>
          <p:spPr>
            <a:xfrm>
              <a:off x="2958088" y="2564904"/>
              <a:ext cx="648072" cy="3528392"/>
            </a:xfrm>
            <a:prstGeom prst="leftBrace">
              <a:avLst>
                <a:gd name="adj1" fmla="val 7605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16216" y="3551106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튜플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16216" y="4173935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리스</a:t>
              </a:r>
              <a:r>
                <a:rPr lang="ko-KR" altLang="en-US" dirty="0"/>
                <a:t>트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16216" y="4796764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딕션너</a:t>
              </a:r>
              <a:r>
                <a:rPr lang="ko-KR" altLang="en-US" dirty="0" err="1"/>
                <a:t>리</a:t>
              </a:r>
              <a:endParaRPr lang="ko-KR" altLang="en-US" dirty="0"/>
            </a:p>
          </p:txBody>
        </p:sp>
        <p:cxnSp>
          <p:nvCxnSpPr>
            <p:cNvPr id="15" name="꺾인 연결선 14"/>
            <p:cNvCxnSpPr>
              <a:stCxn id="7" idx="3"/>
              <a:endCxn id="11" idx="1"/>
            </p:cNvCxnSpPr>
            <p:nvPr/>
          </p:nvCxnSpPr>
          <p:spPr>
            <a:xfrm>
              <a:off x="5910416" y="3801041"/>
              <a:ext cx="605800" cy="209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7" idx="3"/>
              <a:endCxn id="13" idx="1"/>
            </p:cNvCxnSpPr>
            <p:nvPr/>
          </p:nvCxnSpPr>
          <p:spPr>
            <a:xfrm>
              <a:off x="5910416" y="3801041"/>
              <a:ext cx="605800" cy="124775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7" idx="3"/>
              <a:endCxn id="12" idx="1"/>
            </p:cNvCxnSpPr>
            <p:nvPr/>
          </p:nvCxnSpPr>
          <p:spPr>
            <a:xfrm>
              <a:off x="5910416" y="3801041"/>
              <a:ext cx="605800" cy="62492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6516216" y="2928277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</a:t>
              </a:r>
              <a:r>
                <a:rPr lang="ko-KR" altLang="en-US" dirty="0"/>
                <a:t>합</a:t>
              </a:r>
            </a:p>
          </p:txBody>
        </p:sp>
        <p:cxnSp>
          <p:nvCxnSpPr>
            <p:cNvPr id="25" name="꺾인 연결선 24"/>
            <p:cNvCxnSpPr>
              <a:stCxn id="7" idx="3"/>
              <a:endCxn id="6" idx="1"/>
            </p:cNvCxnSpPr>
            <p:nvPr/>
          </p:nvCxnSpPr>
          <p:spPr>
            <a:xfrm flipV="1">
              <a:off x="5910416" y="2557476"/>
              <a:ext cx="605800" cy="12435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7" idx="3"/>
              <a:endCxn id="23" idx="1"/>
            </p:cNvCxnSpPr>
            <p:nvPr/>
          </p:nvCxnSpPr>
          <p:spPr>
            <a:xfrm flipV="1">
              <a:off x="5910416" y="3180305"/>
              <a:ext cx="605800" cy="62073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807056" y="1998132"/>
              <a:ext cx="1666448" cy="42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변수 </a:t>
              </a:r>
              <a:r>
                <a:rPr lang="en-US" altLang="ko-KR" dirty="0" smtClean="0"/>
                <a:t>Variable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31640" y="4121215"/>
              <a:ext cx="1699076" cy="741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객체의 참조 즉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주소 저장</a:t>
              </a:r>
              <a:endParaRPr lang="ko-KR" altLang="en-US" dirty="0"/>
            </a:p>
          </p:txBody>
        </p:sp>
        <p:sp>
          <p:nvSpPr>
            <p:cNvPr id="16" name="아래쪽 화살표 15"/>
            <p:cNvSpPr/>
            <p:nvPr/>
          </p:nvSpPr>
          <p:spPr>
            <a:xfrm rot="10800000">
              <a:off x="1691680" y="3468953"/>
              <a:ext cx="484632" cy="5292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07056" y="2843644"/>
            <a:ext cx="45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Variable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 할당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6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Closure : </a:t>
            </a:r>
            <a:r>
              <a:rPr lang="ko-KR" altLang="en-US" dirty="0" smtClean="0"/>
              <a:t>자유변수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8478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변수는 </a:t>
            </a:r>
            <a:r>
              <a:rPr lang="en-US" altLang="ko-KR" sz="2200" dirty="0" smtClean="0">
                <a:latin typeface="+mn-ea"/>
              </a:rPr>
              <a:t>Mutable </a:t>
            </a:r>
            <a:r>
              <a:rPr lang="ko-KR" altLang="en-US" sz="2200" dirty="0" smtClean="0">
                <a:latin typeface="+mn-ea"/>
              </a:rPr>
              <a:t>값과 </a:t>
            </a:r>
            <a:r>
              <a:rPr lang="en-US" altLang="ko-KR" sz="2200" dirty="0" smtClean="0">
                <a:latin typeface="+mn-ea"/>
              </a:rPr>
              <a:t>Immutable </a:t>
            </a:r>
            <a:r>
              <a:rPr lang="ko-KR" altLang="en-US" sz="2200" dirty="0" smtClean="0">
                <a:latin typeface="+mn-ea"/>
              </a:rPr>
              <a:t>값이 </a:t>
            </a:r>
            <a:r>
              <a:rPr lang="en-US" altLang="ko-KR" sz="2200" dirty="0" smtClean="0">
                <a:latin typeface="+mn-ea"/>
              </a:rPr>
              <a:t>binding</a:t>
            </a:r>
            <a:r>
              <a:rPr lang="ko-KR" altLang="en-US" sz="2200" dirty="0" smtClean="0">
                <a:latin typeface="+mn-ea"/>
              </a:rPr>
              <a:t>되면서 정의되므로 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내부함수에서 외부함수의 변수</a:t>
            </a:r>
            <a:r>
              <a:rPr lang="en-US" altLang="ko-KR" sz="2200" dirty="0" smtClean="0">
                <a:latin typeface="+mn-ea"/>
              </a:rPr>
              <a:t>(immutable)</a:t>
            </a:r>
            <a:r>
              <a:rPr lang="ko-KR" altLang="en-US" sz="2200" dirty="0" smtClean="0">
                <a:latin typeface="+mn-ea"/>
              </a:rPr>
              <a:t>에 재할당 시 </a:t>
            </a:r>
            <a:r>
              <a:rPr lang="en-US" altLang="ko-KR" sz="2200" dirty="0" err="1" smtClean="0">
                <a:latin typeface="+mn-ea"/>
              </a:rPr>
              <a:t>unboundlocalerror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발생시 해결 방안</a:t>
            </a:r>
            <a:endParaRPr lang="en-US" altLang="ko-KR" sz="2200" dirty="0" smtClean="0">
              <a:latin typeface="+mn-ea"/>
            </a:endParaRP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내부함수에 키워드 </a:t>
            </a:r>
            <a:r>
              <a:rPr lang="en-US" altLang="ko-KR" sz="1800" dirty="0" smtClean="0">
                <a:latin typeface="+mn-ea"/>
              </a:rPr>
              <a:t>nonlocal</a:t>
            </a:r>
            <a:r>
              <a:rPr lang="ko-KR" altLang="en-US" sz="1800" dirty="0" smtClean="0">
                <a:latin typeface="+mn-ea"/>
              </a:rPr>
              <a:t>를 변수에 사용</a:t>
            </a:r>
            <a:endParaRPr lang="en-US" altLang="ko-KR" sz="1800" dirty="0" smtClean="0">
              <a:latin typeface="+mn-ea"/>
            </a:endParaRP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 외부함수에 </a:t>
            </a:r>
            <a:r>
              <a:rPr lang="en-US" altLang="ko-KR" sz="1800" dirty="0" smtClean="0">
                <a:latin typeface="+mn-ea"/>
              </a:rPr>
              <a:t>mutable </a:t>
            </a:r>
            <a:r>
              <a:rPr lang="ko-KR" altLang="en-US" sz="1800" dirty="0" smtClean="0">
                <a:latin typeface="+mn-ea"/>
              </a:rPr>
              <a:t>값을 할당한 변수를 사용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리스트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사전으로 정의</a:t>
            </a:r>
            <a:r>
              <a:rPr lang="en-US" altLang="ko-KR" sz="1800" dirty="0" smtClean="0">
                <a:latin typeface="+mn-ea"/>
              </a:rPr>
              <a:t>) </a:t>
            </a:r>
            <a:endParaRPr lang="ko-KR" altLang="en-US" sz="14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38912" y="4725144"/>
            <a:ext cx="3888432" cy="1368152"/>
            <a:chOff x="2699792" y="3789040"/>
            <a:chExt cx="3888432" cy="1800200"/>
          </a:xfrm>
        </p:grpSpPr>
        <p:sp>
          <p:nvSpPr>
            <p:cNvPr id="4" name="직사각형 3"/>
            <p:cNvSpPr/>
            <p:nvPr/>
          </p:nvSpPr>
          <p:spPr>
            <a:xfrm>
              <a:off x="2699792" y="4653136"/>
              <a:ext cx="152156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외부함수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Context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66664" y="4653136"/>
              <a:ext cx="152156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</a:t>
              </a:r>
              <a:r>
                <a:rPr lang="ko-KR" altLang="en-US" dirty="0"/>
                <a:t>부</a:t>
              </a:r>
              <a:r>
                <a:rPr lang="ko-KR" altLang="en-US" dirty="0" smtClean="0"/>
                <a:t>함수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Context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99792" y="3789040"/>
              <a:ext cx="15215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Local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66664" y="3789040"/>
              <a:ext cx="15215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Local</a:t>
              </a:r>
            </a:p>
          </p:txBody>
        </p:sp>
        <p:cxnSp>
          <p:nvCxnSpPr>
            <p:cNvPr id="10" name="직선 화살표 연결선 9"/>
            <p:cNvCxnSpPr>
              <a:stCxn id="5" idx="0"/>
              <a:endCxn id="8" idx="2"/>
            </p:cNvCxnSpPr>
            <p:nvPr/>
          </p:nvCxnSpPr>
          <p:spPr>
            <a:xfrm flipV="1">
              <a:off x="5827444" y="42210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1"/>
              <a:endCxn id="4" idx="3"/>
            </p:cNvCxnSpPr>
            <p:nvPr/>
          </p:nvCxnSpPr>
          <p:spPr>
            <a:xfrm flipH="1">
              <a:off x="4221352" y="5121188"/>
              <a:ext cx="8453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0"/>
              <a:endCxn id="7" idx="2"/>
            </p:cNvCxnSpPr>
            <p:nvPr/>
          </p:nvCxnSpPr>
          <p:spPr>
            <a:xfrm flipV="1">
              <a:off x="3460572" y="42210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/>
          <p:cNvSpPr/>
          <p:nvPr/>
        </p:nvSpPr>
        <p:spPr>
          <a:xfrm>
            <a:off x="966904" y="3912894"/>
            <a:ext cx="724776" cy="66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Int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Float</a:t>
            </a:r>
            <a:endParaRPr lang="ko-KR" altLang="en-US" sz="900" dirty="0"/>
          </a:p>
        </p:txBody>
      </p:sp>
      <p:sp>
        <p:nvSpPr>
          <p:cNvPr id="17" name="타원 16"/>
          <p:cNvSpPr/>
          <p:nvPr/>
        </p:nvSpPr>
        <p:spPr>
          <a:xfrm>
            <a:off x="1799692" y="3897194"/>
            <a:ext cx="751388" cy="66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string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3664990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Immutable </a:t>
            </a:r>
            <a:r>
              <a:rPr lang="ko-KR" altLang="en-US" sz="900" dirty="0" smtClean="0"/>
              <a:t>객체</a:t>
            </a:r>
            <a:endParaRPr lang="ko-KR" altLang="en-US" sz="900" dirty="0"/>
          </a:p>
        </p:txBody>
      </p:sp>
      <p:sp>
        <p:nvSpPr>
          <p:cNvPr id="19" name="위로 굽은 화살표 18"/>
          <p:cNvSpPr/>
          <p:nvPr/>
        </p:nvSpPr>
        <p:spPr>
          <a:xfrm rot="16200000">
            <a:off x="3150839" y="3739937"/>
            <a:ext cx="509890" cy="1163568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20072" y="3935116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외부함수의 변수를 변경하려면 외부함수 </a:t>
            </a:r>
            <a:r>
              <a:rPr lang="en-US" altLang="ko-KR" sz="1400" dirty="0" smtClean="0"/>
              <a:t>context</a:t>
            </a:r>
            <a:r>
              <a:rPr lang="ko-KR" altLang="en-US" sz="1400" dirty="0" smtClean="0"/>
              <a:t> 에서 처리 되어야 함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함수의 인자 </a:t>
            </a:r>
            <a:r>
              <a:rPr lang="ko-KR" altLang="en-US" sz="1400" dirty="0" err="1" smtClean="0"/>
              <a:t>전달시</a:t>
            </a:r>
            <a:r>
              <a:rPr lang="ko-KR" altLang="en-US" sz="1400" dirty="0" smtClean="0"/>
              <a:t> 동일한 원칙이 발생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54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Chaining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4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연속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함수 </a:t>
            </a:r>
            <a:r>
              <a:rPr lang="en-US" altLang="ko-KR" dirty="0" err="1" smtClean="0"/>
              <a:t>chian</a:t>
            </a:r>
            <a:r>
              <a:rPr lang="ko-KR" altLang="en-US" dirty="0" smtClean="0"/>
              <a:t>은 함수를 결과값으로 받고 실행연산자</a:t>
            </a:r>
            <a:r>
              <a:rPr lang="en-US" altLang="ko-KR" dirty="0" smtClean="0"/>
              <a:t>(parameter)</a:t>
            </a:r>
            <a:r>
              <a:rPr lang="ko-KR" altLang="en-US" dirty="0" smtClean="0"/>
              <a:t>를 연속하면 함수들을 계속 실행함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187624" y="3717032"/>
            <a:ext cx="280831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chain(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return </a:t>
            </a:r>
            <a:r>
              <a:rPr lang="en-US" altLang="ko-KR" sz="1200" dirty="0" err="1"/>
              <a:t>obj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cc(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obj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chain(cc)('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4130496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1 </a:t>
            </a:r>
            <a:r>
              <a:rPr lang="ko-KR" altLang="en-US" dirty="0" smtClean="0"/>
              <a:t>실행 하고 함수</a:t>
            </a:r>
            <a:r>
              <a:rPr lang="en-US" altLang="ko-KR" dirty="0" smtClean="0"/>
              <a:t>2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7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High </a:t>
            </a:r>
            <a:r>
              <a:rPr lang="en-US" altLang="ko-KR" dirty="0" smtClean="0"/>
              <a:t>Order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9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High Order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0808"/>
          </a:xfrm>
        </p:spPr>
        <p:txBody>
          <a:bodyPr>
            <a:normAutofit/>
          </a:bodyPr>
          <a:lstStyle/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latin typeface="+mn-ea"/>
              </a:rPr>
              <a:t>고차함수</a:t>
            </a:r>
            <a:r>
              <a:rPr lang="en-US" altLang="ko-KR" sz="2200" b="1" dirty="0" smtClean="0">
                <a:latin typeface="+mn-ea"/>
              </a:rPr>
              <a:t>(high order function)</a:t>
            </a:r>
            <a:r>
              <a:rPr lang="ko-KR" altLang="en-US" sz="2200" b="1" dirty="0" smtClean="0">
                <a:latin typeface="+mn-ea"/>
              </a:rPr>
              <a:t>는 </a:t>
            </a:r>
            <a:r>
              <a:rPr lang="en-US" altLang="ko-KR" sz="2200" b="1" dirty="0" smtClean="0">
                <a:latin typeface="+mn-ea"/>
              </a:rPr>
              <a:t>2</a:t>
            </a:r>
            <a:r>
              <a:rPr lang="ko-KR" altLang="en-US" sz="2200" b="1" dirty="0" smtClean="0">
                <a:latin typeface="+mn-ea"/>
              </a:rPr>
              <a:t>가지 중에 하나를 수행</a:t>
            </a:r>
            <a:endParaRPr lang="en-US" altLang="ko-KR" sz="2200" b="1" dirty="0">
              <a:latin typeface="+mn-ea"/>
            </a:endParaRP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+mn-ea"/>
              </a:rPr>
              <a:t>하나 이상의 함수를 </a:t>
            </a:r>
            <a:r>
              <a:rPr lang="ko-KR" altLang="en-US" sz="1800" dirty="0" err="1" smtClean="0">
                <a:latin typeface="+mn-ea"/>
              </a:rPr>
              <a:t>파라미터로</a:t>
            </a:r>
            <a:r>
              <a:rPr lang="ko-KR" altLang="en-US" sz="1800" dirty="0" smtClean="0">
                <a:latin typeface="+mn-ea"/>
              </a:rPr>
              <a:t> 받거나</a:t>
            </a:r>
            <a:r>
              <a:rPr lang="en-US" altLang="ko-KR" sz="1800" dirty="0" smtClean="0">
                <a:latin typeface="+mn-ea"/>
              </a:rPr>
              <a:t>, </a:t>
            </a: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+mn-ea"/>
              </a:rPr>
              <a:t>함수를 리턴 결과로 보내는 함수 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3501008"/>
            <a:ext cx="367240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고차 함수 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addList8(list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reduce(add8, </a:t>
            </a:r>
            <a:r>
              <a:rPr lang="en-US" altLang="ko-KR" sz="1200" dirty="0"/>
              <a:t>list)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일반함수 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add8(*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): </a:t>
            </a:r>
          </a:p>
          <a:p>
            <a:r>
              <a:rPr lang="en-US" altLang="ko-KR" sz="1200" dirty="0" smtClean="0"/>
              <a:t>    v = []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for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in 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v = v +</a:t>
            </a:r>
            <a:r>
              <a:rPr lang="en-US" altLang="ko-KR" sz="1200" dirty="0" err="1" smtClean="0"/>
              <a:t>i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v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고차함수 실행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addList8([[</a:t>
            </a:r>
            <a:r>
              <a:rPr lang="en-US" altLang="ko-KR" sz="1200" dirty="0"/>
              <a:t>1, 2, 3],[4, 5],[6],[]])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reduce(add8, </a:t>
            </a:r>
            <a:r>
              <a:rPr lang="en-US" altLang="ko-KR" sz="1200" dirty="0"/>
              <a:t>[[1, 2, 3],[4, 5],[6],[]])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462351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/>
              <a:t>1, 2, 3, 4, 5, 6]</a:t>
            </a:r>
          </a:p>
          <a:p>
            <a:r>
              <a:rPr lang="en-US" altLang="ko-KR" dirty="0"/>
              <a:t>[1, 2, 3, 4, 5, 6]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020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400" dirty="0"/>
              <a:t>map(f, 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은 함수</a:t>
            </a:r>
            <a:r>
              <a:rPr lang="en-US" altLang="ko-KR" sz="2400" dirty="0"/>
              <a:t>(f)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반복가능한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을 입력으로 받아 입력 </a:t>
            </a:r>
            <a:r>
              <a:rPr lang="ko-KR" altLang="en-US" sz="2400" dirty="0" err="1"/>
              <a:t>자료형의</a:t>
            </a:r>
            <a:r>
              <a:rPr lang="ko-KR" altLang="en-US" sz="2400" dirty="0"/>
              <a:t> 각각의 요소가 함수 </a:t>
            </a:r>
            <a:r>
              <a:rPr lang="en-US" altLang="ko-KR" sz="2400" dirty="0"/>
              <a:t>f</a:t>
            </a:r>
            <a:r>
              <a:rPr lang="ko-KR" altLang="en-US" sz="2400" dirty="0"/>
              <a:t>에 의해 수행된 결과를 묶어서 </a:t>
            </a:r>
            <a:r>
              <a:rPr lang="ko-KR" altLang="en-US" sz="2400" dirty="0" err="1"/>
              <a:t>리턴하는</a:t>
            </a:r>
            <a:r>
              <a:rPr lang="ko-KR" altLang="en-US" sz="2400" dirty="0"/>
              <a:t> 함수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3573016"/>
            <a:ext cx="38884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</a:t>
            </a:r>
            <a:r>
              <a:rPr lang="en-US" altLang="ko-KR" sz="1200" dirty="0"/>
              <a:t>2 </a:t>
            </a:r>
            <a:r>
              <a:rPr lang="ko-KR" altLang="en-US" sz="1200" dirty="0"/>
              <a:t>및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3</a:t>
            </a:r>
          </a:p>
          <a:p>
            <a:r>
              <a:rPr lang="en-US" altLang="ko-KR" sz="1200" dirty="0" smtClean="0"/>
              <a:t># 5</a:t>
            </a:r>
            <a:r>
              <a:rPr lang="ko-KR" altLang="en-US" sz="1200" dirty="0" smtClean="0"/>
              <a:t>개 원소를 가진 리스트의 제곱하여 변환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list(map(</a:t>
            </a:r>
            <a:r>
              <a:rPr lang="en-US" altLang="ko-KR" sz="1200" b="1" dirty="0" smtClean="0"/>
              <a:t>lambda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x: x ** 2, range(5)))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 </a:t>
            </a:r>
            <a:r>
              <a:rPr lang="en-US" altLang="ko-KR" sz="1200" dirty="0" smtClean="0"/>
              <a:t>: [0</a:t>
            </a:r>
            <a:r>
              <a:rPr lang="en-US" altLang="ko-KR" sz="1200" dirty="0"/>
              <a:t>, 1, 4, 9, 16]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27785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400" dirty="0"/>
              <a:t>reduce(f, 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은 함수</a:t>
            </a:r>
            <a:r>
              <a:rPr lang="en-US" altLang="ko-KR" sz="2400" dirty="0"/>
              <a:t>(f)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반복가능한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을 입력으로 받아 입력 </a:t>
            </a:r>
            <a:r>
              <a:rPr lang="ko-KR" altLang="en-US" sz="2400" dirty="0" err="1"/>
              <a:t>자료형의</a:t>
            </a:r>
            <a:r>
              <a:rPr lang="ko-KR" altLang="en-US" sz="2400" dirty="0"/>
              <a:t> 각각의 요소가 함수 </a:t>
            </a:r>
            <a:r>
              <a:rPr lang="en-US" altLang="ko-KR" sz="2400" dirty="0"/>
              <a:t>f</a:t>
            </a:r>
            <a:r>
              <a:rPr lang="ko-KR" altLang="en-US" sz="2400" dirty="0"/>
              <a:t>에 의해 수행된 결과를 </a:t>
            </a:r>
            <a:r>
              <a:rPr lang="ko-KR" altLang="en-US" sz="2400" dirty="0" err="1"/>
              <a:t>리턴하는</a:t>
            </a:r>
            <a:r>
              <a:rPr lang="ko-KR" altLang="en-US" sz="2400" dirty="0"/>
              <a:t> 함수</a:t>
            </a:r>
            <a:endParaRPr lang="ko-KR" altLang="en-US" sz="18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3645024"/>
            <a:ext cx="3672408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addList7(list):</a:t>
            </a:r>
          </a:p>
          <a:p>
            <a:r>
              <a:rPr lang="en-US" altLang="ko-KR" sz="1200" dirty="0"/>
              <a:t>    return reduce(add, list)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add(*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): </a:t>
            </a:r>
          </a:p>
          <a:p>
            <a:r>
              <a:rPr lang="en-US" altLang="ko-KR" sz="1200" dirty="0"/>
              <a:t>    x = 0</a:t>
            </a:r>
          </a:p>
          <a:p>
            <a:r>
              <a:rPr lang="en-US" altLang="ko-KR" sz="1200" dirty="0"/>
              <a:t>   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 :</a:t>
            </a:r>
          </a:p>
          <a:p>
            <a:r>
              <a:rPr lang="en-US" altLang="ko-KR" sz="1200" dirty="0"/>
              <a:t>        x = x +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    return x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print "</a:t>
            </a:r>
            <a:r>
              <a:rPr lang="en-US" altLang="ko-KR" sz="1200" dirty="0" err="1"/>
              <a:t>addlist</a:t>
            </a:r>
            <a:r>
              <a:rPr lang="en-US" altLang="ko-KR" sz="1200" dirty="0"/>
              <a:t>", addList7([1, 2, 3])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"reduce ", reduce(add, [1, 2, 3])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462351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err="1"/>
              <a:t>addlist</a:t>
            </a:r>
            <a:r>
              <a:rPr lang="en-US" altLang="ko-KR" dirty="0"/>
              <a:t> 6</a:t>
            </a:r>
          </a:p>
          <a:p>
            <a:r>
              <a:rPr lang="en-US" altLang="ko-KR" dirty="0"/>
              <a:t>reduce 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793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933056"/>
            <a:ext cx="367240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</a:t>
            </a:r>
            <a:r>
              <a:rPr lang="en-US" altLang="ko-KR" sz="1200" dirty="0"/>
              <a:t>2 </a:t>
            </a:r>
            <a:r>
              <a:rPr lang="ko-KR" altLang="en-US" sz="1200" dirty="0"/>
              <a:t>및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3</a:t>
            </a:r>
          </a:p>
          <a:p>
            <a:r>
              <a:rPr lang="en-US" altLang="ko-KR" sz="1200" dirty="0" smtClean="0"/>
              <a:t>#10</a:t>
            </a:r>
            <a:r>
              <a:rPr lang="ko-KR" altLang="en-US" sz="1200" dirty="0" smtClean="0"/>
              <a:t>개 </a:t>
            </a:r>
            <a:r>
              <a:rPr lang="ko-KR" altLang="en-US" sz="1200" dirty="0" err="1" smtClean="0"/>
              <a:t>원소중에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보다 작은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개만 추출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list(filter(</a:t>
            </a:r>
            <a:r>
              <a:rPr lang="en-US" altLang="ko-KR" sz="1200" b="1" dirty="0" smtClean="0"/>
              <a:t>lambda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x: x &lt; 5, range(10)))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[0, 1, 2, 3, 4]</a:t>
            </a:r>
            <a:endParaRPr lang="ko-KR" altLang="en-US" sz="1200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400" dirty="0" smtClean="0"/>
              <a:t>filter(f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은 함수</a:t>
            </a:r>
            <a:r>
              <a:rPr lang="en-US" altLang="ko-KR" sz="2400" dirty="0"/>
              <a:t>(f)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반복가능한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을 입력으로 받아 </a:t>
            </a:r>
            <a:r>
              <a:rPr lang="ko-KR" altLang="en-US" sz="2400" dirty="0" smtClean="0"/>
              <a:t>함수 </a:t>
            </a:r>
            <a:r>
              <a:rPr lang="en-US" altLang="ko-KR" sz="2400" dirty="0"/>
              <a:t>f</a:t>
            </a:r>
            <a:r>
              <a:rPr lang="ko-KR" altLang="en-US" sz="2400" dirty="0"/>
              <a:t>에 의해 수행된 </a:t>
            </a:r>
            <a:r>
              <a:rPr lang="ko-KR" altLang="en-US" sz="2400" dirty="0" smtClean="0"/>
              <a:t>결과 즉 </a:t>
            </a:r>
            <a:r>
              <a:rPr lang="en-US" altLang="ko-KR" sz="2400" dirty="0" smtClean="0"/>
              <a:t>filter</a:t>
            </a:r>
            <a:r>
              <a:rPr lang="ko-KR" altLang="en-US" sz="2400" dirty="0" smtClean="0"/>
              <a:t>된 결과를 </a:t>
            </a:r>
            <a:r>
              <a:rPr lang="ko-KR" altLang="en-US" sz="2400" dirty="0" err="1"/>
              <a:t>리턴하는</a:t>
            </a:r>
            <a:r>
              <a:rPr lang="ko-KR" altLang="en-US" sz="2400" dirty="0"/>
              <a:t> 함수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5809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Decorator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0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사용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Chain : </a:t>
            </a:r>
            <a:r>
              <a:rPr lang="ko-KR" altLang="en-US" dirty="0" smtClean="0"/>
              <a:t>함수를 결과 값 처리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고차함수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클로저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functools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wraps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506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</a:t>
            </a:r>
            <a:r>
              <a:rPr lang="ko-KR" altLang="en-US" dirty="0" smtClean="0"/>
              <a:t>정의 및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변수 정의는 값과 </a:t>
            </a:r>
            <a:r>
              <a:rPr lang="en-US" altLang="ko-KR" dirty="0" smtClean="0"/>
              <a:t>binding(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)</a:t>
            </a:r>
            <a:r>
              <a:rPr lang="ko-KR" altLang="en-US" dirty="0" smtClean="0"/>
              <a:t>될 때 정의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smtClean="0"/>
              <a:t>변수 정의 없이 사용되면 에러가 발생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Scope </a:t>
            </a:r>
            <a:r>
              <a:rPr lang="ko-KR" altLang="en-US" dirty="0" smtClean="0"/>
              <a:t>원칙에 따라 동일한 이름이 발생시는 변수 내에 저장된 것을 변경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7656" y="5445224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 + 1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I </a:t>
            </a:r>
            <a:r>
              <a:rPr lang="ko-KR" altLang="en-US" sz="1200" dirty="0" smtClean="0"/>
              <a:t>를 검색</a:t>
            </a:r>
            <a:endParaRPr lang="en-US" altLang="ko-KR" sz="1200" dirty="0"/>
          </a:p>
          <a:p>
            <a:r>
              <a:rPr lang="en-US" altLang="ko-KR" sz="1200" dirty="0" smtClean="0"/>
              <a:t>I</a:t>
            </a:r>
            <a:r>
              <a:rPr lang="ko-KR" altLang="en-US" sz="1200" dirty="0" smtClean="0"/>
              <a:t>변수에 값이 할당되기 이전에  즉 이름공간에 생성되기 전이므로 </a:t>
            </a:r>
            <a:r>
              <a:rPr lang="en-US" altLang="ko-KR" sz="1200" dirty="0" smtClean="0"/>
              <a:t>“ </a:t>
            </a:r>
            <a:r>
              <a:rPr lang="en-US" altLang="ko-KR" sz="1200" dirty="0" err="1" smtClean="0"/>
              <a:t>NameError</a:t>
            </a:r>
            <a:r>
              <a:rPr lang="en-US" altLang="ko-KR" sz="1200" dirty="0"/>
              <a:t>: name 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 is not </a:t>
            </a:r>
            <a:r>
              <a:rPr lang="en-US" altLang="ko-KR" sz="1200" dirty="0" smtClean="0"/>
              <a:t>defined “ </a:t>
            </a:r>
            <a:r>
              <a:rPr lang="ko-KR" altLang="en-US" sz="1200" dirty="0" smtClean="0"/>
              <a:t>에러가 발생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05006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변수 정의 없이 할당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99592" y="5352900"/>
            <a:ext cx="2736304" cy="884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 = I + 1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99592" y="3957795"/>
            <a:ext cx="2736304" cy="98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message = "What's up, Doc?"</a:t>
            </a:r>
          </a:p>
          <a:p>
            <a:r>
              <a:rPr lang="en-US" altLang="ko-KR" sz="1200" dirty="0"/>
              <a:t>&gt;&gt;&gt; n = 17</a:t>
            </a:r>
          </a:p>
          <a:p>
            <a:r>
              <a:rPr lang="en-US" altLang="ko-KR" sz="1200" dirty="0"/>
              <a:t>&gt;&gt;&gt; pi = 3.14159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89912" y="357301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변수 정의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 할당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37656" y="4221677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할당 연산자를 이용하여 값을 변수에 할당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실제 값의 참조가 변수에 보관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79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Decorator : </a:t>
            </a:r>
            <a:r>
              <a:rPr lang="en-US" altLang="ko-KR" dirty="0" err="1" smtClean="0"/>
              <a:t>functools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functools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wraps</a:t>
            </a:r>
            <a:r>
              <a:rPr lang="ko-KR" altLang="en-US" dirty="0" smtClean="0"/>
              <a:t>함수 사용을 할 경우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__doc__/__name__</a:t>
            </a:r>
            <a:r>
              <a:rPr lang="ko-KR" altLang="en-US" dirty="0" smtClean="0"/>
              <a:t>이 삭제되지 않고 함수의 것을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90010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Decorator </a:t>
            </a:r>
            <a:r>
              <a:rPr lang="ko-KR" altLang="en-US" dirty="0" smtClean="0"/>
              <a:t>함수 내부에 내부함수를 정의해서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받은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하여 리턴 처리하고 최종으로 전달함수를 실행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Chain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버블링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971600" y="4300599"/>
            <a:ext cx="7128792" cy="1460288"/>
            <a:chOff x="683568" y="3610136"/>
            <a:chExt cx="7776864" cy="1460288"/>
          </a:xfrm>
        </p:grpSpPr>
        <p:sp>
          <p:nvSpPr>
            <p:cNvPr id="11" name="직사각형 10"/>
            <p:cNvSpPr/>
            <p:nvPr/>
          </p:nvSpPr>
          <p:spPr>
            <a:xfrm>
              <a:off x="2915816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1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50493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85170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3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전</a:t>
              </a:r>
              <a:r>
                <a:rPr lang="ko-KR" altLang="en-US" dirty="0"/>
                <a:t>달</a:t>
              </a:r>
              <a:r>
                <a:rPr lang="ko-KR" altLang="en-US" dirty="0" smtClean="0"/>
                <a:t>함수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>
              <a:stCxn id="16" idx="3"/>
              <a:endCxn id="19" idx="1"/>
            </p:cNvCxnSpPr>
            <p:nvPr/>
          </p:nvCxnSpPr>
          <p:spPr>
            <a:xfrm>
              <a:off x="6325755" y="4150196"/>
              <a:ext cx="859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69788" y="4793425"/>
              <a:ext cx="115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2(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3)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>
              <a:stCxn id="16" idx="1"/>
              <a:endCxn id="11" idx="3"/>
            </p:cNvCxnSpPr>
            <p:nvPr/>
          </p:nvCxnSpPr>
          <p:spPr>
            <a:xfrm flipH="1">
              <a:off x="4191078" y="4150196"/>
              <a:ext cx="859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683568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3</a:t>
              </a:r>
            </a:p>
            <a:p>
              <a:pPr algn="ctr"/>
              <a:r>
                <a:rPr lang="ko-KR" altLang="en-US" dirty="0" smtClean="0"/>
                <a:t>실행</a:t>
              </a:r>
              <a:endParaRPr lang="ko-KR" altLang="en-US" dirty="0"/>
            </a:p>
          </p:txBody>
        </p:sp>
        <p:cxnSp>
          <p:nvCxnSpPr>
            <p:cNvPr id="33" name="직선 화살표 연결선 32"/>
            <p:cNvCxnSpPr>
              <a:stCxn id="11" idx="1"/>
              <a:endCxn id="31" idx="3"/>
            </p:cNvCxnSpPr>
            <p:nvPr/>
          </p:nvCxnSpPr>
          <p:spPr>
            <a:xfrm flipH="1">
              <a:off x="1958830" y="4150196"/>
              <a:ext cx="956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725978" y="479072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1(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2(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3))</a:t>
              </a:r>
              <a:endParaRPr lang="ko-KR" altLang="en-US" sz="12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59832" y="38941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@f1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90343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@f2</a:t>
            </a:r>
            <a:endParaRPr lang="ko-KR" altLang="en-US" dirty="0"/>
          </a:p>
        </p:txBody>
      </p:sp>
      <p:sp>
        <p:nvSpPr>
          <p:cNvPr id="39" name="왼쪽 중괄호 38"/>
          <p:cNvSpPr/>
          <p:nvPr/>
        </p:nvSpPr>
        <p:spPr>
          <a:xfrm rot="5400000">
            <a:off x="4406789" y="2658109"/>
            <a:ext cx="330421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635896" y="3203686"/>
            <a:ext cx="216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5536" y="5507081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</a:t>
            </a:r>
            <a:r>
              <a:rPr lang="en-US" altLang="ko-KR" sz="1200" dirty="0" smtClean="0"/>
              <a:t>1(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2(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3))(</a:t>
            </a:r>
            <a:r>
              <a:rPr lang="ko-KR" altLang="en-US" sz="1200" dirty="0" smtClean="0"/>
              <a:t>전달변수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395536" y="5701115"/>
            <a:ext cx="601896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60232" y="576088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함수호출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8241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단순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Decorator</a:t>
            </a:r>
            <a:r>
              <a:rPr lang="ko-KR" altLang="en-US" dirty="0" smtClean="0"/>
              <a:t>는 함수의 실행을 전달함수만 정의해도 외부함수까지 같이 실행된 결과를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3494112"/>
            <a:ext cx="2808312" cy="238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func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x_print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print(" x print </a:t>
            </a:r>
            <a:r>
              <a:rPr lang="en-US" altLang="ko-KR" sz="1200" dirty="0" smtClean="0"/>
              <a:t>")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x_print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x()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364088" y="3494112"/>
            <a:ext cx="2808312" cy="238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func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@</a:t>
            </a:r>
            <a:r>
              <a:rPr lang="en-US" altLang="ko-KR" sz="1200" dirty="0" err="1"/>
              <a:t>func_return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r_print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 (" r print </a:t>
            </a:r>
            <a:r>
              <a:rPr lang="en-US" altLang="ko-KR" sz="1200" dirty="0" smtClean="0"/>
              <a:t>")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r_print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645024"/>
            <a:ext cx="7704856" cy="50405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8841" y="37604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1560" y="4325652"/>
            <a:ext cx="7704856" cy="7595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8841" y="45776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달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1560" y="5157192"/>
            <a:ext cx="7704856" cy="65523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38841" y="530014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315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Decorator </a:t>
            </a:r>
            <a:r>
              <a:rPr lang="en-US" altLang="ko-KR" dirty="0" smtClean="0"/>
              <a:t>: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48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Decorator </a:t>
            </a:r>
            <a:r>
              <a:rPr lang="ko-KR" altLang="en-US" dirty="0" smtClean="0"/>
              <a:t>되는 함수에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실행될 함수를 전달되고 내부함수인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함수를 리턴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Wrapping </a:t>
            </a:r>
            <a:r>
              <a:rPr lang="ko-KR" altLang="en-US" dirty="0" smtClean="0"/>
              <a:t>함수 내부에 전달함수를 실행하도록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데코레이터와</a:t>
            </a:r>
            <a:r>
              <a:rPr lang="ko-KR" altLang="en-US" dirty="0" smtClean="0"/>
              <a:t> 전달함수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전달함수를 실행하면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함수와 연계해서 실행 후 결과값 출력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58112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common_func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wrap_func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wrap_func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458112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dirty="0"/>
              <a:t>@common_func</a:t>
            </a:r>
          </a:p>
          <a:p>
            <a:r>
              <a:rPr lang="pt-BR" altLang="ko-KR" sz="1200" dirty="0"/>
              <a:t>def r_func() :</a:t>
            </a:r>
          </a:p>
          <a:p>
            <a:r>
              <a:rPr lang="pt-BR" altLang="ko-KR" sz="1200" dirty="0"/>
              <a:t>    print " r func "</a:t>
            </a:r>
            <a:endParaRPr lang="es-E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005064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데코레이터</a:t>
            </a:r>
            <a:r>
              <a:rPr lang="ko-KR" altLang="en-US" sz="1200" b="1" dirty="0" smtClean="0"/>
              <a:t> 함수 정의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3276136" y="4005064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전달 함수 및 </a:t>
            </a:r>
            <a:r>
              <a:rPr lang="ko-KR" altLang="en-US" sz="1200" b="1" dirty="0" err="1" smtClean="0"/>
              <a:t>데코레이션</a:t>
            </a:r>
            <a:r>
              <a:rPr lang="ko-KR" altLang="en-US" sz="1200" b="1" dirty="0" smtClean="0"/>
              <a:t> 정의 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6084448" y="4005064"/>
            <a:ext cx="2664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함수 할당 및 실행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6221319" y="537321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65336" y="464384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r_func</a:t>
            </a:r>
            <a:r>
              <a:rPr lang="en-US" altLang="ko-KR" sz="1200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7323" y="54452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처리결과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r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9174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Decorator: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Decorator </a:t>
            </a:r>
            <a:r>
              <a:rPr lang="ko-KR" altLang="en-US" dirty="0" smtClean="0"/>
              <a:t>할 함수를 정의하여 기존 함수 </a:t>
            </a:r>
            <a:r>
              <a:rPr lang="ko-KR" altLang="en-US" dirty="0" err="1" smtClean="0"/>
              <a:t>처리말고</a:t>
            </a:r>
            <a:r>
              <a:rPr lang="ko-KR" altLang="en-US" dirty="0" smtClean="0"/>
              <a:t> 추가 처리할 부분을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실제 실행할 함수 즉 전달함수를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실행할 함수를 실행하면 </a:t>
            </a:r>
            <a:r>
              <a:rPr lang="en-US" altLang="ko-KR" dirty="0" smtClean="0"/>
              <a:t>decorator </a:t>
            </a:r>
            <a:r>
              <a:rPr lang="ko-KR" altLang="en-US" dirty="0" smtClean="0"/>
              <a:t>함수까지 연계되어 처리됨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293096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outer_f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inner_f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smtClean="0"/>
              <a:t>        result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print(' result ', result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return </a:t>
            </a:r>
            <a:r>
              <a:rPr lang="en-US" altLang="ko-KR" sz="1200" dirty="0" smtClean="0"/>
              <a:t>result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inner_f</a:t>
            </a:r>
            <a:r>
              <a:rPr lang="en-US" altLang="ko-KR" sz="1200" dirty="0" smtClean="0"/>
              <a:t>   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429309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/>
              <a:t>@outer_f</a:t>
            </a:r>
          </a:p>
          <a:p>
            <a:r>
              <a:rPr lang="es-ES" altLang="ko-KR" sz="1200" dirty="0"/>
              <a:t>def add_1(x,y): </a:t>
            </a:r>
          </a:p>
          <a:p>
            <a:r>
              <a:rPr lang="es-ES" altLang="ko-KR" sz="1200" dirty="0" smtClean="0"/>
              <a:t>    return </a:t>
            </a:r>
            <a:r>
              <a:rPr lang="es-ES" altLang="ko-KR" sz="1200" dirty="0"/>
              <a:t>x+y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371703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데코레이터</a:t>
            </a:r>
            <a:r>
              <a:rPr lang="ko-KR" altLang="en-US" sz="1200" b="1" dirty="0" smtClean="0"/>
              <a:t> 함수 정의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3276136" y="371703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전달 함수 및 </a:t>
            </a:r>
            <a:r>
              <a:rPr lang="ko-KR" altLang="en-US" sz="1200" b="1" dirty="0" err="1" smtClean="0"/>
              <a:t>데코레이션</a:t>
            </a:r>
            <a:r>
              <a:rPr lang="ko-KR" altLang="en-US" sz="1200" b="1" dirty="0" smtClean="0"/>
              <a:t> 정의 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6084448" y="3717032"/>
            <a:ext cx="2664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함수 할당 및 실행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6221319" y="551723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93327" y="435581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 err="1"/>
              <a:t>데코레이터</a:t>
            </a:r>
            <a:r>
              <a:rPr lang="ko-KR" altLang="en-US" sz="1200" dirty="0"/>
              <a:t> 호출 </a:t>
            </a:r>
          </a:p>
          <a:p>
            <a:r>
              <a:rPr lang="en-US" altLang="ko-KR" sz="1200" dirty="0"/>
              <a:t>x = add_1(5,5)</a:t>
            </a:r>
          </a:p>
          <a:p>
            <a:r>
              <a:rPr lang="en-US" altLang="ko-KR" sz="1200" dirty="0"/>
              <a:t>print(' decorator ', 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7323" y="55892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처리 순서</a:t>
            </a:r>
            <a:endParaRPr lang="en-US" altLang="ko-KR" sz="1200" dirty="0" smtClean="0"/>
          </a:p>
          <a:p>
            <a:r>
              <a:rPr lang="en-US" altLang="ko-KR" sz="1200" dirty="0" smtClean="0"/>
              <a:t>v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outer_f</a:t>
            </a:r>
            <a:r>
              <a:rPr lang="en-US" altLang="ko-KR" sz="1200" dirty="0"/>
              <a:t>(add)</a:t>
            </a:r>
          </a:p>
          <a:p>
            <a:r>
              <a:rPr lang="en-US" altLang="ko-KR" sz="1200" dirty="0" smtClean="0"/>
              <a:t>v(5,5)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362390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Functools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functools.wraps</a:t>
            </a:r>
            <a:r>
              <a:rPr lang="en-US" altLang="ko-KR" dirty="0"/>
              <a:t>(wrapped[, assigned][, updated</a:t>
            </a:r>
            <a:r>
              <a:rPr lang="en-US" altLang="ko-KR" dirty="0" smtClean="0"/>
              <a:t>])  </a:t>
            </a:r>
            <a:r>
              <a:rPr lang="ko-KR" altLang="en-US" dirty="0" smtClean="0"/>
              <a:t>을 이용하여 </a:t>
            </a:r>
            <a:r>
              <a:rPr lang="ko-KR" altLang="en-US" dirty="0" err="1" smtClean="0"/>
              <a:t>데코레이션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2852936"/>
            <a:ext cx="410445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from </a:t>
            </a:r>
            <a:r>
              <a:rPr lang="en-US" altLang="ko-KR" sz="1200" dirty="0" err="1"/>
              <a:t>functools</a:t>
            </a:r>
            <a:r>
              <a:rPr lang="en-US" altLang="ko-KR" sz="1200" dirty="0"/>
              <a:t> import wraps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my_decorator</a:t>
            </a:r>
            <a:r>
              <a:rPr lang="en-US" altLang="ko-KR" sz="1200" dirty="0"/>
              <a:t>(f):</a:t>
            </a:r>
          </a:p>
          <a:p>
            <a:r>
              <a:rPr lang="en-US" altLang="ko-KR" sz="1200" dirty="0"/>
              <a:t>     @wraps(f)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wrapper(*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 print 'Calling decorated function'</a:t>
            </a:r>
          </a:p>
          <a:p>
            <a:r>
              <a:rPr lang="en-US" altLang="ko-KR" sz="1200" dirty="0"/>
              <a:t>         return f(*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return wrapper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@</a:t>
            </a:r>
            <a:r>
              <a:rPr lang="en-US" altLang="ko-KR" sz="1200" dirty="0" err="1"/>
              <a:t>my_decorator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example():</a:t>
            </a:r>
          </a:p>
          <a:p>
            <a:r>
              <a:rPr lang="en-US" altLang="ko-KR" sz="1200" dirty="0"/>
              <a:t>     """</a:t>
            </a:r>
            <a:r>
              <a:rPr lang="en-US" altLang="ko-KR" sz="1200" dirty="0" err="1"/>
              <a:t>Docstring</a:t>
            </a:r>
            <a:r>
              <a:rPr lang="en-US" altLang="ko-KR" sz="1200" dirty="0"/>
              <a:t>"""</a:t>
            </a:r>
          </a:p>
          <a:p>
            <a:r>
              <a:rPr lang="en-US" altLang="ko-KR" sz="1200" dirty="0"/>
              <a:t>     print 'Called example function'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example()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3140968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Functool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@wraps(</a:t>
            </a:r>
            <a:r>
              <a:rPr lang="ko-KR" altLang="en-US" dirty="0" smtClean="0"/>
              <a:t>전달함</a:t>
            </a:r>
            <a:r>
              <a:rPr lang="ko-KR" altLang="en-US" dirty="0"/>
              <a:t>수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Wrapper</a:t>
            </a:r>
            <a:r>
              <a:rPr lang="ko-KR" altLang="en-US" dirty="0" smtClean="0"/>
              <a:t>로 함수에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데코레이션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전달함수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전달함수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6151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decorator : </a:t>
            </a:r>
            <a:r>
              <a:rPr lang="ko-KR" altLang="en-US" dirty="0" err="1" smtClean="0"/>
              <a:t>파라미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함수에서 사용할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내부함수에 전달함수를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클로저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함수 정의 및 내부함수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13790" y="3429000"/>
            <a:ext cx="518457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tags(</a:t>
            </a:r>
            <a:r>
              <a:rPr lang="en-US" altLang="ko-KR" sz="1200" dirty="0" err="1"/>
              <a:t>tag_name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tags_decorator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func_wrapper</a:t>
            </a:r>
            <a:r>
              <a:rPr lang="en-US" altLang="ko-KR" sz="1200" dirty="0"/>
              <a:t>(name):</a:t>
            </a:r>
          </a:p>
          <a:p>
            <a:r>
              <a:rPr lang="en-US" altLang="ko-KR" sz="1200" dirty="0" smtClean="0"/>
              <a:t>             return </a:t>
            </a:r>
            <a:r>
              <a:rPr lang="en-US" altLang="ko-KR" sz="1200" dirty="0"/>
              <a:t>"&lt;{0}&gt;{1}&lt;/{0}&gt;".format(</a:t>
            </a:r>
            <a:r>
              <a:rPr lang="en-US" altLang="ko-KR" sz="1200" dirty="0" err="1"/>
              <a:t>tag_name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(name))</a:t>
            </a:r>
          </a:p>
          <a:p>
            <a:r>
              <a:rPr lang="en-US" altLang="ko-KR" sz="1200" dirty="0" smtClean="0"/>
              <a:t>         return </a:t>
            </a:r>
            <a:r>
              <a:rPr lang="en-US" altLang="ko-KR" sz="1200" dirty="0" err="1"/>
              <a:t>func_wrapper</a:t>
            </a:r>
            <a:endParaRPr lang="en-US" altLang="ko-KR" sz="1200" dirty="0"/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/>
              <a:t>tags_decorator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@tags("p")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get_text</a:t>
            </a:r>
            <a:r>
              <a:rPr lang="en-US" altLang="ko-KR" sz="1200" dirty="0"/>
              <a:t>(name):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/>
              <a:t>"Hello "+</a:t>
            </a:r>
            <a:r>
              <a:rPr lang="en-US" altLang="ko-KR" sz="1200" dirty="0" smtClean="0"/>
              <a:t>name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실행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get_text</a:t>
            </a:r>
            <a:r>
              <a:rPr lang="en-US" altLang="ko-KR" sz="1200" dirty="0"/>
              <a:t>("Dahl")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35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Functools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functools.wraps</a:t>
            </a:r>
            <a:r>
              <a:rPr lang="en-US" altLang="ko-KR" dirty="0"/>
              <a:t>(wrapped[, assigned][, updated</a:t>
            </a:r>
            <a:r>
              <a:rPr lang="en-US" altLang="ko-KR" dirty="0" smtClean="0"/>
              <a:t>])  </a:t>
            </a:r>
            <a:r>
              <a:rPr lang="ko-KR" altLang="en-US" dirty="0" smtClean="0"/>
              <a:t>을 이용하여 </a:t>
            </a:r>
            <a:r>
              <a:rPr lang="ko-KR" altLang="en-US" dirty="0" err="1" smtClean="0"/>
              <a:t>데코레이션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2852936"/>
            <a:ext cx="410445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from </a:t>
            </a:r>
            <a:r>
              <a:rPr lang="en-US" altLang="ko-KR" sz="1200" dirty="0" err="1"/>
              <a:t>functools</a:t>
            </a:r>
            <a:r>
              <a:rPr lang="en-US" altLang="ko-KR" sz="1200" dirty="0"/>
              <a:t> import wraps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my_decorator</a:t>
            </a:r>
            <a:r>
              <a:rPr lang="en-US" altLang="ko-KR" sz="1200" dirty="0"/>
              <a:t>(f):</a:t>
            </a:r>
          </a:p>
          <a:p>
            <a:r>
              <a:rPr lang="en-US" altLang="ko-KR" sz="1200" dirty="0"/>
              <a:t>     @wraps(f)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wrapper(*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 print 'Calling decorated function'</a:t>
            </a:r>
          </a:p>
          <a:p>
            <a:r>
              <a:rPr lang="en-US" altLang="ko-KR" sz="1200" dirty="0"/>
              <a:t>         return f(*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return wrapper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@</a:t>
            </a:r>
            <a:r>
              <a:rPr lang="en-US" altLang="ko-KR" sz="1200" dirty="0" err="1"/>
              <a:t>my_decorator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example():</a:t>
            </a:r>
          </a:p>
          <a:p>
            <a:r>
              <a:rPr lang="en-US" altLang="ko-KR" sz="1200" dirty="0"/>
              <a:t>     """</a:t>
            </a:r>
            <a:r>
              <a:rPr lang="en-US" altLang="ko-KR" sz="1200" dirty="0" err="1"/>
              <a:t>Docstring</a:t>
            </a:r>
            <a:r>
              <a:rPr lang="en-US" altLang="ko-KR" sz="1200" dirty="0"/>
              <a:t>"""</a:t>
            </a:r>
          </a:p>
          <a:p>
            <a:r>
              <a:rPr lang="en-US" altLang="ko-KR" sz="1200" dirty="0"/>
              <a:t>     print 'Called example function'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example()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3140968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Functool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@wraps(</a:t>
            </a:r>
            <a:r>
              <a:rPr lang="ko-KR" altLang="en-US" dirty="0" smtClean="0"/>
              <a:t>전달함</a:t>
            </a:r>
            <a:r>
              <a:rPr lang="ko-KR" altLang="en-US" dirty="0"/>
              <a:t>수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Wrapper</a:t>
            </a:r>
            <a:r>
              <a:rPr lang="ko-KR" altLang="en-US" dirty="0" smtClean="0"/>
              <a:t>로 함수에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데코레이션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전달함수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전달함수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6941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</a:t>
            </a:r>
            <a:r>
              <a:rPr lang="en-US" altLang="ko-KR" dirty="0" smtClean="0"/>
              <a:t>Function decorator </a:t>
            </a:r>
            <a:r>
              <a:rPr lang="ko-KR" altLang="en-US" dirty="0" smtClean="0"/>
              <a:t>순</a:t>
            </a:r>
            <a:r>
              <a:rPr lang="ko-KR" altLang="en-US" dirty="0"/>
              <a:t>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실행 </a:t>
            </a:r>
            <a:r>
              <a:rPr lang="en-US" altLang="ko-KR" dirty="0" err="1" smtClean="0"/>
              <a:t>func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실행 순서는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decorate1(decorate2(decorat3(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)))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연결하여  처리됨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979712" y="3429000"/>
            <a:ext cx="475252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#decorate1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decorate1 :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pass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smtClean="0"/>
              <a:t>decorate2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decorate2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     pass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smtClean="0"/>
              <a:t>decorate3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decorate3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     pass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@decorate1</a:t>
            </a:r>
          </a:p>
          <a:p>
            <a:r>
              <a:rPr lang="en-US" altLang="ko-KR" sz="1200" dirty="0" smtClean="0"/>
              <a:t>@decorate2</a:t>
            </a:r>
          </a:p>
          <a:p>
            <a:r>
              <a:rPr lang="en-US" altLang="ko-KR" sz="1200" dirty="0" smtClean="0"/>
              <a:t>@decorate3</a:t>
            </a:r>
          </a:p>
          <a:p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func</a:t>
            </a:r>
            <a:r>
              <a:rPr lang="en-US" altLang="ko-KR" sz="1200" dirty="0" smtClean="0"/>
              <a:t>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pass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007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Functools</a:t>
            </a:r>
            <a:r>
              <a:rPr lang="en-US" altLang="ko-KR" dirty="0" smtClean="0"/>
              <a:t> Module: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처리하기 위해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처리하는 함수를 하나 더 처리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2852936"/>
            <a:ext cx="410445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from </a:t>
            </a:r>
            <a:r>
              <a:rPr lang="en-US" altLang="ko-KR" sz="1200" dirty="0" err="1"/>
              <a:t>functools</a:t>
            </a:r>
            <a:r>
              <a:rPr lang="en-US" altLang="ko-KR" sz="1200" dirty="0"/>
              <a:t> import wraps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my_decorator0(x) :</a:t>
            </a:r>
          </a:p>
          <a:p>
            <a:r>
              <a:rPr lang="en-US" altLang="ko-KR" sz="1200" dirty="0"/>
              <a:t>    print x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my_decorator1(f):</a:t>
            </a:r>
          </a:p>
          <a:p>
            <a:r>
              <a:rPr lang="en-US" altLang="ko-KR" sz="1200" dirty="0"/>
              <a:t>         @wraps(f)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wrapper(*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     print 'Calling decorated function'</a:t>
            </a:r>
          </a:p>
          <a:p>
            <a:r>
              <a:rPr lang="en-US" altLang="ko-KR" sz="1200" dirty="0"/>
              <a:t>             return f(*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return wrapper</a:t>
            </a:r>
          </a:p>
          <a:p>
            <a:r>
              <a:rPr lang="en-US" altLang="ko-KR" sz="1200" dirty="0"/>
              <a:t>    return my_decorator1</a:t>
            </a:r>
          </a:p>
          <a:p>
            <a:r>
              <a:rPr lang="en-US" altLang="ko-KR" sz="1200" dirty="0"/>
              <a:t>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@my_decorator0('xxx')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example1():</a:t>
            </a:r>
          </a:p>
          <a:p>
            <a:r>
              <a:rPr lang="en-US" altLang="ko-KR" sz="1200" dirty="0"/>
              <a:t>     """</a:t>
            </a:r>
            <a:r>
              <a:rPr lang="en-US" altLang="ko-KR" sz="1200" dirty="0" err="1"/>
              <a:t>Docstring</a:t>
            </a:r>
            <a:r>
              <a:rPr lang="en-US" altLang="ko-KR" sz="1200" dirty="0"/>
              <a:t>"""</a:t>
            </a:r>
          </a:p>
          <a:p>
            <a:r>
              <a:rPr lang="en-US" altLang="ko-KR" sz="1200" dirty="0"/>
              <a:t>     print 'Called example function'</a:t>
            </a:r>
          </a:p>
          <a:p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example1()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3140968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처리함수 정의</a:t>
            </a: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Functool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@wraps(</a:t>
            </a:r>
            <a:r>
              <a:rPr lang="ko-KR" altLang="en-US" dirty="0" smtClean="0"/>
              <a:t>전달함</a:t>
            </a:r>
            <a:r>
              <a:rPr lang="ko-KR" altLang="en-US" dirty="0"/>
              <a:t>수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Wrapper</a:t>
            </a:r>
            <a:r>
              <a:rPr lang="ko-KR" altLang="en-US" dirty="0" smtClean="0"/>
              <a:t>로 함수에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데코레이션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전달함수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전달함수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659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51657</TotalTime>
  <Words>11504</Words>
  <Application>Microsoft Office PowerPoint</Application>
  <PresentationFormat>화면 슬라이드 쇼(4:3)</PresentationFormat>
  <Paragraphs>2459</Paragraphs>
  <Slides>186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186</vt:i4>
      </vt:variant>
    </vt:vector>
  </HeadingPairs>
  <TitlesOfParts>
    <vt:vector size="187" baseType="lpstr">
      <vt:lpstr>가을</vt:lpstr>
      <vt:lpstr>Python  주요 이해하기</vt:lpstr>
      <vt:lpstr>기본 </vt:lpstr>
      <vt:lpstr>식별자</vt:lpstr>
      <vt:lpstr>식별자 란 </vt:lpstr>
      <vt:lpstr>식별자 처리 원칙 </vt:lpstr>
      <vt:lpstr>문장 구분  </vt:lpstr>
      <vt:lpstr>Variable</vt:lpstr>
      <vt:lpstr>변수(Variable)</vt:lpstr>
      <vt:lpstr>Variable 정의 및 할당</vt:lpstr>
      <vt:lpstr>Assignment &amp; Type inference</vt:lpstr>
      <vt:lpstr>Building Block</vt:lpstr>
      <vt:lpstr>Building block</vt:lpstr>
      <vt:lpstr>Expression</vt:lpstr>
      <vt:lpstr>지역변수와 전역변수</vt:lpstr>
      <vt:lpstr>Variable Bound/unbound</vt:lpstr>
      <vt:lpstr>Namespace</vt:lpstr>
      <vt:lpstr>Namespace</vt:lpstr>
      <vt:lpstr>Namespace 관리 기준</vt:lpstr>
      <vt:lpstr>Namespace 확인하기</vt:lpstr>
      <vt:lpstr>Literal 처리</vt:lpstr>
      <vt:lpstr>왜 객체화 했을까?</vt:lpstr>
      <vt:lpstr>Value 갱신 기준</vt:lpstr>
      <vt:lpstr>객체 값 처리하는 예시</vt:lpstr>
      <vt:lpstr>Object Value Bound/unbound</vt:lpstr>
      <vt:lpstr>Data type </vt:lpstr>
      <vt:lpstr>Mutable &amp; immutable</vt:lpstr>
      <vt:lpstr>Mutable &amp; immutable</vt:lpstr>
      <vt:lpstr>Mutable &amp; immutable 예시</vt:lpstr>
      <vt:lpstr>comprehension</vt:lpstr>
      <vt:lpstr>Sequence 타입</vt:lpstr>
      <vt:lpstr>Map 타입-dictionary</vt:lpstr>
      <vt:lpstr>조건제시법/원소나열법</vt:lpstr>
      <vt:lpstr>Comprehension</vt:lpstr>
      <vt:lpstr>List Comprehension</vt:lpstr>
      <vt:lpstr>Set Comprehension</vt:lpstr>
      <vt:lpstr>Dict Comprehension</vt:lpstr>
      <vt:lpstr>함수 </vt:lpstr>
      <vt:lpstr>Function  기초</vt:lpstr>
      <vt:lpstr>함수 정의 및 실행  </vt:lpstr>
      <vt:lpstr>함수 정의</vt:lpstr>
      <vt:lpstr>&lt;type function &gt; 조회</vt:lpstr>
      <vt:lpstr>&lt;type code&gt; 내부 조회</vt:lpstr>
      <vt:lpstr>함수 – 메모리 생성 규칙 </vt:lpstr>
      <vt:lpstr>함수 변수 Scoping</vt:lpstr>
      <vt:lpstr>함수-Namespace  </vt:lpstr>
      <vt:lpstr>함수-Namespace : locals()  </vt:lpstr>
      <vt:lpstr>함수 결과 처리-return/yield</vt:lpstr>
      <vt:lpstr>Function  Parameter</vt:lpstr>
      <vt:lpstr>함수-Namespace : 인자관리 </vt:lpstr>
      <vt:lpstr>함수 인자 – mutable/immutable </vt:lpstr>
      <vt:lpstr>외부변수를 함수 변수 활용</vt:lpstr>
      <vt:lpstr>함수-초기값/인자변수에 값할당 </vt:lpstr>
      <vt:lpstr>함수-가변인자-값(*args) </vt:lpstr>
      <vt:lpstr>함수-가변인자-키/값(**args) </vt:lpstr>
      <vt:lpstr>Function  Call</vt:lpstr>
      <vt:lpstr>함수 반복 호출</vt:lpstr>
      <vt:lpstr>함수 - 재귀호출</vt:lpstr>
      <vt:lpstr>함수 – 시점 호출 iteration</vt:lpstr>
      <vt:lpstr>함수 – 시점 호출 :Generator </vt:lpstr>
      <vt:lpstr>함수 – 시점호출 : Generator – Function(yield)</vt:lpstr>
      <vt:lpstr>함수- 부분호출 : Curry</vt:lpstr>
      <vt:lpstr>함수- 부분 호출 : partial</vt:lpstr>
      <vt:lpstr>Nested Function</vt:lpstr>
      <vt:lpstr>함수를 내부함수 정의</vt:lpstr>
      <vt:lpstr>함수를 내부함수 처리</vt:lpstr>
      <vt:lpstr>내외부 함수에 대한 변수 scope</vt:lpstr>
      <vt:lpstr>First Class Object</vt:lpstr>
      <vt:lpstr>First Class Object(1)</vt:lpstr>
      <vt:lpstr>First Class Object(2)</vt:lpstr>
      <vt:lpstr>함수를 변수에 할당</vt:lpstr>
      <vt:lpstr>함수를 파라미터로 전달</vt:lpstr>
      <vt:lpstr>함수 결과값을 함수로 전달</vt:lpstr>
      <vt:lpstr>익명함수</vt:lpstr>
      <vt:lpstr>함수 - Lambda</vt:lpstr>
      <vt:lpstr>함수 – Lambda 예시</vt:lpstr>
      <vt:lpstr>Closure</vt:lpstr>
      <vt:lpstr>함수 – Closure : context</vt:lpstr>
      <vt:lpstr>함수 – Closure : __closure__</vt:lpstr>
      <vt:lpstr>함수 – Closure : 자유변수(1)</vt:lpstr>
      <vt:lpstr>함수 – Closure : 자유변수(2)</vt:lpstr>
      <vt:lpstr>Function Chaining</vt:lpstr>
      <vt:lpstr>함수 연속 실행</vt:lpstr>
      <vt:lpstr>High Order Function</vt:lpstr>
      <vt:lpstr>High Order Function</vt:lpstr>
      <vt:lpstr>map 함수</vt:lpstr>
      <vt:lpstr>reduce 함수</vt:lpstr>
      <vt:lpstr>filter 함수</vt:lpstr>
      <vt:lpstr>Function Decorator</vt:lpstr>
      <vt:lpstr>Decorator 사용 기법</vt:lpstr>
      <vt:lpstr>Decorator : functools 사용이유</vt:lpstr>
      <vt:lpstr>Decorator 처리 흐름</vt:lpstr>
      <vt:lpstr>Decorator 단순 예시</vt:lpstr>
      <vt:lpstr>Decorator :단순 wrapping 예시</vt:lpstr>
      <vt:lpstr>Decorator:전달함수(파라미터)</vt:lpstr>
      <vt:lpstr>Functools Module</vt:lpstr>
      <vt:lpstr>Function decorator : 파라미터</vt:lpstr>
      <vt:lpstr>Functools Module</vt:lpstr>
      <vt:lpstr>복수 Function decorator 순서</vt:lpstr>
      <vt:lpstr>Functools Module: 파라미터</vt:lpstr>
      <vt:lpstr>복수 Function decorator 예시</vt:lpstr>
      <vt:lpstr>class </vt:lpstr>
      <vt:lpstr>클래스 변수와 메소드</vt:lpstr>
      <vt:lpstr>클래스 변수와 메소드 정의</vt:lpstr>
      <vt:lpstr>인스턴스 변수와 메소드</vt:lpstr>
      <vt:lpstr>인스턴스 변수와 메소드 정의</vt:lpstr>
      <vt:lpstr>Class  기초</vt:lpstr>
      <vt:lpstr>Class란</vt:lpstr>
      <vt:lpstr>Class 작성 예시</vt:lpstr>
      <vt:lpstr>Int Class 설명 예시</vt:lpstr>
      <vt:lpstr>Class Object &amp; instance</vt:lpstr>
      <vt:lpstr>Class Member</vt:lpstr>
      <vt:lpstr>Class Member</vt:lpstr>
      <vt:lpstr>Predefined Class Attributes</vt:lpstr>
      <vt:lpstr>Instance Member</vt:lpstr>
      <vt:lpstr>Predefined Instance Attributes</vt:lpstr>
      <vt:lpstr>메소드 접근자</vt:lpstr>
      <vt:lpstr>Class  멤버  접근자 - cls</vt:lpstr>
      <vt:lpstr>Instance 멤버 접근자-self</vt:lpstr>
      <vt:lpstr>Method- 인스턴스 객체</vt:lpstr>
      <vt:lpstr>Method- 클래스 decorator</vt:lpstr>
      <vt:lpstr>Method- 정적 decorator</vt:lpstr>
      <vt:lpstr>Accessing Members</vt:lpstr>
      <vt:lpstr>Method Bound/unbound(1)</vt:lpstr>
      <vt:lpstr>Method Bound/unbound(2)</vt:lpstr>
      <vt:lpstr>Method &amp; Object Chain</vt:lpstr>
      <vt:lpstr>Method Chain</vt:lpstr>
      <vt:lpstr>Object Chain</vt:lpstr>
      <vt:lpstr>생성자와 소멸자</vt:lpstr>
      <vt:lpstr>생성자-Creating Instance </vt:lpstr>
      <vt:lpstr>소멸자- Destroying Objects</vt:lpstr>
      <vt:lpstr>Class  구조</vt:lpstr>
      <vt:lpstr>클래스 구조 알기(1)</vt:lpstr>
      <vt:lpstr>클래스 구조 알기(2)</vt:lpstr>
      <vt:lpstr>issubclass/isinstance 함수</vt:lpstr>
      <vt:lpstr>Class &amp; instance namespace</vt:lpstr>
      <vt:lpstr>클래스와 인스턴스 접근</vt:lpstr>
      <vt:lpstr>Members(변수) Access</vt:lpstr>
      <vt:lpstr>Members(변수) Access -세부</vt:lpstr>
      <vt:lpstr>Members(메소드) Access</vt:lpstr>
      <vt:lpstr>Members(메소드) Access-세부</vt:lpstr>
      <vt:lpstr>Controlling Attribute Access</vt:lpstr>
      <vt:lpstr>Controlling Attribute Access</vt:lpstr>
      <vt:lpstr>Class Inheritance</vt:lpstr>
      <vt:lpstr>Inheritance</vt:lpstr>
      <vt:lpstr>Inheritance- scope</vt:lpstr>
      <vt:lpstr>Inheritance - 예시</vt:lpstr>
      <vt:lpstr>Mixin</vt:lpstr>
      <vt:lpstr>Overriding</vt:lpstr>
      <vt:lpstr>Overriding</vt:lpstr>
      <vt:lpstr>연산자 Overriding</vt:lpstr>
      <vt:lpstr>Information Hiding</vt:lpstr>
      <vt:lpstr>Information hiding -변수</vt:lpstr>
      <vt:lpstr>Information hiding -변수예시 </vt:lpstr>
      <vt:lpstr>Information hiding –변수-특별  </vt:lpstr>
      <vt:lpstr>Information hiding –Descriptor(Property)</vt:lpstr>
      <vt:lpstr>desciptor </vt:lpstr>
      <vt:lpstr>Descriptor Protocol</vt:lpstr>
      <vt:lpstr>Descriptor</vt:lpstr>
      <vt:lpstr>Descriptor 종류</vt:lpstr>
      <vt:lpstr>Descriptor : int.__add__</vt:lpstr>
      <vt:lpstr>Descriptor : binding behavior</vt:lpstr>
      <vt:lpstr>Creating descriptor</vt:lpstr>
      <vt:lpstr>Creating Property- 객체 직접 정의(1)</vt:lpstr>
      <vt:lpstr>Creating Property–객체 직접 정의(2)</vt:lpstr>
      <vt:lpstr>Creating Property decorator(1)</vt:lpstr>
      <vt:lpstr>Creating Property decorator(2)</vt:lpstr>
      <vt:lpstr>Object</vt:lpstr>
      <vt:lpstr>왜 모든 것을 객체로 관리하나?</vt:lpstr>
      <vt:lpstr>타입에 대한 예약어는 클래스?</vt:lpstr>
      <vt:lpstr>Object Scope </vt:lpstr>
      <vt:lpstr>Predefined Instance Attributes</vt:lpstr>
      <vt:lpstr>Association</vt:lpstr>
      <vt:lpstr>Association</vt:lpstr>
      <vt:lpstr>Association:Composite</vt:lpstr>
      <vt:lpstr>Association:  Composite예시</vt:lpstr>
      <vt:lpstr>Association:Aggregation</vt:lpstr>
      <vt:lpstr>Dependency</vt:lpstr>
      <vt:lpstr>Dependency</vt:lpstr>
      <vt:lpstr>Self Method Chain</vt:lpstr>
      <vt:lpstr>타 객체  Method Chain</vt:lpstr>
      <vt:lpstr>Duck typing</vt:lpstr>
      <vt:lpstr>Duck typeing 정의 방법</vt:lpstr>
      <vt:lpstr>Duck typeing : 함수 구현(1)</vt:lpstr>
      <vt:lpstr>Duck typeing : 함수 구현(2)</vt:lpstr>
      <vt:lpstr>Duck typeing : 클래스 구현(1)</vt:lpstr>
      <vt:lpstr>Duck typeing : 클래스 구현(2)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559</cp:revision>
  <dcterms:created xsi:type="dcterms:W3CDTF">2015-12-01T07:34:30Z</dcterms:created>
  <dcterms:modified xsi:type="dcterms:W3CDTF">2016-09-27T03:40:36Z</dcterms:modified>
</cp:coreProperties>
</file>