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3"/>
  </p:notesMasterIdLst>
  <p:sldIdLst>
    <p:sldId id="256" r:id="rId2"/>
    <p:sldId id="1156" r:id="rId3"/>
    <p:sldId id="1153" r:id="rId4"/>
    <p:sldId id="1154" r:id="rId5"/>
    <p:sldId id="1155" r:id="rId6"/>
    <p:sldId id="1173" r:id="rId7"/>
    <p:sldId id="1174" r:id="rId8"/>
    <p:sldId id="1175" r:id="rId9"/>
    <p:sldId id="1176" r:id="rId10"/>
    <p:sldId id="1142" r:id="rId11"/>
    <p:sldId id="1143" r:id="rId12"/>
    <p:sldId id="1150" r:id="rId13"/>
    <p:sldId id="1151" r:id="rId14"/>
    <p:sldId id="1145" r:id="rId15"/>
    <p:sldId id="1146" r:id="rId16"/>
    <p:sldId id="1147" r:id="rId17"/>
    <p:sldId id="1148" r:id="rId18"/>
    <p:sldId id="1152" r:id="rId19"/>
    <p:sldId id="1157" r:id="rId20"/>
    <p:sldId id="1158" r:id="rId21"/>
    <p:sldId id="1159" r:id="rId22"/>
    <p:sldId id="1149" r:id="rId23"/>
    <p:sldId id="1167" r:id="rId24"/>
    <p:sldId id="1168" r:id="rId25"/>
    <p:sldId id="1169" r:id="rId26"/>
    <p:sldId id="1170" r:id="rId27"/>
    <p:sldId id="1171" r:id="rId28"/>
    <p:sldId id="1172" r:id="rId29"/>
    <p:sldId id="958" r:id="rId30"/>
    <p:sldId id="959" r:id="rId31"/>
    <p:sldId id="960" r:id="rId32"/>
    <p:sldId id="961" r:id="rId33"/>
    <p:sldId id="962" r:id="rId34"/>
    <p:sldId id="963" r:id="rId35"/>
    <p:sldId id="964" r:id="rId36"/>
    <p:sldId id="965" r:id="rId37"/>
    <p:sldId id="966" r:id="rId38"/>
    <p:sldId id="967" r:id="rId39"/>
    <p:sldId id="990" r:id="rId40"/>
    <p:sldId id="1051" r:id="rId41"/>
    <p:sldId id="991" r:id="rId42"/>
    <p:sldId id="992" r:id="rId43"/>
    <p:sldId id="1070" r:id="rId44"/>
    <p:sldId id="981" r:id="rId45"/>
    <p:sldId id="982" r:id="rId46"/>
    <p:sldId id="983" r:id="rId47"/>
    <p:sldId id="984" r:id="rId48"/>
    <p:sldId id="985" r:id="rId49"/>
    <p:sldId id="986" r:id="rId50"/>
    <p:sldId id="987" r:id="rId51"/>
    <p:sldId id="988" r:id="rId52"/>
    <p:sldId id="989" r:id="rId53"/>
    <p:sldId id="995" r:id="rId54"/>
    <p:sldId id="996" r:id="rId55"/>
    <p:sldId id="1002" r:id="rId56"/>
    <p:sldId id="1003" r:id="rId57"/>
    <p:sldId id="1004" r:id="rId58"/>
    <p:sldId id="997" r:id="rId59"/>
    <p:sldId id="998" r:id="rId60"/>
    <p:sldId id="999" r:id="rId61"/>
    <p:sldId id="1097" r:id="rId62"/>
    <p:sldId id="1160" r:id="rId63"/>
    <p:sldId id="1099" r:id="rId64"/>
    <p:sldId id="1098" r:id="rId65"/>
    <p:sldId id="1162" r:id="rId66"/>
    <p:sldId id="1163" r:id="rId67"/>
    <p:sldId id="1161" r:id="rId68"/>
    <p:sldId id="1100" r:id="rId69"/>
    <p:sldId id="1101" r:id="rId70"/>
    <p:sldId id="1102" r:id="rId71"/>
    <p:sldId id="1103" r:id="rId72"/>
    <p:sldId id="976" r:id="rId73"/>
    <p:sldId id="977" r:id="rId74"/>
    <p:sldId id="978" r:id="rId75"/>
    <p:sldId id="993" r:id="rId76"/>
    <p:sldId id="1050" r:id="rId77"/>
    <p:sldId id="980" r:id="rId78"/>
    <p:sldId id="1049" r:id="rId79"/>
    <p:sldId id="935" r:id="rId80"/>
    <p:sldId id="936" r:id="rId81"/>
    <p:sldId id="938" r:id="rId82"/>
    <p:sldId id="937" r:id="rId83"/>
    <p:sldId id="969" r:id="rId84"/>
    <p:sldId id="970" r:id="rId85"/>
    <p:sldId id="953" r:id="rId86"/>
    <p:sldId id="954" r:id="rId87"/>
    <p:sldId id="949" r:id="rId88"/>
    <p:sldId id="950" r:id="rId89"/>
    <p:sldId id="955" r:id="rId90"/>
    <p:sldId id="1109" r:id="rId91"/>
    <p:sldId id="1110" r:id="rId92"/>
    <p:sldId id="994" r:id="rId93"/>
    <p:sldId id="1005" r:id="rId94"/>
    <p:sldId id="1139" r:id="rId95"/>
    <p:sldId id="1138" r:id="rId96"/>
    <p:sldId id="917" r:id="rId97"/>
    <p:sldId id="1137" r:id="rId98"/>
    <p:sldId id="1006" r:id="rId99"/>
    <p:sldId id="916" r:id="rId100"/>
    <p:sldId id="1007" r:id="rId101"/>
    <p:sldId id="1008" r:id="rId102"/>
    <p:sldId id="756" r:id="rId103"/>
    <p:sldId id="677" r:id="rId104"/>
    <p:sldId id="598" r:id="rId105"/>
    <p:sldId id="759" r:id="rId106"/>
    <p:sldId id="1104" r:id="rId107"/>
    <p:sldId id="1115" r:id="rId108"/>
    <p:sldId id="1105" r:id="rId109"/>
    <p:sldId id="1108" r:id="rId110"/>
    <p:sldId id="1107" r:id="rId111"/>
    <p:sldId id="635" r:id="rId112"/>
    <p:sldId id="637" r:id="rId113"/>
    <p:sldId id="638" r:id="rId114"/>
    <p:sldId id="639" r:id="rId115"/>
    <p:sldId id="640" r:id="rId116"/>
    <p:sldId id="1111" r:id="rId117"/>
    <p:sldId id="1112" r:id="rId118"/>
    <p:sldId id="1113" r:id="rId119"/>
    <p:sldId id="1114" r:id="rId120"/>
    <p:sldId id="760" r:id="rId121"/>
    <p:sldId id="627" r:id="rId122"/>
    <p:sldId id="628" r:id="rId123"/>
    <p:sldId id="629" r:id="rId124"/>
    <p:sldId id="799" r:id="rId125"/>
    <p:sldId id="1053" r:id="rId126"/>
    <p:sldId id="1054" r:id="rId127"/>
    <p:sldId id="1057" r:id="rId128"/>
    <p:sldId id="1055" r:id="rId129"/>
    <p:sldId id="1056" r:id="rId130"/>
    <p:sldId id="1058" r:id="rId131"/>
    <p:sldId id="1059" r:id="rId132"/>
    <p:sldId id="1062" r:id="rId133"/>
    <p:sldId id="1063" r:id="rId134"/>
    <p:sldId id="1064" r:id="rId135"/>
    <p:sldId id="1065" r:id="rId136"/>
    <p:sldId id="1066" r:id="rId137"/>
    <p:sldId id="1067" r:id="rId138"/>
    <p:sldId id="1128" r:id="rId139"/>
    <p:sldId id="1129" r:id="rId140"/>
    <p:sldId id="1130" r:id="rId141"/>
    <p:sldId id="1131" r:id="rId142"/>
    <p:sldId id="1116" r:id="rId143"/>
    <p:sldId id="1117" r:id="rId144"/>
    <p:sldId id="1118" r:id="rId145"/>
    <p:sldId id="1119" r:id="rId146"/>
    <p:sldId id="1120" r:id="rId147"/>
    <p:sldId id="1121" r:id="rId148"/>
    <p:sldId id="1122" r:id="rId149"/>
    <p:sldId id="1123" r:id="rId150"/>
    <p:sldId id="1124" r:id="rId151"/>
    <p:sldId id="1125" r:id="rId152"/>
    <p:sldId id="1126" r:id="rId153"/>
    <p:sldId id="1127" r:id="rId154"/>
    <p:sldId id="1092" r:id="rId155"/>
    <p:sldId id="1093" r:id="rId156"/>
    <p:sldId id="1096" r:id="rId157"/>
    <p:sldId id="1094" r:id="rId158"/>
    <p:sldId id="1095" r:id="rId159"/>
    <p:sldId id="1164" r:id="rId160"/>
    <p:sldId id="1165" r:id="rId161"/>
    <p:sldId id="1166" r:id="rId1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tCpCn0l4Wo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구조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 </a:t>
            </a:r>
            <a:r>
              <a:rPr lang="en-US" altLang="ko-KR" dirty="0"/>
              <a:t>style class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</a:t>
            </a:r>
            <a:r>
              <a:rPr lang="ko-KR" altLang="en-US" sz="2800" dirty="0" smtClean="0"/>
              <a:t>를 상속하여 명확히 클래스들이 표시됨 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650808" y="2924944"/>
            <a:ext cx="3489143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types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a = A('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print a.name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instance type ", type(a))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types.ClassType</a:t>
            </a:r>
            <a:r>
              <a:rPr lang="en-US" altLang="ko-KR" sz="1200" dirty="0"/>
              <a:t> == type(A))</a:t>
            </a:r>
          </a:p>
          <a:p>
            <a:r>
              <a:rPr lang="en-US" altLang="ko-KR" sz="1200" dirty="0"/>
              <a:t>print(type(a) is </a:t>
            </a:r>
            <a:r>
              <a:rPr lang="en-US" altLang="ko-KR" sz="1200" dirty="0" err="1"/>
              <a:t>types.InstanceType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print(" class type ", type(A))</a:t>
            </a:r>
          </a:p>
          <a:p>
            <a:r>
              <a:rPr lang="en-US" altLang="ko-KR" sz="1200" dirty="0"/>
              <a:t>print(" class type ", </a:t>
            </a:r>
            <a:r>
              <a:rPr lang="en-US" altLang="ko-KR" sz="1200" dirty="0" err="1"/>
              <a:t>a.__class__.__bases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a,object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a,type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4005064"/>
            <a:ext cx="3057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dahl</a:t>
            </a:r>
            <a:endParaRPr lang="en-US" altLang="ko-KR" sz="1200" dirty="0"/>
          </a:p>
          <a:p>
            <a:r>
              <a:rPr lang="en-US" altLang="ko-KR" sz="1200" dirty="0"/>
              <a:t>(' instance type ', 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False</a:t>
            </a:r>
          </a:p>
          <a:p>
            <a:r>
              <a:rPr lang="en-US" altLang="ko-KR" sz="1200" dirty="0"/>
              <a:t>False</a:t>
            </a:r>
          </a:p>
          <a:p>
            <a:r>
              <a:rPr lang="en-US" altLang="ko-KR" sz="1200" dirty="0"/>
              <a:t>(' class type ', &lt;type 'type'&gt;)</a:t>
            </a:r>
          </a:p>
          <a:p>
            <a:r>
              <a:rPr lang="en-US" altLang="ko-KR" sz="1200" dirty="0"/>
              <a:t>(' class type ', (&lt;type 'object'&gt;,))</a:t>
            </a:r>
          </a:p>
          <a:p>
            <a:r>
              <a:rPr lang="en-US" altLang="ko-KR" sz="1200" dirty="0"/>
              <a:t>True</a:t>
            </a:r>
          </a:p>
          <a:p>
            <a:r>
              <a:rPr lang="en-US" altLang="ko-KR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643341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Self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b="1" dirty="0"/>
              <a:t>Person</a:t>
            </a:r>
            <a:r>
              <a:rPr lang="en-US" altLang="ko-KR" sz="1200" dirty="0"/>
              <a:t>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name(self,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self.name </a:t>
            </a:r>
            <a:r>
              <a:rPr lang="en-US" altLang="ko-KR" sz="1200" dirty="0"/>
              <a:t>= value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age(self, value):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self.age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value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b="1" dirty="0"/>
              <a:t>return</a:t>
            </a:r>
            <a:r>
              <a:rPr lang="en-US" altLang="ko-KR" sz="1200" dirty="0"/>
              <a:t> self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introduce(self):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    print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"Hello, my name is", self.name, "and I am",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, "years old."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person </a:t>
            </a:r>
            <a:r>
              <a:rPr lang="en-US" altLang="ko-KR" sz="1200" dirty="0"/>
              <a:t>= Person()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객체의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연속적으로 호출하여 처리</a:t>
            </a:r>
            <a:endParaRPr lang="en-US" altLang="ko-KR" sz="1200" dirty="0"/>
          </a:p>
          <a:p>
            <a:r>
              <a:rPr lang="en-US" altLang="ko-KR" sz="1200" dirty="0" smtClean="0"/>
              <a:t>person.name</a:t>
            </a:r>
            <a:r>
              <a:rPr lang="en-US" altLang="ko-KR" sz="1200" dirty="0"/>
              <a:t>("Peter").age(21).introduce()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 내의 </a:t>
            </a:r>
            <a:r>
              <a:rPr lang="ko-KR" altLang="en-US" sz="2200" dirty="0" err="1" smtClean="0">
                <a:latin typeface="+mn-ea"/>
              </a:rPr>
              <a:t>메소드의</a:t>
            </a:r>
            <a:r>
              <a:rPr lang="ko-KR" altLang="en-US" sz="2200" dirty="0" smtClean="0">
                <a:latin typeface="+mn-ea"/>
              </a:rPr>
              <a:t> 결과를 자기자신으로 </a:t>
            </a:r>
            <a:r>
              <a:rPr lang="ko-KR" altLang="en-US" sz="2200" dirty="0" err="1" smtClean="0">
                <a:latin typeface="+mn-ea"/>
              </a:rPr>
              <a:t>리턴하여</a:t>
            </a:r>
            <a:r>
              <a:rPr lang="ko-KR" altLang="en-US" sz="2200" dirty="0" smtClean="0">
                <a:latin typeface="+mn-ea"/>
              </a:rPr>
              <a:t>  </a:t>
            </a:r>
            <a:r>
              <a:rPr lang="ko-KR" altLang="en-US" sz="2200" dirty="0" err="1" smtClean="0">
                <a:latin typeface="+mn-ea"/>
              </a:rPr>
              <a:t>메소드를</a:t>
            </a:r>
            <a:r>
              <a:rPr lang="ko-KR" altLang="en-US" sz="2200" dirty="0" smtClean="0">
                <a:latin typeface="+mn-ea"/>
              </a:rPr>
              <a:t>  연속해 호출하여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676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타 객체 </a:t>
            </a:r>
            <a:r>
              <a:rPr lang="en-US" altLang="ko-KR" b="1" dirty="0" smtClean="0"/>
              <a:t>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781334"/>
            <a:ext cx="36724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A: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'a'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self.b</a:t>
            </a:r>
            <a:r>
              <a:rPr lang="en-US" altLang="ko-KR" sz="1000" dirty="0"/>
              <a:t> = B()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class B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self.c</a:t>
            </a:r>
            <a:r>
              <a:rPr lang="en-US" altLang="ko-KR" sz="1000" dirty="0"/>
              <a:t> = C()</a:t>
            </a:r>
          </a:p>
          <a:p>
            <a:r>
              <a:rPr lang="en-US" altLang="ko-KR" sz="1000" dirty="0"/>
              <a:t>       print 'b'</a:t>
            </a:r>
          </a:p>
          <a:p>
            <a:r>
              <a:rPr lang="en-US" altLang="ko-KR" sz="1000" dirty="0"/>
              <a:t>      </a:t>
            </a:r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 print "B instance method "</a:t>
            </a:r>
          </a:p>
          <a:p>
            <a:r>
              <a:rPr lang="en-US" altLang="ko-KR" sz="1000" dirty="0"/>
              <a:t>         return </a:t>
            </a:r>
            <a:r>
              <a:rPr lang="en-US" altLang="ko-KR" sz="1000" dirty="0" err="1"/>
              <a:t>self.c</a:t>
            </a:r>
            <a:endParaRPr lang="en-US" altLang="ko-KR" sz="1000" dirty="0"/>
          </a:p>
          <a:p>
            <a:r>
              <a:rPr lang="en-US" altLang="ko-KR" sz="1000" dirty="0"/>
              <a:t>         </a:t>
            </a:r>
          </a:p>
          <a:p>
            <a:r>
              <a:rPr lang="en-US" altLang="ko-KR" sz="1000" dirty="0"/>
              <a:t>class C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 ):</a:t>
            </a:r>
          </a:p>
          <a:p>
            <a:r>
              <a:rPr lang="en-US" altLang="ko-KR" sz="1000" dirty="0"/>
              <a:t>       print </a:t>
            </a:r>
            <a:r>
              <a:rPr lang="en-US" altLang="ko-KR" sz="1000" dirty="0" smtClean="0"/>
              <a:t>'c'</a:t>
            </a:r>
          </a:p>
          <a:p>
            <a:r>
              <a:rPr lang="en-US" altLang="ko-KR" sz="1000" dirty="0" smtClean="0"/>
              <a:t>      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ccc(self):</a:t>
            </a:r>
          </a:p>
          <a:p>
            <a:r>
              <a:rPr lang="en-US" altLang="ko-KR" sz="1000" dirty="0"/>
              <a:t>         print "C instance method "   </a:t>
            </a:r>
          </a:p>
          <a:p>
            <a:r>
              <a:rPr lang="en-US" altLang="ko-KR" sz="1000" dirty="0"/>
              <a:t>    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내부에서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가진 경우 </a:t>
            </a:r>
            <a:r>
              <a:rPr lang="en-US" altLang="ko-KR" dirty="0" smtClean="0"/>
              <a:t>chain </a:t>
            </a:r>
            <a:r>
              <a:rPr lang="ko-KR" altLang="en-US" dirty="0" smtClean="0"/>
              <a:t>처리를 위해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으로 해당 객체를 전달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5650" y="461596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c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C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92080" y="2852936"/>
            <a:ext cx="36724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a.b.bbb</a:t>
            </a:r>
            <a:r>
              <a:rPr lang="en-US" altLang="ko-KR" sz="1000" dirty="0"/>
              <a:t>().ccc()</a:t>
            </a:r>
          </a:p>
        </p:txBody>
      </p:sp>
    </p:spTree>
    <p:extLst>
      <p:ext uri="{BB962C8B-B14F-4D97-AF65-F5344CB8AC3E}">
        <p14:creationId xmlns:p14="http://schemas.microsoft.com/office/powerpoint/2010/main" val="25116921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&amp; instance 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파이썬은</a:t>
            </a:r>
            <a:r>
              <a:rPr lang="ko-KR" altLang="en-US" sz="2200" dirty="0" smtClean="0">
                <a:latin typeface="+mn-ea"/>
              </a:rPr>
              <a:t> 변수나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검색 기준이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 </a:t>
            </a:r>
            <a:r>
              <a:rPr lang="en-US" altLang="ko-KR" sz="2200" dirty="0" smtClean="0">
                <a:latin typeface="+mn-ea"/>
              </a:rPr>
              <a:t>&gt; Built-in Class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순으로 매칭시키므로 </a:t>
            </a:r>
            <a:r>
              <a:rPr lang="en-US" altLang="ko-KR" sz="2200" dirty="0" smtClean="0">
                <a:latin typeface="+mn-ea"/>
              </a:rPr>
              <a:t>.</a:t>
            </a:r>
            <a:r>
              <a:rPr lang="ko-KR" altLang="en-US" sz="2200" dirty="0" smtClean="0">
                <a:latin typeface="+mn-ea"/>
              </a:rPr>
              <a:t>연산자를 이용하여 </a:t>
            </a:r>
            <a:r>
              <a:rPr lang="ko-KR" altLang="en-US" sz="2200" dirty="0" err="1" smtClean="0">
                <a:latin typeface="+mn-ea"/>
              </a:rPr>
              <a:t>인스턴스도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호출이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Simple : </a:t>
            </a:r>
          </a:p>
          <a:p>
            <a:r>
              <a:rPr lang="en-US" altLang="ko-KR" sz="1000" dirty="0"/>
              <a:t>...     pass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&gt;&gt;&gt; Simple</a:t>
            </a:r>
          </a:p>
          <a:p>
            <a:r>
              <a:rPr lang="en-US" altLang="ko-KR" sz="1000" dirty="0"/>
              <a:t>&lt;class __</a:t>
            </a:r>
            <a:r>
              <a:rPr lang="en-US" altLang="ko-KR" sz="1000" dirty="0" err="1"/>
              <a:t>main__.Simple</a:t>
            </a:r>
            <a:r>
              <a:rPr lang="en-US" altLang="ko-KR" sz="1000" dirty="0"/>
              <a:t> at 0x0212B228&gt;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Simple.__name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 smtClean="0"/>
              <a:t>'Simple‘</a:t>
            </a:r>
          </a:p>
          <a:p>
            <a:r>
              <a:rPr lang="en-US" altLang="ko-KR" sz="1000" dirty="0"/>
              <a:t>&gt;&gt;&gt; Simple.__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{'__module__': '__main__', '__doc__': None}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408636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 = Simple()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{}</a:t>
            </a:r>
          </a:p>
          <a:p>
            <a:r>
              <a:rPr lang="en-US" altLang="ko-KR" sz="1000" dirty="0"/>
              <a:t>&gt;&gt;&gt; s.name = "Simple instance"</a:t>
            </a:r>
          </a:p>
          <a:p>
            <a:r>
              <a:rPr lang="en-US" altLang="ko-KR" sz="1000" dirty="0"/>
              <a:t>&gt;&gt;&gt; s.__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{'name': 'Simple instance</a:t>
            </a:r>
            <a:r>
              <a:rPr lang="en-US" altLang="ko-KR" sz="1000" dirty="0" smtClean="0"/>
              <a:t>'}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357301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멤버 추가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59624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37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484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</a:t>
            </a:r>
            <a:r>
              <a:rPr lang="ko-KR" altLang="en-US" dirty="0" smtClean="0"/>
              <a:t>는  특성 객체의 속성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먼저 그 속성의 특징을 체크하여 처리할 수 있는 방법으로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기술자 프로토콜로 제지하면서 처리는 </a:t>
            </a:r>
            <a:r>
              <a:rPr lang="en-US" altLang="ko-KR" dirty="0" smtClean="0"/>
              <a:t>"</a:t>
            </a:r>
            <a:r>
              <a:rPr lang="ko-KR" altLang="en-US" dirty="0"/>
              <a:t>바인딩 행동</a:t>
            </a:r>
            <a:r>
              <a:rPr lang="en-US" altLang="ko-KR" dirty="0"/>
              <a:t>"</a:t>
            </a:r>
            <a:r>
              <a:rPr lang="ko-KR" altLang="en-US" dirty="0"/>
              <a:t>을 가진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구성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__get__(self, instance, owner),</a:t>
            </a:r>
          </a:p>
          <a:p>
            <a:pPr marL="0" indent="0">
              <a:buNone/>
            </a:pPr>
            <a:r>
              <a:rPr lang="en-US" altLang="ko-KR" dirty="0" smtClean="0"/>
              <a:t>__set__(self, instance, value),</a:t>
            </a:r>
          </a:p>
          <a:p>
            <a:pPr marL="0" indent="0">
              <a:buNone/>
            </a:pPr>
            <a:r>
              <a:rPr lang="en-US" altLang="ko-KR" dirty="0" smtClean="0"/>
              <a:t>__delete__(self, instance).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6416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847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별도의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와 실체 </a:t>
            </a:r>
            <a:r>
              <a:rPr lang="en-US" altLang="ko-KR" dirty="0" smtClean="0"/>
              <a:t>class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간의 실행환경을 연계하여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Self: </a:t>
            </a:r>
            <a:r>
              <a:rPr lang="en-US" altLang="ko-KR" dirty="0" err="1" smtClean="0"/>
              <a:t>decriptor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Instance: 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Owner: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Value : </a:t>
            </a:r>
            <a:r>
              <a:rPr lang="ko-KR" altLang="en-US" dirty="0" smtClean="0"/>
              <a:t>실체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변수에 할당되는 값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4365104"/>
            <a:ext cx="53285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__get__(self, instance, owner),</a:t>
            </a:r>
          </a:p>
          <a:p>
            <a:r>
              <a:rPr lang="en-US" altLang="ko-KR" dirty="0"/>
              <a:t>__set__(self, instance, value),</a:t>
            </a:r>
          </a:p>
          <a:p>
            <a:r>
              <a:rPr lang="en-US" altLang="ko-KR" dirty="0"/>
              <a:t>__delete__(self, instance)</a:t>
            </a:r>
          </a:p>
        </p:txBody>
      </p:sp>
    </p:spTree>
    <p:extLst>
      <p:ext uri="{BB962C8B-B14F-4D97-AF65-F5344CB8AC3E}">
        <p14:creationId xmlns:p14="http://schemas.microsoft.com/office/powerpoint/2010/main" val="16035834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 </a:t>
            </a:r>
            <a:r>
              <a:rPr lang="en-US" altLang="ko-KR" dirty="0" err="1" smtClean="0"/>
              <a:t>descripter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 descriptor</a:t>
            </a:r>
            <a:r>
              <a:rPr lang="ko-KR" altLang="en-US" dirty="0" smtClean="0"/>
              <a:t>는 </a:t>
            </a:r>
            <a:r>
              <a:rPr lang="en-US" altLang="ko-KR" dirty="0"/>
              <a:t>__get__(self, instance, owner) __</a:t>
            </a:r>
            <a:r>
              <a:rPr lang="en-US" altLang="ko-KR" dirty="0" smtClean="0"/>
              <a:t>set__(</a:t>
            </a:r>
            <a:r>
              <a:rPr lang="en-US" altLang="ko-KR" dirty="0" err="1" smtClean="0"/>
              <a:t>self,instance</a:t>
            </a:r>
            <a:r>
              <a:rPr lang="en-US" altLang="ko-KR" dirty="0" smtClean="0"/>
              <a:t>, value),</a:t>
            </a:r>
          </a:p>
          <a:p>
            <a:pPr marL="320040" lvl="1" indent="0">
              <a:buNone/>
            </a:pPr>
            <a:r>
              <a:rPr lang="en-US" altLang="ko-KR" dirty="0" smtClean="0"/>
              <a:t>     __delete__(self, instance)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3224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.__add__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로 구현되어 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가지고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69847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 =1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직접 호출</a:t>
            </a:r>
            <a:endParaRPr lang="en-US" altLang="ko-KR" dirty="0" smtClean="0"/>
          </a:p>
          <a:p>
            <a:r>
              <a:rPr lang="en-US" altLang="ko-KR" dirty="0" err="1" smtClean="0"/>
              <a:t>p</a:t>
            </a:r>
            <a:r>
              <a:rPr lang="en-US" altLang="ko-KR" dirty="0" err="1"/>
              <a:t>.__add</a:t>
            </a:r>
            <a:r>
              <a:rPr lang="en-US" altLang="ko-KR" dirty="0"/>
              <a:t>__(3</a:t>
            </a:r>
            <a:r>
              <a:rPr lang="en-US" altLang="ko-KR" dirty="0" smtClean="0"/>
              <a:t>)    # 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en-US" altLang="ko-KR" dirty="0"/>
              <a:t>type(p).__</a:t>
            </a:r>
            <a:r>
              <a:rPr lang="en-US" altLang="ko-KR" dirty="0" err="1"/>
              <a:t>add__.__get</a:t>
            </a:r>
            <a:r>
              <a:rPr lang="en-US" altLang="ko-KR" dirty="0"/>
              <a:t>__(</a:t>
            </a:r>
            <a:r>
              <a:rPr lang="en-US" altLang="ko-KR" dirty="0" err="1"/>
              <a:t>p,int</a:t>
            </a:r>
            <a:r>
              <a:rPr lang="en-US" altLang="ko-KR" dirty="0"/>
              <a:t>)(3</a:t>
            </a:r>
            <a:r>
              <a:rPr lang="en-US" altLang="ko-KR" dirty="0" smtClean="0"/>
              <a:t>) #</a:t>
            </a:r>
            <a:r>
              <a:rPr lang="ko-KR" altLang="en-US" dirty="0" smtClean="0"/>
              <a:t>결과값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#class</a:t>
            </a:r>
            <a:r>
              <a:rPr lang="ko-KR" altLang="en-US" dirty="0" smtClean="0"/>
              <a:t>에서 호출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.__</a:t>
            </a:r>
            <a:r>
              <a:rPr lang="en-US" altLang="ko-KR" dirty="0" err="1"/>
              <a:t>add__.__get</a:t>
            </a:r>
            <a:r>
              <a:rPr lang="en-US" altLang="ko-KR" dirty="0"/>
              <a:t>__(1,int)(3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84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Old style class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</a:t>
            </a:r>
            <a:r>
              <a:rPr lang="ko-KR" altLang="en-US" sz="2800" dirty="0" smtClean="0"/>
              <a:t>를 상속할 경우 </a:t>
            </a:r>
            <a:r>
              <a:rPr lang="en-US" altLang="ko-KR" sz="2800" dirty="0" smtClean="0"/>
              <a:t>old style class</a:t>
            </a:r>
            <a:r>
              <a:rPr lang="ko-KR" altLang="en-US" sz="2800" dirty="0" smtClean="0"/>
              <a:t>로 표시되어 </a:t>
            </a:r>
            <a:r>
              <a:rPr lang="en-US" altLang="ko-KR" sz="2800" dirty="0" err="1" smtClean="0"/>
              <a:t>classobj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처리되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인스턴스는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intance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타입을 가짐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996952"/>
            <a:ext cx="29883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types</a:t>
            </a:r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B():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B('moon')</a:t>
            </a:r>
          </a:p>
          <a:p>
            <a:r>
              <a:rPr lang="en-US" altLang="ko-KR" sz="1200" dirty="0"/>
              <a:t>print type(b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 class type ", type(B))</a:t>
            </a:r>
          </a:p>
          <a:p>
            <a:r>
              <a:rPr lang="en-US" altLang="ko-KR" sz="1200" dirty="0"/>
              <a:t>print(type(b) is </a:t>
            </a:r>
            <a:r>
              <a:rPr lang="en-US" altLang="ko-KR" sz="1200" dirty="0" err="1"/>
              <a:t>types.InstanceType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types.ClassType</a:t>
            </a:r>
            <a:r>
              <a:rPr lang="en-US" altLang="ko-KR" sz="1200" dirty="0"/>
              <a:t> == type(B))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3887760"/>
            <a:ext cx="30570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'instance'&gt;</a:t>
            </a:r>
          </a:p>
          <a:p>
            <a:r>
              <a:rPr lang="en-US" altLang="ko-KR" sz="1200" dirty="0"/>
              <a:t>(' class type ', &lt;type '</a:t>
            </a:r>
            <a:r>
              <a:rPr lang="en-US" altLang="ko-KR" sz="1200" dirty="0" err="1"/>
              <a:t>classobj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True</a:t>
            </a:r>
          </a:p>
          <a:p>
            <a:r>
              <a:rPr lang="en-US" altLang="ko-KR" sz="1200" dirty="0"/>
              <a:t>True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3848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binding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2533945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Direct Call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3535340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Instance Binding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4536734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Class Binding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538128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Super Binding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276872"/>
            <a:ext cx="432048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D(object)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self.x</a:t>
            </a:r>
            <a:r>
              <a:rPr lang="en-US" altLang="ko-KR" sz="1000" dirty="0"/>
              <a:t> = x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None,cls</a:t>
            </a:r>
            <a:r>
              <a:rPr lang="en-US" altLang="ko-KR" sz="1000" dirty="0"/>
              <a:t>=None) 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self.x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class D1(D)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self,x</a:t>
            </a:r>
            <a:r>
              <a:rPr lang="en-US" altLang="ko-KR" sz="1000" dirty="0"/>
              <a:t>) 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d = D(1)</a:t>
            </a:r>
          </a:p>
          <a:p>
            <a:r>
              <a:rPr lang="en-US" altLang="ko-KR" sz="1000" dirty="0"/>
              <a:t>print " d"</a:t>
            </a:r>
          </a:p>
          <a:p>
            <a:r>
              <a:rPr lang="en-US" altLang="ko-KR" sz="1000" dirty="0"/>
              <a:t>print d.__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d.x</a:t>
            </a:r>
            <a:endParaRPr lang="en-US" altLang="ko-KR" sz="1000" dirty="0"/>
          </a:p>
          <a:p>
            <a:r>
              <a:rPr lang="en-US" altLang="ko-KR" sz="1000" dirty="0"/>
              <a:t>print " direct </a:t>
            </a:r>
            <a:r>
              <a:rPr lang="en-US" altLang="ko-KR" sz="1000" dirty="0" err="1"/>
              <a:t>call",d.__get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print " Class binding call ",</a:t>
            </a:r>
            <a:r>
              <a:rPr lang="en-US" altLang="ko-KR" sz="1000" dirty="0" err="1"/>
              <a:t>D.__get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(d).__get__(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d1 = D1(2)</a:t>
            </a:r>
          </a:p>
          <a:p>
            <a:r>
              <a:rPr lang="en-US" altLang="ko-KR" sz="1000" dirty="0"/>
              <a:t>print " d1"</a:t>
            </a:r>
          </a:p>
          <a:p>
            <a:r>
              <a:rPr lang="en-US" altLang="ko-KR" sz="1000" dirty="0"/>
              <a:t>print d1.__dict__</a:t>
            </a:r>
          </a:p>
          <a:p>
            <a:r>
              <a:rPr lang="en-US" altLang="ko-KR" sz="1000" dirty="0"/>
              <a:t>print d1.x</a:t>
            </a:r>
          </a:p>
          <a:p>
            <a:r>
              <a:rPr lang="en-US" altLang="ko-KR" sz="1000" dirty="0"/>
              <a:t>print " direct call",d1.__get__()</a:t>
            </a:r>
          </a:p>
          <a:p>
            <a:r>
              <a:rPr lang="en-US" altLang="ko-KR" sz="1000" dirty="0"/>
              <a:t>print " Class binding call ", D1.__get__(d1,d1)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(d1).__get__(d1,d1)</a:t>
            </a:r>
          </a:p>
          <a:p>
            <a:r>
              <a:rPr lang="en-US" altLang="ko-KR" sz="1000" dirty="0"/>
              <a:t>print D1.mro()</a:t>
            </a:r>
          </a:p>
          <a:p>
            <a:r>
              <a:rPr lang="en-US" altLang="ko-KR" sz="1000" dirty="0"/>
              <a:t>print "super </a:t>
            </a:r>
            <a:r>
              <a:rPr lang="en-US" altLang="ko-KR" sz="1000" dirty="0" err="1"/>
              <a:t>binding",super</a:t>
            </a:r>
            <a:r>
              <a:rPr lang="en-US" altLang="ko-KR" sz="1000" dirty="0"/>
              <a:t>(D1,d1).__get__(d1,d1)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8822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Basic data descriptor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Data Descriptor </a:t>
            </a:r>
            <a:r>
              <a:rPr lang="ko-KR" altLang="en-US" dirty="0" smtClean="0"/>
              <a:t>클래스를 생성해서 처리하는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class Descriptor(object):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''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__get__(self, instance, owner):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"Getting: %s" %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__set__(self, instance, name):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"Setting: %s" % 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name.title</a:t>
            </a:r>
            <a:r>
              <a:rPr lang="en-US" altLang="ko-KR" sz="1200" dirty="0" smtClean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__delete__(self, instance):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"Deleting: %s" %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del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class Person(object):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   name = Descriptor()</a:t>
            </a:r>
            <a:endParaRPr kumimoji="1" lang="ko-KR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&gt;&gt;&gt; user = Person()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= 'john smith'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Setting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Getting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'John Smith‘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del 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Deleting</a:t>
            </a:r>
            <a:r>
              <a:rPr lang="en-US" altLang="ko-KR" sz="1200" dirty="0"/>
              <a:t>: John Smith</a:t>
            </a:r>
            <a:endParaRPr kumimoji="1" lang="ko-KR" altLang="ko-KR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9102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539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</a:t>
            </a:r>
            <a:r>
              <a:rPr lang="en-US" altLang="ko-KR" dirty="0" smtClean="0"/>
              <a:t>Property–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861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 Property decorator(1)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1823" y="3237076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@property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endParaRPr lang="en-US" altLang="ko-KR" sz="1200" dirty="0"/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x.setter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x(self, x):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.__x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x.deleter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객체의 변수명과 동일하게 </a:t>
            </a:r>
            <a:r>
              <a:rPr lang="en-US" altLang="ko-KR" dirty="0"/>
              <a:t>Property </a:t>
            </a:r>
            <a:r>
              <a:rPr lang="ko-KR" altLang="en-US" dirty="0"/>
              <a:t>객체 생성</a:t>
            </a:r>
            <a:r>
              <a:rPr lang="en-US" altLang="ko-KR" dirty="0"/>
              <a:t>(</a:t>
            </a:r>
            <a:r>
              <a:rPr lang="ko-KR" altLang="en-US" dirty="0"/>
              <a:t>내부에 </a:t>
            </a:r>
            <a:r>
              <a:rPr lang="en-US" altLang="ko-KR" dirty="0"/>
              <a:t>_x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3466" y="4435805"/>
            <a:ext cx="3500536" cy="17294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734002" y="5170259"/>
            <a:ext cx="990126" cy="130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41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Property </a:t>
            </a:r>
            <a:r>
              <a:rPr lang="en-US" altLang="ko-KR" dirty="0" smtClean="0"/>
              <a:t>decorator(2)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객체 생성하여 처리하는 방식과 동일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&lt;property object at 0x02C1D3C0&gt;</a:t>
            </a:r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554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내장함수를 통한 객체접근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Built-in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내장함수를 이용하여 객체의 속성에 대한 접근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0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0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callable(object)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9786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속성을 </a:t>
            </a:r>
            <a:r>
              <a:rPr lang="ko-KR" altLang="en-US" dirty="0" err="1" smtClean="0"/>
              <a:t>접근하고변경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36912"/>
            <a:ext cx="36724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class 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a = A('dahl',50)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a,"name","Moon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882776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함수여부 확인 후 실행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6874" y="2276872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self,name,default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__[name] = default</a:t>
            </a:r>
          </a:p>
          <a:p>
            <a:r>
              <a:rPr lang="en-US" altLang="ko-KR" sz="1200" dirty="0"/>
              <a:t>        print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A('dahl',50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if callable(add) :</a:t>
            </a:r>
          </a:p>
          <a:p>
            <a:r>
              <a:rPr lang="en-US" altLang="ko-KR" sz="1200" dirty="0"/>
              <a:t>    add(5,6)</a:t>
            </a:r>
          </a:p>
          <a:p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callable(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('age',20)</a:t>
            </a:r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    pass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  <a:p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9531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Instance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Information Hiding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-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외부에서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 </a:t>
            </a:r>
            <a:r>
              <a:rPr lang="ko-KR" altLang="en-US" dirty="0" smtClean="0"/>
              <a:t>되는 구조로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8595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Information hiding -</a:t>
            </a:r>
            <a:r>
              <a:rPr lang="ko-KR" altLang="en-US" dirty="0"/>
              <a:t>변수예시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92896"/>
          </a:xfrm>
        </p:spPr>
        <p:txBody>
          <a:bodyPr>
            <a:normAutofit fontScale="5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명칭     </a:t>
            </a:r>
            <a:r>
              <a:rPr lang="en-US" altLang="ko-KR" dirty="0" smtClean="0"/>
              <a:t>:  public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공개되는 게 기본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__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 Private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객체 내부에서만 사용</a:t>
            </a:r>
            <a:r>
              <a:rPr lang="en-US" altLang="ko-KR" dirty="0" smtClean="0"/>
              <a:t>)   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mangling </a:t>
            </a:r>
            <a:r>
              <a:rPr lang="ko-KR" altLang="en-US" dirty="0" smtClean="0"/>
              <a:t>되는 구조로 명칭이 변경됨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호출시는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    _</a:t>
            </a:r>
            <a:r>
              <a:rPr lang="ko-KR" altLang="en-US" dirty="0" smtClean="0"/>
              <a:t>명칭   </a:t>
            </a:r>
            <a:r>
              <a:rPr lang="en-US" altLang="ko-KR" dirty="0" smtClean="0"/>
              <a:t>: protected</a:t>
            </a:r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(</a:t>
            </a:r>
            <a:r>
              <a:rPr lang="ko-KR" altLang="en-US" dirty="0" smtClean="0"/>
              <a:t>클래스 및 하위 클래스에서만 사용권고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</a:t>
            </a:r>
            <a:r>
              <a:rPr lang="en-US" altLang="ko-KR" sz="2200" dirty="0"/>
              <a:t>“</a:t>
            </a:r>
            <a:r>
              <a:rPr lang="en-US" altLang="ko-KR" sz="2200" dirty="0">
                <a:hlinkClick r:id="rId2"/>
              </a:rPr>
              <a:t>don’t touch this, unless you’re a subclass</a:t>
            </a:r>
            <a:r>
              <a:rPr lang="en-US" altLang="ko-KR" sz="2200" dirty="0"/>
              <a:t>”</a:t>
            </a:r>
            <a:endParaRPr lang="ko-KR" altLang="en-US" sz="2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27584" y="4293096"/>
            <a:ext cx="7416824" cy="1872207"/>
            <a:chOff x="827584" y="4342084"/>
            <a:chExt cx="7416824" cy="1823220"/>
          </a:xfrm>
        </p:grpSpPr>
        <p:sp>
          <p:nvSpPr>
            <p:cNvPr id="4" name="직사각형 3"/>
            <p:cNvSpPr/>
            <p:nvPr/>
          </p:nvSpPr>
          <p:spPr>
            <a:xfrm>
              <a:off x="827584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&gt;&gt;&gt;class </a:t>
              </a:r>
              <a:r>
                <a:rPr lang="en-US" altLang="ko-KR" sz="1200" dirty="0"/>
                <a:t>foo: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        </a:t>
              </a:r>
              <a:r>
                <a:rPr lang="en-US" altLang="ko-KR" sz="1200" dirty="0" err="1"/>
                <a:t>def</a:t>
              </a:r>
              <a:r>
                <a:rPr lang="en-US" altLang="ko-KR" sz="1200" dirty="0"/>
                <a:t> __secret(self): </a:t>
              </a:r>
              <a:r>
                <a:rPr lang="en-US" altLang="ko-KR" sz="1200" dirty="0" smtClean="0"/>
                <a:t>pass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smtClean="0"/>
                <a:t>…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 </a:t>
              </a:r>
              <a:r>
                <a:rPr lang="en-US" altLang="ko-KR" sz="1200" dirty="0" err="1"/>
                <a:t>foo.__</a:t>
              </a:r>
              <a:r>
                <a:rPr lang="en-US" altLang="ko-KR" sz="1200" dirty="0" err="1" smtClean="0"/>
                <a:t>secret</a:t>
              </a:r>
              <a:r>
                <a:rPr lang="en-US" altLang="ko-KR" sz="1200" dirty="0" smtClean="0"/>
                <a:t>  </a:t>
              </a:r>
              <a:r>
                <a:rPr lang="en-US" altLang="ko-KR" sz="1200" dirty="0"/>
                <a:t>=&gt; </a:t>
              </a:r>
              <a:r>
                <a:rPr lang="en-US" altLang="ko-KR" sz="1200" dirty="0" err="1"/>
                <a:t>AttributeError</a:t>
              </a:r>
              <a:r>
                <a:rPr lang="en-US" altLang="ko-KR" sz="1200" dirty="0"/>
                <a:t>: __secret</a:t>
              </a:r>
            </a:p>
            <a:p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16016" y="4797152"/>
              <a:ext cx="3528392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 &gt;&gt;&gt;foo.__</a:t>
              </a:r>
              <a:r>
                <a:rPr lang="en-US" altLang="ko-KR" sz="1200" dirty="0" err="1"/>
                <a:t>dict</a:t>
              </a:r>
              <a:r>
                <a:rPr lang="en-US" altLang="ko-KR" sz="1200" dirty="0" smtClean="0"/>
                <a:t>__</a:t>
              </a:r>
            </a:p>
            <a:p>
              <a:r>
                <a:rPr lang="en-US" altLang="ko-KR" sz="1200" dirty="0" smtClean="0"/>
                <a:t>{'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_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foo__secret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': </a:t>
              </a:r>
              <a:r>
                <a:rPr lang="en-US" altLang="ko-KR" sz="1200" dirty="0"/>
                <a:t>&lt;function __secret at fc328&gt;, '__module__': '__main__', '__doc__': None} 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616" y="4342084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Private </a:t>
              </a:r>
              <a:r>
                <a:rPr lang="ko-KR" altLang="en-US" sz="1200" b="1" dirty="0" err="1" smtClean="0"/>
                <a:t>메소드</a:t>
              </a:r>
              <a:r>
                <a:rPr lang="ko-KR" altLang="en-US" sz="1200" b="1" dirty="0" smtClean="0"/>
                <a:t> 정의 및 호출</a:t>
              </a:r>
              <a:endParaRPr lang="ko-KR" alt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67456" y="4374296"/>
              <a:ext cx="309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Class Namespace </a:t>
              </a:r>
              <a:r>
                <a:rPr lang="ko-KR" altLang="en-US" sz="1200" b="1" dirty="0" smtClean="0"/>
                <a:t>명칭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17330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Information hiding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특별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ko-KR" altLang="en-US" dirty="0" smtClean="0"/>
              <a:t>명칭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내장된 변수나 함수 등을 정의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8221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Information hiding –Descriptor(Property)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객체를 이용하여 객체내의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Property </a:t>
            </a:r>
            <a:r>
              <a:rPr lang="ko-KR" altLang="en-US" dirty="0" smtClean="0"/>
              <a:t>객체나 </a:t>
            </a:r>
            <a:r>
              <a:rPr lang="en-US" altLang="ko-KR" dirty="0" smtClean="0"/>
              <a:t>@property decorator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21" name="직사각형 20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21" idx="2"/>
              <a:endCxn id="27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>
              <a:stCxn id="21" idx="3"/>
              <a:endCxn id="25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꺾인 연결선 32"/>
            <p:cNvCxnSpPr>
              <a:stCxn id="32" idx="2"/>
              <a:endCxn id="27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p1.x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21" idx="0"/>
              <a:endCxn id="36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499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Abstract Base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추상화 클래스란 직접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만들지 못하고 상속을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사용하는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429001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Concrete Class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535588" y="3429001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4" idx="3"/>
            <a:endCxn id="17" idx="1"/>
          </p:cNvCxnSpPr>
          <p:nvPr/>
        </p:nvCxnSpPr>
        <p:spPr>
          <a:xfrm>
            <a:off x="3707904" y="3649138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3779" y="3426547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ConcreteClass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3779" y="3733805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79104" y="4106345"/>
            <a:ext cx="2520280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Abstract Class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527068" y="4106345"/>
            <a:ext cx="2420788" cy="44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5" idx="3"/>
            <a:endCxn id="27" idx="1"/>
          </p:cNvCxnSpPr>
          <p:nvPr/>
        </p:nvCxnSpPr>
        <p:spPr>
          <a:xfrm>
            <a:off x="3699384" y="4326482"/>
            <a:ext cx="182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5259" y="4103891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ConcreteClass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5259" y="4411149"/>
            <a:ext cx="322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11289" y="4005064"/>
            <a:ext cx="69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79104" y="5045102"/>
            <a:ext cx="6849280" cy="1120201"/>
            <a:chOff x="1149286" y="5369869"/>
            <a:chExt cx="6879098" cy="570220"/>
          </a:xfrm>
        </p:grpSpPr>
        <p:sp>
          <p:nvSpPr>
            <p:cNvPr id="33" name="직사각형 32"/>
            <p:cNvSpPr/>
            <p:nvPr/>
          </p:nvSpPr>
          <p:spPr>
            <a:xfrm>
              <a:off x="1149286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Abstract Class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94515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Concrete Class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39744" y="5376170"/>
              <a:ext cx="1188640" cy="543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endCxn id="34" idx="1"/>
            </p:cNvCxnSpPr>
            <p:nvPr/>
          </p:nvCxnSpPr>
          <p:spPr>
            <a:xfrm flipV="1">
              <a:off x="2337926" y="5648002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67744" y="5369869"/>
              <a:ext cx="1872208" cy="264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ConcreteClass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(Abstract Class)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7744" y="5693868"/>
              <a:ext cx="1872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상속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5373216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Obj</a:t>
              </a:r>
              <a:r>
                <a:rPr lang="en-US" altLang="ko-KR" sz="1000" dirty="0" smtClean="0"/>
                <a:t> = </a:t>
              </a:r>
              <a:r>
                <a:rPr lang="en-US" altLang="ko-KR" sz="1000" dirty="0" err="1" smtClean="0"/>
                <a:t>ConcreteClass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056" y="5671621"/>
              <a:ext cx="1872208" cy="14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인스턴스</a:t>
              </a:r>
              <a:r>
                <a:rPr lang="ko-KR" altLang="en-US" sz="1000" dirty="0" smtClean="0"/>
                <a:t> 객체 생성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5144412" y="5655661"/>
              <a:ext cx="1656589" cy="2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8368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</a:t>
            </a:r>
            <a:r>
              <a:rPr lang="ko-KR" altLang="en-US" dirty="0" smtClean="0"/>
              <a:t>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추상화 클래스는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처리 방법으로 만들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exception </a:t>
            </a:r>
            <a:r>
              <a:rPr lang="ko-KR" altLang="en-US" dirty="0"/>
              <a:t>방식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방식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에서 정의할 필요가 없다</a:t>
            </a:r>
            <a:endParaRPr lang="en-US" altLang="ko-KR" dirty="0" smtClean="0"/>
          </a:p>
          <a:p>
            <a:r>
              <a:rPr lang="ko-KR" altLang="en-US" dirty="0" smtClean="0"/>
              <a:t>오류처리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NotImplementedError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subclass</a:t>
            </a:r>
            <a:r>
              <a:rPr lang="ko-KR" altLang="en-US" dirty="0" smtClean="0"/>
              <a:t>에서 정의해야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오류처리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TypeError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3697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Abstract Class : exception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정의 후에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부분을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처리하고 상속받은 클래스에서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284984"/>
            <a:ext cx="38192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Base: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foo(self):</a:t>
            </a:r>
          </a:p>
          <a:p>
            <a:r>
              <a:rPr lang="en-US" altLang="ko-KR" sz="1200" dirty="0" smtClean="0"/>
              <a:t>        raise </a:t>
            </a:r>
            <a:r>
              <a:rPr lang="en-US" altLang="ko-KR" sz="1200" dirty="0" err="1" smtClean="0"/>
              <a:t>NotImplementedError</a:t>
            </a:r>
            <a:r>
              <a:rPr lang="en-US" altLang="ko-KR" sz="1200" dirty="0" smtClean="0"/>
              <a:t>("foo")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bar(self):</a:t>
            </a:r>
          </a:p>
          <a:p>
            <a:r>
              <a:rPr lang="en-US" altLang="ko-KR" sz="1200" dirty="0" smtClean="0"/>
              <a:t>        raise </a:t>
            </a:r>
            <a:r>
              <a:rPr lang="en-US" altLang="ko-KR" sz="1200" dirty="0" err="1" smtClean="0"/>
              <a:t>NotImplementedError</a:t>
            </a:r>
            <a:r>
              <a:rPr lang="en-US" altLang="ko-KR" sz="1200" dirty="0" smtClean="0"/>
              <a:t>("bar")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561659" y="5301208"/>
            <a:ext cx="3819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Concrete(Base):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foo(self):</a:t>
            </a:r>
          </a:p>
          <a:p>
            <a:r>
              <a:rPr lang="en-US" altLang="ko-KR" sz="1200" dirty="0"/>
              <a:t>        return "foo() called" 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6" idx="0"/>
            <a:endCxn id="5" idx="2"/>
          </p:cNvCxnSpPr>
          <p:nvPr/>
        </p:nvCxnSpPr>
        <p:spPr>
          <a:xfrm flipH="1" flipV="1">
            <a:off x="4465408" y="4581128"/>
            <a:ext cx="5883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476684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상속 및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09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추상클래스의 모든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구현할 </a:t>
            </a:r>
            <a:r>
              <a:rPr lang="ko-KR" altLang="en-US" sz="1200" dirty="0" err="1" smtClean="0"/>
              <a:t>필요없음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93007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 ABC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BC </a:t>
            </a:r>
            <a:r>
              <a:rPr lang="ko-KR" altLang="en-US" dirty="0" smtClean="0"/>
              <a:t>모듈을 이용하여 정의해서 추상클래스 정의 후 상속을 받아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2996952"/>
            <a:ext cx="381926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from 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ABCMeta</a:t>
            </a:r>
            <a:r>
              <a:rPr lang="en-US" altLang="ko-KR" sz="1000" dirty="0"/>
              <a:t>, 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Base</a:t>
            </a:r>
            <a:r>
              <a:rPr lang="en-US" altLang="ko-KR" sz="1000" dirty="0" smtClean="0"/>
              <a:t>():</a:t>
            </a:r>
          </a:p>
          <a:p>
            <a:r>
              <a:rPr lang="en-US" altLang="ko-KR" sz="1000" dirty="0" smtClean="0"/>
              <a:t>    __</a:t>
            </a:r>
            <a:r>
              <a:rPr lang="en-US" altLang="ko-KR" sz="1000" dirty="0" err="1" smtClean="0"/>
              <a:t>metaclass</a:t>
            </a:r>
            <a:r>
              <a:rPr lang="en-US" altLang="ko-KR" sz="1000" dirty="0" smtClean="0"/>
              <a:t>__=</a:t>
            </a:r>
            <a:r>
              <a:rPr lang="en-US" altLang="ko-KR" sz="1000" dirty="0" err="1" smtClean="0"/>
              <a:t>ABCMeta</a:t>
            </a:r>
            <a:endParaRPr lang="en-US" altLang="ko-KR" sz="1000" dirty="0" smtClean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foo(self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pass </a:t>
            </a:r>
            <a:endParaRPr lang="en-US" altLang="ko-KR" sz="1000" dirty="0" smtClean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 smtClean="0"/>
              <a:t>abstractmethod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bar(self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/>
              <a:t>pass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561659" y="5043846"/>
            <a:ext cx="3819264" cy="119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Concrete(Base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foo(self):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pass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bar(self</a:t>
            </a:r>
            <a:r>
              <a:rPr lang="en-US" altLang="ko-KR" sz="1200" dirty="0"/>
              <a:t>): </a:t>
            </a:r>
          </a:p>
          <a:p>
            <a:r>
              <a:rPr lang="en-US" altLang="ko-KR" sz="1200" dirty="0"/>
              <a:t>         pass</a:t>
            </a:r>
            <a:endParaRPr lang="ko-KR" altLang="en-US" sz="1200" dirty="0"/>
          </a:p>
          <a:p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6" idx="0"/>
            <a:endCxn id="5" idx="2"/>
          </p:cNvCxnSpPr>
          <p:nvPr/>
        </p:nvCxnSpPr>
        <p:spPr>
          <a:xfrm flipH="1" flipV="1">
            <a:off x="4465408" y="4581128"/>
            <a:ext cx="5883" cy="4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46641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상속 및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2145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추상클래스의 모든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구현되어야 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753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356993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__new__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589241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2204864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새 </a:t>
            </a:r>
            <a:r>
              <a:rPr lang="ko-KR" altLang="en-US" sz="1600" dirty="0" err="1"/>
              <a:t>인스턴스의</a:t>
            </a:r>
            <a:r>
              <a:rPr lang="ko-KR" altLang="en-US" sz="1600" dirty="0"/>
              <a:t> 생성을 제어 할 </a:t>
            </a:r>
            <a:r>
              <a:rPr lang="ko-KR" altLang="en-US" sz="1600" dirty="0" err="1" smtClean="0"/>
              <a:t>필요시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__new__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생성의 첫 </a:t>
            </a:r>
            <a:r>
              <a:rPr lang="ko-KR" altLang="en-US" sz="1600" dirty="0" smtClean="0"/>
              <a:t>단계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__new__</a:t>
            </a:r>
            <a:r>
              <a:rPr lang="ko-KR" altLang="en-US" sz="1600" dirty="0"/>
              <a:t>는 첫 번째 인수로 클래스를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유형의 새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/>
              <a:t> </a:t>
            </a:r>
            <a:r>
              <a:rPr lang="en-US" altLang="ko-KR" sz="1600" dirty="0"/>
              <a:t>mutable</a:t>
            </a:r>
            <a:r>
              <a:rPr lang="ko-KR" altLang="en-US" sz="1600" dirty="0"/>
              <a:t> 및 </a:t>
            </a:r>
            <a:r>
              <a:rPr lang="en-US" altLang="ko-KR" sz="1600" dirty="0"/>
              <a:t>immutable</a:t>
            </a:r>
            <a:r>
              <a:rPr lang="ko-KR" altLang="en-US" sz="1600" dirty="0"/>
              <a:t> 유형 모두 사용 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4221088"/>
            <a:ext cx="482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새 </a:t>
            </a:r>
            <a:r>
              <a:rPr lang="ko-KR" altLang="en-US" sz="1600" dirty="0" err="1"/>
              <a:t>인스턴스의</a:t>
            </a:r>
            <a:r>
              <a:rPr lang="ko-KR" altLang="en-US" sz="1600" dirty="0"/>
              <a:t> 초기화를 </a:t>
            </a:r>
            <a:r>
              <a:rPr lang="ko-KR" altLang="en-US" sz="1600" dirty="0" err="1"/>
              <a:t>제어해야하는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경우 사용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 </a:t>
            </a:r>
            <a:r>
              <a:rPr lang="ko-KR" altLang="en-US" sz="1600" dirty="0"/>
              <a:t>아무것도 반환하지 </a:t>
            </a:r>
            <a:r>
              <a:rPr lang="ko-KR" altLang="en-US" sz="1600" dirty="0" smtClean="0"/>
              <a:t>없</a:t>
            </a:r>
            <a:r>
              <a:rPr lang="ko-KR" altLang="en-US" sz="1600" dirty="0"/>
              <a:t>음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</a:t>
            </a:r>
            <a:r>
              <a:rPr lang="ko-KR" altLang="en-US" sz="1600" dirty="0"/>
              <a:t>는 첫 번째 인수로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받아 해당 </a:t>
            </a:r>
            <a:r>
              <a:rPr lang="ko-KR" altLang="en-US" sz="1600" dirty="0" err="1"/>
              <a:t>인스턴스의</a:t>
            </a:r>
            <a:r>
              <a:rPr lang="ko-KR" altLang="en-US" sz="1600" dirty="0"/>
              <a:t> 속성을 수정</a:t>
            </a:r>
            <a:r>
              <a:rPr lang="en-US" altLang="ko-KR" sz="1600" dirty="0"/>
              <a:t>. OBJ .__ </a:t>
            </a:r>
            <a:r>
              <a:rPr lang="ko-KR" altLang="en-US" sz="1600" dirty="0"/>
              <a:t>초기화 </a:t>
            </a:r>
            <a:r>
              <a:rPr lang="en-US" altLang="ko-KR" sz="1600" dirty="0"/>
              <a:t>__ (* </a:t>
            </a:r>
            <a:r>
              <a:rPr lang="ko-KR" altLang="en-US" sz="1600" dirty="0"/>
              <a:t>인수</a:t>
            </a:r>
            <a:r>
              <a:rPr lang="en-US" altLang="ko-KR" sz="1600" dirty="0"/>
              <a:t>)</a:t>
            </a:r>
            <a:r>
              <a:rPr lang="ko-KR" altLang="en-US" sz="1600" dirty="0"/>
              <a:t>를 호출하여 작성 후 수정 될 수 있음</a:t>
            </a:r>
            <a:endParaRPr lang="en-US" altLang="ko-KR" sz="1600" dirty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    </a:t>
            </a:r>
            <a:r>
              <a:rPr lang="en-US" altLang="ko-KR" sz="1600" dirty="0">
                <a:sym typeface="Wingdings" panose="05000000000000000000" pitchFamily="2" charset="2"/>
              </a:rPr>
              <a:t>mutable </a:t>
            </a:r>
            <a:r>
              <a:rPr lang="ko-KR" altLang="en-US" sz="1600" dirty="0"/>
              <a:t>의 유형에 사용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2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:property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Abstract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decorator(@property</a:t>
            </a:r>
            <a:r>
              <a:rPr lang="en-US" altLang="ko-KR" dirty="0"/>
              <a:t>)</a:t>
            </a:r>
            <a:r>
              <a:rPr lang="ko-KR" altLang="en-US" dirty="0" smtClean="0"/>
              <a:t>를 사용하여 처리하기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3140968"/>
            <a:ext cx="36724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 </a:t>
            </a:r>
            <a:r>
              <a:rPr lang="ko-KR" altLang="en-US" sz="1400" dirty="0" err="1" smtClean="0"/>
              <a:t>구현클래스명</a:t>
            </a:r>
            <a:r>
              <a:rPr lang="en-US" altLang="ko-KR" sz="1400" dirty="0" smtClean="0"/>
              <a:t>()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변수명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en-US" altLang="ko-KR" sz="1400" dirty="0" smtClean="0"/>
              <a:t>@property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get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.setter</a:t>
            </a:r>
          </a:p>
          <a:p>
            <a:pPr lvl="1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set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deleter</a:t>
            </a:r>
            <a:endParaRPr lang="en-US" altLang="ko-KR" sz="1400" dirty="0" smtClean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del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3140968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</a:t>
            </a:r>
            <a:r>
              <a:rPr lang="en-US" altLang="ko-KR" sz="1400" dirty="0" smtClean="0"/>
              <a:t>mport </a:t>
            </a:r>
            <a:r>
              <a:rPr lang="en-US" altLang="ko-KR" sz="1400" dirty="0" err="1" smtClean="0"/>
              <a:t>abc</a:t>
            </a:r>
            <a:endParaRPr lang="en-US" altLang="ko-KR" sz="1400" dirty="0" smtClean="0"/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 </a:t>
            </a:r>
            <a:r>
              <a:rPr lang="ko-KR" altLang="en-US" sz="1400" dirty="0" err="1" smtClean="0"/>
              <a:t>추상클래스명</a:t>
            </a:r>
            <a:r>
              <a:rPr lang="en-US" altLang="ko-KR" sz="1400" dirty="0" smtClean="0"/>
              <a:t>() 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__</a:t>
            </a:r>
            <a:r>
              <a:rPr lang="en-US" altLang="ko-KR" sz="1400" dirty="0" err="1" smtClean="0"/>
              <a:t>metaclass</a:t>
            </a:r>
            <a:r>
              <a:rPr lang="en-US" altLang="ko-KR" sz="1400" dirty="0" smtClean="0"/>
              <a:t>__ = </a:t>
            </a:r>
            <a:r>
              <a:rPr lang="en-US" altLang="ko-KR" sz="1400" dirty="0" err="1"/>
              <a:t>abc.ABCMeta</a:t>
            </a:r>
            <a:endParaRPr lang="en-US" altLang="ko-KR" sz="1400" dirty="0"/>
          </a:p>
          <a:p>
            <a:endParaRPr lang="en-US" altLang="ko-KR" sz="1400" dirty="0" smtClean="0"/>
          </a:p>
          <a:p>
            <a:pPr lvl="1"/>
            <a:r>
              <a:rPr lang="en-US" altLang="ko-KR" sz="1400" dirty="0"/>
              <a:t>@</a:t>
            </a:r>
            <a:r>
              <a:rPr lang="en-US" altLang="ko-KR" sz="1400" dirty="0" err="1"/>
              <a:t>abc.abstractproperty</a:t>
            </a:r>
            <a:endParaRPr lang="en-US" altLang="ko-KR" sz="1400" dirty="0"/>
          </a:p>
          <a:p>
            <a:pPr lvl="1"/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get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.setter</a:t>
            </a:r>
          </a:p>
          <a:p>
            <a:pPr lvl="1"/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set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400" dirty="0" smtClean="0"/>
              <a:t>@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deleter</a:t>
            </a:r>
            <a:endParaRPr lang="en-US" altLang="ko-KR" sz="1400" dirty="0" smtClean="0"/>
          </a:p>
          <a:p>
            <a:pPr lvl="1"/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del</a:t>
            </a:r>
            <a:r>
              <a:rPr lang="ko-KR" altLang="en-US" sz="1400" dirty="0" err="1" smtClean="0"/>
              <a:t>메소드명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4221088"/>
            <a:ext cx="2520280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>
            <a:off x="3779912" y="4617132"/>
            <a:ext cx="1328156" cy="828092"/>
          </a:xfrm>
          <a:prstGeom prst="leftRightArrow">
            <a:avLst>
              <a:gd name="adj1" fmla="val 50000"/>
              <a:gd name="adj2" fmla="val 173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</a:t>
            </a:r>
            <a:r>
              <a:rPr lang="ko-KR" altLang="en-US"/>
              <a:t>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3063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 :property </a:t>
            </a:r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Abstract 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decorator(@property</a:t>
            </a:r>
            <a:r>
              <a:rPr lang="en-US" altLang="ko-KR" dirty="0"/>
              <a:t>)</a:t>
            </a:r>
            <a:r>
              <a:rPr lang="ko-KR" altLang="en-US" dirty="0" smtClean="0"/>
              <a:t>를 사용하여 처리하기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717032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abc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Base(object):</a:t>
            </a:r>
          </a:p>
          <a:p>
            <a:r>
              <a:rPr lang="en-US" altLang="ko-KR" sz="1200" dirty="0"/>
              <a:t>    __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__ = </a:t>
            </a:r>
            <a:r>
              <a:rPr lang="en-US" altLang="ko-KR" sz="1200" dirty="0" err="1"/>
              <a:t>abc.ABCMeta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abc.abstractproperty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value(self):</a:t>
            </a:r>
          </a:p>
          <a:p>
            <a:r>
              <a:rPr lang="en-US" altLang="ko-KR" sz="1200" dirty="0"/>
              <a:t>        return 'Should never see this'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value.setter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value(self, </a:t>
            </a:r>
            <a:r>
              <a:rPr lang="en-US" altLang="ko-KR" sz="1200" dirty="0" err="1"/>
              <a:t>newvalue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return</a:t>
            </a:r>
          </a:p>
          <a:p>
            <a:pPr lvl="1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3695125"/>
            <a:ext cx="31683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Implementation(Base):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# </a:t>
            </a:r>
            <a:r>
              <a:rPr lang="en-US" altLang="ko-KR" sz="1200" dirty="0" smtClean="0"/>
              <a:t>private </a:t>
            </a:r>
            <a:r>
              <a:rPr lang="ko-KR" altLang="en-US" sz="1200" dirty="0"/>
              <a:t>처리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_value = 'Default value'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@property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self._value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value.setter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value(self, </a:t>
            </a:r>
            <a:r>
              <a:rPr lang="en-US" altLang="ko-KR" sz="1200" dirty="0" err="1"/>
              <a:t>newvalue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self._value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newvalue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89348" y="327395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모듈을 이용해서 추상클래스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32900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추상클래스 상속받은 하위클래스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97159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Duck typing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1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다양한 클래스가 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처리할 수 있도록 인터페이스를 갖도록 만드는 법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Duck typing</a:t>
            </a:r>
            <a:r>
              <a:rPr lang="ko-KR" altLang="en-US" dirty="0" smtClean="0"/>
              <a:t>에 필요한 함수 정의 후 </a:t>
            </a:r>
            <a:r>
              <a:rPr lang="ko-KR" altLang="en-US" dirty="0" err="1" smtClean="0"/>
              <a:t>인스턴스들의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처리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Duck typing</a:t>
            </a:r>
            <a:r>
              <a:rPr lang="ko-KR" altLang="en-US" dirty="0"/>
              <a:t>에 필요한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ko-KR" altLang="en-US" dirty="0"/>
              <a:t>정의 후 </a:t>
            </a:r>
            <a:r>
              <a:rPr lang="ko-KR" altLang="en-US" dirty="0" err="1"/>
              <a:t>인스턴스들의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처리</a:t>
            </a:r>
          </a:p>
        </p:txBody>
      </p:sp>
    </p:spTree>
    <p:extLst>
      <p:ext uri="{BB962C8B-B14F-4D97-AF65-F5344CB8AC3E}">
        <p14:creationId xmlns:p14="http://schemas.microsoft.com/office/powerpoint/2010/main" val="15610212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(duck):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duck.quack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duck.feathers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61575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game():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in_the_forest</a:t>
            </a:r>
            <a:r>
              <a:rPr lang="en-US" altLang="ko-KR" sz="1200" dirty="0"/>
              <a:t>(john)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"function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/>
              <a:t>game()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</a:t>
            </a:r>
            <a:r>
              <a:rPr lang="en-US" altLang="ko-KR" sz="1200" dirty="0"/>
              <a:t>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2798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 후 클래스에 동일한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InTheForest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 smtClean="0"/>
              <a:t>self.quack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self.feathers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all(</a:t>
            </a:r>
            <a:r>
              <a:rPr lang="en-US" altLang="ko-KR" sz="1200" dirty="0" err="1"/>
              <a:t>cls,self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cls.quack</a:t>
            </a:r>
            <a:r>
              <a:rPr lang="en-US" altLang="ko-KR" sz="1200" dirty="0"/>
              <a:t>(self)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cls.feathers</a:t>
            </a:r>
            <a:r>
              <a:rPr lang="en-US" altLang="ko-KR" sz="1200" dirty="0"/>
              <a:t>(self)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3191069"/>
            <a:ext cx="316835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Duck: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</a:t>
            </a:r>
            <a:r>
              <a:rPr lang="en-US" altLang="ko-KR" sz="1200" dirty="0" err="1"/>
              <a:t>Quaaaaaack</a:t>
            </a:r>
            <a:r>
              <a:rPr lang="en-US" altLang="ko-KR" sz="1200" dirty="0"/>
              <a:t>!")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duck has white and gray feathers.")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Person: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quack(self):</a:t>
            </a:r>
          </a:p>
          <a:p>
            <a:r>
              <a:rPr lang="en-US" altLang="ko-KR" sz="1200" dirty="0"/>
              <a:t>        print("The person imitates a duck.")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feathers(self):</a:t>
            </a:r>
          </a:p>
          <a:p>
            <a:r>
              <a:rPr lang="en-US" altLang="ko-KR" sz="1200" dirty="0"/>
              <a:t>        print("The person takes a feather from the ground and shows it.")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r>
              <a:rPr lang="en-US" altLang="ko-KR" sz="1200" dirty="0"/>
              <a:t>        print("John Smith")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348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함수 정의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970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클래스 정의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0671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Duck </a:t>
            </a:r>
            <a:r>
              <a:rPr lang="en-US" altLang="ko-KR" dirty="0" err="1" smtClean="0"/>
              <a:t>typeing</a:t>
            </a:r>
            <a:r>
              <a:rPr lang="en-US" altLang="ko-KR" dirty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gameC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 = Duck()</a:t>
            </a:r>
          </a:p>
          <a:p>
            <a:r>
              <a:rPr lang="en-US" altLang="ko-KR" sz="1200" dirty="0"/>
              <a:t>    john = Person()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donald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InTheForest.all</a:t>
            </a:r>
            <a:r>
              <a:rPr lang="en-US" altLang="ko-KR" sz="1200" dirty="0"/>
              <a:t>(john)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"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"</a:t>
            </a:r>
          </a:p>
          <a:p>
            <a:r>
              <a:rPr lang="en-US" altLang="ko-KR" sz="1200" dirty="0" err="1"/>
              <a:t>gameC</a:t>
            </a:r>
            <a:r>
              <a:rPr lang="en-US" altLang="ko-KR" sz="12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  class duck </a:t>
            </a:r>
            <a:r>
              <a:rPr lang="en-US" altLang="ko-KR" sz="1200" dirty="0" err="1"/>
              <a:t>typeing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Quaaaaaack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The duck has white and gray feathers.</a:t>
            </a:r>
          </a:p>
          <a:p>
            <a:r>
              <a:rPr lang="en-US" altLang="ko-KR" sz="1200" dirty="0"/>
              <a:t>The person imitates a duck.</a:t>
            </a:r>
          </a:p>
          <a:p>
            <a:r>
              <a:rPr lang="en-US" altLang="ko-KR" sz="1200" dirty="0"/>
              <a:t>The person takes a feather from the ground and shows it.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393719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Class</a:t>
            </a:r>
            <a:r>
              <a:rPr lang="ko-KR" altLang="en-US" sz="9600" dirty="0" smtClean="0"/>
              <a:t>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Runtime</a:t>
            </a:r>
            <a:br>
              <a:rPr lang="en-US" altLang="ko-KR" sz="9600" dirty="0" smtClean="0"/>
            </a:br>
            <a:r>
              <a:rPr lang="ko-KR" altLang="en-US" sz="9600" dirty="0" smtClean="0"/>
              <a:t>클래스 생성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정의 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707904" y="2132856"/>
            <a:ext cx="4677748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__new__(...)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T.__new</a:t>
            </a:r>
            <a:r>
              <a:rPr lang="en-US" altLang="ko-KR" sz="1800" dirty="0"/>
              <a:t>__(S, ...) -&gt; a new object with type S, </a:t>
            </a:r>
            <a:r>
              <a:rPr lang="en-US" altLang="ko-KR" sz="1800" dirty="0" smtClean="0"/>
              <a:t> a </a:t>
            </a:r>
            <a:r>
              <a:rPr lang="en-US" altLang="ko-KR" sz="1800" dirty="0"/>
              <a:t>subtype of </a:t>
            </a:r>
            <a:r>
              <a:rPr lang="en-US" altLang="ko-KR" sz="1800" dirty="0" smtClean="0"/>
              <a:t>T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356993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__new__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589241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2934" y="4509120"/>
            <a:ext cx="4363481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__(...)</a:t>
            </a:r>
          </a:p>
          <a:p>
            <a:pPr marL="0" indent="0">
              <a:buFont typeface="Wingdings"/>
              <a:buNone/>
            </a:pPr>
            <a:r>
              <a:rPr lang="en-US" altLang="ko-KR" sz="1800" dirty="0" smtClean="0"/>
              <a:t>    x.__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__(...) initializes x; </a:t>
            </a:r>
          </a:p>
          <a:p>
            <a:pPr marL="0" indent="0">
              <a:buFont typeface="Wingdings"/>
              <a:buNone/>
            </a:pPr>
            <a:r>
              <a:rPr lang="en-US" altLang="ko-KR" sz="1800" dirty="0" smtClean="0"/>
              <a:t>   see help(type(x)) for signature</a:t>
            </a:r>
          </a:p>
          <a:p>
            <a:pPr marL="0" indent="0">
              <a:buFont typeface="Wingdings"/>
              <a:buNone/>
            </a:pPr>
            <a:endParaRPr lang="en-US" altLang="ko-KR" dirty="0" smtClean="0"/>
          </a:p>
          <a:p>
            <a:pPr marL="0" indent="0">
              <a:buFont typeface="Wingdings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런타임 클래스 생성 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클래스를 </a:t>
            </a:r>
            <a:r>
              <a:rPr lang="en-US" altLang="ko-KR" dirty="0" smtClean="0"/>
              <a:t>__new__,__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__, type()</a:t>
            </a:r>
            <a:r>
              <a:rPr lang="ko-KR" altLang="en-US" dirty="0" smtClean="0"/>
              <a:t>를 이용해서 새로운 클래스 생성 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55779" y="2996952"/>
            <a:ext cx="4464496" cy="27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(type):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name, bases, </a:t>
            </a:r>
            <a:r>
              <a:rPr lang="en-US" altLang="ko-KR" sz="1200" dirty="0" err="1"/>
              <a:t>dct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    print( "Allocating memory for class", name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type.__new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name, bases, </a:t>
            </a:r>
            <a:r>
              <a:rPr lang="en-US" altLang="ko-KR" sz="1200" dirty="0" err="1"/>
              <a:t>dct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bases, </a:t>
            </a:r>
            <a:r>
              <a:rPr lang="en-US" altLang="ko-KR" sz="1200" dirty="0" err="1"/>
              <a:t>dct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    print ("</a:t>
            </a:r>
            <a:r>
              <a:rPr lang="en-US" altLang="ko-KR" sz="1200" dirty="0" err="1"/>
              <a:t>Init'ing</a:t>
            </a:r>
            <a:r>
              <a:rPr lang="en-US" altLang="ko-KR" sz="1200" dirty="0"/>
              <a:t> (configuring) class", name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       super(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, self).__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__(name, bases, </a:t>
            </a:r>
            <a:r>
              <a:rPr lang="en-US" altLang="ko-KR" sz="1200" dirty="0" err="1"/>
              <a:t>dct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8144" y="434913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클래스를 메모리에 생성</a:t>
            </a:r>
            <a:endParaRPr lang="en-US" altLang="ko-KR" dirty="0" smtClean="0"/>
          </a:p>
          <a:p>
            <a:r>
              <a:rPr lang="en-US" altLang="ko-KR" dirty="0" smtClean="0"/>
              <a:t>__new__ :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: </a:t>
            </a:r>
            <a:r>
              <a:rPr lang="ko-KR" altLang="en-US" dirty="0"/>
              <a:t> </a:t>
            </a:r>
            <a:r>
              <a:rPr lang="ko-KR" altLang="en-US" dirty="0" smtClean="0"/>
              <a:t>초기화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627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런타임 클래스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528392" cy="27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X = </a:t>
            </a:r>
            <a:r>
              <a:rPr lang="en-US" altLang="ko-KR" sz="1200" dirty="0" err="1"/>
              <a:t>ChattyType</a:t>
            </a:r>
            <a:r>
              <a:rPr lang="en-US" altLang="ko-KR" sz="1200" dirty="0"/>
              <a:t>('X',(),{'</a:t>
            </a:r>
            <a:r>
              <a:rPr lang="en-US" altLang="ko-KR" sz="1200" dirty="0" err="1"/>
              <a:t>foo':lambda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self:'foo</a:t>
            </a:r>
            <a:r>
              <a:rPr lang="en-US" altLang="ko-KR" sz="1200" dirty="0"/>
              <a:t>'})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#Allocating memory for class </a:t>
            </a:r>
            <a:r>
              <a:rPr lang="en-US" altLang="ko-KR" sz="1200" dirty="0" smtClean="0"/>
              <a:t>X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Init'ing</a:t>
            </a:r>
            <a:r>
              <a:rPr lang="en-US" altLang="ko-KR" sz="1200" dirty="0"/>
              <a:t> (configuring) class X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print(“XXXX”,X.__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 X().foo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/>
              <a:t>#(&lt;class '__</a:t>
            </a:r>
            <a:r>
              <a:rPr lang="en-US" altLang="ko-KR" sz="1200" dirty="0" err="1"/>
              <a:t>main__.X</a:t>
            </a:r>
            <a:r>
              <a:rPr lang="en-US" altLang="ko-KR" sz="1200" dirty="0"/>
              <a:t>'&gt;, 'foo')</a:t>
            </a:r>
          </a:p>
          <a:p>
            <a:r>
              <a:rPr lang="en-US" altLang="ko-KR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465313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class '__</a:t>
            </a:r>
            <a:r>
              <a:rPr lang="en-US" altLang="ko-KR" dirty="0" err="1"/>
              <a:t>main__.X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3140968"/>
            <a:ext cx="3960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sz="1200" dirty="0"/>
              <a:t>('XXXX', </a:t>
            </a:r>
            <a:r>
              <a:rPr lang="en-US" altLang="ko-KR" sz="1200" dirty="0" err="1"/>
              <a:t>dict_proxy</a:t>
            </a:r>
            <a:r>
              <a:rPr lang="en-US" altLang="ko-KR" sz="1200" dirty="0"/>
              <a:t>({'__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'X' objects&gt;, '__module__': '__main__', 'foo': &lt;function &lt;lambda&gt; at 0x10577930&gt;,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'X' objects&gt;, '__doc__': None}))</a:t>
            </a:r>
          </a:p>
        </p:txBody>
      </p:sp>
    </p:spTree>
    <p:extLst>
      <p:ext uri="{BB962C8B-B14F-4D97-AF65-F5344CB8AC3E}">
        <p14:creationId xmlns:p14="http://schemas.microsoft.com/office/powerpoint/2010/main" val="82152796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함수로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Runtime</a:t>
            </a:r>
            <a:br>
              <a:rPr lang="en-US" altLang="ko-KR" sz="9600" dirty="0"/>
            </a:br>
            <a:r>
              <a:rPr lang="ko-KR" altLang="en-US" sz="9600" dirty="0"/>
              <a:t>클래스 생성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정의 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클래스에 등록할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(self): </a:t>
            </a:r>
          </a:p>
          <a:p>
            <a:r>
              <a:rPr lang="en-US" altLang="ko-KR" sz="1200" dirty="0"/>
              <a:t>    print('foo')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class 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   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#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name, value, </a:t>
            </a:r>
            <a:r>
              <a:rPr lang="en-US" altLang="ko-KR" sz="1200" dirty="0" smtClean="0"/>
              <a:t>/)</a:t>
            </a:r>
            <a:endParaRPr lang="en-US" altLang="ko-KR" sz="1200" dirty="0"/>
          </a:p>
          <a:p>
            <a:r>
              <a:rPr lang="en-US" altLang="ko-KR" sz="1200" dirty="0"/>
              <a:t>    #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(x, 'y', v) is equivalent to ``</a:t>
            </a:r>
            <a:r>
              <a:rPr lang="en-US" altLang="ko-KR" sz="1200" dirty="0" err="1"/>
              <a:t>x.y</a:t>
            </a:r>
            <a:r>
              <a:rPr lang="en-US" altLang="ko-KR" sz="1200" dirty="0"/>
              <a:t> = v</a:t>
            </a:r>
            <a:r>
              <a:rPr lang="en-US" altLang="ko-KR" sz="1200" dirty="0" smtClean="0"/>
              <a:t>''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klass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.__name__,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klass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클래스내의 속성을 등록 </a:t>
            </a:r>
            <a:r>
              <a:rPr lang="en-US" altLang="ko-KR" dirty="0" smtClean="0"/>
              <a:t>: </a:t>
            </a:r>
          </a:p>
          <a:p>
            <a:r>
              <a:rPr lang="en-US" altLang="ko-KR" dirty="0" err="1" smtClean="0"/>
              <a:t>Setattr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8731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생성함수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전달 한 후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생성 </a:t>
            </a:r>
            <a:endParaRPr lang="en-US" altLang="ko-KR" sz="1200" dirty="0" smtClean="0"/>
          </a:p>
          <a:p>
            <a:r>
              <a:rPr lang="en-US" altLang="ko-KR" sz="1200" dirty="0"/>
              <a:t>Foo = </a:t>
            </a:r>
            <a:r>
              <a:rPr lang="en-US" altLang="ko-KR" sz="1200" dirty="0" err="1"/>
              <a:t>class_with_method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Foo.__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 및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</a:t>
            </a:r>
            <a:endParaRPr lang="en-US" altLang="ko-KR" sz="1200" dirty="0"/>
          </a:p>
          <a:p>
            <a:r>
              <a:rPr lang="en-US" altLang="ko-KR" sz="1200" dirty="0"/>
              <a:t>foo = Foo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 err="1"/>
              <a:t>foo.say_foo</a:t>
            </a:r>
            <a:r>
              <a:rPr lang="en-US" altLang="ko-KR" sz="12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407707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'Foo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', {'__module__': '__main__', '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say_foo</a:t>
            </a:r>
            <a:r>
              <a:rPr lang="en-US" altLang="ko-KR" sz="1200" dirty="0"/>
              <a:t> at 0x107071B0&gt;, '__doc__': None})</a:t>
            </a:r>
          </a:p>
          <a:p>
            <a:r>
              <a:rPr lang="en-US" altLang="ko-KR" sz="1200" dirty="0"/>
              <a:t>foo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Foo.say_foo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foo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532858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만들기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즉 값이 객체이므로 기본 객체의 구성을 이해해야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=type('A',(object,),</a:t>
            </a:r>
            <a:r>
              <a:rPr lang="en-US" altLang="ko-KR" dirty="0" err="1"/>
              <a:t>dict</a:t>
            </a:r>
            <a:r>
              <a:rPr lang="en-US" altLang="ko-KR" dirty="0"/>
              <a:t>(a=1))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a.a</a:t>
            </a:r>
            <a:r>
              <a:rPr lang="en-US" altLang="ko-KR" dirty="0" smtClean="0"/>
              <a:t>  # 1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340489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A(object)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 = 1</a:t>
            </a:r>
          </a:p>
          <a:p>
            <a:endParaRPr lang="en-US" altLang="ko-KR" dirty="0"/>
          </a:p>
          <a:p>
            <a:r>
              <a:rPr lang="ko-KR" altLang="en-US" dirty="0" smtClean="0"/>
              <a:t>과 동일한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함수를 정의 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81642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세팅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x=None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self._x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</a:t>
            </a:r>
            <a:r>
              <a:rPr lang="en-US" altLang="ko-KR" sz="1200" dirty="0" smtClean="0"/>
              <a:t>):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#type </a:t>
            </a:r>
            <a:r>
              <a:rPr lang="ko-KR" altLang="en-US" sz="1200" dirty="0" smtClean="0"/>
              <a:t>함수를 이용하여  클래스 정의</a:t>
            </a:r>
            <a:endParaRPr lang="en-US" altLang="ko-KR" sz="1200" dirty="0"/>
          </a:p>
          <a:p>
            <a:r>
              <a:rPr lang="en-US" altLang="ko-KR" sz="1200" dirty="0" err="1"/>
              <a:t>SubClass</a:t>
            </a:r>
            <a:r>
              <a:rPr lang="en-US" altLang="ko-KR" sz="1200" dirty="0"/>
              <a:t> =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(object,), {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__,'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515893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Type(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속성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1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사용법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__</a:t>
            </a:r>
            <a:r>
              <a:rPr lang="en-US" altLang="ko-KR" dirty="0" smtClean="0"/>
              <a:t>new__ </a:t>
            </a:r>
            <a:r>
              <a:rPr lang="ko-KR" altLang="en-US" dirty="0" smtClean="0"/>
              <a:t>실행 후에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C(object) :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__new__(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   return super(C, 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).__new__(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self,name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       self.name = name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C.__new</a:t>
            </a:r>
            <a:r>
              <a:rPr lang="en-US" altLang="ko-KR" sz="1000" dirty="0"/>
              <a:t>__(C)</a:t>
            </a:r>
          </a:p>
          <a:p>
            <a:r>
              <a:rPr lang="en-US" altLang="ko-KR" sz="1000" dirty="0"/>
              <a:t>print c</a:t>
            </a:r>
          </a:p>
          <a:p>
            <a:r>
              <a:rPr lang="en-US" altLang="ko-KR" sz="1000" dirty="0"/>
              <a:t>print type(c)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c,C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dahl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c.name</a:t>
            </a:r>
          </a:p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3573016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&lt;__</a:t>
            </a:r>
            <a:r>
              <a:rPr lang="en-US" altLang="ko-KR" dirty="0" err="1"/>
              <a:t>main__.C</a:t>
            </a:r>
            <a:r>
              <a:rPr lang="en-US" altLang="ko-KR" dirty="0"/>
              <a:t> object at 0x10495670&gt;</a:t>
            </a:r>
          </a:p>
          <a:p>
            <a:r>
              <a:rPr lang="en-US" altLang="ko-KR" dirty="0"/>
              <a:t>&lt;class '__</a:t>
            </a:r>
            <a:r>
              <a:rPr lang="en-US" altLang="ko-KR" dirty="0" err="1"/>
              <a:t>main__.C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&lt;class '__</a:t>
            </a:r>
            <a:r>
              <a:rPr lang="en-US" altLang="ko-KR" dirty="0" err="1"/>
              <a:t>main__.C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True</a:t>
            </a:r>
          </a:p>
          <a:p>
            <a:r>
              <a:rPr lang="en-US" altLang="ko-KR" dirty="0" err="1" smtClean="0"/>
              <a:t>dahl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 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속성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996952"/>
            <a:ext cx="324036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print(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SubClass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속성세팅</a:t>
            </a:r>
            <a:endParaRPr lang="en-US" altLang="ko-KR" sz="1200" dirty="0"/>
          </a:p>
          <a:p>
            <a:r>
              <a:rPr lang="en-US" altLang="ko-KR" sz="1200" dirty="0" err="1"/>
              <a:t>obj.set_x</a:t>
            </a:r>
            <a:r>
              <a:rPr lang="en-US" altLang="ko-KR" sz="1200" dirty="0"/>
              <a:t>(42)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 </a:t>
            </a:r>
            <a:r>
              <a:rPr lang="en-US" altLang="ko-KR" sz="1200" dirty="0" err="1"/>
              <a:t>obj.x</a:t>
            </a:r>
            <a:r>
              <a:rPr lang="en-US" altLang="ko-KR" sz="1200" dirty="0"/>
              <a:t> ) # Prints 42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object)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9100" y="3546882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 </a:t>
            </a:r>
            <a:r>
              <a:rPr lang="ko-KR" altLang="en-US" sz="1200" dirty="0" smtClean="0"/>
              <a:t>출력 결과</a:t>
            </a:r>
            <a:endParaRPr lang="en-US" altLang="ko-KR" sz="1200" dirty="0" smtClean="0"/>
          </a:p>
          <a:p>
            <a:r>
              <a:rPr lang="en-US" altLang="ko-KR" sz="1200" dirty="0"/>
              <a:t>{'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&lt;function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 at 0x10577830&gt;, 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__': &lt;function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 at 0x10707030</a:t>
            </a:r>
            <a:r>
              <a:rPr lang="en-US" altLang="ko-KR" sz="1200" dirty="0" smtClean="0"/>
              <a:t>&gt;}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79100" y="530120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obj.x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 처리 결과</a:t>
            </a:r>
            <a:endParaRPr lang="en-US" altLang="ko-KR" sz="1200" dirty="0" smtClean="0"/>
          </a:p>
          <a:p>
            <a:r>
              <a:rPr lang="en-US" altLang="ko-KR" sz="1200" dirty="0" smtClean="0"/>
              <a:t>42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isinstance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 처리결과</a:t>
            </a:r>
            <a:endParaRPr lang="en-US" altLang="ko-KR" sz="1200" dirty="0"/>
          </a:p>
          <a:p>
            <a:r>
              <a:rPr lang="en-US" altLang="ko-KR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404952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상속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3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클래스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상속할 클래스 정의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상속될 클래스 정의</a:t>
            </a:r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(object) 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(self, value):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value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274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생성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후 실행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27584" y="3140968"/>
            <a:ext cx="410445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SubClass1 </a:t>
            </a:r>
            <a:r>
              <a:rPr lang="en-US" altLang="ko-KR" sz="1200" dirty="0"/>
              <a:t>=  type('</a:t>
            </a:r>
            <a:r>
              <a:rPr lang="en-US" altLang="ko-KR" sz="1200" dirty="0" err="1"/>
              <a:t>SubClass</a:t>
            </a:r>
            <a:r>
              <a:rPr lang="en-US" altLang="ko-KR" sz="1200" dirty="0"/>
              <a:t>', (</a:t>
            </a:r>
            <a:r>
              <a:rPr lang="en-US" altLang="ko-KR" sz="1200" dirty="0" err="1"/>
              <a:t>BaseClass</a:t>
            </a:r>
            <a:r>
              <a:rPr lang="en-US" altLang="ko-KR" sz="1200" dirty="0"/>
              <a:t>,), { '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set_x</a:t>
            </a:r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 = SubClass1(5)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obj1.set_x(50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print(obj1.x)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8144" y="3789040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before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obj.x</a:t>
            </a:r>
            <a:r>
              <a:rPr lang="en-US" altLang="ko-KR" dirty="0" smtClean="0"/>
              <a:t> after</a:t>
            </a:r>
            <a:endParaRPr lang="en-US" altLang="ko-KR" dirty="0"/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435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smtClean="0"/>
              <a:t>Inspect</a:t>
            </a:r>
            <a:br>
              <a:rPr lang="en-US" altLang="ko-KR" sz="6600" dirty="0" smtClean="0"/>
            </a:br>
            <a:r>
              <a:rPr lang="en-US" altLang="ko-KR" sz="6600" dirty="0" smtClean="0"/>
              <a:t>module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2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Insepect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module</a:t>
            </a:r>
            <a:r>
              <a:rPr lang="ko-KR" altLang="en-US" dirty="0" smtClean="0"/>
              <a:t>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15456"/>
              </p:ext>
            </p:extLst>
          </p:nvPr>
        </p:nvGraphicFramePr>
        <p:xfrm>
          <a:off x="827584" y="2780928"/>
          <a:ext cx="7847658" cy="2246744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Function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inspect.getmoduleinfo</a:t>
                      </a:r>
                      <a:r>
                        <a:rPr lang="en-US" sz="1200" dirty="0" smtClean="0">
                          <a:effectLst/>
                        </a:rPr>
                        <a:t>(path)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모듈에 대한 정보를 가져오기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r>
                        <a:rPr lang="en-US" altLang="ko-KR" sz="1200" dirty="0" err="1" smtClean="0">
                          <a:effectLst/>
                        </a:rPr>
                        <a:t>ModuleInfo</a:t>
                      </a:r>
                      <a:r>
                        <a:rPr lang="en-US" altLang="ko-KR" sz="1200" dirty="0" smtClean="0">
                          <a:effectLst/>
                        </a:rPr>
                        <a:t>(name='</a:t>
                      </a:r>
                      <a:r>
                        <a:rPr lang="en-US" altLang="ko-KR" sz="1200" dirty="0" err="1" smtClean="0">
                          <a:effectLst/>
                        </a:rPr>
                        <a:t>in_test</a:t>
                      </a:r>
                      <a:r>
                        <a:rPr lang="en-US" altLang="ko-KR" sz="1200" dirty="0" smtClean="0">
                          <a:effectLst/>
                        </a:rPr>
                        <a:t>', suffix='.</a:t>
                      </a:r>
                      <a:r>
                        <a:rPr lang="en-US" altLang="ko-KR" sz="1200" dirty="0" err="1" smtClean="0">
                          <a:effectLst/>
                        </a:rPr>
                        <a:t>py</a:t>
                      </a:r>
                      <a:r>
                        <a:rPr lang="en-US" altLang="ko-KR" sz="1200" dirty="0" smtClean="0">
                          <a:effectLst/>
                        </a:rPr>
                        <a:t>', mode='U', </a:t>
                      </a:r>
                      <a:r>
                        <a:rPr lang="en-US" altLang="ko-KR" sz="1200" dirty="0" err="1" smtClean="0">
                          <a:effectLst/>
                        </a:rPr>
                        <a:t>module_type</a:t>
                      </a:r>
                      <a:r>
                        <a:rPr lang="en-US" altLang="ko-KR" sz="1200" dirty="0" smtClean="0">
                          <a:effectLst/>
                        </a:rPr>
                        <a:t>=1)</a:t>
                      </a: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inspect.getmodulename</a:t>
                      </a:r>
                      <a:r>
                        <a:rPr lang="en-US" altLang="ko-KR" sz="1200" dirty="0" smtClean="0"/>
                        <a:t>(path)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모듈 네임만 문자열로 가져옴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in_test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import</a:t>
                      </a:r>
                      <a:r>
                        <a:rPr lang="ko-KR" altLang="en-US" sz="1200" dirty="0" smtClean="0">
                          <a:effectLst/>
                        </a:rPr>
                        <a:t>한 모듈을 확인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여부 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559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en-US" altLang="ko-KR" dirty="0" smtClean="0"/>
              <a:t>class/object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41462"/>
              </p:ext>
            </p:extLst>
          </p:nvPr>
        </p:nvGraphicFramePr>
        <p:xfrm>
          <a:off x="827584" y="2780928"/>
          <a:ext cx="7847658" cy="3096344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effectLst/>
                        </a:rPr>
                        <a:t>Function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inspect.getmembers</a:t>
                      </a:r>
                      <a:r>
                        <a:rPr lang="en-US" sz="1200" dirty="0" smtClean="0">
                          <a:effectLst/>
                        </a:rPr>
                        <a:t>(object[, predicate]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객체의 멤버를 </a:t>
                      </a:r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키와 값</a:t>
                      </a:r>
                      <a:r>
                        <a:rPr lang="en-US" altLang="ko-KR" sz="1200" dirty="0" smtClean="0">
                          <a:effectLst/>
                        </a:rPr>
                        <a:t>)</a:t>
                      </a:r>
                      <a:r>
                        <a:rPr lang="ko-KR" altLang="en-US" sz="1200" dirty="0" smtClean="0">
                          <a:effectLst/>
                        </a:rPr>
                        <a:t>로 표시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inspect.isclass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에 클래스가 들어가면 </a:t>
                      </a:r>
                      <a:r>
                        <a:rPr lang="en-US" altLang="ko-KR" sz="1200" dirty="0" smtClean="0">
                          <a:effectLst/>
                        </a:rPr>
                        <a:t>True</a:t>
                      </a:r>
                      <a:r>
                        <a:rPr lang="ko-KR" altLang="en-US" sz="1200" dirty="0" smtClean="0">
                          <a:effectLst/>
                        </a:rPr>
                        <a:t>이고 나머지는 </a:t>
                      </a:r>
                      <a:r>
                        <a:rPr lang="en-US" altLang="ko-KR" sz="1200" dirty="0" smtClean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inspect.ismethod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메소드</a:t>
                      </a:r>
                      <a:r>
                        <a:rPr lang="ko-KR" altLang="en-US" sz="1200" dirty="0" smtClean="0">
                          <a:effectLst/>
                        </a:rPr>
                        <a:t> 여부 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inspect.isabstract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추상클래스 여부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inspect.ismethoddescriptor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int</a:t>
                      </a:r>
                      <a:r>
                        <a:rPr lang="en-US" sz="1200" baseline="0" dirty="0" smtClean="0">
                          <a:effectLst/>
                        </a:rPr>
                        <a:t>.__add__ </a:t>
                      </a:r>
                      <a:r>
                        <a:rPr lang="ko-KR" altLang="en-US" sz="1200" baseline="0" dirty="0" smtClean="0">
                          <a:effectLst/>
                        </a:rPr>
                        <a:t>처럼 내장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메소드일</a:t>
                      </a:r>
                      <a:r>
                        <a:rPr lang="ko-KR" altLang="en-US" sz="1200" baseline="0" dirty="0" smtClean="0">
                          <a:effectLst/>
                        </a:rPr>
                        <a:t> 경우 </a:t>
                      </a:r>
                      <a:r>
                        <a:rPr lang="en-US" altLang="ko-KR" sz="1200" baseline="0" dirty="0" smtClean="0">
                          <a:effectLst/>
                        </a:rPr>
                        <a:t>descriptor protocol </a:t>
                      </a:r>
                      <a:r>
                        <a:rPr lang="ko-KR" altLang="en-US" sz="1200" baseline="0" dirty="0" smtClean="0">
                          <a:effectLst/>
                        </a:rPr>
                        <a:t>존재해서  </a:t>
                      </a:r>
                      <a:r>
                        <a:rPr lang="en-US" altLang="ko-KR" sz="1200" baseline="0" dirty="0" smtClean="0">
                          <a:effectLst/>
                        </a:rPr>
                        <a:t>true </a:t>
                      </a:r>
                      <a:r>
                        <a:rPr lang="ko-KR" altLang="en-US" sz="1200" baseline="0" dirty="0" smtClean="0">
                          <a:effectLst/>
                        </a:rPr>
                        <a:t>처리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inspect.isdatadescriptor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__get__, __set__,</a:t>
                      </a:r>
                      <a:r>
                        <a:rPr lang="en-US" sz="1200" baseline="0" dirty="0" smtClean="0">
                          <a:effectLst/>
                        </a:rPr>
                        <a:t> __delete__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메소드를</a:t>
                      </a:r>
                      <a:r>
                        <a:rPr lang="ko-KR" altLang="en-US" sz="1200" baseline="0" dirty="0" smtClean="0">
                          <a:effectLst/>
                        </a:rPr>
                        <a:t> 가진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인스턴스일</a:t>
                      </a:r>
                      <a:r>
                        <a:rPr lang="ko-KR" altLang="en-US" sz="1200" baseline="0" dirty="0" smtClean="0">
                          <a:effectLst/>
                        </a:rPr>
                        <a:t> 경우 </a:t>
                      </a:r>
                      <a:r>
                        <a:rPr lang="en-US" altLang="ko-KR" sz="1200" baseline="0" dirty="0" smtClean="0">
                          <a:effectLst/>
                        </a:rPr>
                        <a:t>True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9422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함수에 대한 다양한 점검을 위한 함수를 제공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96109"/>
              </p:ext>
            </p:extLst>
          </p:nvPr>
        </p:nvGraphicFramePr>
        <p:xfrm>
          <a:off x="827584" y="2780928"/>
          <a:ext cx="7847658" cy="1800200"/>
        </p:xfrm>
        <a:graphic>
          <a:graphicData uri="http://schemas.openxmlformats.org/drawingml/2006/table">
            <a:tbl>
              <a:tblPr/>
              <a:tblGrid>
                <a:gridCol w="2879107"/>
                <a:gridCol w="496855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effectLst/>
                        </a:rPr>
                        <a:t>Function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inspect.isfunction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함수 여부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inspect.isgeneratorfunction</a:t>
                      </a:r>
                      <a:r>
                        <a:rPr lang="en-US" sz="1200" dirty="0" smtClean="0">
                          <a:effectLst/>
                        </a:rPr>
                        <a:t>(object)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제너레이터</a:t>
                      </a:r>
                      <a:r>
                        <a:rPr lang="ko-KR" altLang="en-US" sz="1200" dirty="0" smtClean="0">
                          <a:effectLst/>
                        </a:rPr>
                        <a:t> 함수 여부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inspect.isgenerator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  <a:r>
                        <a:rPr lang="ko-KR" altLang="en-US" sz="1200" dirty="0" smtClean="0">
                          <a:effectLst/>
                        </a:rPr>
                        <a:t>가 </a:t>
                      </a:r>
                      <a:r>
                        <a:rPr lang="ko-KR" altLang="en-US" sz="1200" dirty="0" err="1" smtClean="0">
                          <a:effectLst/>
                        </a:rPr>
                        <a:t>제너레이터</a:t>
                      </a:r>
                      <a:r>
                        <a:rPr lang="ko-KR" altLang="en-US" sz="1200" dirty="0" smtClean="0">
                          <a:effectLst/>
                        </a:rPr>
                        <a:t> 여부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4688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함수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클래스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확</a:t>
            </a:r>
            <a:r>
              <a:rPr lang="ko-KR" altLang="en-US" sz="9600" dirty="0"/>
              <a:t>인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클래스로 </a:t>
            </a:r>
            <a:r>
              <a:rPr lang="ko-KR" altLang="en-US" dirty="0" smtClean="0"/>
              <a:t>가변과 불변 타입에 상관없이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인스턴스만</a:t>
            </a:r>
            <a:r>
              <a:rPr lang="ko-KR" altLang="en-US" dirty="0" smtClean="0"/>
              <a:t> 생성함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불변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 smtClean="0"/>
          </a:p>
          <a:p>
            <a:r>
              <a:rPr lang="en-US" altLang="ko-KR" sz="1000" dirty="0" smtClean="0"/>
              <a:t>pp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.__new__(int,0)</a:t>
            </a:r>
          </a:p>
          <a:p>
            <a:r>
              <a:rPr lang="en-US" altLang="ko-KR" sz="1000" dirty="0"/>
              <a:t>print("data type", type(pp))</a:t>
            </a:r>
          </a:p>
          <a:p>
            <a:r>
              <a:rPr lang="en-US" altLang="ko-KR" sz="1000" dirty="0"/>
              <a:t>print(pp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가변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list.__new</a:t>
            </a:r>
            <a:r>
              <a:rPr lang="en-US" altLang="ko-KR" sz="1000" dirty="0"/>
              <a:t>__(list,[])</a:t>
            </a:r>
          </a:p>
          <a:p>
            <a:r>
              <a:rPr lang="en-US" altLang="ko-KR" sz="1000" dirty="0"/>
              <a:t>print("data type", type(</a:t>
            </a:r>
            <a:r>
              <a:rPr lang="en-US" altLang="ko-KR" sz="1000" dirty="0" err="1"/>
              <a:t>ss</a:t>
            </a:r>
            <a:r>
              <a:rPr lang="en-US" altLang="ko-KR" sz="1000" dirty="0" smtClean="0"/>
              <a:t>))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가변인스턴스</a:t>
            </a:r>
            <a:r>
              <a:rPr lang="ko-KR" altLang="en-US" sz="1000" dirty="0" smtClean="0"/>
              <a:t> 초기화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__([1,2,3])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ss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data type &lt;type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/>
              <a:t>data type &lt;type 'list'&gt;</a:t>
            </a:r>
          </a:p>
          <a:p>
            <a:r>
              <a:rPr lang="en-US" altLang="ko-KR" dirty="0"/>
              <a:t>[1, 2, 3]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278092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29" y="4653136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4658613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0"/>
            <a:endCxn id="4" idx="2"/>
          </p:cNvCxnSpPr>
          <p:nvPr/>
        </p:nvCxnSpPr>
        <p:spPr>
          <a:xfrm rot="5400000" flipH="1" flipV="1">
            <a:off x="5288868" y="3605809"/>
            <a:ext cx="864096" cy="123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  <a:endCxn id="4" idx="2"/>
          </p:cNvCxnSpPr>
          <p:nvPr/>
        </p:nvCxnSpPr>
        <p:spPr>
          <a:xfrm rot="16200000" flipV="1">
            <a:off x="6477474" y="3647763"/>
            <a:ext cx="869573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1560" y="4409119"/>
            <a:ext cx="2160240" cy="1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</a:t>
            </a:r>
            <a:r>
              <a:rPr lang="en-US" altLang="ko-KR" dirty="0" err="1"/>
              <a:t>x,y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x+y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1"/>
            <a:endCxn id="12" idx="3"/>
          </p:cNvCxnSpPr>
          <p:nvPr/>
        </p:nvCxnSpPr>
        <p:spPr>
          <a:xfrm flipH="1">
            <a:off x="2771800" y="5157192"/>
            <a:ext cx="1361729" cy="107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9811" y="4658613"/>
            <a:ext cx="11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85880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상속구조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add </a:t>
            </a:r>
            <a:r>
              <a:rPr lang="ko-KR" altLang="en-US" dirty="0" smtClean="0"/>
              <a:t>함수를 기준으로 클래스 구조를 확인하면 최상위는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클래스가 조회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81077" y="3297560"/>
            <a:ext cx="3874899" cy="2448272"/>
            <a:chOff x="611560" y="2780928"/>
            <a:chExt cx="7848872" cy="3145836"/>
          </a:xfrm>
        </p:grpSpPr>
        <p:sp>
          <p:nvSpPr>
            <p:cNvPr id="4" name="직사각형 3"/>
            <p:cNvSpPr/>
            <p:nvPr/>
          </p:nvSpPr>
          <p:spPr>
            <a:xfrm>
              <a:off x="5364088" y="2780928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object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33529" y="4653136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function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4658613"/>
              <a:ext cx="19442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code</a:t>
              </a:r>
              <a:endParaRPr lang="ko-KR" altLang="en-US" sz="1000" dirty="0"/>
            </a:p>
          </p:txBody>
        </p:sp>
        <p:cxnSp>
          <p:nvCxnSpPr>
            <p:cNvPr id="9" name="꺾인 연결선 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288868" y="3605809"/>
              <a:ext cx="864096" cy="12305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7" idx="0"/>
              <a:endCxn id="4" idx="2"/>
            </p:cNvCxnSpPr>
            <p:nvPr/>
          </p:nvCxnSpPr>
          <p:spPr>
            <a:xfrm rot="16200000" flipV="1">
              <a:off x="6477474" y="3647763"/>
              <a:ext cx="869573" cy="11521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11560" y="4409119"/>
              <a:ext cx="2160240" cy="151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/>
                <a:t>def</a:t>
              </a:r>
              <a:r>
                <a:rPr lang="en-US" altLang="ko-KR" sz="1000" dirty="0"/>
                <a:t> add(</a:t>
              </a:r>
              <a:r>
                <a:rPr lang="en-US" altLang="ko-KR" sz="1000" dirty="0" err="1"/>
                <a:t>x,y</a:t>
              </a:r>
              <a:r>
                <a:rPr lang="en-US" altLang="ko-KR" sz="1000" dirty="0"/>
                <a:t>) :</a:t>
              </a:r>
            </a:p>
            <a:p>
              <a:r>
                <a:rPr lang="en-US" altLang="ko-KR" sz="1000" dirty="0"/>
                <a:t>    return </a:t>
              </a:r>
              <a:r>
                <a:rPr lang="en-US" altLang="ko-KR" sz="1000" dirty="0" err="1"/>
                <a:t>x+y</a:t>
              </a:r>
              <a:endParaRPr lang="ko-KR" altLang="en-US" sz="1000" dirty="0"/>
            </a:p>
          </p:txBody>
        </p:sp>
        <p:cxnSp>
          <p:nvCxnSpPr>
            <p:cNvPr id="14" name="직선 화살표 연결선 13"/>
            <p:cNvCxnSpPr>
              <a:stCxn id="6" idx="1"/>
              <a:endCxn id="12" idx="3"/>
            </p:cNvCxnSpPr>
            <p:nvPr/>
          </p:nvCxnSpPr>
          <p:spPr>
            <a:xfrm flipH="1">
              <a:off x="2771800" y="5157192"/>
              <a:ext cx="1361729" cy="1075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10391" y="4829416"/>
              <a:ext cx="1684543" cy="29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instance</a:t>
              </a:r>
              <a:endParaRPr lang="ko-KR" altLang="en-US" sz="10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076056" y="3863747"/>
            <a:ext cx="3707904" cy="1185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add.__class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add.func_code</a:t>
            </a:r>
            <a:r>
              <a:rPr lang="en-US" altLang="ko-KR" sz="1200" dirty="0"/>
              <a:t>) 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add.__class__.__bases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add.func_code.__class__.__bases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6117" y="5189130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'function'&gt;</a:t>
            </a:r>
          </a:p>
          <a:p>
            <a:r>
              <a:rPr lang="en-US" altLang="ko-KR" sz="1000" dirty="0"/>
              <a:t>&lt;type 'code'&gt;</a:t>
            </a:r>
          </a:p>
          <a:p>
            <a:r>
              <a:rPr lang="en-US" altLang="ko-KR" sz="1000" dirty="0"/>
              <a:t>(&lt;type 'object'&gt;,)</a:t>
            </a:r>
          </a:p>
          <a:p>
            <a:r>
              <a:rPr lang="en-US" altLang="ko-KR" sz="1000" dirty="0"/>
              <a:t>(&lt;type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199720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클래스를 만들고 생성한 후에 초기값 </a:t>
            </a:r>
            <a:r>
              <a:rPr lang="ko-KR" altLang="en-US" dirty="0" err="1" smtClean="0"/>
              <a:t>세팅하는</a:t>
            </a:r>
            <a:r>
              <a:rPr lang="ko-KR" altLang="en-US" dirty="0" smtClean="0"/>
              <a:t> 처리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생성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S(object) :</a:t>
            </a:r>
          </a:p>
          <a:p>
            <a:r>
              <a:rPr lang="en-US" altLang="ko-KR" sz="1000" dirty="0"/>
              <a:t>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print("S type ",S)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object.__new</a:t>
            </a:r>
            <a:r>
              <a:rPr lang="en-US" altLang="ko-KR" sz="1000" dirty="0"/>
              <a:t>__(S)</a:t>
            </a:r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 smtClean="0"/>
              <a:t>__()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여부 확인</a:t>
            </a:r>
            <a:endParaRPr lang="en-US" altLang="ko-KR" sz="1000" dirty="0"/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clss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clss,S</a:t>
            </a:r>
            <a:r>
              <a:rPr lang="en-US" altLang="ko-KR" sz="1000" dirty="0"/>
              <a:t>))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S type  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 True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불</a:t>
            </a:r>
            <a:r>
              <a:rPr lang="ko-KR" altLang="en-US" dirty="0" smtClean="0"/>
              <a:t>변 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생성되면 초기화가 되지 않음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가변은 초기화가 변경됨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튜플은</a:t>
            </a:r>
            <a:r>
              <a:rPr lang="ko-KR" altLang="en-US" sz="1000" dirty="0" smtClean="0"/>
              <a:t> 불변이므로  초기화 무시</a:t>
            </a:r>
            <a:endParaRPr lang="en-US" altLang="ko-KR" sz="1000" dirty="0" smtClean="0"/>
          </a:p>
          <a:p>
            <a:r>
              <a:rPr lang="en-US" altLang="ko-KR" sz="1000" dirty="0" smtClean="0"/>
              <a:t>x</a:t>
            </a:r>
            <a:r>
              <a:rPr lang="en-US" altLang="ko-KR" sz="1000" dirty="0"/>
              <a:t>=(1,2)</a:t>
            </a:r>
          </a:p>
          <a:p>
            <a:r>
              <a:rPr lang="en-US" altLang="ko-KR" sz="1000" dirty="0"/>
              <a:t>x.__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print(x)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리스트는 가변이므로 초기화 됨</a:t>
            </a:r>
            <a:endParaRPr lang="en-US" altLang="ko-KR" sz="1000" dirty="0"/>
          </a:p>
          <a:p>
            <a:r>
              <a:rPr lang="en-US" altLang="ko-KR" sz="1000" dirty="0"/>
              <a:t>y=[1,2]</a:t>
            </a:r>
          </a:p>
          <a:p>
            <a:r>
              <a:rPr lang="en-US" altLang="ko-KR" sz="1000" dirty="0"/>
              <a:t>y.__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print(y)</a:t>
            </a:r>
          </a:p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9931" y="406197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(1, 2)</a:t>
            </a:r>
          </a:p>
          <a:p>
            <a:r>
              <a:rPr lang="en-US" altLang="ko-KR" dirty="0"/>
              <a:t>[3, 4]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2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즉시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0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9752" y="2996952"/>
            <a:ext cx="6477000" cy="279844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 smtClean="0"/>
              <a:t>기술적접근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5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미정의 후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즉시호출 속성을 </a:t>
            </a:r>
            <a:r>
              <a:rPr lang="ko-KR" altLang="en-US" dirty="0" err="1" smtClean="0"/>
              <a:t>미정의하고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없으므로 오류처리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A: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   print </a:t>
            </a:r>
            <a:r>
              <a:rPr lang="en-US" altLang="ko-KR" sz="1200" dirty="0"/>
              <a:t>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 = A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a()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Traceback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(most recent call last): File 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 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A instance has no __call__ </a:t>
            </a:r>
            <a:r>
              <a:rPr lang="en-US" altLang="ko-KR" sz="1200" dirty="0" smtClean="0"/>
              <a:t>method</a:t>
            </a:r>
          </a:p>
          <a:p>
            <a:r>
              <a:rPr lang="en-US" altLang="ko-KR" sz="1200" dirty="0" smtClean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76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속성 미정의 후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</a:t>
            </a:r>
            <a:r>
              <a:rPr lang="ko-KR" altLang="en-US" dirty="0" err="1" smtClean="0"/>
              <a:t>미정의할</a:t>
            </a:r>
            <a:r>
              <a:rPr lang="ko-KR" altLang="en-US" dirty="0" smtClean="0"/>
              <a:t> 경우 반드시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정의하여 처리해야 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B: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...         print 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__call__(self):</a:t>
            </a:r>
          </a:p>
          <a:p>
            <a:r>
              <a:rPr lang="en-US" altLang="ko-KR" sz="1200" dirty="0"/>
              <a:t>...         print "From call ... "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b = B()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</a:t>
            </a:r>
          </a:p>
          <a:p>
            <a:r>
              <a:rPr lang="en-US" altLang="ko-KR" sz="1200" dirty="0"/>
              <a:t>&gt;&gt;&gt; b()</a:t>
            </a:r>
          </a:p>
          <a:p>
            <a:r>
              <a:rPr lang="en-US" altLang="ko-KR" sz="1200" dirty="0"/>
              <a:t>From call ... 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24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인스턴스를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초기화하고 즉시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실행될 필요가 있을 경우 </a:t>
            </a:r>
            <a:r>
              <a:rPr lang="en-US" altLang="ko-KR" dirty="0" smtClean="0"/>
              <a:t>__call__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D: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</a:p>
          <a:p>
            <a:r>
              <a:rPr lang="en-US" altLang="ko-KR" sz="1200" dirty="0"/>
              <a:t>        print 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__call__(self):</a:t>
            </a:r>
          </a:p>
          <a:p>
            <a:r>
              <a:rPr lang="en-US" altLang="ko-KR" sz="1200" dirty="0"/>
              <a:t>        print "call" </a:t>
            </a:r>
          </a:p>
          <a:p>
            <a:r>
              <a:rPr lang="en-US" altLang="ko-KR" sz="1200" dirty="0"/>
              <a:t>D()   #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D()() #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call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D()  #</a:t>
            </a:r>
            <a:r>
              <a:rPr lang="en-US" altLang="ko-KR" sz="1200" dirty="0" err="1"/>
              <a:t>init</a:t>
            </a:r>
            <a:endParaRPr lang="en-US" altLang="ko-KR" sz="1200" dirty="0"/>
          </a:p>
          <a:p>
            <a:r>
              <a:rPr lang="en-US" altLang="ko-KR" sz="1200" dirty="0"/>
              <a:t>d()         # call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73016"/>
            <a:ext cx="3888432" cy="10441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0232" y="371877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041939"/>
            <a:ext cx="1800200" cy="53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4617132"/>
            <a:ext cx="1512168" cy="10441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48198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호출 </a:t>
            </a:r>
            <a:r>
              <a:rPr lang="ko-KR" altLang="en-US" dirty="0" err="1"/>
              <a:t>메소드</a:t>
            </a:r>
            <a:r>
              <a:rPr lang="ko-KR" altLang="en-US" dirty="0"/>
              <a:t>  정의</a:t>
            </a:r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483768" y="5139190"/>
            <a:ext cx="4176464" cy="38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 class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 class </a:t>
            </a:r>
            <a:r>
              <a:rPr lang="ko-KR" altLang="en-US" sz="2800" dirty="0" smtClean="0"/>
              <a:t>내의 속성 확인하기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3912" y="2996952"/>
            <a:ext cx="468052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dir</a:t>
            </a:r>
            <a:r>
              <a:rPr lang="en-US" altLang="ko-KR" sz="1200" dirty="0" smtClean="0"/>
              <a:t>(object)</a:t>
            </a:r>
          </a:p>
          <a:p>
            <a:r>
              <a:rPr lang="en-US" altLang="ko-KR" sz="1200" dirty="0"/>
              <a:t>['__class__',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'__doc__',</a:t>
            </a:r>
          </a:p>
          <a:p>
            <a:r>
              <a:rPr lang="en-US" altLang="ko-KR" sz="1200" dirty="0"/>
              <a:t> '__format__',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'__hash__',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'__new__',</a:t>
            </a:r>
          </a:p>
          <a:p>
            <a:r>
              <a:rPr lang="en-US" altLang="ko-KR" sz="1200" dirty="0"/>
              <a:t> '__reduce__',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reduce_ex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__',</a:t>
            </a:r>
          </a:p>
          <a:p>
            <a:r>
              <a:rPr lang="en-US" altLang="ko-KR" sz="1200" dirty="0"/>
              <a:t> '__</a:t>
            </a:r>
            <a:r>
              <a:rPr lang="en-US" altLang="ko-KR" sz="1200" dirty="0" err="1"/>
              <a:t>subclasshook</a:t>
            </a:r>
            <a:r>
              <a:rPr lang="en-US" altLang="ko-KR" sz="1200" dirty="0"/>
              <a:t>__']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139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 class 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 class </a:t>
            </a:r>
            <a:r>
              <a:rPr lang="ko-KR" altLang="en-US" sz="2800" dirty="0" smtClean="0"/>
              <a:t>내의 기본 속성 확인하기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3912" y="2996952"/>
            <a:ext cx="35140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object.__class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object.__doc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__("</a:t>
            </a:r>
            <a:r>
              <a:rPr lang="en-US" altLang="ko-KR" sz="1200" dirty="0" err="1"/>
              <a:t>objct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__(1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object.__format</a:t>
            </a:r>
            <a:r>
              <a:rPr lang="en-US" altLang="ko-KR" sz="1200" dirty="0"/>
              <a:t>__("1234","4.2s")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359711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&lt;type 'type'&gt;</a:t>
            </a:r>
          </a:p>
          <a:p>
            <a:r>
              <a:rPr lang="en-US" altLang="ko-KR" dirty="0"/>
              <a:t>The most base type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objct</a:t>
            </a:r>
            <a:r>
              <a:rPr lang="en-US" altLang="ko-KR" dirty="0"/>
              <a:t>'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12 </a:t>
            </a:r>
          </a:p>
        </p:txBody>
      </p:sp>
    </p:spTree>
    <p:extLst>
      <p:ext uri="{BB962C8B-B14F-4D97-AF65-F5344CB8AC3E}">
        <p14:creationId xmlns:p14="http://schemas.microsoft.com/office/powerpoint/2010/main" val="129185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 class -2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 class </a:t>
            </a:r>
            <a:r>
              <a:rPr lang="ko-KR" altLang="en-US" sz="2800" dirty="0" smtClean="0"/>
              <a:t>내의 생성 및 호출 속성 확인하기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3912" y="2996952"/>
            <a:ext cx="31180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object.__new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p = </a:t>
            </a:r>
            <a:r>
              <a:rPr lang="en-US" altLang="ko-KR" sz="1200" dirty="0" err="1"/>
              <a:t>list.__new</a:t>
            </a:r>
            <a:r>
              <a:rPr lang="en-US" altLang="ko-KR" sz="1200" dirty="0"/>
              <a:t>__(list)</a:t>
            </a:r>
          </a:p>
          <a:p>
            <a:r>
              <a:rPr lang="en-US" altLang="ko-KR" sz="1200" dirty="0"/>
              <a:t>p.__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__([1,2])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__, p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object.__call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.__call__(5)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i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3597115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&lt;built-in method __new__ of type object at 0x1E2296E0&gt;</a:t>
            </a:r>
          </a:p>
          <a:p>
            <a:r>
              <a:rPr lang="en-US" altLang="ko-KR" sz="1200" dirty="0"/>
              <a:t>&lt;slot wrapper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 of 'object' objects&gt; [1, 2]</a:t>
            </a:r>
          </a:p>
          <a:p>
            <a:r>
              <a:rPr lang="en-US" altLang="ko-KR" sz="1200" dirty="0"/>
              <a:t>&lt;method-wrapper '__call__' of type object at 0x1E2296E0&gt;</a:t>
            </a:r>
          </a:p>
          <a:p>
            <a:r>
              <a:rPr lang="en-US" altLang="ko-KR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520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 class -3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 class </a:t>
            </a:r>
            <a:r>
              <a:rPr lang="ko-KR" altLang="en-US" sz="2800" dirty="0" smtClean="0"/>
              <a:t>내의 속성 핸들링 속성 확인하기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3912" y="2996952"/>
            <a:ext cx="31180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 :</a:t>
            </a:r>
          </a:p>
          <a:p>
            <a:r>
              <a:rPr lang="en-US" altLang="ko-KR" sz="1200" dirty="0"/>
              <a:t>        self.name = None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 = None</a:t>
            </a:r>
          </a:p>
          <a:p>
            <a:r>
              <a:rPr lang="en-US" altLang="ko-KR" sz="1200" dirty="0"/>
              <a:t>a = A()  </a:t>
            </a:r>
          </a:p>
          <a:p>
            <a:r>
              <a:rPr lang="en-US" altLang="ko-KR" sz="1200" dirty="0"/>
              <a:t>print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       </a:t>
            </a:r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delattr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__(a,"name",'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getattribute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3597115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{'age': None, 'name': None}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 err="1"/>
              <a:t>dahl</a:t>
            </a:r>
            <a:endParaRPr lang="en-US" altLang="ko-KR" sz="1200" dirty="0"/>
          </a:p>
          <a:p>
            <a:r>
              <a:rPr lang="en-US" altLang="ko-KR" sz="1200" dirty="0"/>
              <a:t>{'name': 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47085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bject class -4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Object class </a:t>
            </a:r>
            <a:r>
              <a:rPr lang="ko-KR" altLang="en-US" sz="2800" dirty="0" smtClean="0"/>
              <a:t>내의 속성에 메모리 사이즈 및 주소 속성 확인하기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93912" y="2996952"/>
            <a:ext cx="311804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 = </a:t>
            </a:r>
            <a:r>
              <a:rPr lang="en-US" altLang="ko-KR" sz="1200" dirty="0" err="1"/>
              <a:t>list.__new</a:t>
            </a:r>
            <a:r>
              <a:rPr lang="en-US" altLang="ko-KR" sz="1200" dirty="0"/>
              <a:t>__(list)</a:t>
            </a:r>
          </a:p>
          <a:p>
            <a:r>
              <a:rPr lang="en-US" altLang="ko-KR" sz="1200" dirty="0"/>
              <a:t>p.__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__([1,2])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/>
              <a:t>object.__hash</a:t>
            </a:r>
            <a:r>
              <a:rPr lang="en-US" altLang="ko-KR" sz="1200" dirty="0"/>
              <a:t>__(id(p))</a:t>
            </a:r>
          </a:p>
          <a:p>
            <a:r>
              <a:rPr lang="en-US" altLang="ko-KR" sz="1200" dirty="0"/>
              <a:t>print object.__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__(p)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414908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en-US" altLang="ko-KR" sz="1200" dirty="0"/>
              <a:t>2141663122</a:t>
            </a:r>
          </a:p>
          <a:p>
            <a:r>
              <a:rPr lang="en-US" altLang="ko-KR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2706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Class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07576"/>
              </p:ext>
            </p:extLst>
          </p:nvPr>
        </p:nvGraphicFramePr>
        <p:xfrm>
          <a:off x="457200" y="1668619"/>
          <a:ext cx="8229600" cy="2552468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 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__name__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class.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__bases__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tuple of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classes from which this class inherits.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 </a:t>
                      </a:r>
                      <a:r>
                        <a:rPr lang="en-US" sz="1200" b="0" dirty="0" smtClean="0"/>
                        <a:t>documentation string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__module__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module in which this class was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Instance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생성시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로 정의된 변수만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영역에서 관리하고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메소드는</a:t>
            </a:r>
            <a:r>
              <a:rPr lang="ko-KR" altLang="en-US" sz="2200" dirty="0" smtClean="0">
                <a:latin typeface="+mn-ea"/>
              </a:rPr>
              <a:t> 클래스에서 관리함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4563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2416240" cy="2240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80112" y="458112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0" idx="1"/>
          </p:cNvCxnSpPr>
          <p:nvPr/>
        </p:nvCxnSpPr>
        <p:spPr>
          <a:xfrm>
            <a:off x="3747880" y="4765139"/>
            <a:ext cx="1832232" cy="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873497"/>
            <a:ext cx="743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/>
              <a:t>'call ins method ', 1)</a:t>
            </a:r>
          </a:p>
          <a:p>
            <a:r>
              <a:rPr lang="en-US" altLang="ko-KR" sz="900" dirty="0"/>
              <a:t>{'</a:t>
            </a:r>
            <a:r>
              <a:rPr lang="en-US" altLang="ko-KR" sz="900" dirty="0" err="1"/>
              <a:t>ins_var</a:t>
            </a:r>
            <a:r>
              <a:rPr lang="en-US" altLang="ko-KR" sz="900" dirty="0"/>
              <a:t>': 1</a:t>
            </a:r>
            <a:r>
              <a:rPr lang="en-US" altLang="ko-KR" sz="900" dirty="0" smtClean="0"/>
              <a:t>}    # </a:t>
            </a:r>
            <a:r>
              <a:rPr lang="ko-KR" altLang="en-US" sz="900" dirty="0" err="1" smtClean="0"/>
              <a:t>인스턴스</a:t>
            </a:r>
            <a:r>
              <a:rPr lang="ko-KR" altLang="en-US" sz="900" dirty="0" smtClean="0"/>
              <a:t> 객체 관리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61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55489"/>
              </p:ext>
            </p:extLst>
          </p:nvPr>
        </p:nvGraphicFramePr>
        <p:xfrm>
          <a:off x="457200" y="1668619"/>
          <a:ext cx="8229600" cy="1392256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 </a:t>
                      </a:r>
                      <a:r>
                        <a:rPr lang="en-US" sz="1200" dirty="0"/>
                        <a:t>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__class__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</a:t>
                      </a:r>
                      <a:r>
                        <a:rPr lang="en-US" sz="1200" dirty="0"/>
                        <a:t> 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37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403648" y="3501008"/>
            <a:ext cx="34563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a.whoami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a.__class__.__base__.__name</a:t>
            </a:r>
            <a:r>
              <a:rPr lang="en-US" altLang="ko-KR" sz="1000" dirty="0" smtClean="0"/>
              <a:t>__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4509120"/>
            <a:ext cx="165618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1680" y="5229200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r>
              <a:rPr lang="en-US" altLang="ko-KR" dirty="0" smtClean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클래스의 상속 클래스 이름</a:t>
            </a:r>
            <a:endParaRPr lang="en-US" altLang="ko-KR" dirty="0" smtClean="0"/>
          </a:p>
          <a:p>
            <a:r>
              <a:rPr lang="en-US" altLang="ko-KR" dirty="0" smtClean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 flipV="1">
            <a:off x="3779912" y="4184214"/>
            <a:ext cx="1944216" cy="48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3923928" y="5391218"/>
            <a:ext cx="1772412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3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모든 것을 객체로 관리하나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624" y="4326761"/>
            <a:ext cx="1800200" cy="397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것은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4192" y="29102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280950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</a:t>
            </a:r>
            <a:r>
              <a:rPr lang="ko-KR" altLang="en-US" sz="14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94192" y="341959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컨테이너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894192" y="392897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894192" y="443836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0" name="왼쪽 중괄호 9"/>
          <p:cNvSpPr/>
          <p:nvPr/>
        </p:nvSpPr>
        <p:spPr>
          <a:xfrm>
            <a:off x="2958088" y="2948891"/>
            <a:ext cx="648072" cy="2928381"/>
          </a:xfrm>
          <a:prstGeom prst="leftBrace">
            <a:avLst>
              <a:gd name="adj1" fmla="val 76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6216" y="3478707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튜플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3813309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16216" y="4147910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딕션너</a:t>
            </a:r>
            <a:r>
              <a:rPr lang="ko-KR" altLang="en-US" sz="1400" dirty="0" err="1"/>
              <a:t>리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7" idx="3"/>
            <a:endCxn id="11" idx="1"/>
          </p:cNvCxnSpPr>
          <p:nvPr/>
        </p:nvCxnSpPr>
        <p:spPr>
          <a:xfrm>
            <a:off x="5910416" y="3554988"/>
            <a:ext cx="605800" cy="59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1"/>
          </p:cNvCxnSpPr>
          <p:nvPr/>
        </p:nvCxnSpPr>
        <p:spPr>
          <a:xfrm>
            <a:off x="5910416" y="3554988"/>
            <a:ext cx="605800" cy="7283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12" idx="1"/>
          </p:cNvCxnSpPr>
          <p:nvPr/>
        </p:nvCxnSpPr>
        <p:spPr>
          <a:xfrm>
            <a:off x="5910416" y="3554988"/>
            <a:ext cx="605800" cy="393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6216" y="31441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집</a:t>
            </a:r>
            <a:r>
              <a:rPr lang="ko-KR" altLang="en-US" sz="1400" dirty="0"/>
              <a:t>합</a:t>
            </a:r>
          </a:p>
        </p:txBody>
      </p:sp>
      <p:cxnSp>
        <p:nvCxnSpPr>
          <p:cNvPr id="25" name="꺾인 연결선 24"/>
          <p:cNvCxnSpPr>
            <a:stCxn id="7" idx="3"/>
            <a:endCxn id="6" idx="1"/>
          </p:cNvCxnSpPr>
          <p:nvPr/>
        </p:nvCxnSpPr>
        <p:spPr>
          <a:xfrm flipV="1">
            <a:off x="5910416" y="2944901"/>
            <a:ext cx="605800" cy="6100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3" idx="1"/>
          </p:cNvCxnSpPr>
          <p:nvPr/>
        </p:nvCxnSpPr>
        <p:spPr>
          <a:xfrm flipV="1">
            <a:off x="5910416" y="3279503"/>
            <a:ext cx="605800" cy="275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163054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모든 것을 객체로 인식한다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구조가 다 객체이므로 클래스를 가지고 생성시 참조를 가지고 있음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2176" y="544522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</a:t>
            </a:r>
            <a:r>
              <a:rPr lang="ko-KR" altLang="en-US" sz="1400" dirty="0"/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5032" y="494774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542504" y="508153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패키</a:t>
            </a:r>
            <a:r>
              <a:rPr lang="ko-KR" altLang="en-US" sz="1400" dirty="0"/>
              <a:t>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2504" y="474228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22" idx="3"/>
            <a:endCxn id="26" idx="1"/>
          </p:cNvCxnSpPr>
          <p:nvPr/>
        </p:nvCxnSpPr>
        <p:spPr>
          <a:xfrm flipV="1">
            <a:off x="5901256" y="4877685"/>
            <a:ext cx="641248" cy="20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3"/>
            <a:endCxn id="24" idx="1"/>
          </p:cNvCxnSpPr>
          <p:nvPr/>
        </p:nvCxnSpPr>
        <p:spPr>
          <a:xfrm>
            <a:off x="5901256" y="5083143"/>
            <a:ext cx="641248" cy="133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03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처리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하여 처리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115616" y="3150260"/>
            <a:ext cx="6984776" cy="3231068"/>
            <a:chOff x="755576" y="2780928"/>
            <a:chExt cx="7560840" cy="3600400"/>
          </a:xfrm>
        </p:grpSpPr>
        <p:sp>
          <p:nvSpPr>
            <p:cNvPr id="5" name="직사각형 4"/>
            <p:cNvSpPr/>
            <p:nvPr/>
          </p:nvSpPr>
          <p:spPr>
            <a:xfrm>
              <a:off x="755576" y="3498488"/>
              <a:ext cx="295232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= </a:t>
              </a:r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60032" y="3499554"/>
              <a:ext cx="345638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.__</a:t>
              </a:r>
              <a:r>
                <a:rPr lang="en-US" altLang="ko-KR" sz="1400" dirty="0" err="1" smtClean="0"/>
                <a:t>init</a:t>
              </a:r>
              <a:r>
                <a:rPr lang="en-US" altLang="ko-KR" sz="1400" dirty="0" smtClean="0"/>
                <a:t>__(instance,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5576" y="4509120"/>
              <a:ext cx="29523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/>
                <a:t>ClassA</a:t>
              </a:r>
              <a:r>
                <a:rPr lang="en-US" altLang="ko-KR" sz="1400" dirty="0" smtClean="0"/>
                <a:t>(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상위클래스</a:t>
              </a:r>
              <a:r>
                <a:rPr lang="en-US" altLang="ko-KR" sz="1400" dirty="0" smtClean="0"/>
                <a:t>) :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err="1" smtClean="0"/>
                <a:t>def</a:t>
              </a:r>
              <a:r>
                <a:rPr lang="en-US" altLang="ko-KR" sz="1400" dirty="0" smtClean="0"/>
                <a:t> __</a:t>
              </a:r>
              <a:r>
                <a:rPr lang="en-US" altLang="ko-KR" sz="1400" dirty="0" err="1" smtClean="0"/>
                <a:t>init</a:t>
              </a:r>
              <a:r>
                <a:rPr lang="en-US" altLang="ko-KR" sz="1400" dirty="0" smtClean="0"/>
                <a:t>__(self,</a:t>
              </a:r>
              <a:r>
                <a:rPr lang="ko-KR" altLang="en-US" sz="1400" dirty="0" smtClean="0"/>
                <a:t>인자</a:t>
              </a:r>
              <a:r>
                <a:rPr lang="en-US" altLang="ko-KR" sz="1400" dirty="0" smtClean="0"/>
                <a:t>) :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# </a:t>
              </a:r>
              <a:r>
                <a:rPr lang="ko-KR" altLang="en-US" sz="1400" dirty="0" err="1" smtClean="0"/>
                <a:t>생성자로직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5" idx="3"/>
              <a:endCxn id="17" idx="1"/>
            </p:cNvCxnSpPr>
            <p:nvPr/>
          </p:nvCxnSpPr>
          <p:spPr>
            <a:xfrm>
              <a:off x="3707904" y="3822524"/>
              <a:ext cx="1152128" cy="106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8" idx="3"/>
              <a:endCxn id="17" idx="1"/>
            </p:cNvCxnSpPr>
            <p:nvPr/>
          </p:nvCxnSpPr>
          <p:spPr>
            <a:xfrm flipV="1">
              <a:off x="3707904" y="3823590"/>
              <a:ext cx="1152128" cy="16216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15616" y="278092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 smtClean="0"/>
                <a:t>Source code</a:t>
              </a:r>
              <a:endParaRPr lang="ko-KR" altLang="en-US" b="1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72100" y="278092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 smtClean="0"/>
                <a:t>Execute code</a:t>
              </a:r>
              <a:endParaRPr lang="ko-KR" alt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-</a:t>
            </a:r>
            <a:r>
              <a:rPr lang="en-US" altLang="ko-KR" dirty="0"/>
              <a:t>Creating Instance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클래스이름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이용하여 객체 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함수는 자동으로 연계됨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446449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Employee:</a:t>
            </a:r>
          </a:p>
          <a:p>
            <a:r>
              <a:rPr lang="en-US" altLang="ko-KR" sz="1200" dirty="0"/>
              <a:t>   'Common base class for all employees'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empCount</a:t>
            </a:r>
            <a:r>
              <a:rPr lang="en-US" altLang="ko-KR" sz="1200" dirty="0"/>
              <a:t> = 0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salary):</a:t>
            </a:r>
          </a:p>
          <a:p>
            <a:r>
              <a:rPr lang="en-US" altLang="ko-KR" sz="1200" dirty="0"/>
              <a:t>      self.name = name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self.salary</a:t>
            </a:r>
            <a:r>
              <a:rPr lang="en-US" altLang="ko-KR" sz="1200" dirty="0"/>
              <a:t> = salary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Employee.empCount</a:t>
            </a:r>
            <a:r>
              <a:rPr lang="en-US" altLang="ko-KR" sz="1200" dirty="0"/>
              <a:t> += 1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"</a:t>
            </a:r>
            <a:r>
              <a:rPr lang="en-US" altLang="ko-KR" sz="1200" dirty="0"/>
              <a:t>This would create first object of Employee class"</a:t>
            </a:r>
          </a:p>
          <a:p>
            <a:r>
              <a:rPr lang="en-US" altLang="ko-KR" sz="1200" dirty="0"/>
              <a:t>emp1 = Employee("Zara", 2000)</a:t>
            </a:r>
          </a:p>
          <a:p>
            <a:r>
              <a:rPr lang="en-US" altLang="ko-KR" sz="1200" dirty="0"/>
              <a:t>"This would create second object of Employee class"</a:t>
            </a:r>
          </a:p>
          <a:p>
            <a:r>
              <a:rPr lang="en-US" altLang="ko-KR" sz="1200" dirty="0"/>
              <a:t>emp2 = Employee("</a:t>
            </a:r>
            <a:r>
              <a:rPr lang="en-US" altLang="ko-KR" sz="1200" dirty="0" err="1"/>
              <a:t>Manni</a:t>
            </a:r>
            <a:r>
              <a:rPr lang="en-US" altLang="ko-KR" sz="1200" dirty="0"/>
              <a:t>", 5000)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4221088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8184" y="44114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4283968" y="4596124"/>
            <a:ext cx="1944216" cy="57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21920" y="5589240"/>
            <a:ext cx="2952328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565295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4174248" y="5837624"/>
            <a:ext cx="205393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 rot="16200000">
            <a:off x="2538914" y="5111758"/>
            <a:ext cx="537780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75200" y="511545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생성자와</a:t>
            </a:r>
            <a:r>
              <a:rPr lang="ko-KR" altLang="en-US" sz="1400" dirty="0" smtClean="0"/>
              <a:t> 자동으로 연계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1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소멸자</a:t>
            </a:r>
            <a:r>
              <a:rPr lang="en-US" altLang="ko-KR" dirty="0" smtClean="0"/>
              <a:t>- </a:t>
            </a:r>
            <a:r>
              <a:rPr lang="en-US" altLang="ko-KR" dirty="0"/>
              <a:t>Destroying </a:t>
            </a:r>
            <a:r>
              <a:rPr lang="en-US" altLang="ko-KR" dirty="0" smtClean="0"/>
              <a:t>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클래스의 생성된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삭제하는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518457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#!/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/bin/python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Point: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 self, x=0, y=0):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self.y</a:t>
            </a:r>
            <a:r>
              <a:rPr lang="en-US" altLang="ko-KR" sz="1200" dirty="0"/>
              <a:t> = y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__del__(self):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  print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, "destroyed"</a:t>
            </a:r>
          </a:p>
          <a:p>
            <a:endParaRPr lang="en-US" altLang="ko-KR" sz="1200" dirty="0"/>
          </a:p>
          <a:p>
            <a:r>
              <a:rPr lang="en-US" altLang="ko-KR" sz="1200" dirty="0"/>
              <a:t>pt1 = Point()</a:t>
            </a:r>
          </a:p>
          <a:p>
            <a:r>
              <a:rPr lang="en-US" altLang="ko-KR" sz="1200" dirty="0"/>
              <a:t>pt2 = pt1</a:t>
            </a:r>
          </a:p>
          <a:p>
            <a:r>
              <a:rPr lang="en-US" altLang="ko-KR" sz="1200" dirty="0"/>
              <a:t>pt3 = pt1</a:t>
            </a:r>
          </a:p>
          <a:p>
            <a:r>
              <a:rPr lang="en-US" altLang="ko-KR" sz="1200" dirty="0"/>
              <a:t>print id(pt1), id(pt2), id(pt3) # prints the ids of the </a:t>
            </a:r>
            <a:r>
              <a:rPr lang="en-US" altLang="ko-KR" sz="1200" dirty="0" err="1"/>
              <a:t>obejcts</a:t>
            </a:r>
            <a:endParaRPr lang="en-US" altLang="ko-KR" sz="1200" dirty="0"/>
          </a:p>
          <a:p>
            <a:r>
              <a:rPr lang="en-US" altLang="ko-KR" sz="1200" dirty="0"/>
              <a:t>del pt1</a:t>
            </a:r>
          </a:p>
          <a:p>
            <a:r>
              <a:rPr lang="en-US" altLang="ko-KR" sz="1200" dirty="0"/>
              <a:t>del pt2</a:t>
            </a:r>
          </a:p>
          <a:p>
            <a:r>
              <a:rPr lang="en-US" altLang="ko-KR" sz="1200" dirty="0"/>
              <a:t>del pt3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077072"/>
            <a:ext cx="3888432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42117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396462"/>
            <a:ext cx="2016224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5522788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248" y="5525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 flipV="1">
            <a:off x="2483768" y="5709962"/>
            <a:ext cx="4320480" cy="136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decorator : </a:t>
            </a:r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생성자에서</a:t>
            </a:r>
            <a:r>
              <a:rPr lang="ko-KR" altLang="en-US" dirty="0" smtClean="0"/>
              <a:t> 함수 전달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호출에서 함수의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149080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테코레이터</a:t>
            </a:r>
            <a:r>
              <a:rPr lang="ko-KR" altLang="en-US" sz="1000" dirty="0"/>
              <a:t> 클래스 정의하고 </a:t>
            </a:r>
            <a:r>
              <a:rPr lang="ko-KR" altLang="en-US" sz="1000" dirty="0" err="1"/>
              <a:t>생성자에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전달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decoratorWithoutArguments</a:t>
            </a:r>
            <a:r>
              <a:rPr lang="en-US" altLang="ko-KR" sz="1000" dirty="0"/>
              <a:t>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f):</a:t>
            </a:r>
          </a:p>
          <a:p>
            <a:r>
              <a:rPr lang="en-US" altLang="ko-KR" sz="1000" dirty="0"/>
              <a:t>        print ("Inside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 = f</a:t>
            </a:r>
          </a:p>
          <a:p>
            <a:endParaRPr lang="en-US" altLang="ko-KR" sz="1000" dirty="0"/>
          </a:p>
          <a:p>
            <a:r>
              <a:rPr lang="en-US" altLang="ko-KR" sz="1000" dirty="0"/>
              <a:t> #</a:t>
            </a:r>
            <a:r>
              <a:rPr lang="ko-KR" altLang="en-US" sz="1000" dirty="0"/>
              <a:t>호출하는 곳에 내부함수 처리 </a:t>
            </a:r>
            <a:r>
              <a:rPr lang="ko-KR" altLang="en-US" sz="1000" dirty="0" err="1"/>
              <a:t>로직</a:t>
            </a:r>
            <a:r>
              <a:rPr lang="ko-KR" altLang="en-US" sz="1000" dirty="0"/>
              <a:t> 처리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__call__(self, 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print( "Inside __call__()")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print( "After </a:t>
            </a:r>
            <a:r>
              <a:rPr lang="en-US" altLang="ko-KR" sz="1000" dirty="0" err="1"/>
              <a:t>self.f</a:t>
            </a:r>
            <a:r>
              <a:rPr lang="en-US" altLang="ko-KR" sz="1000" dirty="0"/>
              <a:t>(*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0602" y="4149080"/>
            <a:ext cx="3083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데코레이터</a:t>
            </a:r>
            <a:r>
              <a:rPr lang="ko-KR" altLang="en-US" sz="1000" dirty="0"/>
              <a:t> 정의 및 전달함수 정의</a:t>
            </a:r>
          </a:p>
          <a:p>
            <a:endParaRPr lang="ko-KR" altLang="en-US" sz="1000" dirty="0"/>
          </a:p>
          <a:p>
            <a:r>
              <a:rPr lang="en-US" altLang="ko-KR" sz="1000" dirty="0"/>
              <a:t>@</a:t>
            </a:r>
            <a:r>
              <a:rPr lang="es-ES" altLang="ko-KR" sz="1000" dirty="0"/>
              <a:t>decoratorWithoutArguments</a:t>
            </a:r>
          </a:p>
          <a:p>
            <a:r>
              <a:rPr lang="es-ES" altLang="ko-KR" sz="1000" dirty="0"/>
              <a:t>def sayHello(a1, a2, a3, a4):</a:t>
            </a:r>
          </a:p>
          <a:p>
            <a:r>
              <a:rPr lang="es-ES" altLang="ko-KR" sz="1000" dirty="0"/>
              <a:t>    print( 'sayHello arguments:', a1, a2, a3, a4)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데코레이터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371703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전달 함수 정의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86103" y="3717032"/>
            <a:ext cx="266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함수 실행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5823" y="4149080"/>
            <a:ext cx="28506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 err="1"/>
              <a:t>데코레이터</a:t>
            </a:r>
            <a:r>
              <a:rPr lang="ko-KR" altLang="en-US" sz="1000" dirty="0"/>
              <a:t> 호출 </a:t>
            </a:r>
          </a:p>
          <a:p>
            <a:r>
              <a:rPr lang="en-US" altLang="ko-KR" sz="1000" dirty="0"/>
              <a:t>print ("Preparing to call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()")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sayHello</a:t>
            </a:r>
            <a:r>
              <a:rPr lang="en-US" altLang="ko-KR" sz="1000" dirty="0"/>
              <a:t>("say", "hello", "argument", "list")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("After first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 call")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sayHello</a:t>
            </a:r>
            <a:r>
              <a:rPr lang="en-US" altLang="ko-KR" sz="1000" dirty="0"/>
              <a:t>("a", "different", "set of", "arguments")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("After second </a:t>
            </a:r>
            <a:r>
              <a:rPr lang="en-US" altLang="ko-KR" sz="1000" dirty="0" err="1"/>
              <a:t>sayHello</a:t>
            </a:r>
            <a:r>
              <a:rPr lang="en-US" altLang="ko-KR" sz="1000" dirty="0"/>
              <a:t>() call"))</a:t>
            </a:r>
          </a:p>
        </p:txBody>
      </p:sp>
    </p:spTree>
    <p:extLst>
      <p:ext uri="{BB962C8B-B14F-4D97-AF65-F5344CB8AC3E}">
        <p14:creationId xmlns:p14="http://schemas.microsoft.com/office/powerpoint/2010/main" val="3150981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 </a:t>
            </a:r>
            <a:r>
              <a:rPr lang="ko-KR" altLang="en-US" dirty="0" smtClean="0"/>
              <a:t>멤버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클래스 객체의 변수나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접근을 위해 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접근자</a:t>
            </a:r>
            <a:r>
              <a:rPr lang="en-US" altLang="ko-KR" dirty="0" smtClean="0"/>
              <a:t>-self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인스턴스객체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첫 인자는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를 사용하여 각 </a:t>
            </a:r>
            <a:r>
              <a:rPr lang="ko-KR" altLang="en-US" dirty="0" err="1" smtClean="0"/>
              <a:t>인스턴스별로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사용할 수 있도록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1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Instance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클래스 객체에서 생성되는 모든 </a:t>
            </a:r>
            <a:r>
              <a:rPr lang="ko-KR" altLang="en-US" sz="2200" dirty="0" err="1">
                <a:latin typeface="+mn-ea"/>
              </a:rPr>
              <a:t>인스턴스</a:t>
            </a:r>
            <a:r>
              <a:rPr lang="ko-KR" altLang="en-US" sz="2200" dirty="0">
                <a:latin typeface="+mn-ea"/>
              </a:rPr>
              <a:t> 객체에서 활용되므로 클래스 이름공간에서 </a:t>
            </a:r>
            <a:r>
              <a:rPr lang="ko-KR" altLang="en-US" sz="2200" dirty="0" smtClean="0">
                <a:latin typeface="+mn-ea"/>
              </a:rPr>
              <a:t>관리</a:t>
            </a:r>
            <a:endParaRPr lang="ko-KR" altLang="en-US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첫 </a:t>
            </a:r>
            <a:r>
              <a:rPr lang="ko-KR" altLang="en-US" sz="2200" dirty="0" err="1" smtClean="0">
                <a:latin typeface="+mn-ea"/>
              </a:rPr>
              <a:t>파라미터에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라는 명칭을 정의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2200" dirty="0">
              <a:latin typeface="+mn-ea"/>
            </a:endParaRPr>
          </a:p>
          <a:p>
            <a:pPr lvl="1" fontAlgn="base"/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5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객체에서 처리되는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정의한다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클래스 </a:t>
            </a:r>
            <a:r>
              <a:rPr lang="ko-KR" altLang="en-US" sz="2200" dirty="0" err="1" smtClean="0"/>
              <a:t>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첫번째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cls</a:t>
            </a:r>
            <a:r>
              <a:rPr lang="ko-KR" altLang="en-US" sz="2200" dirty="0" smtClean="0"/>
              <a:t>를 전달한다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클래스 함수 위에 표시</a:t>
            </a:r>
            <a:r>
              <a:rPr lang="en-US" altLang="ko-KR" sz="2200" dirty="0" smtClean="0"/>
              <a:t>-Python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classmethod</a:t>
            </a:r>
            <a:r>
              <a:rPr lang="en-US" altLang="ko-KR" sz="2200" dirty="0" smtClean="0"/>
              <a:t>() : </a:t>
            </a:r>
            <a:r>
              <a:rPr lang="ko-KR" altLang="en-US" sz="2200" dirty="0" smtClean="0"/>
              <a:t>별도 문장으로 표시 </a:t>
            </a:r>
            <a:r>
              <a:rPr lang="en-US" altLang="ko-KR" sz="2200" dirty="0" smtClean="0"/>
              <a:t>– 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객체도 호출이 가능 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35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Method- </a:t>
            </a:r>
            <a:r>
              <a:rPr lang="ko-KR" altLang="en-US" dirty="0" smtClean="0"/>
              <a:t>정적 </a:t>
            </a:r>
            <a:r>
              <a:rPr lang="en-US" altLang="ko-KR" dirty="0" smtClean="0"/>
              <a:t>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sz="2200" dirty="0" smtClean="0"/>
              <a:t>클래스 객체로 생성된 모든 </a:t>
            </a: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객체가 공유하여 사용할 수 있다</a:t>
            </a:r>
            <a:r>
              <a:rPr lang="en-US" altLang="ko-KR" sz="2200" dirty="0" smtClean="0"/>
              <a:t>.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장식</a:t>
            </a:r>
            <a:r>
              <a:rPr lang="ko-KR" altLang="en-US" sz="2200" dirty="0" err="1"/>
              <a:t>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@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 : </a:t>
            </a:r>
            <a:r>
              <a:rPr lang="ko-KR" altLang="en-US" sz="2200" dirty="0" err="1" smtClean="0"/>
              <a:t>정적함수</a:t>
            </a:r>
            <a:r>
              <a:rPr lang="ko-KR" altLang="en-US" sz="2200" dirty="0" smtClean="0"/>
              <a:t> 위에 표시 </a:t>
            </a:r>
            <a:r>
              <a:rPr lang="en-US" altLang="ko-KR" sz="2200" dirty="0" smtClean="0"/>
              <a:t>– Python 2.x</a:t>
            </a:r>
          </a:p>
          <a:p>
            <a:pPr marL="457200" lvl="1" indent="0" fontAlgn="base">
              <a:buNone/>
            </a:pPr>
            <a:r>
              <a:rPr lang="ko-KR" altLang="en-US" sz="2200" dirty="0" smtClean="0"/>
              <a:t>함수 </a:t>
            </a:r>
            <a:r>
              <a:rPr lang="en-US" altLang="ko-KR" sz="2200" dirty="0" err="1" smtClean="0"/>
              <a:t>staticmethod</a:t>
            </a:r>
            <a:r>
              <a:rPr lang="en-US" altLang="ko-KR" sz="2200" dirty="0" smtClean="0"/>
              <a:t>()</a:t>
            </a:r>
            <a:r>
              <a:rPr lang="ko-KR" altLang="en-US" sz="2200" dirty="0" smtClean="0"/>
              <a:t>는 별도의 문장으로 표시 </a:t>
            </a:r>
            <a:r>
              <a:rPr lang="en-US" altLang="ko-KR" sz="2200" dirty="0" smtClean="0"/>
              <a:t>–Python 3.x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정적메소드는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파라미터에</a:t>
            </a:r>
            <a:r>
              <a:rPr lang="ko-KR" altLang="en-US" sz="2200" dirty="0" smtClean="0"/>
              <a:t> 별도의 </a:t>
            </a:r>
            <a:r>
              <a:rPr lang="en-US" altLang="ko-KR" sz="2200" dirty="0" smtClean="0"/>
              <a:t>self, </a:t>
            </a:r>
            <a:r>
              <a:rPr lang="en-US" altLang="ko-KR" sz="2200" dirty="0" err="1" smtClean="0"/>
              <a:t>cls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등 객체에 대한 </a:t>
            </a:r>
            <a:r>
              <a:rPr lang="ko-KR" altLang="en-US" sz="2200" dirty="0" err="1" smtClean="0"/>
              <a:t>참조값을</a:t>
            </a:r>
            <a:r>
              <a:rPr lang="ko-KR" altLang="en-US" sz="2200" dirty="0" smtClean="0"/>
              <a:t> 전달하지 않아도 됨</a:t>
            </a:r>
            <a:r>
              <a:rPr lang="en-US" altLang="ko-KR" sz="2200" dirty="0" smtClean="0"/>
              <a:t> </a:t>
            </a:r>
          </a:p>
          <a:p>
            <a:pPr marL="457200" lvl="1" indent="0" fontAlgn="base">
              <a:buNone/>
            </a:pPr>
            <a:endParaRPr lang="en-US" altLang="ko-KR" sz="2200" dirty="0"/>
          </a:p>
          <a:p>
            <a:pPr marL="457200" lvl="1" indent="0" fontAlgn="base">
              <a:buNone/>
            </a:pPr>
            <a:r>
              <a:rPr lang="ko-KR" altLang="en-US" sz="2200" dirty="0" err="1" smtClean="0"/>
              <a:t>인스턴스</a:t>
            </a:r>
            <a:r>
              <a:rPr lang="ko-KR" altLang="en-US" sz="2200" dirty="0" smtClean="0"/>
              <a:t> 객체에서도 호출이 가능</a:t>
            </a: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97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객체로  구성했나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실제 </a:t>
            </a:r>
            <a:r>
              <a:rPr lang="ko-KR" altLang="en-US" sz="2400" dirty="0" err="1" smtClean="0"/>
              <a:t>오퍼페이터를</a:t>
            </a:r>
            <a:r>
              <a:rPr lang="ko-KR" altLang="en-US" sz="2400" dirty="0" smtClean="0"/>
              <a:t> 내부적으로 </a:t>
            </a:r>
            <a:r>
              <a:rPr lang="ko-KR" altLang="en-US" sz="2400" dirty="0" err="1" smtClean="0"/>
              <a:t>메소드로</a:t>
            </a:r>
            <a:r>
              <a:rPr lang="ko-KR" altLang="en-US" sz="2400" dirty="0" smtClean="0"/>
              <a:t> 정의되어 있어서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처리로 인식되고 </a:t>
            </a:r>
            <a:r>
              <a:rPr lang="ko-KR" altLang="en-US" sz="2400" dirty="0" err="1" smtClean="0"/>
              <a:t>테이터</a:t>
            </a:r>
            <a:r>
              <a:rPr lang="ko-KR" altLang="en-US" sz="2400" dirty="0" smtClean="0"/>
              <a:t> 타입을 명확히 맞춰서 계산처리 됨</a:t>
            </a:r>
            <a:endParaRPr lang="en-US" altLang="ko-KR" sz="2400" dirty="0" smtClean="0"/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608004" y="3465004"/>
            <a:ext cx="3753928" cy="1800200"/>
            <a:chOff x="3347864" y="3501008"/>
            <a:chExt cx="4711757" cy="1800200"/>
          </a:xfrm>
        </p:grpSpPr>
        <p:sp>
          <p:nvSpPr>
            <p:cNvPr id="3" name="직사각형 2"/>
            <p:cNvSpPr/>
            <p:nvPr/>
          </p:nvSpPr>
          <p:spPr>
            <a:xfrm>
              <a:off x="3347864" y="3501008"/>
              <a:ext cx="158417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1.+(1)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12" y="3501008"/>
              <a:ext cx="93610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0112" y="4581128"/>
              <a:ext cx="2479509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__add__(</a:t>
              </a:r>
              <a:r>
                <a:rPr lang="ko-KR" altLang="en-US" sz="1400" dirty="0" smtClean="0"/>
                <a:t>객체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20272" y="4653136"/>
              <a:ext cx="57606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꺾인 연결선 30"/>
            <p:cNvCxnSpPr>
              <a:stCxn id="3" idx="3"/>
              <a:endCxn id="29" idx="1"/>
            </p:cNvCxnSpPr>
            <p:nvPr/>
          </p:nvCxnSpPr>
          <p:spPr>
            <a:xfrm flipV="1">
              <a:off x="4932040" y="3861048"/>
              <a:ext cx="648072" cy="720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" idx="3"/>
              <a:endCxn id="30" idx="1"/>
            </p:cNvCxnSpPr>
            <p:nvPr/>
          </p:nvCxnSpPr>
          <p:spPr>
            <a:xfrm>
              <a:off x="4932040" y="3933056"/>
              <a:ext cx="648072" cy="100811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6" idx="0"/>
              <a:endCxn id="29" idx="3"/>
            </p:cNvCxnSpPr>
            <p:nvPr/>
          </p:nvCxnSpPr>
          <p:spPr>
            <a:xfrm rot="16200000" flipV="1">
              <a:off x="6516216" y="3861048"/>
              <a:ext cx="792088" cy="7920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683568" y="3284984"/>
            <a:ext cx="273630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&gt;&gt;&gt; 1+1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1.+1</a:t>
            </a:r>
          </a:p>
          <a:p>
            <a:r>
              <a:rPr lang="en-US" altLang="ko-KR" sz="1400" dirty="0" smtClean="0"/>
              <a:t>2.0</a:t>
            </a:r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(1.+1)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en-US" altLang="ko-KR" sz="1400" dirty="0" smtClean="0"/>
          </a:p>
          <a:p>
            <a:r>
              <a:rPr lang="en-US" altLang="ko-KR" sz="1400" dirty="0"/>
              <a:t>&gt;&gt;&gt; p=1</a:t>
            </a:r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p.__add</a:t>
            </a:r>
            <a:r>
              <a:rPr lang="en-US" altLang="ko-KR" sz="1400" dirty="0"/>
              <a:t>__(1)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&gt;&gt;&gt; </a:t>
            </a:r>
            <a:endParaRPr lang="ko-KR" altLang="en-US" sz="1400" dirty="0"/>
          </a:p>
        </p:txBody>
      </p:sp>
      <p:cxnSp>
        <p:nvCxnSpPr>
          <p:cNvPr id="45" name="꺾인 연결선 44"/>
          <p:cNvCxnSpPr>
            <a:stCxn id="43" idx="3"/>
            <a:endCxn id="3" idx="1"/>
          </p:cNvCxnSpPr>
          <p:nvPr/>
        </p:nvCxnSpPr>
        <p:spPr>
          <a:xfrm flipV="1">
            <a:off x="3419872" y="3897052"/>
            <a:ext cx="1188132" cy="828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75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</a:t>
            </a:r>
            <a:r>
              <a:rPr lang="en-US" altLang="ko-KR" dirty="0" smtClean="0"/>
              <a:t>Members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클래스를 정의한 후에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및 클래스 변수를 직접 호출하여 출력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Employee: </a:t>
            </a:r>
            <a:endParaRPr lang="en-US" altLang="ko-KR" sz="1000" dirty="0" smtClean="0"/>
          </a:p>
          <a:p>
            <a:r>
              <a:rPr lang="en-US" altLang="ko-KR" sz="1000" dirty="0" smtClean="0"/>
              <a:t>'Common </a:t>
            </a:r>
            <a:r>
              <a:rPr lang="en-US" altLang="ko-KR" sz="1000" dirty="0"/>
              <a:t>base class for all </a:t>
            </a:r>
            <a:r>
              <a:rPr lang="en-US" altLang="ko-KR" sz="1000" dirty="0" smtClean="0"/>
              <a:t>employees‘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empCount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salary):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self.name </a:t>
            </a:r>
            <a:r>
              <a:rPr lang="en-US" altLang="ko-KR" sz="1000" dirty="0"/>
              <a:t>= name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self.salary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salary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+= 1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displayCount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r>
              <a:rPr lang="en-US" altLang="ko-KR" sz="1000" dirty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displayEmployee</a:t>
            </a:r>
            <a:r>
              <a:rPr lang="en-US" altLang="ko-KR" sz="1000" dirty="0"/>
              <a:t>(self):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print </a:t>
            </a:r>
            <a:r>
              <a:rPr lang="en-US" altLang="ko-KR" sz="1000" dirty="0"/>
              <a:t>"Name : ", self.name, ", Salary: ", </a:t>
            </a:r>
            <a:r>
              <a:rPr lang="en-US" altLang="ko-KR" sz="1000" dirty="0" err="1"/>
              <a:t>self.salary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</a:t>
            </a:r>
            <a:r>
              <a:rPr lang="ko-KR" altLang="en-US" dirty="0"/>
              <a:t>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24400" y="3661164"/>
            <a:ext cx="367240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 </a:t>
            </a:r>
            <a:r>
              <a:rPr lang="en-US" altLang="ko-KR" sz="1000" dirty="0"/>
              <a:t>= Employee("Zara", 2000)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emp1.displayEmployee</a:t>
            </a:r>
            <a:r>
              <a:rPr lang="en-US" altLang="ko-KR" sz="1000" dirty="0"/>
              <a:t>()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객체 생성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en-US" altLang="ko-KR" sz="1000" dirty="0" smtClean="0"/>
          </a:p>
          <a:p>
            <a:r>
              <a:rPr lang="en-US" altLang="ko-KR" sz="1000" dirty="0" smtClean="0"/>
              <a:t>emp2 </a:t>
            </a:r>
            <a:r>
              <a:rPr lang="en-US" altLang="ko-KR" sz="1000" dirty="0"/>
              <a:t>= Employee("</a:t>
            </a:r>
            <a:r>
              <a:rPr lang="en-US" altLang="ko-KR" sz="1000" dirty="0" err="1"/>
              <a:t>Manni</a:t>
            </a:r>
            <a:r>
              <a:rPr lang="en-US" altLang="ko-KR" sz="1000" dirty="0"/>
              <a:t>", 5000) </a:t>
            </a:r>
            <a:endParaRPr lang="en-US" altLang="ko-KR" sz="1000" dirty="0" smtClean="0"/>
          </a:p>
          <a:p>
            <a:r>
              <a:rPr lang="en-US" altLang="ko-KR" sz="1000" dirty="0" smtClean="0"/>
              <a:t># </a:t>
            </a:r>
            <a:r>
              <a:rPr lang="ko-KR" altLang="en-US" sz="1000" dirty="0" err="1"/>
              <a:t>인스턴스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호출</a:t>
            </a:r>
            <a:endParaRPr lang="en-US" altLang="ko-KR" sz="1000" dirty="0"/>
          </a:p>
          <a:p>
            <a:r>
              <a:rPr lang="en-US" altLang="ko-KR" sz="1000" dirty="0" smtClean="0"/>
              <a:t>emp2.displayEmployee</a:t>
            </a:r>
            <a:r>
              <a:rPr lang="en-US" altLang="ko-KR" sz="1000" dirty="0"/>
              <a:t>()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변수 호출 및 출력</a:t>
            </a:r>
            <a:endParaRPr lang="en-US" altLang="ko-KR" sz="1000" dirty="0" smtClean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"Total Employee %d" % </a:t>
            </a:r>
            <a:r>
              <a:rPr lang="en-US" altLang="ko-KR" sz="1000" dirty="0" err="1"/>
              <a:t>Employee.empCount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2527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Instance </a:t>
            </a:r>
            <a:r>
              <a:rPr lang="ko-KR" altLang="en-US" dirty="0" smtClean="0"/>
              <a:t>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1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클래스이름과 </a:t>
            </a:r>
            <a:r>
              <a:rPr lang="ko-KR" altLang="en-US" dirty="0" err="1" smtClean="0"/>
              <a:t>인스턴스이름으로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</a:t>
            </a:r>
            <a:r>
              <a:rPr lang="en-US" altLang="ko-KR" dirty="0" smtClean="0"/>
              <a:t>bounding </a:t>
            </a:r>
            <a:r>
              <a:rPr lang="ko-KR" altLang="en-US" dirty="0" smtClean="0"/>
              <a:t>처리 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3645024"/>
            <a:ext cx="41044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class </a:t>
            </a:r>
            <a:r>
              <a:rPr lang="en-US" altLang="ko-KR" sz="1000" dirty="0" err="1"/>
              <a:t>Preson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/>
              <a:t>...     </a:t>
            </a:r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printP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/>
              <a:t>...         </a:t>
            </a:r>
            <a:r>
              <a:rPr lang="en-US" altLang="ko-KR" sz="1000" dirty="0" smtClean="0"/>
              <a:t>    print</a:t>
            </a:r>
            <a:r>
              <a:rPr lang="en-US" altLang="ko-KR" sz="1000" dirty="0"/>
              <a:t>(' instance method ')</a:t>
            </a:r>
          </a:p>
          <a:p>
            <a:r>
              <a:rPr lang="en-US" altLang="ko-KR" sz="1000" dirty="0"/>
              <a:t>...    </a:t>
            </a:r>
            <a:r>
              <a:rPr lang="en-US" altLang="ko-KR" sz="1000" dirty="0" smtClean="0"/>
              <a:t> 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printC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/>
              <a:t>...       </a:t>
            </a:r>
            <a:r>
              <a:rPr lang="en-US" altLang="ko-KR" sz="1000" dirty="0" smtClean="0"/>
              <a:t>      </a:t>
            </a:r>
            <a:r>
              <a:rPr lang="en-US" altLang="ko-KR" sz="1000" dirty="0"/>
              <a:t>print(' class method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 smtClean="0"/>
              <a:t>…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p = </a:t>
            </a:r>
            <a:r>
              <a:rPr lang="en-US" altLang="ko-KR" sz="1000" dirty="0" err="1"/>
              <a:t>Preson</a:t>
            </a:r>
            <a:r>
              <a:rPr lang="en-US" altLang="ko-KR" sz="1000" dirty="0" smtClean="0"/>
              <a:t>()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p.printP</a:t>
            </a:r>
            <a:r>
              <a:rPr lang="en-US" altLang="ko-KR" sz="1000" dirty="0" smtClean="0"/>
              <a:t>()         #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bounding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Preson.printP</a:t>
            </a:r>
            <a:r>
              <a:rPr lang="en-US" altLang="ko-KR" sz="1000" dirty="0"/>
              <a:t>(p</a:t>
            </a:r>
            <a:r>
              <a:rPr lang="en-US" altLang="ko-KR" sz="1000" dirty="0" smtClean="0"/>
              <a:t>)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unbounding</a:t>
            </a:r>
            <a:endParaRPr lang="en-US" altLang="ko-KR" sz="1000" dirty="0"/>
          </a:p>
          <a:p>
            <a:r>
              <a:rPr lang="en-US" altLang="ko-KR" sz="1000" dirty="0"/>
              <a:t> instance method 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생성하고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bounding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클래스로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호출시는</a:t>
            </a:r>
            <a:r>
              <a:rPr lang="ko-KR" altLang="en-US" sz="1200" dirty="0" smtClean="0"/>
              <a:t> 인자로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객체를 전달해서 </a:t>
            </a:r>
            <a:r>
              <a:rPr lang="en-US" altLang="ko-KR" sz="1200" dirty="0" smtClean="0"/>
              <a:t>unbounding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93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Bound/unbound(2)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인자로 </a:t>
            </a:r>
            <a:r>
              <a:rPr lang="en-US" altLang="ko-KR" dirty="0" smtClean="0"/>
              <a:t>self, 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를 정의되어 있는 것에 따라 매칭시켜야 됨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80045"/>
              </p:ext>
            </p:extLst>
          </p:nvPr>
        </p:nvGraphicFramePr>
        <p:xfrm>
          <a:off x="611560" y="3789041"/>
          <a:ext cx="8153400" cy="2160238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6353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Transformation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an Object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Called from a Class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Instance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obj</a:t>
                      </a:r>
                      <a:r>
                        <a:rPr lang="en-US" sz="1400" dirty="0" smtClean="0">
                          <a:effectLst/>
                        </a:rPr>
                        <a:t>,*</a:t>
                      </a:r>
                      <a:r>
                        <a:rPr lang="en-US" sz="1400" dirty="0" err="1" smtClean="0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Static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f(*args)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2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Class method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</a:t>
                      </a:r>
                      <a:r>
                        <a:rPr lang="en-US" sz="1400" dirty="0" err="1" smtClean="0">
                          <a:effectLst/>
                        </a:rPr>
                        <a:t>cls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f(*</a:t>
                      </a:r>
                      <a:r>
                        <a:rPr lang="en-US" sz="1400" dirty="0" err="1">
                          <a:effectLst/>
                        </a:rPr>
                        <a:t>args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Inheritance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3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상속은 상위 클래스를 하나 또는 여러 개를 사용하는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pass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/>
              <a:t>상속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상위 </a:t>
            </a:r>
            <a:r>
              <a:rPr lang="ko-KR" altLang="en-US" dirty="0" err="1"/>
              <a:t>클래스명을</a:t>
            </a:r>
            <a:r>
              <a:rPr lang="ko-KR" altLang="en-US" dirty="0"/>
              <a:t> 여러 개 작성시 멀티 상속이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 smtClean="0"/>
              <a:t>            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9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클래스는 슈퍼클래스를 상속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2267744" y="2955235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004048" y="2945904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4048" y="248425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67744" y="25131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3707904" y="3439673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3928" y="370838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23728" y="4509120"/>
            <a:ext cx="48965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self.instanceS</a:t>
            </a:r>
            <a:r>
              <a:rPr lang="en-US" altLang="ko-KR" sz="1200" dirty="0"/>
              <a:t> = " static instance member"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whoami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472514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42" idx="2"/>
          </p:cNvCxnSpPr>
          <p:nvPr/>
        </p:nvCxnSpPr>
        <p:spPr>
          <a:xfrm flipV="1">
            <a:off x="3563888" y="4098032"/>
            <a:ext cx="2160240" cy="80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95736" y="4797152"/>
            <a:ext cx="367240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7" idx="1"/>
            <a:endCxn id="30" idx="1"/>
          </p:cNvCxnSpPr>
          <p:nvPr/>
        </p:nvCxnSpPr>
        <p:spPr>
          <a:xfrm rot="10800000" flipH="1">
            <a:off x="2195736" y="3449004"/>
            <a:ext cx="72008" cy="2032224"/>
          </a:xfrm>
          <a:prstGeom prst="bentConnector3">
            <a:avLst>
              <a:gd name="adj1" fmla="val -70619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구조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1844824"/>
            <a:ext cx="417646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/>
          </a:p>
          <a:p>
            <a:r>
              <a:rPr lang="en-US" altLang="ko-KR" sz="1000" b="1" dirty="0" smtClean="0"/>
              <a:t>&gt;&gt;&gt; </a:t>
            </a:r>
            <a:r>
              <a:rPr lang="en-US" altLang="ko-KR" sz="1000" b="1" dirty="0"/>
              <a:t>one = 1</a:t>
            </a:r>
          </a:p>
          <a:p>
            <a:r>
              <a:rPr lang="en-US" altLang="ko-KR" sz="1000" b="1" dirty="0"/>
              <a:t>&gt;&gt;&gt; type(one)</a:t>
            </a:r>
          </a:p>
          <a:p>
            <a:r>
              <a:rPr lang="en-US" altLang="ko-KR" sz="1000" b="1" dirty="0"/>
              <a:t>&lt;type '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'&gt;</a:t>
            </a:r>
          </a:p>
          <a:p>
            <a:r>
              <a:rPr lang="en-US" altLang="ko-KR" sz="1000" b="1" dirty="0"/>
              <a:t>&gt;&gt;&gt; type(type(one))</a:t>
            </a:r>
          </a:p>
          <a:p>
            <a:r>
              <a:rPr lang="en-US" altLang="ko-KR" sz="1000" b="1" dirty="0"/>
              <a:t>&lt;type 'type</a:t>
            </a:r>
            <a:r>
              <a:rPr lang="en-US" altLang="ko-KR" sz="1000" b="1" dirty="0" smtClean="0"/>
              <a:t>'&gt;</a:t>
            </a:r>
          </a:p>
          <a:p>
            <a:r>
              <a:rPr lang="en-US" altLang="ko-KR" sz="1000" b="1" dirty="0"/>
              <a:t>&gt;&gt;&gt; type(one).__bases__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</a:p>
          <a:p>
            <a:r>
              <a:rPr lang="en-US" altLang="ko-KR" sz="1000" b="1" dirty="0"/>
              <a:t>&gt;&gt;&gt; object </a:t>
            </a:r>
          </a:p>
          <a:p>
            <a:r>
              <a:rPr lang="en-US" altLang="ko-KR" sz="1000" b="1" dirty="0"/>
              <a:t>&lt;type 'object'&gt;</a:t>
            </a:r>
          </a:p>
          <a:p>
            <a:r>
              <a:rPr lang="en-US" altLang="ko-KR" sz="1000" b="1" dirty="0"/>
              <a:t>&gt;&gt;&gt; type </a:t>
            </a:r>
          </a:p>
          <a:p>
            <a:r>
              <a:rPr lang="en-US" altLang="ko-KR" sz="1000" b="1" dirty="0"/>
              <a:t>&lt;type 'type'&gt; </a:t>
            </a:r>
          </a:p>
          <a:p>
            <a:r>
              <a:rPr lang="en-US" altLang="ko-KR" sz="1000" b="1" dirty="0"/>
              <a:t>&gt;&gt;&gt; type(object)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object.__bases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type.__class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type.__bases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'object</a:t>
            </a:r>
            <a:r>
              <a:rPr lang="en-US" altLang="ko-KR" sz="1000" b="1" dirty="0" smtClean="0"/>
              <a:t>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object) </a:t>
            </a:r>
          </a:p>
          <a:p>
            <a:r>
              <a:rPr lang="en-US" altLang="ko-KR" sz="1000" b="1" dirty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(type, object) </a:t>
            </a:r>
          </a:p>
          <a:p>
            <a:r>
              <a:rPr lang="en-US" altLang="ko-KR" sz="1000" b="1" dirty="0" smtClean="0"/>
              <a:t>True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isinstance</a:t>
            </a:r>
            <a:r>
              <a:rPr lang="en-US" altLang="ko-KR" sz="1000" b="1" dirty="0"/>
              <a:t>(object, type)</a:t>
            </a:r>
          </a:p>
          <a:p>
            <a:r>
              <a:rPr lang="en-US" altLang="ko-KR" sz="1000" b="1" dirty="0"/>
              <a:t>True</a:t>
            </a:r>
            <a:endParaRPr lang="en-US" altLang="ko-KR" sz="1000" b="1" dirty="0" smtClean="0"/>
          </a:p>
          <a:p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24328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87989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68616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84504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str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6" idx="0"/>
            <a:endCxn id="11" idx="2"/>
          </p:cNvCxnSpPr>
          <p:nvPr/>
        </p:nvCxnSpPr>
        <p:spPr>
          <a:xfrm rot="5400000" flipH="1" flipV="1">
            <a:off x="6496682" y="4001960"/>
            <a:ext cx="1047180" cy="1944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0"/>
            <a:endCxn id="15" idx="2"/>
          </p:cNvCxnSpPr>
          <p:nvPr/>
        </p:nvCxnSpPr>
        <p:spPr>
          <a:xfrm rot="16200000" flipV="1">
            <a:off x="6172765" y="4533754"/>
            <a:ext cx="1047180" cy="880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8" idx="0"/>
            <a:endCxn id="11" idx="2"/>
          </p:cNvCxnSpPr>
          <p:nvPr/>
        </p:nvCxnSpPr>
        <p:spPr>
          <a:xfrm rot="16200000" flipV="1">
            <a:off x="7598878" y="4843980"/>
            <a:ext cx="1047180" cy="2601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2120" y="3068960"/>
            <a:ext cx="2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u="sng" dirty="0" smtClean="0"/>
              <a:t>클래스 구조</a:t>
            </a:r>
            <a:endParaRPr lang="ko-KR" altLang="en-US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755576" y="5301208"/>
            <a:ext cx="2376264" cy="9613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31840" y="4828470"/>
            <a:ext cx="2448272" cy="1039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11" idx="1"/>
          </p:cNvCxnSpPr>
          <p:nvPr/>
        </p:nvCxnSpPr>
        <p:spPr>
          <a:xfrm>
            <a:off x="6724093" y="4188663"/>
            <a:ext cx="8002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구조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356992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&gt;&gt;&gt; list </a:t>
            </a:r>
          </a:p>
          <a:p>
            <a:r>
              <a:rPr lang="en-US" altLang="ko-KR" sz="1000" b="1" dirty="0"/>
              <a:t>&lt;type 'list'&gt;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list.__class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&lt;type 'type'&gt;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list.__bases</a:t>
            </a:r>
            <a:r>
              <a:rPr lang="en-US" altLang="ko-KR" sz="1000" b="1" dirty="0"/>
              <a:t>__  </a:t>
            </a:r>
          </a:p>
          <a:p>
            <a:r>
              <a:rPr lang="en-US" altLang="ko-KR" sz="1000" b="1" dirty="0"/>
              <a:t>(&lt;type 'object'&gt;,)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tuple.__class</a:t>
            </a:r>
            <a:r>
              <a:rPr lang="en-US" altLang="ko-KR" sz="1000" b="1" dirty="0"/>
              <a:t>__, </a:t>
            </a:r>
            <a:r>
              <a:rPr lang="en-US" altLang="ko-KR" sz="1000" b="1" dirty="0" err="1"/>
              <a:t>tuple.__bases</a:t>
            </a:r>
            <a:r>
              <a:rPr lang="en-US" altLang="ko-KR" sz="1000" b="1" dirty="0"/>
              <a:t>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.__class__, </a:t>
            </a:r>
            <a:r>
              <a:rPr lang="en-US" altLang="ko-KR" sz="1000" b="1" dirty="0" err="1"/>
              <a:t>dict</a:t>
            </a:r>
            <a:r>
              <a:rPr lang="en-US" altLang="ko-KR" sz="1000" b="1" dirty="0"/>
              <a:t>.__bases__ </a:t>
            </a:r>
          </a:p>
          <a:p>
            <a:r>
              <a:rPr lang="en-US" altLang="ko-KR" sz="1000" b="1" dirty="0"/>
              <a:t>(&lt;type 'type'&gt;, (&lt;type 'object'&gt;,))</a:t>
            </a:r>
          </a:p>
          <a:p>
            <a:r>
              <a:rPr lang="en-US" altLang="ko-KR" sz="1000" b="1" dirty="0"/>
              <a:t>&gt;&gt;&gt;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 = [1,2,3] </a:t>
            </a:r>
          </a:p>
          <a:p>
            <a:r>
              <a:rPr lang="en-US" altLang="ko-KR" sz="1000" b="1" dirty="0"/>
              <a:t>&gt;&gt;&gt; </a:t>
            </a:r>
            <a:r>
              <a:rPr lang="en-US" altLang="ko-KR" sz="1000" b="1" dirty="0" err="1"/>
              <a:t>mylist</a:t>
            </a:r>
            <a:r>
              <a:rPr lang="en-US" altLang="ko-KR" sz="1000" b="1" dirty="0"/>
              <a:t>.__class__ </a:t>
            </a:r>
          </a:p>
          <a:p>
            <a:r>
              <a:rPr lang="en-US" altLang="ko-KR" sz="1000" b="1" dirty="0"/>
              <a:t>&lt;type 'list'&gt;</a:t>
            </a:r>
          </a:p>
          <a:p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 타입은 상속을 받을 때 타입 객체를 바로 받지만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클래스를 처리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20072" y="29969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 </a:t>
            </a:r>
            <a:r>
              <a:rPr lang="ko-KR" altLang="en-US" sz="1400" u="sng" dirty="0" smtClean="0"/>
              <a:t>객체 생성 예시</a:t>
            </a:r>
            <a:endParaRPr lang="ko-KR" altLang="en-US" sz="1400" u="sng" dirty="0"/>
          </a:p>
        </p:txBody>
      </p:sp>
      <p:sp>
        <p:nvSpPr>
          <p:cNvPr id="38" name="직사각형 37"/>
          <p:cNvSpPr/>
          <p:nvPr/>
        </p:nvSpPr>
        <p:spPr>
          <a:xfrm>
            <a:off x="4427984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20680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1896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메타클래스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0152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680012" y="4077072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</a:t>
            </a:r>
            <a:r>
              <a:rPr lang="en-US" altLang="ko-KR" sz="1400" dirty="0" smtClean="0"/>
              <a:t>ype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048164" y="4036809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</a:t>
            </a:r>
            <a:r>
              <a:rPr lang="en-US" altLang="ko-KR" sz="1400" dirty="0" smtClean="0"/>
              <a:t>bject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48164" y="4552698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416316" y="4543367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49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Inheritance-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 smtClean="0"/>
              <a:t>상속된 클래스도 검색하는 순서가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정리한 순서대로 변수나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검색하여 처리됨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상속된 클래스에 동일한 이름이 변수나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검색된 것으로 처리함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상위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) </a:t>
            </a:r>
            <a:r>
              <a:rPr lang="en-US" altLang="ko-KR" sz="15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</a:t>
            </a:r>
            <a:r>
              <a:rPr lang="en-US" altLang="ko-KR" sz="1500" dirty="0" smtClean="0"/>
              <a:t>          </a:t>
            </a:r>
            <a:r>
              <a:rPr lang="en-US" altLang="ko-KR" sz="1500" dirty="0"/>
              <a:t>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1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Inheritance 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Parent: </a:t>
            </a:r>
            <a:r>
              <a:rPr lang="en-US" altLang="ko-KR" sz="1200" dirty="0" smtClean="0"/>
              <a:t>                 # </a:t>
            </a:r>
            <a:r>
              <a:rPr lang="en-US" altLang="ko-KR" sz="1200" dirty="0"/>
              <a:t>define parent </a:t>
            </a:r>
            <a:r>
              <a:rPr lang="en-US" altLang="ko-KR" sz="1200" dirty="0" smtClean="0"/>
              <a:t>class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100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print </a:t>
            </a:r>
            <a:r>
              <a:rPr lang="en-US" altLang="ko-KR" sz="1200" dirty="0"/>
              <a:t>"Calling parent </a:t>
            </a:r>
            <a:r>
              <a:rPr lang="en-US" altLang="ko-KR" sz="1200" dirty="0" smtClean="0"/>
              <a:t>constructor“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parentMethod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parent method'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Parent.parentAttr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"Parent attribute :", </a:t>
            </a:r>
            <a:r>
              <a:rPr lang="en-US" altLang="ko-KR" sz="1200" dirty="0" err="1"/>
              <a:t>Parent.parentAttr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Child(Parent): </a:t>
            </a:r>
            <a:r>
              <a:rPr lang="en-US" altLang="ko-KR" sz="1200" dirty="0" smtClean="0"/>
              <a:t>     # </a:t>
            </a:r>
            <a:r>
              <a:rPr lang="en-US" altLang="ko-KR" sz="1200" dirty="0"/>
              <a:t>define child class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"Calling child constructor"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childMethod</a:t>
            </a:r>
            <a:r>
              <a:rPr lang="en-US" altLang="ko-KR" sz="1200" dirty="0"/>
              <a:t>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'Calling child method'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652392" y="2996952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 = Child() </a:t>
            </a:r>
            <a:r>
              <a:rPr lang="en-US" altLang="ko-KR" sz="1200" dirty="0" smtClean="0"/>
              <a:t>           # </a:t>
            </a:r>
            <a:r>
              <a:rPr lang="en-US" altLang="ko-KR" sz="1200" dirty="0"/>
              <a:t>instance of </a:t>
            </a:r>
            <a:r>
              <a:rPr lang="en-US" altLang="ko-KR" sz="1200" dirty="0" smtClean="0"/>
              <a:t>child</a:t>
            </a:r>
          </a:p>
          <a:p>
            <a:r>
              <a:rPr lang="en-US" altLang="ko-KR" sz="1200" dirty="0" err="1" smtClean="0"/>
              <a:t>c.childMethod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# </a:t>
            </a:r>
            <a:r>
              <a:rPr lang="en-US" altLang="ko-KR" sz="1200" dirty="0"/>
              <a:t>child calls its method </a:t>
            </a:r>
            <a:r>
              <a:rPr lang="en-US" altLang="ko-KR" sz="1200" dirty="0" err="1"/>
              <a:t>c.parentMethod</a:t>
            </a:r>
            <a:r>
              <a:rPr lang="en-US" altLang="ko-KR" sz="1200" dirty="0" smtClean="0"/>
              <a:t>()  </a:t>
            </a:r>
            <a:r>
              <a:rPr lang="en-US" altLang="ko-KR" sz="1200" dirty="0"/>
              <a:t># calls parent's method </a:t>
            </a:r>
            <a:r>
              <a:rPr lang="en-US" altLang="ko-KR" sz="1200" dirty="0" err="1"/>
              <a:t>c.setAttr</a:t>
            </a:r>
            <a:r>
              <a:rPr lang="en-US" altLang="ko-KR" sz="1200" dirty="0"/>
              <a:t>(200) </a:t>
            </a:r>
            <a:r>
              <a:rPr lang="en-US" altLang="ko-KR" sz="1200" dirty="0" smtClean="0"/>
              <a:t>       # </a:t>
            </a:r>
            <a:r>
              <a:rPr lang="en-US" altLang="ko-KR" sz="1200" dirty="0"/>
              <a:t>again call parent's method </a:t>
            </a:r>
            <a:r>
              <a:rPr lang="en-US" altLang="ko-KR" sz="1200" dirty="0" err="1"/>
              <a:t>c.getAttr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             # </a:t>
            </a:r>
            <a:r>
              <a:rPr lang="en-US" altLang="ko-KR" sz="1200" dirty="0"/>
              <a:t>again call parent's </a:t>
            </a:r>
            <a:r>
              <a:rPr lang="en-US" altLang="ko-KR" sz="1200" dirty="0" smtClean="0"/>
              <a:t>method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Calling child constructor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child method </a:t>
            </a:r>
            <a:endParaRPr lang="en-US" altLang="ko-KR" sz="1200" dirty="0" smtClean="0"/>
          </a:p>
          <a:p>
            <a:r>
              <a:rPr lang="en-US" altLang="ko-KR" sz="1200" dirty="0" smtClean="0"/>
              <a:t>Calling </a:t>
            </a:r>
            <a:r>
              <a:rPr lang="en-US" altLang="ko-KR" sz="1200" dirty="0"/>
              <a:t>parent method </a:t>
            </a:r>
            <a:endParaRPr lang="en-US" altLang="ko-KR" sz="1200" dirty="0" smtClean="0"/>
          </a:p>
          <a:p>
            <a:r>
              <a:rPr lang="en-US" altLang="ko-KR" sz="1200" dirty="0" smtClean="0"/>
              <a:t>Parent </a:t>
            </a:r>
            <a:r>
              <a:rPr lang="en-US" altLang="ko-KR" sz="1200" dirty="0"/>
              <a:t>attribute : 200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24208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4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Mixin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기존 상속구조에 대한 변경을 최소화하기 위해 </a:t>
            </a:r>
            <a:r>
              <a:rPr lang="ko-KR" altLang="en-US" dirty="0" err="1" smtClean="0"/>
              <a:t>메소드기반의</a:t>
            </a:r>
            <a:r>
              <a:rPr lang="ko-KR" altLang="en-US" dirty="0" smtClean="0"/>
              <a:t> 클래스 생성하여 상속받아 처리하는 방법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020568"/>
            <a:ext cx="3888432" cy="357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sub(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if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(self, String) 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/>
              <a:t>" String no support"</a:t>
            </a:r>
          </a:p>
          <a:p>
            <a:r>
              <a:rPr lang="en-US" altLang="ko-KR" sz="1200" dirty="0" smtClean="0"/>
              <a:t>        else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smtClean="0"/>
              <a:t>            return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self.y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Number(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y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String(</a:t>
            </a:r>
            <a:r>
              <a:rPr lang="en-US" altLang="ko-KR" sz="1200" dirty="0" err="1"/>
              <a:t>Mixin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y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52392" y="3504953"/>
            <a:ext cx="3888432" cy="2300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n1 = Number(5,6)</a:t>
            </a:r>
          </a:p>
          <a:p>
            <a:r>
              <a:rPr lang="en-US" altLang="ko-KR" sz="1200" dirty="0" smtClean="0"/>
              <a:t>n1.add(n1.x,n1.y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n1.sub(n1.x,n1.y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s1 </a:t>
            </a:r>
            <a:r>
              <a:rPr lang="en-US" altLang="ko-KR" sz="1200" dirty="0"/>
              <a:t>= String("hello ", "world")</a:t>
            </a:r>
          </a:p>
          <a:p>
            <a:r>
              <a:rPr lang="en-US" altLang="ko-KR" sz="1200" dirty="0"/>
              <a:t>print s1.add(s1.x, s1.y)</a:t>
            </a:r>
          </a:p>
          <a:p>
            <a:r>
              <a:rPr lang="en-US" altLang="ko-KR" sz="1200" dirty="0"/>
              <a:t>print s1.sub(s1.x, s1.y)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020568"/>
            <a:ext cx="2736304" cy="31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상속구조 확인하기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resolution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Mro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클래스에 있으므로 직접 </a:t>
            </a:r>
            <a:r>
              <a:rPr lang="en-US" altLang="ko-KR" dirty="0" err="1" smtClean="0"/>
              <a:t>type.mro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로 호출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429000"/>
            <a:ext cx="309634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a = A('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print a.name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type.mro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/>
              <a:t>print(type(a),type(a).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())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84373" y="3718773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dahl</a:t>
            </a:r>
            <a:endParaRPr lang="en-US" altLang="ko-KR" sz="1200" dirty="0"/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&lt;type 'object'&gt;]</a:t>
            </a:r>
          </a:p>
          <a:p>
            <a:r>
              <a:rPr lang="en-US" altLang="ko-KR" sz="1200" dirty="0"/>
              <a:t>(&lt;class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[&lt;class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&lt;type 'object'&gt;])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27292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MRO </a:t>
            </a:r>
            <a:r>
              <a:rPr lang="ko-KR" altLang="en-US" dirty="0" smtClean="0"/>
              <a:t>처리 시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Old style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를 알 수 없으므로 </a:t>
            </a:r>
            <a:r>
              <a:rPr lang="en-US" altLang="ko-KR" dirty="0" err="1" smtClean="0"/>
              <a:t>mro</a:t>
            </a:r>
            <a:r>
              <a:rPr lang="ko-KR" altLang="en-US" dirty="0" smtClean="0"/>
              <a:t>를 사용하려면 명확히 상속을 표시해야 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429000"/>
            <a:ext cx="3096344" cy="125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test1 :</a:t>
            </a:r>
          </a:p>
          <a:p>
            <a:r>
              <a:rPr lang="en-US" altLang="ko-KR" sz="1200" dirty="0"/>
              <a:t>    print " test1 </a:t>
            </a:r>
            <a:r>
              <a:rPr lang="en-US" altLang="ko-KR" sz="1200" dirty="0" smtClean="0"/>
              <a:t>“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</a:t>
            </a:r>
            <a:r>
              <a:rPr lang="en-US" altLang="ko-KR" sz="1200" dirty="0"/>
              <a:t>test1.mro()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373" y="371877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class test1 has no attribute '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4941168"/>
            <a:ext cx="3096344" cy="125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test1(object) :</a:t>
            </a:r>
          </a:p>
          <a:p>
            <a:r>
              <a:rPr lang="en-US" altLang="ko-KR" sz="1200" dirty="0"/>
              <a:t>    print " test1 "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test1.mro()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24763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 test1 </a:t>
            </a:r>
          </a:p>
          <a:p>
            <a:r>
              <a:rPr lang="en-US" altLang="ko-KR" sz="1200" dirty="0"/>
              <a:t>[&lt;class '__main__.test1'&gt;, &lt;type 'object'&gt;]</a:t>
            </a:r>
          </a:p>
          <a:p>
            <a:r>
              <a:rPr lang="en-US" altLang="ko-KR" sz="1200" dirty="0" smtClean="0"/>
              <a:t>'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9169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__,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상속인 경우 클래스 객체들이 우선순서를 확인하는 속성과 </a:t>
            </a:r>
            <a:r>
              <a:rPr lang="ko-KR" altLang="en-US" dirty="0" err="1" smtClean="0"/>
              <a:t>메소드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Base1(object):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amethod</a:t>
            </a:r>
            <a:r>
              <a:rPr lang="en-US" altLang="ko-KR" sz="1200" dirty="0"/>
              <a:t>(self): print "Base1"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Base2(Base1): 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Base3(object):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amethod</a:t>
            </a:r>
            <a:r>
              <a:rPr lang="en-US" altLang="ko-KR" sz="1200" dirty="0"/>
              <a:t>(self): print "Base3"</a:t>
            </a:r>
          </a:p>
          <a:p>
            <a:endParaRPr lang="en-US" altLang="ko-KR" sz="1200" dirty="0"/>
          </a:p>
          <a:p>
            <a:r>
              <a:rPr lang="en-US" altLang="ko-KR" sz="1200" dirty="0"/>
              <a:t>class test(Base2,Base3) :</a:t>
            </a:r>
          </a:p>
          <a:p>
            <a:r>
              <a:rPr lang="en-US" altLang="ko-KR" sz="1200" dirty="0"/>
              <a:t>    A = </a:t>
            </a:r>
            <a:r>
              <a:rPr lang="en-US" altLang="ko-KR" sz="1200" dirty="0" smtClean="0"/>
              <a:t>'</a:t>
            </a:r>
            <a:r>
              <a:rPr lang="en-US" altLang="ko-KR" sz="1200" dirty="0" err="1" smtClean="0"/>
              <a:t>aaaa</a:t>
            </a:r>
            <a:r>
              <a:rPr lang="en-US" altLang="ko-KR" sz="1200" dirty="0" smtClean="0"/>
              <a:t>‘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instance = test()  </a:t>
            </a:r>
          </a:p>
          <a:p>
            <a:r>
              <a:rPr lang="en-US" altLang="ko-KR" sz="1200" dirty="0" err="1"/>
              <a:t>instance.amethod</a:t>
            </a:r>
            <a:r>
              <a:rPr lang="en-US" altLang="ko-KR" sz="1200" dirty="0"/>
              <a:t>()  </a:t>
            </a:r>
          </a:p>
          <a:p>
            <a:r>
              <a:rPr lang="en-US" altLang="ko-KR" sz="1200" dirty="0"/>
              <a:t>print test.__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__ 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test.mro</a:t>
            </a:r>
            <a:r>
              <a:rPr lang="en-US" altLang="ko-KR" sz="12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365104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Base1</a:t>
            </a:r>
          </a:p>
          <a:p>
            <a:r>
              <a:rPr lang="en-US" altLang="ko-KR" sz="1200" dirty="0"/>
              <a:t>(&lt;class '__</a:t>
            </a:r>
            <a:r>
              <a:rPr lang="en-US" altLang="ko-KR" sz="1200" dirty="0" err="1"/>
              <a:t>main__.test</a:t>
            </a:r>
            <a:r>
              <a:rPr lang="en-US" altLang="ko-KR" sz="1200" dirty="0"/>
              <a:t>'&gt;, &lt;class '__main__.Base2'&gt;, &lt;class '__main__.Base1'&gt;, &lt;class '__main__.Base3'&gt;, &lt;type 'object'&gt;)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main__.test</a:t>
            </a:r>
            <a:r>
              <a:rPr lang="en-US" altLang="ko-KR" sz="1200" dirty="0"/>
              <a:t>'&gt;, &lt;class '__main__.Base2'&gt;, &lt;class '__main__.Base1'&gt;, &lt;class '__main__.Base3'&gt;, &lt;type 'object'&gt;]</a:t>
            </a:r>
          </a:p>
        </p:txBody>
      </p:sp>
    </p:spTree>
    <p:extLst>
      <p:ext uri="{BB962C8B-B14F-4D97-AF65-F5344CB8AC3E}">
        <p14:creationId xmlns:p14="http://schemas.microsoft.com/office/powerpoint/2010/main" val="2805725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자기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호출하기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Hasattr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재작성</a:t>
            </a:r>
            <a:r>
              <a:rPr lang="ko-KR" altLang="en-US" dirty="0" smtClean="0"/>
              <a:t> 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상속인 경우 클래스 객체들이 우선순서를 </a:t>
            </a:r>
            <a:r>
              <a:rPr lang="ko-KR" altLang="en-US" dirty="0" smtClean="0"/>
              <a:t>확인하고 속성을 접근하는 예시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31236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attrname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           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self,attrname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"</a:t>
            </a:r>
            <a:r>
              <a:rPr lang="en-US" altLang="ko-KR" sz="1200" dirty="0" smtClean="0"/>
              <a:t>B“  # </a:t>
            </a:r>
            <a:r>
              <a:rPr lang="ko-KR" altLang="en-US" sz="1200" dirty="0" smtClean="0"/>
              <a:t>최상위</a:t>
            </a:r>
            <a:endParaRPr lang="en-US" altLang="ko-KR" sz="1200" dirty="0"/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attrname</a:t>
            </a:r>
            <a:r>
              <a:rPr lang="en-US" altLang="ko-KR" sz="1200" dirty="0"/>
              <a:t> in A.__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: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"</a:t>
            </a:r>
            <a:r>
              <a:rPr lang="en-US" altLang="ko-KR" sz="1200" dirty="0" smtClean="0"/>
              <a:t>A“ # </a:t>
            </a:r>
            <a:r>
              <a:rPr lang="ko-KR" altLang="en-US" sz="1200" dirty="0" smtClean="0"/>
              <a:t>클래스</a:t>
            </a:r>
            <a:endParaRPr lang="en-US" altLang="ko-KR" sz="1200" dirty="0"/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attrname</a:t>
            </a:r>
            <a:r>
              <a:rPr lang="en-US" altLang="ko-KR" sz="1200" dirty="0"/>
              <a:t> in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: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"</a:t>
            </a:r>
            <a:r>
              <a:rPr lang="en-US" altLang="ko-KR" sz="1200" dirty="0" smtClean="0"/>
              <a:t>S“  #</a:t>
            </a:r>
            <a:r>
              <a:rPr lang="ko-KR" altLang="en-US" sz="1200" dirty="0" err="1" smtClean="0"/>
              <a:t>인스턴스</a:t>
            </a:r>
            <a:endParaRPr lang="en-US" altLang="ko-KR" sz="1200" dirty="0"/>
          </a:p>
          <a:p>
            <a:r>
              <a:rPr lang="en-US" altLang="ko-KR" sz="1200" dirty="0"/>
              <a:t>        else :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= "N"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val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5157192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실행 결과</a:t>
            </a:r>
            <a:endParaRPr lang="en-US" altLang="ko-KR" sz="1000" dirty="0" smtClean="0"/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 smtClean="0"/>
              <a:t>B  </a:t>
            </a:r>
            <a:endParaRPr lang="en-US" altLang="ko-KR" sz="1000" dirty="0"/>
          </a:p>
          <a:p>
            <a:r>
              <a:rPr lang="en-US" altLang="ko-KR" sz="1000" dirty="0"/>
              <a:t>S</a:t>
            </a:r>
          </a:p>
          <a:p>
            <a:r>
              <a:rPr lang="en-US" altLang="ko-KR" sz="1000" dirty="0"/>
              <a:t>A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183362"/>
            <a:ext cx="3312368" cy="182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 = A("</a:t>
            </a:r>
            <a:r>
              <a:rPr lang="en-US" altLang="ko-KR" sz="1200" dirty="0" err="1"/>
              <a:t>dahl</a:t>
            </a:r>
            <a:r>
              <a:rPr lang="en-US" altLang="ko-KR" sz="1200" dirty="0"/>
              <a:t>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(a,"__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(object,"__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a.hasattr</a:t>
            </a:r>
            <a:r>
              <a:rPr lang="en-US" altLang="ko-KR" sz="1200" dirty="0"/>
              <a:t>("__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a.hasattr</a:t>
            </a:r>
            <a:r>
              <a:rPr lang="en-US" altLang="ko-KR" sz="1200" dirty="0"/>
              <a:t>("name")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a.hasattr</a:t>
            </a:r>
            <a:r>
              <a:rPr lang="en-US" altLang="ko-KR" sz="1200" dirty="0"/>
              <a:t>("__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__")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64825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Super()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서브클래스 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변수를 호출하였지만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순성 따라 </a:t>
            </a:r>
            <a:r>
              <a:rPr lang="en-US" altLang="ko-KR" dirty="0" err="1" smtClean="0"/>
              <a:t>A.bar</a:t>
            </a:r>
            <a:r>
              <a:rPr lang="ko-KR" altLang="en-US" dirty="0" smtClean="0"/>
              <a:t>가 호출되어 처리됨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212976"/>
            <a:ext cx="30963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" super function ", super(C,C())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C.mro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super(C,C()).__self__</a:t>
            </a:r>
          </a:p>
          <a:p>
            <a:r>
              <a:rPr lang="en-US" altLang="ko-KR" sz="1000" dirty="0"/>
              <a:t>print super(C,C()).bar</a:t>
            </a:r>
          </a:p>
          <a:p>
            <a:r>
              <a:rPr lang="en-US" altLang="ko-KR" sz="1000" dirty="0"/>
              <a:t>print super(B,B()).__self__</a:t>
            </a:r>
          </a:p>
          <a:p>
            <a:r>
              <a:rPr lang="en-US" altLang="ko-KR" sz="1000" dirty="0"/>
              <a:t>print super(B,B()).__</a:t>
            </a:r>
            <a:r>
              <a:rPr lang="en-US" altLang="ko-KR" sz="1000" dirty="0" err="1"/>
              <a:t>self__.bar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super function  &lt;super: &lt;class 'C'&gt;, &lt;C object&gt;&gt;</a:t>
            </a:r>
          </a:p>
          <a:p>
            <a:r>
              <a:rPr lang="en-US" altLang="ko-KR" sz="1200" dirty="0"/>
              <a:t>[&lt;class '__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main__.A</a:t>
            </a:r>
            <a:r>
              <a:rPr lang="en-US" altLang="ko-KR" sz="1200" dirty="0"/>
              <a:t>'&gt;, &lt;class '__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'&gt;, &lt;type 'object'&gt;]</a:t>
            </a:r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main__.C</a:t>
            </a:r>
            <a:r>
              <a:rPr lang="en-US" altLang="ko-KR" sz="1200" dirty="0"/>
              <a:t> object at 0x0F01BA10&gt;</a:t>
            </a:r>
          </a:p>
          <a:p>
            <a:r>
              <a:rPr lang="en-US" altLang="ko-KR" sz="1200" dirty="0" smtClean="0"/>
              <a:t>100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  <a:p>
            <a:r>
              <a:rPr lang="en-US" altLang="ko-KR" sz="1200" dirty="0"/>
              <a:t>&lt;__</a:t>
            </a:r>
            <a:r>
              <a:rPr lang="en-US" altLang="ko-KR" sz="1200" dirty="0" err="1"/>
              <a:t>main__.B</a:t>
            </a:r>
            <a:r>
              <a:rPr lang="en-US" altLang="ko-KR" sz="1200" dirty="0"/>
              <a:t> object at 0x0F01B6B0&gt;</a:t>
            </a:r>
          </a:p>
          <a:p>
            <a:r>
              <a:rPr lang="en-US" altLang="ko-KR" sz="1200" dirty="0" smtClean="0"/>
              <a:t>0      </a:t>
            </a:r>
            <a:r>
              <a:rPr lang="en-US" altLang="ko-KR" sz="1200" dirty="0" smtClean="0">
                <a:sym typeface="Wingdings" panose="05000000000000000000" pitchFamily="2" charset="2"/>
              </a:rPr>
              <a:t>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B.bar</a:t>
            </a:r>
            <a:r>
              <a:rPr lang="ko-KR" altLang="en-US" sz="1200" dirty="0" smtClean="0">
                <a:sym typeface="Wingdings" panose="05000000000000000000" pitchFamily="2" charset="2"/>
              </a:rPr>
              <a:t>의 값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59905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함수의 </a:t>
            </a:r>
            <a:r>
              <a:rPr lang="en-US" altLang="ko-KR" dirty="0"/>
              <a:t>binding(2.x)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클래스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연결되는 구조이므로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빠지면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이 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4005064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NULL&gt;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5445224"/>
            <a:ext cx="3096344" cy="100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print super(C).foo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66386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함수이라서 </a:t>
            </a:r>
            <a:r>
              <a:rPr lang="en-US" altLang="ko-KR" sz="1200" dirty="0" smtClean="0"/>
              <a:t>binding </a:t>
            </a:r>
            <a:r>
              <a:rPr lang="ko-KR" altLang="en-US" sz="1200" dirty="0" smtClean="0"/>
              <a:t>에러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 err="1"/>
              <a:t>AttributeError</a:t>
            </a:r>
            <a:r>
              <a:rPr lang="en-US" altLang="ko-KR" sz="1200" dirty="0"/>
              <a:t>: 'super' object has no attribute 'foo'</a:t>
            </a:r>
          </a:p>
        </p:txBody>
      </p:sp>
    </p:spTree>
    <p:extLst>
      <p:ext uri="{BB962C8B-B14F-4D97-AF65-F5344CB8AC3E}">
        <p14:creationId xmlns:p14="http://schemas.microsoft.com/office/powerpoint/2010/main" val="276107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언어에서 객체를 만드는 타입을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정의하여 사용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36096" y="3741707"/>
            <a:ext cx="2808312" cy="1832644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클래스 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99592" y="2791961"/>
            <a:ext cx="3708412" cy="373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/>
          </a:p>
          <a:p>
            <a:r>
              <a:rPr lang="en-US" altLang="ko-KR" sz="1200" b="1" dirty="0" smtClean="0"/>
              <a:t>class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수행할 문장 </a:t>
            </a:r>
            <a:r>
              <a:rPr lang="en-US" altLang="ko-KR" sz="1200" dirty="0" smtClean="0"/>
              <a:t>1&gt;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클래스메소드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정적메소드</a:t>
            </a:r>
            <a:r>
              <a:rPr lang="en-US" altLang="ko-KR" sz="1200" dirty="0" smtClean="0"/>
              <a:t>([,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 smtClean="0"/>
              <a:t>수행할 </a:t>
            </a:r>
            <a:r>
              <a:rPr lang="ko-KR" altLang="en-US" sz="1200" dirty="0"/>
              <a:t>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 smtClean="0"/>
              <a:t>    ...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73016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19" idx="1"/>
          </p:cNvCxnSpPr>
          <p:nvPr/>
        </p:nvCxnSpPr>
        <p:spPr>
          <a:xfrm>
            <a:off x="3635896" y="3789040"/>
            <a:ext cx="1800200" cy="738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20281" y="3068960"/>
            <a:ext cx="2592288" cy="352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3"/>
            <a:endCxn id="17" idx="1"/>
          </p:cNvCxnSpPr>
          <p:nvPr/>
        </p:nvCxnSpPr>
        <p:spPr>
          <a:xfrm>
            <a:off x="3612569" y="3245360"/>
            <a:ext cx="1823527" cy="714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8071" y="4266094"/>
            <a:ext cx="2592288" cy="2115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20" idx="1"/>
          </p:cNvCxnSpPr>
          <p:nvPr/>
        </p:nvCxnSpPr>
        <p:spPr>
          <a:xfrm flipV="1">
            <a:off x="3650359" y="5225276"/>
            <a:ext cx="1785737" cy="9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276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접근</a:t>
            </a:r>
            <a:r>
              <a:rPr lang="en-US" altLang="ko-KR" dirty="0" smtClean="0"/>
              <a:t>(2.x)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Super(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__get__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 있어 </a:t>
            </a:r>
            <a:r>
              <a:rPr lang="ko-KR" altLang="en-US" dirty="0" err="1" smtClean="0"/>
              <a:t>재상속</a:t>
            </a:r>
            <a:r>
              <a:rPr lang="ko-KR" altLang="en-US" dirty="0"/>
              <a:t> </a:t>
            </a:r>
            <a:r>
              <a:rPr lang="ko-KR" altLang="en-US" dirty="0" smtClean="0"/>
              <a:t>후에 처리시 </a:t>
            </a:r>
            <a:r>
              <a:rPr lang="ko-KR" altLang="en-US" dirty="0" err="1" smtClean="0"/>
              <a:t>에러없이</a:t>
            </a:r>
            <a:r>
              <a:rPr lang="ko-KR" altLang="en-US" dirty="0" smtClean="0"/>
              <a:t> 상위 클래스를 접근 가능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573016"/>
            <a:ext cx="309634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 :</a:t>
            </a:r>
          </a:p>
          <a:p>
            <a:r>
              <a:rPr lang="en-US" altLang="ko-KR" sz="1000" dirty="0"/>
              <a:t>    bar = 100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foo(self) :</a:t>
            </a:r>
          </a:p>
          <a:p>
            <a:r>
              <a:rPr lang="en-US" altLang="ko-KR" sz="1000" dirty="0"/>
              <a:t>    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B(object) :</a:t>
            </a:r>
          </a:p>
          <a:p>
            <a:r>
              <a:rPr lang="en-US" altLang="ko-KR" sz="1000" dirty="0"/>
              <a:t>    bar = 0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class C(A,B) :</a:t>
            </a:r>
          </a:p>
          <a:p>
            <a:r>
              <a:rPr lang="en-US" altLang="ko-KR" sz="1000" dirty="0"/>
              <a:t>    xyz = </a:t>
            </a:r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abc</a:t>
            </a:r>
            <a:r>
              <a:rPr lang="en-US" altLang="ko-KR" sz="1000" dirty="0" smtClean="0"/>
              <a:t>‘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D(C) :</a:t>
            </a:r>
          </a:p>
          <a:p>
            <a:r>
              <a:rPr lang="en-US" altLang="ko-KR" sz="1000" dirty="0"/>
              <a:t>    sup = super(C)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smtClean="0"/>
              <a:t>sup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/>
              <a:t>D().</a:t>
            </a:r>
            <a:r>
              <a:rPr lang="en-US" altLang="ko-KR" sz="1000" dirty="0" err="1" smtClean="0"/>
              <a:t>sup.foo</a:t>
            </a:r>
            <a:endParaRPr lang="en-US" altLang="ko-KR" sz="1000" dirty="0" smtClean="0"/>
          </a:p>
          <a:p>
            <a:r>
              <a:rPr lang="en-US" altLang="ko-KR" sz="1000" dirty="0"/>
              <a:t>print super(C,D()).foo</a:t>
            </a:r>
          </a:p>
          <a:p>
            <a:r>
              <a:rPr lang="en-US" altLang="ko-KR" sz="1000" dirty="0"/>
              <a:t>print D().</a:t>
            </a:r>
            <a:r>
              <a:rPr lang="en-US" altLang="ko-KR" sz="1000" dirty="0" err="1"/>
              <a:t>sup.bar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013176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실행 결과</a:t>
            </a:r>
            <a:endParaRPr lang="en-US" altLang="ko-KR" sz="1200" dirty="0" smtClean="0"/>
          </a:p>
          <a:p>
            <a:r>
              <a:rPr lang="en-US" altLang="ko-KR" sz="1200" dirty="0"/>
              <a:t>&lt;super: &lt;class 'C'&gt;, &lt;D object</a:t>
            </a:r>
            <a:r>
              <a:rPr lang="en-US" altLang="ko-KR" sz="1200" dirty="0" smtClean="0"/>
              <a:t>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/>
              <a:t>&lt;bound method </a:t>
            </a:r>
            <a:r>
              <a:rPr lang="en-US" altLang="ko-KR" sz="1200" dirty="0" err="1"/>
              <a:t>D.foo</a:t>
            </a:r>
            <a:r>
              <a:rPr lang="en-US" altLang="ko-KR" sz="1200" dirty="0"/>
              <a:t> of &lt;__</a:t>
            </a:r>
            <a:r>
              <a:rPr lang="en-US" altLang="ko-KR" sz="1200" dirty="0" err="1"/>
              <a:t>main__.D</a:t>
            </a:r>
            <a:r>
              <a:rPr lang="en-US" altLang="ko-KR" sz="1200" dirty="0"/>
              <a:t> object at 0x0F01BF90&gt;&gt;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789040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D().sup 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상위 클래스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와 하위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D()</a:t>
            </a:r>
            <a:r>
              <a:rPr lang="ko-KR" altLang="en-US" sz="1200" dirty="0" smtClean="0"/>
              <a:t>가 있어 </a:t>
            </a:r>
            <a:r>
              <a:rPr lang="ko-KR" altLang="en-US" sz="1200" dirty="0" err="1" smtClean="0"/>
              <a:t>매핑되어</a:t>
            </a:r>
            <a:r>
              <a:rPr lang="ko-KR" altLang="en-US" sz="1200" dirty="0" smtClean="0"/>
              <a:t> 처리 가능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D().</a:t>
            </a:r>
            <a:r>
              <a:rPr lang="en-US" altLang="ko-KR" sz="1200" dirty="0" err="1" smtClean="0"/>
              <a:t>sup.foo</a:t>
            </a:r>
            <a:r>
              <a:rPr lang="en-US" altLang="ko-KR" sz="1200" dirty="0" smtClean="0"/>
              <a:t> ==  Super(C,D()).foo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바인딩한</a:t>
            </a:r>
            <a:r>
              <a:rPr lang="ko-KR" altLang="en-US" sz="1200" dirty="0" smtClean="0"/>
              <a:t> 것과 같다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Super(C).__get__(D(), ‘foo’) </a:t>
            </a:r>
            <a:r>
              <a:rPr lang="ko-KR" altLang="en-US" dirty="0" smtClean="0"/>
              <a:t>처럼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71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(3.x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super()</a:t>
            </a:r>
            <a:r>
              <a:rPr lang="ko-KR" altLang="en-US" dirty="0" err="1" smtClean="0"/>
              <a:t>함수이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없어도 자동으로 </a:t>
            </a:r>
            <a:r>
              <a:rPr lang="ko-KR" altLang="en-US" dirty="0" err="1" smtClean="0"/>
              <a:t>스택프레임에서</a:t>
            </a:r>
            <a:r>
              <a:rPr lang="ko-KR" altLang="en-US" dirty="0" smtClean="0"/>
              <a:t> 검색하여 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35789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Overriding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이름으로 검색하므로 하위 클래스에 동일한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하위 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호출하므로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         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class 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95327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instance/Class/Super Class</a:t>
            </a:r>
            <a:r>
              <a:rPr lang="ko-KR" altLang="en-US" dirty="0" smtClean="0"/>
              <a:t>에 다 정의할 경우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부터 호출이 되는 구조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313447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314914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304116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424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97885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807216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6660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62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564266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정의 </a:t>
            </a:r>
            <a:endParaRPr lang="en-US" altLang="ko-KR" sz="1400" dirty="0" smtClean="0"/>
          </a:p>
          <a:p>
            <a:r>
              <a:rPr lang="ko-KR" altLang="en-US" sz="1400" dirty="0" smtClean="0"/>
              <a:t>시 </a:t>
            </a:r>
            <a:r>
              <a:rPr lang="ko-KR" altLang="en-US" sz="1400" dirty="0" err="1" smtClean="0"/>
              <a:t>메소드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정의 </a:t>
            </a:r>
            <a:endParaRPr lang="en-US" altLang="ko-KR" sz="1400" dirty="0" smtClean="0"/>
          </a:p>
          <a:p>
            <a:r>
              <a:rPr lang="ko-KR" altLang="en-US" sz="1400" dirty="0" smtClean="0"/>
              <a:t>시 슈퍼 </a:t>
            </a:r>
            <a:r>
              <a:rPr lang="ko-KR" altLang="en-US" sz="1400" dirty="0" err="1" smtClean="0"/>
              <a:t>클래스메소드</a:t>
            </a:r>
            <a:r>
              <a:rPr lang="ko-KR" altLang="en-US" sz="1400" dirty="0" smtClean="0"/>
              <a:t> 재정의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71600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Runtime 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 및 슈퍼클래스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  <p:sp>
        <p:nvSpPr>
          <p:cNvPr id="4" name="왼쪽 중괄호 3"/>
          <p:cNvSpPr/>
          <p:nvPr/>
        </p:nvSpPr>
        <p:spPr>
          <a:xfrm rot="5400000">
            <a:off x="2982680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Overriding </a:t>
            </a:r>
            <a:r>
              <a:rPr lang="ko-KR" altLang="en-US" sz="1600" dirty="0" smtClean="0"/>
              <a:t>발생</a:t>
            </a:r>
            <a:endParaRPr lang="ko-KR" altLang="en-US" sz="1600" dirty="0"/>
          </a:p>
        </p:txBody>
      </p:sp>
      <p:sp>
        <p:nvSpPr>
          <p:cNvPr id="29" name="왼쪽 중괄호 28"/>
          <p:cNvSpPr/>
          <p:nvPr/>
        </p:nvSpPr>
        <p:spPr>
          <a:xfrm rot="5400000">
            <a:off x="5646976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Overriding </a:t>
            </a:r>
            <a:r>
              <a:rPr lang="ko-KR" altLang="en-US" sz="1600" dirty="0" smtClean="0"/>
              <a:t>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4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5616" y="1628800"/>
            <a:ext cx="6912768" cy="1804362"/>
            <a:chOff x="1115616" y="1628800"/>
            <a:chExt cx="6912768" cy="2254066"/>
          </a:xfrm>
        </p:grpSpPr>
        <p:grpSp>
          <p:nvGrpSpPr>
            <p:cNvPr id="13" name="그룹 12"/>
            <p:cNvGrpSpPr/>
            <p:nvPr/>
          </p:nvGrpSpPr>
          <p:grpSpPr>
            <a:xfrm>
              <a:off x="3851920" y="2729271"/>
              <a:ext cx="1440160" cy="1152128"/>
              <a:chOff x="5724128" y="3356992"/>
              <a:chExt cx="1800200" cy="151216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15616" y="2730738"/>
              <a:ext cx="1440160" cy="1152128"/>
              <a:chOff x="5724128" y="3356992"/>
              <a:chExt cx="1800200" cy="151216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588224" y="2719940"/>
              <a:ext cx="1440160" cy="1152128"/>
              <a:chOff x="5724128" y="3356992"/>
              <a:chExt cx="1800200" cy="151216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588224" y="225828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Super Class</a:t>
              </a:r>
              <a:endParaRPr lang="ko-KR" altLang="en-US" sz="1400" u="sn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1920" y="228715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Class</a:t>
              </a:r>
              <a:endParaRPr lang="ko-KR" altLang="en-US" sz="1400" u="sn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228715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dirty="0" smtClean="0"/>
                <a:t>instance</a:t>
              </a:r>
              <a:endParaRPr lang="ko-KR" altLang="en-US" sz="1400" u="sng" dirty="0"/>
            </a:p>
          </p:txBody>
        </p:sp>
        <p:cxnSp>
          <p:nvCxnSpPr>
            <p:cNvPr id="28" name="꺾인 연결선 27"/>
            <p:cNvCxnSpPr>
              <a:stCxn id="30" idx="3"/>
              <a:endCxn id="40" idx="1"/>
            </p:cNvCxnSpPr>
            <p:nvPr/>
          </p:nvCxnSpPr>
          <p:spPr>
            <a:xfrm flipV="1">
              <a:off x="5292080" y="3213709"/>
              <a:ext cx="1296144" cy="93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0" idx="1"/>
              <a:endCxn id="35" idx="3"/>
            </p:cNvCxnSpPr>
            <p:nvPr/>
          </p:nvCxnSpPr>
          <p:spPr>
            <a:xfrm flipH="1">
              <a:off x="2555776" y="3223040"/>
              <a:ext cx="1296144" cy="146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08104" y="348242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상</a:t>
              </a:r>
              <a:r>
                <a:rPr lang="ko-KR" altLang="en-US" sz="1200" dirty="0"/>
                <a:t>속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99792" y="3478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인스턴스</a:t>
              </a:r>
              <a:r>
                <a:rPr lang="ko-KR" altLang="en-US" sz="1200" dirty="0" err="1"/>
                <a:t>화</a:t>
              </a:r>
              <a:endParaRPr lang="ko-KR" altLang="en-US" sz="1200" dirty="0"/>
            </a:p>
          </p:txBody>
        </p:sp>
        <p:sp>
          <p:nvSpPr>
            <p:cNvPr id="4" name="왼쪽 중괄호 3"/>
            <p:cNvSpPr/>
            <p:nvPr/>
          </p:nvSpPr>
          <p:spPr>
            <a:xfrm rot="5400000">
              <a:off x="5574968" y="812985"/>
              <a:ext cx="370327" cy="2520280"/>
            </a:xfrm>
            <a:prstGeom prst="leftBrace">
              <a:avLst>
                <a:gd name="adj1" fmla="val 81220"/>
                <a:gd name="adj2" fmla="val 488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1628800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Overriding </a:t>
              </a:r>
              <a:r>
                <a:rPr lang="ko-KR" altLang="en-US" sz="1600" dirty="0" smtClean="0"/>
                <a:t>발생</a:t>
              </a:r>
              <a:endParaRPr lang="ko-KR" altLang="en-US" sz="1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247355" y="3933056"/>
            <a:ext cx="3385593" cy="19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class Vector: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__init__(self, a, b):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self.a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a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self.b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b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__str__(self):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'Vector (%d, %d)' % (self.a, self.b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def __add__(self,other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):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     </a:t>
            </a: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return Vector(self.a + other.a, self.b + other.b)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4" y="3941440"/>
            <a:ext cx="302433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init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생성자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</a:t>
            </a: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Vector(2,10)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v2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= Vector(5,-2) </a:t>
            </a:r>
            <a:endParaRPr kumimoji="1" lang="en-US" altLang="ko-KR" sz="1200" dirty="0" smtClean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__add__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print </a:t>
            </a:r>
            <a:r>
              <a:rPr kumimoji="1" lang="ko-KR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v1 + v2</a:t>
            </a:r>
            <a:r>
              <a:rPr kumimoji="1" lang="ko-KR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2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#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str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__ </a:t>
            </a:r>
            <a:r>
              <a:rPr kumimoji="1" lang="ko-KR" altLang="en-US" sz="1200" dirty="0" err="1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메소드</a:t>
            </a:r>
            <a:r>
              <a:rPr kumimoji="1" lang="ko-KR" altLang="en-US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Arial Unicode MS" pitchFamily="50" charset="-127"/>
                <a:ea typeface="Menlo"/>
                <a:cs typeface="굴림" pitchFamily="50" charset="-127"/>
              </a:rPr>
              <a:t>overriding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print v1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1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__/__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상속된 부모 클래스의 속성을 조회 및 갱신이 가능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89446"/>
            <a:ext cx="3600400" cy="223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dir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(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)</a:t>
            </a: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['__class__',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cmp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'__contains__',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delattr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delitem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'__doc__',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eq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'__format__',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getattribute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getitem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'__hash__',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init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iter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'__le__',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len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lt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'__ne__', '__new__', '__reduce__',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reduce_ex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'__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repr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'__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__',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….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']</a:t>
            </a: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보관하는 속성을 조회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51512" y="2989447"/>
            <a:ext cx="3636912" cy="223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#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인스턴스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생성하고 </a:t>
            </a:r>
            <a:r>
              <a:rPr kumimoji="1" lang="en-US" altLang="ko-KR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내 </a:t>
            </a:r>
            <a:endParaRPr kumimoji="1" lang="en-US" altLang="ko-KR" sz="1200" dirty="0" smtClean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# </a:t>
            </a:r>
            <a:r>
              <a:rPr kumimoji="1" lang="ko-KR" altLang="en-US" sz="1200" dirty="0" err="1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매소드</a:t>
            </a:r>
            <a:r>
              <a:rPr kumimoji="1" lang="ko-KR" altLang="en-US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호출</a:t>
            </a:r>
            <a:endParaRPr kumimoji="1" lang="en-US" altLang="ko-KR" sz="1200" dirty="0" smtClean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d = {'a': 1}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d.__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getattribute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__('__class__')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&lt;type '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'&gt;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&gt;&gt;&gt; 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551723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클래스 내부의 속성을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11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./[] </a:t>
            </a:r>
            <a:r>
              <a:rPr lang="ko-KR" altLang="en-US" dirty="0" smtClean="0"/>
              <a:t>연사자 </a:t>
            </a:r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클래스를 만들어서 연산자를 다양하게 사용하기 위해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403244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class Test1(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       return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self[name]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value)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    self[name] =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value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 = Test1()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t1.a= 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t1['btest'] = 100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fr-F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t1.a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t1['btest']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t1.__dict__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fr-FR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print t1</a:t>
            </a:r>
            <a:endParaRPr kumimoji="1" lang="ko-KR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4594195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/>
          </a:p>
          <a:p>
            <a:r>
              <a:rPr lang="en-US" altLang="ko-KR" dirty="0" smtClean="0"/>
              <a:t>10</a:t>
            </a:r>
            <a:endParaRPr lang="en-US" altLang="ko-KR" dirty="0"/>
          </a:p>
          <a:p>
            <a:r>
              <a:rPr lang="en-US" altLang="ko-KR" dirty="0"/>
              <a:t>100</a:t>
            </a:r>
          </a:p>
          <a:p>
            <a:r>
              <a:rPr lang="en-US" altLang="ko-KR" dirty="0"/>
              <a:t>{}</a:t>
            </a:r>
          </a:p>
          <a:p>
            <a:r>
              <a:rPr lang="en-US" altLang="ko-KR" dirty="0"/>
              <a:t>{'a': 10, '</a:t>
            </a:r>
            <a:r>
              <a:rPr lang="en-US" altLang="ko-KR" dirty="0" err="1"/>
              <a:t>btest</a:t>
            </a:r>
            <a:r>
              <a:rPr lang="en-US" altLang="ko-KR" dirty="0"/>
              <a:t>': 100}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913428" y="2515576"/>
            <a:ext cx="3567396" cy="1265201"/>
            <a:chOff x="1115616" y="1628800"/>
            <a:chExt cx="6912768" cy="2525832"/>
          </a:xfrm>
        </p:grpSpPr>
        <p:grpSp>
          <p:nvGrpSpPr>
            <p:cNvPr id="7" name="그룹 6"/>
            <p:cNvGrpSpPr/>
            <p:nvPr/>
          </p:nvGrpSpPr>
          <p:grpSpPr>
            <a:xfrm>
              <a:off x="3851920" y="2729271"/>
              <a:ext cx="1440160" cy="1152128"/>
              <a:chOff x="5724128" y="3356992"/>
              <a:chExt cx="1800200" cy="151216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15616" y="2730738"/>
              <a:ext cx="1440160" cy="1152128"/>
              <a:chOff x="5724128" y="3356992"/>
              <a:chExt cx="1800200" cy="151216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588224" y="2719940"/>
              <a:ext cx="1440160" cy="1152128"/>
              <a:chOff x="5724128" y="3356992"/>
              <a:chExt cx="1800200" cy="151216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588224" y="2258288"/>
              <a:ext cx="1440160" cy="67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Super Class</a:t>
              </a:r>
              <a:endParaRPr lang="ko-KR" altLang="en-US" sz="800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51920" y="2287160"/>
              <a:ext cx="1440160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Class</a:t>
              </a:r>
              <a:endParaRPr lang="ko-KR" altLang="en-US" sz="8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2287160"/>
              <a:ext cx="1440160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u="sng" dirty="0" smtClean="0"/>
                <a:t>instance</a:t>
              </a:r>
              <a:endParaRPr lang="ko-KR" altLang="en-US" sz="800" u="sng" dirty="0"/>
            </a:p>
          </p:txBody>
        </p:sp>
        <p:cxnSp>
          <p:nvCxnSpPr>
            <p:cNvPr id="13" name="꺾인 연결선 12"/>
            <p:cNvCxnSpPr>
              <a:stCxn id="26" idx="3"/>
              <a:endCxn id="20" idx="1"/>
            </p:cNvCxnSpPr>
            <p:nvPr/>
          </p:nvCxnSpPr>
          <p:spPr>
            <a:xfrm flipV="1">
              <a:off x="5292080" y="3213709"/>
              <a:ext cx="1296144" cy="93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6" idx="1"/>
              <a:endCxn id="23" idx="3"/>
            </p:cNvCxnSpPr>
            <p:nvPr/>
          </p:nvCxnSpPr>
          <p:spPr>
            <a:xfrm flipH="1">
              <a:off x="2555776" y="3223040"/>
              <a:ext cx="1296144" cy="146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3482422"/>
              <a:ext cx="864095" cy="43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상</a:t>
              </a:r>
              <a:r>
                <a:rPr lang="ko-KR" altLang="en-US" sz="800" dirty="0"/>
                <a:t>속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99792" y="3478747"/>
              <a:ext cx="1008112" cy="67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인스턴스</a:t>
              </a:r>
              <a:r>
                <a:rPr lang="ko-KR" altLang="en-US" sz="800" dirty="0" err="1"/>
                <a:t>화</a:t>
              </a:r>
              <a:endParaRPr lang="ko-KR" altLang="en-US" sz="800" dirty="0"/>
            </a:p>
          </p:txBody>
        </p:sp>
        <p:sp>
          <p:nvSpPr>
            <p:cNvPr id="17" name="왼쪽 중괄호 16"/>
            <p:cNvSpPr/>
            <p:nvPr/>
          </p:nvSpPr>
          <p:spPr>
            <a:xfrm rot="5400000">
              <a:off x="5574968" y="812985"/>
              <a:ext cx="370327" cy="2520280"/>
            </a:xfrm>
            <a:prstGeom prst="leftBrace">
              <a:avLst>
                <a:gd name="adj1" fmla="val 81220"/>
                <a:gd name="adj2" fmla="val 488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2040" y="1628800"/>
              <a:ext cx="2016224" cy="4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Overriding </a:t>
              </a:r>
              <a:r>
                <a:rPr lang="ko-KR" altLang="en-US" sz="800" dirty="0" smtClean="0"/>
                <a:t>발생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5841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./[] </a:t>
            </a:r>
            <a:r>
              <a:rPr lang="ko-KR" altLang="en-US" dirty="0" smtClean="0"/>
              <a:t>연사자 </a:t>
            </a:r>
            <a:r>
              <a:rPr lang="en-US" altLang="ko-KR" dirty="0" smtClean="0"/>
              <a:t>overriding -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부모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재정의해서 현재 클래스의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호출되도록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class Test1(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dict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getattr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        return 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self[name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def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__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setattr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__(</a:t>
            </a:r>
            <a:r>
              <a:rPr kumimoji="1" lang="en-US" altLang="ko-KR" sz="1200" dirty="0" err="1">
                <a:solidFill>
                  <a:schemeClr val="bg1"/>
                </a:solidFill>
                <a:latin typeface="+mn-ea"/>
                <a:cs typeface="굴림" pitchFamily="50" charset="-127"/>
              </a:rPr>
              <a:t>self,name</a:t>
            </a: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, value)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chemeClr val="bg1"/>
                </a:solidFill>
                <a:latin typeface="+mn-ea"/>
                <a:cs typeface="굴림" pitchFamily="50" charset="-127"/>
              </a:rPr>
              <a:t>        self[name] = </a:t>
            </a:r>
            <a:r>
              <a:rPr kumimoji="1" lang="en-US" altLang="ko-KR" sz="1200" dirty="0" smtClean="0">
                <a:solidFill>
                  <a:schemeClr val="bg1"/>
                </a:solidFill>
                <a:latin typeface="+mn-ea"/>
                <a:cs typeface="굴림" pitchFamily="50" charset="-127"/>
              </a:rPr>
              <a:t>value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chemeClr val="bg1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649" y="429309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__, __</a:t>
            </a:r>
            <a:r>
              <a:rPr lang="en-US" altLang="ko-KR" dirty="0" err="1" smtClean="0"/>
              <a:t>setattr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타입이라서 실제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내부 데이터 타입에 저장됨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43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2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Instance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실제 클래스 객체가 생성시 할당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런타임 즉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 등록하여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292080" y="3872610"/>
            <a:ext cx="2808312" cy="1832644"/>
            <a:chOff x="5724128" y="3356992"/>
            <a:chExt cx="1800200" cy="1512168"/>
          </a:xfrm>
        </p:grpSpPr>
        <p:sp>
          <p:nvSpPr>
            <p:cNvPr id="25" name="직사각형 24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클래스명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바인딩 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인수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……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인스턴스메소</a:t>
            </a:r>
            <a:r>
              <a:rPr lang="ko-KR" altLang="en-US" sz="1200" dirty="0" err="1"/>
              <a:t>드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Instance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 = 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초기인자들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99592" y="580526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3995936" y="4090782"/>
            <a:ext cx="1296144" cy="196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1992" y="4725143"/>
            <a:ext cx="3096344" cy="6310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6" idx="3"/>
            <a:endCxn id="29" idx="1"/>
          </p:cNvCxnSpPr>
          <p:nvPr/>
        </p:nvCxnSpPr>
        <p:spPr>
          <a:xfrm>
            <a:off x="4148336" y="5040661"/>
            <a:ext cx="1143744" cy="315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5626" y="4026994"/>
            <a:ext cx="3096344" cy="3155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1" idx="3"/>
            <a:endCxn id="27" idx="1"/>
          </p:cNvCxnSpPr>
          <p:nvPr/>
        </p:nvCxnSpPr>
        <p:spPr>
          <a:xfrm>
            <a:off x="4301970" y="4184753"/>
            <a:ext cx="990110" cy="473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005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클래스는 슈퍼클래스를 상속하고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실제 기능들을 동작시킨다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291629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293096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282298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2064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76067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785398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44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41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6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생성 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정의해서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생성자가 호출되어 처리됨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3443199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3443199"/>
            <a:ext cx="288032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__(self,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변수값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변수값</a:t>
            </a:r>
            <a:r>
              <a:rPr lang="en-US" altLang="ko-KR" sz="1400" dirty="0" smtClean="0"/>
              <a:t>) :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self.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인스턴스변수값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매칭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067944" y="4667335"/>
            <a:ext cx="1440160" cy="21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1980" y="48515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매칭됨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관계</a:t>
            </a:r>
            <a:r>
              <a:rPr lang="en-US" altLang="ko-KR" sz="2200" dirty="0" smtClean="0">
                <a:latin typeface="+mn-ea"/>
              </a:rPr>
              <a:t>(</a:t>
            </a:r>
            <a:r>
              <a:rPr lang="ko-KR" altLang="en-US" sz="2200" dirty="0" smtClean="0">
                <a:latin typeface="+mn-ea"/>
              </a:rPr>
              <a:t>상속 및 </a:t>
            </a: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 등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에 따라 객체 멤버들에 대한 접근을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검색 순서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&gt; </a:t>
            </a:r>
            <a:r>
              <a:rPr lang="ko-KR" altLang="en-US" sz="2200" dirty="0" smtClean="0">
                <a:latin typeface="+mn-ea"/>
              </a:rPr>
              <a:t>상속클래스</a:t>
            </a:r>
            <a:r>
              <a:rPr lang="en-US" altLang="ko-KR" sz="2200" dirty="0" smtClean="0">
                <a:latin typeface="+mn-ea"/>
              </a:rPr>
              <a:t>&gt;</a:t>
            </a:r>
            <a:r>
              <a:rPr lang="en-US" altLang="ko-KR" sz="2200" dirty="0" err="1" smtClean="0">
                <a:latin typeface="+mn-ea"/>
              </a:rPr>
              <a:t>builtin</a:t>
            </a:r>
            <a:r>
              <a:rPr lang="en-US" altLang="ko-KR" sz="2200" dirty="0" smtClean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상속이 많아지면 다양한 상위 멤버들을 접근하여 처리할 수 있다</a:t>
            </a:r>
            <a:r>
              <a:rPr lang="en-US" altLang="ko-KR" sz="2200" dirty="0" smtClean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0346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13554"/>
              </p:ext>
            </p:extLst>
          </p:nvPr>
        </p:nvGraphicFramePr>
        <p:xfrm>
          <a:off x="467544" y="2060848"/>
          <a:ext cx="8229600" cy="822960"/>
        </p:xfrm>
        <a:graphic>
          <a:graphicData uri="http://schemas.openxmlformats.org/drawingml/2006/table">
            <a:tbl>
              <a:tblPr/>
              <a:tblGrid>
                <a:gridCol w="1738536"/>
                <a:gridCol w="1800200"/>
                <a:gridCol w="2088232"/>
                <a:gridCol w="26026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instance name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__class__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class of this instance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37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객체에 생성된 변수에 대한 구조 및 접근 방법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996952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</a:t>
            </a:r>
            <a:r>
              <a:rPr lang="en-US" altLang="ko-KR" sz="1000" dirty="0" smtClean="0"/>
              <a:t>&gt;&gt; # class  </a:t>
            </a:r>
            <a:r>
              <a:rPr lang="ko-KR" altLang="en-US" sz="1000" dirty="0" smtClean="0"/>
              <a:t>정의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</a:t>
            </a:r>
            <a:r>
              <a:rPr lang="ko-KR" altLang="en-US" sz="1000" dirty="0" smtClean="0"/>
              <a:t>객체 생성 후 멤버 접근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 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cobj.instattr</a:t>
            </a:r>
            <a:r>
              <a:rPr lang="en-US" altLang="ko-KR" sz="1000" dirty="0"/>
              <a:t> 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instance"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cobj.instattr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cobj.classattr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class‘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멤버접근연사자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이용하여 접근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화살표 연결선 5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84988" y="3127658"/>
            <a:ext cx="2418860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  <a:endCxn id="13" idx="1"/>
          </p:cNvCxnSpPr>
          <p:nvPr/>
        </p:nvCxnSpPr>
        <p:spPr>
          <a:xfrm flipV="1">
            <a:off x="3203848" y="3346705"/>
            <a:ext cx="2592288" cy="75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84988" y="3921755"/>
            <a:ext cx="2490868" cy="5893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17" idx="1"/>
          </p:cNvCxnSpPr>
          <p:nvPr/>
        </p:nvCxnSpPr>
        <p:spPr>
          <a:xfrm>
            <a:off x="3275856" y="4216442"/>
            <a:ext cx="2520280" cy="107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Access 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Class/Instance </a:t>
            </a:r>
            <a:r>
              <a:rPr lang="ko-KR" altLang="en-US" dirty="0" smtClean="0"/>
              <a:t>객체는 내장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내부 정의 멤버들을 관리함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212976"/>
            <a:ext cx="3528392" cy="287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내장 </a:t>
            </a:r>
            <a:r>
              <a:rPr lang="en-US" altLang="ko-KR" sz="1000" dirty="0" smtClean="0"/>
              <a:t>__</a:t>
            </a:r>
            <a:r>
              <a:rPr lang="en-US" altLang="ko-KR" sz="1000" dirty="0" err="1" smtClean="0"/>
              <a:t>dict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를 이용한 멤버 접근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&gt;&gt;&gt; # Class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class'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Instance  </a:t>
            </a:r>
            <a:r>
              <a:rPr lang="ko-KR" altLang="en-US" sz="1000" dirty="0" smtClean="0"/>
              <a:t>멤버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'</a:t>
            </a:r>
            <a:r>
              <a:rPr lang="en-US" altLang="ko-KR" sz="1000" dirty="0" err="1" smtClean="0"/>
              <a:t>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on instance'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 smtClean="0"/>
              <a:t>__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{'</a:t>
            </a:r>
            <a:r>
              <a:rPr lang="en-US" altLang="ko-KR" sz="1000" dirty="0" err="1"/>
              <a:t>instattr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instance'}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3" name="직사각형 32"/>
          <p:cNvSpPr/>
          <p:nvPr/>
        </p:nvSpPr>
        <p:spPr>
          <a:xfrm>
            <a:off x="4932040" y="4713640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1"/>
            <a:endCxn id="23" idx="3"/>
          </p:cNvCxnSpPr>
          <p:nvPr/>
        </p:nvCxnSpPr>
        <p:spPr>
          <a:xfrm flipH="1" flipV="1">
            <a:off x="4355976" y="3706745"/>
            <a:ext cx="576064" cy="129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914799" y="5360606"/>
            <a:ext cx="3312368" cy="580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27" idx="3"/>
          </p:cNvCxnSpPr>
          <p:nvPr/>
        </p:nvCxnSpPr>
        <p:spPr>
          <a:xfrm flipH="1">
            <a:off x="4427984" y="5650961"/>
            <a:ext cx="4868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</a:t>
            </a:r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4401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정의를 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영역에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337829"/>
            <a:ext cx="3528392" cy="243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#Class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class </a:t>
            </a:r>
            <a:r>
              <a:rPr lang="en-US" altLang="ko-KR" sz="1000" dirty="0"/>
              <a:t>C(object): </a:t>
            </a:r>
            <a:endParaRPr lang="en-US" altLang="ko-KR" sz="1000" dirty="0" smtClean="0"/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classattr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</a:t>
            </a:r>
            <a:r>
              <a:rPr lang="en-US" altLang="ko-KR" sz="1000" dirty="0" smtClean="0"/>
              <a:t>class“</a:t>
            </a:r>
          </a:p>
          <a:p>
            <a:r>
              <a:rPr lang="en-US" altLang="ko-KR" sz="1000" dirty="0" smtClean="0"/>
              <a:t>...      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f(self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 smtClean="0"/>
              <a:t>...               return </a:t>
            </a:r>
            <a:r>
              <a:rPr lang="en-US" altLang="ko-KR" sz="1000" dirty="0"/>
              <a:t>"function f" </a:t>
            </a:r>
            <a:endParaRPr lang="en-US" altLang="ko-KR" sz="1000" dirty="0" smtClean="0"/>
          </a:p>
          <a:p>
            <a:r>
              <a:rPr lang="en-US" altLang="ko-KR" sz="1000" dirty="0" smtClean="0"/>
              <a:t>... </a:t>
            </a:r>
          </a:p>
          <a:p>
            <a:r>
              <a:rPr lang="en-US" altLang="ko-KR" sz="1000" dirty="0" smtClean="0"/>
              <a:t>&gt;&gt;&gt;  # </a:t>
            </a:r>
            <a:r>
              <a:rPr lang="ko-KR" altLang="en-US" sz="1000" dirty="0" smtClean="0"/>
              <a:t>객체 생성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C()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smtClean="0"/>
              <a:t>변수 비교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cobj.classattr</a:t>
            </a:r>
            <a:r>
              <a:rPr lang="en-US" altLang="ko-KR" sz="1000" dirty="0"/>
              <a:t> 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'] </a:t>
            </a:r>
            <a:endParaRPr lang="en-US" altLang="ko-KR" sz="1000" dirty="0" smtClean="0"/>
          </a:p>
          <a:p>
            <a:r>
              <a:rPr lang="en-US" altLang="ko-KR" sz="1000" dirty="0" smtClean="0"/>
              <a:t>True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600212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비교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85293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96136" y="479715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c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instattr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6516216" y="400506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04248" y="42164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Members(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) Access-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인스턴스메소드</a:t>
            </a:r>
            <a:r>
              <a:rPr lang="ko-KR" altLang="en-US" dirty="0" smtClean="0"/>
              <a:t> 호출하면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실행환경은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생성되어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337828"/>
            <a:ext cx="3528392" cy="297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실행될 때 바운드 영역이 다름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is </a:t>
            </a:r>
            <a:r>
              <a:rPr lang="ko-KR" altLang="en-US" sz="1000" dirty="0" smtClean="0"/>
              <a:t>연산자는 동일 객체 체계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cobj.f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is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 </a:t>
            </a:r>
          </a:p>
          <a:p>
            <a:r>
              <a:rPr lang="en-US" altLang="ko-KR" sz="1000" dirty="0"/>
              <a:t>False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</a:t>
            </a:r>
            <a:endParaRPr lang="en-US" altLang="ko-KR" sz="1000" dirty="0"/>
          </a:p>
          <a:p>
            <a:r>
              <a:rPr lang="en-US" altLang="ko-KR" sz="1000" dirty="0" smtClean="0"/>
              <a:t>&gt;&gt;&gt; C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{'</a:t>
            </a:r>
            <a:r>
              <a:rPr lang="en-US" altLang="ko-KR" sz="1000" dirty="0" err="1"/>
              <a:t>classattr</a:t>
            </a:r>
            <a:r>
              <a:rPr lang="en-US" altLang="ko-KR" sz="1000" dirty="0"/>
              <a:t>': '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on class', '__module__': '__main__', '__doc__': None, </a:t>
            </a:r>
            <a:endParaRPr lang="en-US" altLang="ko-KR" sz="1000" dirty="0" smtClean="0"/>
          </a:p>
          <a:p>
            <a:r>
              <a:rPr lang="en-US" altLang="ko-KR" sz="1000" dirty="0" smtClean="0"/>
              <a:t>'f</a:t>
            </a:r>
            <a:r>
              <a:rPr lang="en-US" altLang="ko-KR" sz="1000" dirty="0"/>
              <a:t>': &lt;function f at 0x008F6B70&gt;}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</a:t>
            </a:r>
            <a:r>
              <a:rPr lang="ko-KR" altLang="en-US" sz="1000" dirty="0" err="1" smtClean="0"/>
              <a:t>인스턴스에</a:t>
            </a:r>
            <a:r>
              <a:rPr lang="ko-KR" altLang="en-US" sz="1000" dirty="0" smtClean="0"/>
              <a:t> 수행되는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주소가  다름</a:t>
            </a:r>
            <a:endParaRPr lang="en-US" altLang="ko-KR" sz="1000" dirty="0"/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/>
              <a:t>cobj.f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&lt;bound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메소드는</a:t>
            </a:r>
            <a:r>
              <a:rPr lang="ko-KR" altLang="en-US" sz="1000" dirty="0" smtClean="0"/>
              <a:t> 별도의 영역에 만들어짐</a:t>
            </a:r>
            <a:endParaRPr lang="en-US" altLang="ko-KR" sz="1000" dirty="0" smtClean="0"/>
          </a:p>
          <a:p>
            <a:r>
              <a:rPr lang="en-US" altLang="ko-KR" sz="1000" dirty="0" smtClean="0"/>
              <a:t>&gt;&gt;&gt;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내에 생성된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검색</a:t>
            </a:r>
            <a:endParaRPr lang="en-US" altLang="ko-KR" sz="1000" dirty="0"/>
          </a:p>
          <a:p>
            <a:r>
              <a:rPr lang="en-US" altLang="ko-KR" sz="1000" dirty="0"/>
              <a:t>&gt;&gt;&gt; 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__['f'].__get__(</a:t>
            </a:r>
            <a:r>
              <a:rPr lang="en-US" altLang="ko-KR" sz="1000" dirty="0" err="1"/>
              <a:t>cobj</a:t>
            </a:r>
            <a:r>
              <a:rPr lang="en-US" altLang="ko-KR" sz="1000" dirty="0"/>
              <a:t>, C) </a:t>
            </a:r>
            <a:endParaRPr lang="en-US" altLang="ko-KR" sz="1000" dirty="0" smtClean="0"/>
          </a:p>
          <a:p>
            <a:r>
              <a:rPr lang="en-US" altLang="ko-KR" sz="1000" dirty="0" smtClean="0"/>
              <a:t>&lt;</a:t>
            </a:r>
            <a:r>
              <a:rPr lang="en-US" altLang="ko-KR" sz="1000" dirty="0"/>
              <a:t>bound method </a:t>
            </a:r>
            <a:r>
              <a:rPr lang="en-US" altLang="ko-KR" sz="1000" dirty="0" err="1"/>
              <a:t>C.f</a:t>
            </a:r>
            <a:r>
              <a:rPr lang="en-US" altLang="ko-KR" sz="1000" dirty="0"/>
              <a:t> of &lt;__</a:t>
            </a:r>
            <a:r>
              <a:rPr lang="en-US" altLang="ko-KR" sz="1000" dirty="0" err="1"/>
              <a:t>main__.C</a:t>
            </a:r>
            <a:r>
              <a:rPr lang="en-US" altLang="ko-KR" sz="1000" dirty="0"/>
              <a:t> instance at 0x008F9850&gt;&gt; </a:t>
            </a:r>
            <a:br>
              <a:rPr lang="en-US" altLang="ko-KR" sz="1000" dirty="0"/>
            </a:b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99592" y="3212976"/>
            <a:ext cx="1440160" cy="1152128"/>
            <a:chOff x="5724128" y="3356992"/>
            <a:chExt cx="1800200" cy="1512168"/>
          </a:xfrm>
        </p:grpSpPr>
        <p:sp>
          <p:nvSpPr>
            <p:cNvPr id="12" name="직사각형 1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9592" y="5157192"/>
            <a:ext cx="1440160" cy="1152128"/>
            <a:chOff x="5724128" y="3356992"/>
            <a:chExt cx="1800200" cy="1512168"/>
          </a:xfrm>
        </p:grpSpPr>
        <p:sp>
          <p:nvSpPr>
            <p:cNvPr id="16" name="직사각형 1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cobj:C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14" idx="2"/>
            <a:endCxn id="16" idx="0"/>
          </p:cNvCxnSpPr>
          <p:nvPr/>
        </p:nvCxnSpPr>
        <p:spPr>
          <a:xfrm>
            <a:off x="1619672" y="4365104"/>
            <a:ext cx="0" cy="7920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9712" y="45764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C()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915816" y="3212976"/>
            <a:ext cx="1440160" cy="1152128"/>
            <a:chOff x="5724128" y="3356992"/>
            <a:chExt cx="1800200" cy="151216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87824" y="5157192"/>
            <a:ext cx="1440160" cy="1152128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__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000" dirty="0">
                  <a:solidFill>
                    <a:schemeClr val="tx1"/>
                  </a:solidFill>
                </a:rPr>
                <a:t>__: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dict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classattr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/>
          <p:cNvCxnSpPr>
            <a:stCxn id="13" idx="3"/>
            <a:endCxn id="23" idx="1"/>
          </p:cNvCxnSpPr>
          <p:nvPr/>
        </p:nvCxnSpPr>
        <p:spPr>
          <a:xfrm>
            <a:off x="2339752" y="3706745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3"/>
            <a:endCxn id="27" idx="1"/>
          </p:cNvCxnSpPr>
          <p:nvPr/>
        </p:nvCxnSpPr>
        <p:spPr>
          <a:xfrm>
            <a:off x="2339752" y="5650961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9831" y="28529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023828" y="48801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/>
              <a:t>내장 객체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8801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Instance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언어에서 객체를 만드는 타입을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생성해서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는 객체를 만드는 하나의 틀로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 언어와의 차이점은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인식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29587" y="4113076"/>
            <a:ext cx="6624736" cy="1908212"/>
            <a:chOff x="1547664" y="3897052"/>
            <a:chExt cx="5184576" cy="1908212"/>
          </a:xfrm>
        </p:grpSpPr>
        <p:sp>
          <p:nvSpPr>
            <p:cNvPr id="16" name="직사각형 15"/>
            <p:cNvSpPr/>
            <p:nvPr/>
          </p:nvSpPr>
          <p:spPr>
            <a:xfrm>
              <a:off x="1547664" y="4041068"/>
              <a:ext cx="144016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smtClean="0"/>
                <a:t>Class Object</a:t>
              </a:r>
              <a:endParaRPr lang="ko-KR" altLang="en-US" sz="1200" u="sng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20072" y="389705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 smtClean="0"/>
                <a:t>Instance Object 1</a:t>
              </a:r>
              <a:endParaRPr lang="ko-KR" altLang="en-US" sz="1200" u="sng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456207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/>
                <a:t>Instance Object </a:t>
              </a:r>
              <a:r>
                <a:rPr lang="en-US" altLang="ko-KR" sz="1200" u="sng" dirty="0" smtClean="0"/>
                <a:t>2</a:t>
              </a:r>
              <a:endParaRPr lang="ko-KR" altLang="en-US" sz="1200" u="sng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0072" y="530120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/>
                <a:t>Instance Object </a:t>
              </a:r>
              <a:r>
                <a:rPr lang="en-US" altLang="ko-KR" sz="1200" u="sng" dirty="0" smtClean="0"/>
                <a:t>3</a:t>
              </a:r>
              <a:endParaRPr lang="ko-KR" altLang="en-US" sz="1200" u="sng" dirty="0"/>
            </a:p>
          </p:txBody>
        </p:sp>
        <p:cxnSp>
          <p:nvCxnSpPr>
            <p:cNvPr id="21" name="직선 화살표 연결선 20"/>
            <p:cNvCxnSpPr>
              <a:stCxn id="16" idx="3"/>
              <a:endCxn id="18" idx="1"/>
            </p:cNvCxnSpPr>
            <p:nvPr/>
          </p:nvCxnSpPr>
          <p:spPr>
            <a:xfrm flipV="1">
              <a:off x="2987824" y="4149080"/>
              <a:ext cx="223224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3"/>
              <a:endCxn id="24" idx="1"/>
            </p:cNvCxnSpPr>
            <p:nvPr/>
          </p:nvCxnSpPr>
          <p:spPr>
            <a:xfrm flipV="1">
              <a:off x="2987824" y="4814100"/>
              <a:ext cx="2232248" cy="55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  <a:endCxn id="26" idx="1"/>
            </p:cNvCxnSpPr>
            <p:nvPr/>
          </p:nvCxnSpPr>
          <p:spPr>
            <a:xfrm>
              <a:off x="2987824" y="4869160"/>
              <a:ext cx="2232248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51083" y="4041068"/>
              <a:ext cx="180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u="sng" dirty="0" smtClean="0"/>
                <a:t> </a:t>
              </a:r>
              <a:r>
                <a:rPr lang="en-US" altLang="ko-KR" sz="1200" u="sng" dirty="0" err="1" smtClean="0"/>
                <a:t>instanciate</a:t>
              </a:r>
              <a:endParaRPr lang="ko-KR" altLang="en-US" sz="1200" u="sng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3455712"/>
            <a:ext cx="67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클래스에서 객체 생성하기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0831775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381642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에 대한 접근을 할 수 있는 내부 함수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setattr</a:t>
            </a:r>
            <a:r>
              <a:rPr lang="en-US" altLang="ko-KR" dirty="0"/>
              <a:t>__(self, name, value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delattr</a:t>
            </a:r>
            <a:r>
              <a:rPr lang="en-US" altLang="ko-KR" dirty="0"/>
              <a:t>__(self, name</a:t>
            </a:r>
            <a:r>
              <a:rPr lang="en-US" altLang="ko-KR" dirty="0" smtClean="0"/>
              <a:t>)</a:t>
            </a:r>
          </a:p>
          <a:p>
            <a:pPr marL="457200" lvl="1" indent="0" fontAlgn="base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getattribute</a:t>
            </a:r>
            <a:r>
              <a:rPr lang="en-US" altLang="ko-KR" dirty="0"/>
              <a:t>__(self, 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Controlling Attribute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9361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인스턴스의</a:t>
            </a:r>
            <a:r>
              <a:rPr lang="ko-KR" altLang="en-US" dirty="0" smtClean="0"/>
              <a:t> 속성에 대한 접근을 내부 함수로 구현하여 접근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2708920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A() :</a:t>
            </a:r>
          </a:p>
          <a:p>
            <a:r>
              <a:rPr lang="en-US" altLang="ko-KR" sz="1000" dirty="0"/>
              <a:t>    __slots__ =['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', 'name']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, name)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self.person_id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person_id</a:t>
            </a:r>
            <a:endParaRPr lang="en-US" altLang="ko-KR" sz="1000" dirty="0"/>
          </a:p>
          <a:p>
            <a:r>
              <a:rPr lang="en-US" altLang="ko-KR" sz="1000" dirty="0"/>
              <a:t>        self.name = name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__(self, name, value):</a:t>
            </a:r>
          </a:p>
          <a:p>
            <a:r>
              <a:rPr lang="en-US" altLang="ko-KR" sz="1000" dirty="0"/>
              <a:t>        if name in </a:t>
            </a:r>
            <a:r>
              <a:rPr lang="en-US" altLang="ko-KR" sz="1000" dirty="0" err="1"/>
              <a:t>A.__slots</a:t>
            </a:r>
            <a:r>
              <a:rPr lang="en-US" altLang="ko-KR" sz="1000" dirty="0"/>
              <a:t>__ 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 = value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raise Exception(" no match attribute")</a:t>
            </a:r>
          </a:p>
          <a:p>
            <a:r>
              <a:rPr lang="en-US" altLang="ko-KR" sz="1000" dirty="0"/>
              <a:t>  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__(self, name) :</a:t>
            </a:r>
          </a:p>
          <a:p>
            <a:r>
              <a:rPr lang="en-US" altLang="ko-KR" sz="1000" dirty="0"/>
              <a:t>        del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</a:p>
          <a:p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getattribute</a:t>
            </a:r>
            <a:r>
              <a:rPr lang="en-US" altLang="ko-KR" sz="1000" dirty="0"/>
              <a:t>__(self, name):</a:t>
            </a:r>
          </a:p>
          <a:p>
            <a:r>
              <a:rPr lang="en-US" altLang="ko-KR" sz="1000" dirty="0"/>
              <a:t>        return self.__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__[name]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2731807"/>
            <a:ext cx="367240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a = A(1,'dahl')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name','moon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__('person_id',2)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__('</a:t>
            </a:r>
            <a:r>
              <a:rPr lang="en-US" altLang="ko-KR" sz="1000" dirty="0" err="1"/>
              <a:t>person_id</a:t>
            </a:r>
            <a:r>
              <a:rPr lang="en-US" altLang="ko-KR" sz="1000" dirty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delattr</a:t>
            </a:r>
            <a:r>
              <a:rPr lang="en-US" altLang="ko-KR" sz="1000" dirty="0"/>
              <a:t>__('name')</a:t>
            </a:r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a.name = '</a:t>
            </a:r>
            <a:r>
              <a:rPr lang="en-US" altLang="ko-KR" sz="1000" dirty="0" err="1"/>
              <a:t>gahl</a:t>
            </a:r>
            <a:r>
              <a:rPr lang="en-US" altLang="ko-KR" sz="1000" dirty="0"/>
              <a:t>'</a:t>
            </a:r>
          </a:p>
          <a:p>
            <a:endParaRPr lang="en-US" altLang="ko-KR" sz="1000" dirty="0"/>
          </a:p>
          <a:p>
            <a:r>
              <a:rPr lang="en-US" altLang="ko-KR" sz="1000" dirty="0"/>
              <a:t>#</a:t>
            </a:r>
            <a:r>
              <a:rPr lang="en-US" altLang="ko-KR" sz="1000" dirty="0" err="1"/>
              <a:t>a.s</a:t>
            </a:r>
            <a:r>
              <a:rPr lang="en-US" altLang="ko-KR" sz="1000" dirty="0"/>
              <a:t> = 1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a.__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79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Association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610155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782350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273171"/>
            <a:ext cx="1584176" cy="2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908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i.stack.imgur.com/smu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489654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382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객체를 생성하여 해당 객체의 기능을 처리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78092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Composition is an Association</a:t>
            </a:r>
          </a:p>
          <a:p>
            <a:endParaRPr lang="en-US" altLang="ko-KR" dirty="0"/>
          </a:p>
          <a:p>
            <a:r>
              <a:rPr lang="en-US" altLang="ko-KR" dirty="0"/>
              <a:t>Aggregation is an Association</a:t>
            </a:r>
          </a:p>
          <a:p>
            <a:endParaRPr lang="en-US" altLang="ko-KR" dirty="0"/>
          </a:p>
          <a:p>
            <a:r>
              <a:rPr lang="en-US" altLang="ko-KR" dirty="0"/>
              <a:t>Composition is a strong Association (If the life of contained object totally depends on the container object, it is called strong association)</a:t>
            </a:r>
          </a:p>
          <a:p>
            <a:endParaRPr lang="en-US" altLang="ko-KR" dirty="0"/>
          </a:p>
          <a:p>
            <a:r>
              <a:rPr lang="en-US" altLang="ko-KR" dirty="0"/>
              <a:t>Aggregation is a weak Association (If the life of contained object doesn't depends on the container object, it is called weak association)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420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Association:Object</a:t>
            </a:r>
            <a:r>
              <a:rPr lang="en-US" altLang="ko-KR" b="1" dirty="0" smtClean="0"/>
              <a:t>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388843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#class </a:t>
            </a:r>
            <a:r>
              <a:rPr lang="ko-KR" altLang="en-US" sz="1200" dirty="0" smtClean="0"/>
              <a:t>정의하고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타 객체를 호출</a:t>
            </a:r>
            <a:endParaRPr lang="en-US" altLang="ko-KR" sz="1200" dirty="0"/>
          </a:p>
          <a:p>
            <a:r>
              <a:rPr lang="en-US" altLang="ko-KR" sz="1200" dirty="0"/>
              <a:t>class A: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#object  chain</a:t>
            </a:r>
            <a:r>
              <a:rPr lang="ko-KR" altLang="en-US" sz="1200" dirty="0" smtClean="0"/>
              <a:t>을 하는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/>
              <a:t>class B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r>
              <a:rPr lang="en-US" altLang="ko-KR" sz="1200" dirty="0"/>
              <a:t>a = A()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객체들간의 연결고리</a:t>
            </a:r>
            <a:r>
              <a:rPr lang="en-US" altLang="ko-KR" sz="2200" dirty="0" smtClean="0">
                <a:latin typeface="+mn-ea"/>
              </a:rPr>
              <a:t>(Association, Composite </a:t>
            </a:r>
            <a:r>
              <a:rPr lang="ko-KR" altLang="en-US" sz="2200" dirty="0" smtClean="0">
                <a:latin typeface="+mn-ea"/>
              </a:rPr>
              <a:t>관계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가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있을 경우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결과값을 객체로 받아 연속적으로 실행하도록 처리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357098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내부객체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endParaRPr lang="en-US" altLang="ko-KR" dirty="0"/>
          </a:p>
          <a:p>
            <a:r>
              <a:rPr lang="en-US" altLang="ko-KR" dirty="0"/>
              <a:t>b</a:t>
            </a:r>
          </a:p>
          <a:p>
            <a:r>
              <a:rPr lang="en-US" altLang="ko-KR" dirty="0"/>
              <a:t>B instance method </a:t>
            </a:r>
          </a:p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5949280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3" idx="1"/>
          </p:cNvCxnSpPr>
          <p:nvPr/>
        </p:nvCxnSpPr>
        <p:spPr>
          <a:xfrm flipV="1">
            <a:off x="2771800" y="4725144"/>
            <a:ext cx="2808312" cy="1476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0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Association</a:t>
            </a:r>
            <a:r>
              <a:rPr lang="en-US" altLang="ko-KR" b="1" smtClean="0"/>
              <a:t>: </a:t>
            </a:r>
            <a:r>
              <a:rPr lang="ko-KR" altLang="en-US" b="1" dirty="0"/>
              <a:t> </a:t>
            </a:r>
            <a:r>
              <a:rPr lang="ko-KR" altLang="en-US" b="1" dirty="0" smtClean="0"/>
              <a:t>작성 예시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288032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association </a:t>
            </a:r>
            <a:r>
              <a:rPr lang="ko-KR" altLang="en-US" sz="1000" dirty="0" smtClean="0"/>
              <a:t>클래스 정의</a:t>
            </a:r>
            <a:endParaRPr lang="en-US" altLang="ko-KR" sz="1000" dirty="0" smtClean="0"/>
          </a:p>
          <a:p>
            <a:r>
              <a:rPr lang="en-US" altLang="ko-KR" sz="1000" dirty="0"/>
              <a:t>class Other(object):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"OTHER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print "OTHER implicit()"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"OTHER altered()"</a:t>
            </a:r>
            <a:endParaRPr lang="ko-KR" altLang="en-US" sz="1000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객체관의</a:t>
            </a:r>
            <a:r>
              <a:rPr lang="ko-KR" altLang="en-US" dirty="0" smtClean="0"/>
              <a:t> 관계가 상속이 아닌 사용관계</a:t>
            </a:r>
            <a:r>
              <a:rPr lang="en-US" altLang="ko-KR" dirty="0" smtClean="0"/>
              <a:t>(use)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20072" y="2996952"/>
            <a:ext cx="288032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사용 클래 </a:t>
            </a:r>
            <a:r>
              <a:rPr lang="ko-KR" altLang="en-US" sz="1000" dirty="0" err="1" smtClean="0"/>
              <a:t>스</a:t>
            </a:r>
            <a:r>
              <a:rPr lang="ko-KR" altLang="en-US" sz="1000" dirty="0" smtClean="0"/>
              <a:t> 정의</a:t>
            </a:r>
            <a:endParaRPr lang="en-US" altLang="ko-KR" sz="1000" dirty="0" smtClean="0"/>
          </a:p>
          <a:p>
            <a:r>
              <a:rPr lang="en-US" altLang="ko-KR" sz="1000" dirty="0"/>
              <a:t>class Child(object):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</a:t>
            </a:r>
            <a:r>
              <a:rPr lang="en-US" altLang="ko-KR" sz="1000" dirty="0" smtClean="0"/>
              <a:t>):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#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생성시 속성으로 정이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</a:t>
            </a:r>
            <a:r>
              <a:rPr lang="en-US" altLang="ko-KR" sz="1000" dirty="0"/>
              <a:t> = Other()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implicit(self):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self.other.implicit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override(self):</a:t>
            </a:r>
          </a:p>
          <a:p>
            <a:r>
              <a:rPr lang="en-US" altLang="ko-KR" sz="1000" dirty="0"/>
              <a:t>        print "CHILD override()"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altered(self):</a:t>
            </a:r>
          </a:p>
          <a:p>
            <a:r>
              <a:rPr lang="en-US" altLang="ko-KR" sz="1000" dirty="0"/>
              <a:t>        print "CHILD, BEFORE OTHER altered()"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self.other.altered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print "CHILD, AFTER OTHER altered()"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9" idx="1"/>
            <a:endCxn id="4" idx="3"/>
          </p:cNvCxnSpPr>
          <p:nvPr/>
        </p:nvCxnSpPr>
        <p:spPr>
          <a:xfrm flipH="1">
            <a:off x="3851920" y="4401108"/>
            <a:ext cx="136815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202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</a:t>
            </a:r>
            <a:endParaRPr lang="en-US" altLang="ko-KR" b="1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객체간에 관계를 구성하여 처리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객체내부에 관계 객체로써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등에서 일회성으로 해당 객체를 생성하여 기능을 처리 </a:t>
            </a:r>
            <a:endParaRPr lang="en-US" altLang="ko-KR" sz="2200" dirty="0" smtClean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466139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638334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129155"/>
            <a:ext cx="1584176" cy="29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097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Dependency: Method Chain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60040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C: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'a'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err="1"/>
              <a:t>self.b</a:t>
            </a:r>
            <a:r>
              <a:rPr lang="en-US" altLang="ko-KR" sz="1200" dirty="0"/>
              <a:t> = B()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ccc(self, b) :</a:t>
            </a:r>
          </a:p>
          <a:p>
            <a:r>
              <a:rPr lang="en-US" altLang="ko-KR" sz="1200" dirty="0"/>
              <a:t>       return </a:t>
            </a:r>
            <a:r>
              <a:rPr lang="en-US" altLang="ko-KR" sz="1200" dirty="0" err="1"/>
              <a:t>b.bbb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#object  chain</a:t>
            </a:r>
            <a:r>
              <a:rPr lang="ko-KR" altLang="en-US" sz="1200" dirty="0"/>
              <a:t>을 하는 </a:t>
            </a:r>
            <a:r>
              <a:rPr lang="en-US" altLang="ko-KR" sz="1200" dirty="0"/>
              <a:t>class </a:t>
            </a:r>
            <a:r>
              <a:rPr lang="ko-KR" altLang="en-US" sz="1200" dirty="0"/>
              <a:t>생성</a:t>
            </a:r>
          </a:p>
          <a:p>
            <a:r>
              <a:rPr lang="en-US" altLang="ko-KR" sz="1200" dirty="0"/>
              <a:t>class B: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 ):</a:t>
            </a:r>
          </a:p>
          <a:p>
            <a:r>
              <a:rPr lang="en-US" altLang="ko-KR" sz="1200" dirty="0"/>
              <a:t>       print 'b'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bbb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 print "B instance method "</a:t>
            </a:r>
          </a:p>
          <a:p>
            <a:r>
              <a:rPr lang="en-US" altLang="ko-KR" sz="1200" dirty="0"/>
              <a:t>             </a:t>
            </a:r>
          </a:p>
          <a:p>
            <a:r>
              <a:rPr lang="en-US" altLang="ko-KR" sz="1200" dirty="0"/>
              <a:t>a = C()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a.b.bbb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a.ccc</a:t>
            </a:r>
            <a:r>
              <a:rPr lang="en-US" altLang="ko-KR" sz="1200" dirty="0"/>
              <a:t>(B())</a:t>
            </a:r>
            <a:endParaRPr lang="en-US" altLang="ko-KR" sz="1200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객체의 관계가 일회성 적으로 처리가 되는 관계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570982"/>
            <a:ext cx="25922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</a:p>
          <a:p>
            <a:r>
              <a:rPr lang="en-US" altLang="ko-KR" sz="1200" dirty="0"/>
              <a:t>b</a:t>
            </a:r>
          </a:p>
          <a:p>
            <a:r>
              <a:rPr lang="en-US" altLang="ko-KR" sz="1200" dirty="0"/>
              <a:t>B instance method </a:t>
            </a:r>
          </a:p>
          <a:p>
            <a:r>
              <a:rPr lang="en-US" altLang="ko-KR" sz="1200" dirty="0"/>
              <a:t>None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99186" y="609329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59157</TotalTime>
  <Words>9886</Words>
  <Application>Microsoft Office PowerPoint</Application>
  <PresentationFormat>화면 슬라이드 쇼(4:3)</PresentationFormat>
  <Paragraphs>2165</Paragraphs>
  <Slides>161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2" baseType="lpstr">
      <vt:lpstr>가을</vt:lpstr>
      <vt:lpstr>Python class 구조</vt:lpstr>
      <vt:lpstr>기술적접근 </vt:lpstr>
      <vt:lpstr>객체</vt:lpstr>
      <vt:lpstr>왜 모든 것을 객체로 관리하나?</vt:lpstr>
      <vt:lpstr>객체로  구성했나?</vt:lpstr>
      <vt:lpstr>클래스 정의</vt:lpstr>
      <vt:lpstr>Class Notation</vt:lpstr>
      <vt:lpstr>Instance Notation</vt:lpstr>
      <vt:lpstr>Class로 Instance 처리</vt:lpstr>
      <vt:lpstr>New style class</vt:lpstr>
      <vt:lpstr>Old style class</vt:lpstr>
      <vt:lpstr>Instance 생성자</vt:lpstr>
      <vt:lpstr>생성자 사용법</vt:lpstr>
      <vt:lpstr>생성자 형식</vt:lpstr>
      <vt:lpstr>생성자 사용법 예시</vt:lpstr>
      <vt:lpstr>__new__ 메소드 예시</vt:lpstr>
      <vt:lpstr>__new__ 메소드: 예시2</vt:lpstr>
      <vt:lpstr>__init__메소드 예시</vt:lpstr>
      <vt:lpstr>인스턴스 즉시 호출</vt:lpstr>
      <vt:lpstr>인스턴스 속성 미정의 후 생성</vt:lpstr>
      <vt:lpstr>인스턴스 속성 미정의 후 호출</vt:lpstr>
      <vt:lpstr>__init__과 __call__ 메소드 차이</vt:lpstr>
      <vt:lpstr>object class 이해하기</vt:lpstr>
      <vt:lpstr>object class</vt:lpstr>
      <vt:lpstr>object class -1</vt:lpstr>
      <vt:lpstr>object class -2</vt:lpstr>
      <vt:lpstr>object class -3</vt:lpstr>
      <vt:lpstr>object class -4</vt:lpstr>
      <vt:lpstr>Class Member</vt:lpstr>
      <vt:lpstr>Class Member</vt:lpstr>
      <vt:lpstr>Predefined Class Attributes</vt:lpstr>
      <vt:lpstr>Instance Member</vt:lpstr>
      <vt:lpstr>Predefined Instance Attributes</vt:lpstr>
      <vt:lpstr>클래스와 인스턴스 구조</vt:lpstr>
      <vt:lpstr>Object Namespace 흐름</vt:lpstr>
      <vt:lpstr>Class &amp; instance scope</vt:lpstr>
      <vt:lpstr>Class/Instance 관계 매핑</vt:lpstr>
      <vt:lpstr>Class/Instance 관계 보기</vt:lpstr>
      <vt:lpstr>생성자와 소멸자</vt:lpstr>
      <vt:lpstr>생성자 처리 구조</vt:lpstr>
      <vt:lpstr>생성자-Creating Instance </vt:lpstr>
      <vt:lpstr>소멸자- Destroying Objects</vt:lpstr>
      <vt:lpstr>Class decorator : 기본</vt:lpstr>
      <vt:lpstr>메소드 접근자</vt:lpstr>
      <vt:lpstr>Class  멤버  접근자 - cls</vt:lpstr>
      <vt:lpstr>Instance 멤버 접근자-self</vt:lpstr>
      <vt:lpstr>Method- Instance</vt:lpstr>
      <vt:lpstr>Method- 클래스 decorator</vt:lpstr>
      <vt:lpstr>Method- 정적 decorator</vt:lpstr>
      <vt:lpstr>Accessing Members</vt:lpstr>
      <vt:lpstr>Method Bound/unbound(1)</vt:lpstr>
      <vt:lpstr>Method Bound/unbound(2)</vt:lpstr>
      <vt:lpstr>Class Inheritance</vt:lpstr>
      <vt:lpstr>Inheritance</vt:lpstr>
      <vt:lpstr>Class 구조</vt:lpstr>
      <vt:lpstr>클래스 구조 예시(1)</vt:lpstr>
      <vt:lpstr>클래스 구조 예시(2)</vt:lpstr>
      <vt:lpstr>Inheritance- scope</vt:lpstr>
      <vt:lpstr>Inheritance - 예시</vt:lpstr>
      <vt:lpstr>Mixin</vt:lpstr>
      <vt:lpstr>상속구조 확인하기</vt:lpstr>
      <vt:lpstr>Method resolution order</vt:lpstr>
      <vt:lpstr>MRO 처리 시 오류</vt:lpstr>
      <vt:lpstr>상속 : __mro__, mro()</vt:lpstr>
      <vt:lpstr>자기 메소드  호출하기</vt:lpstr>
      <vt:lpstr>Hasattr 메소드 재작성 후 확인</vt:lpstr>
      <vt:lpstr>Super() 사용하기</vt:lpstr>
      <vt:lpstr>Super() 함수(2.x)</vt:lpstr>
      <vt:lpstr>Super() 함수의 binding(2.x)</vt:lpstr>
      <vt:lpstr>Super() 을 이용한 접근(2.x)</vt:lpstr>
      <vt:lpstr>Super() 함수(3.x)</vt:lpstr>
      <vt:lpstr>Overriding</vt:lpstr>
      <vt:lpstr>Overriding</vt:lpstr>
      <vt:lpstr>Overriding 구조</vt:lpstr>
      <vt:lpstr>연산자 Overriding 예시</vt:lpstr>
      <vt:lpstr>__getattr__/__setattr__ 메소드</vt:lpstr>
      <vt:lpstr>./[] 연사자 overriding</vt:lpstr>
      <vt:lpstr>./[] 연사자 overriding - 설명</vt:lpstr>
      <vt:lpstr>인스턴스 생성 기초</vt:lpstr>
      <vt:lpstr>Instance 구조</vt:lpstr>
      <vt:lpstr>Instance 생성 방식</vt:lpstr>
      <vt:lpstr>Instance 생성 예시</vt:lpstr>
      <vt:lpstr>Instance Scope </vt:lpstr>
      <vt:lpstr>Predefined Instance Attributes</vt:lpstr>
      <vt:lpstr>클래스와 인스턴스 접근</vt:lpstr>
      <vt:lpstr>Members(변수) Access</vt:lpstr>
      <vt:lpstr>Members(변수) Access -세부</vt:lpstr>
      <vt:lpstr>Members(메소드) Access</vt:lpstr>
      <vt:lpstr>Members(메소드) Access-세부</vt:lpstr>
      <vt:lpstr>Controlling Attribute Access</vt:lpstr>
      <vt:lpstr>Controlling Attribute Access</vt:lpstr>
      <vt:lpstr>Association</vt:lpstr>
      <vt:lpstr>Association</vt:lpstr>
      <vt:lpstr>Association</vt:lpstr>
      <vt:lpstr>Association</vt:lpstr>
      <vt:lpstr>Association:Object Chain</vt:lpstr>
      <vt:lpstr>Association:  작성 예시</vt:lpstr>
      <vt:lpstr>Dependency</vt:lpstr>
      <vt:lpstr>Dependency: Method Chain</vt:lpstr>
      <vt:lpstr>Self Method Chain</vt:lpstr>
      <vt:lpstr>타 객체  Method Chain</vt:lpstr>
      <vt:lpstr>Class  확인 방법</vt:lpstr>
      <vt:lpstr>issubclass/isinstance 함수</vt:lpstr>
      <vt:lpstr>Class &amp; instance namespace</vt:lpstr>
      <vt:lpstr>Descriptor Protocol</vt:lpstr>
      <vt:lpstr>Descriptor</vt:lpstr>
      <vt:lpstr>Descriptor 메소드 파라미터</vt:lpstr>
      <vt:lpstr>Descriptor 종류</vt:lpstr>
      <vt:lpstr>Descriptor : int.__add__ 예시</vt:lpstr>
      <vt:lpstr>Descriptor : binding behavior</vt:lpstr>
      <vt:lpstr>Basic data descriptor</vt:lpstr>
      <vt:lpstr>Creating Property- 객체 직접 정의(1)</vt:lpstr>
      <vt:lpstr>Creating Property–객체 직접 정의(2)</vt:lpstr>
      <vt:lpstr>Creating Property decorator(1)</vt:lpstr>
      <vt:lpstr>Creating Property decorator(2)</vt:lpstr>
      <vt:lpstr>내장함수를 통한 객체접근</vt:lpstr>
      <vt:lpstr>Built-in 내장함수</vt:lpstr>
      <vt:lpstr>Built-in 내장함수: 예시 1</vt:lpstr>
      <vt:lpstr>Built-in 내장함수: 예시 2</vt:lpstr>
      <vt:lpstr>Information Hiding</vt:lpstr>
      <vt:lpstr>Information hiding -변수</vt:lpstr>
      <vt:lpstr>Information hiding -변수예시 </vt:lpstr>
      <vt:lpstr>Information hiding –변수-특별  </vt:lpstr>
      <vt:lpstr>Information hiding –Descriptor(Property)</vt:lpstr>
      <vt:lpstr>Abstract Base Class</vt:lpstr>
      <vt:lpstr>Abstract Class</vt:lpstr>
      <vt:lpstr>Abstract Class 정의 방법</vt:lpstr>
      <vt:lpstr>Abstract Class : exception 방식</vt:lpstr>
      <vt:lpstr>Abstract Class : ABC 모듈</vt:lpstr>
      <vt:lpstr>Abstract Class :property 정의</vt:lpstr>
      <vt:lpstr>Abstract Class :property 구현</vt:lpstr>
      <vt:lpstr>Duck typing</vt:lpstr>
      <vt:lpstr>Duck typeing 정의 방법</vt:lpstr>
      <vt:lpstr>Duck typeing : 함수 구현(1)</vt:lpstr>
      <vt:lpstr>Duck typeing : 함수 구현(2)</vt:lpstr>
      <vt:lpstr>Duck typeing : 클래스 구현(1)</vt:lpstr>
      <vt:lpstr>Duck typeing : 클래스 구현(2)</vt:lpstr>
      <vt:lpstr>Class로  Runtime 클래스 생성</vt:lpstr>
      <vt:lpstr>클래스 정의 하기 </vt:lpstr>
      <vt:lpstr>런타임 클래스 생성  정의</vt:lpstr>
      <vt:lpstr>런타임 클래스 실행</vt:lpstr>
      <vt:lpstr>함수로  Runtime 클래스 생성</vt:lpstr>
      <vt:lpstr>사용자 정의 함수 사용</vt:lpstr>
      <vt:lpstr>클래스 생성 함수 정의</vt:lpstr>
      <vt:lpstr>클래스 생성 함수 실행</vt:lpstr>
      <vt:lpstr>Type 함수 사용( 변수 )</vt:lpstr>
      <vt:lpstr>Type 함수 : 클래스 만들기 </vt:lpstr>
      <vt:lpstr>Type 함수 사용</vt:lpstr>
      <vt:lpstr>클래스 생성 함수 정의</vt:lpstr>
      <vt:lpstr>클래스 생성 함수 실행</vt:lpstr>
      <vt:lpstr>Type 함수 사용( 상속 )</vt:lpstr>
      <vt:lpstr>상속 클래스 정의</vt:lpstr>
      <vt:lpstr>클래스 생성 실행</vt:lpstr>
      <vt:lpstr>Inspect module</vt:lpstr>
      <vt:lpstr>Insepect Module</vt:lpstr>
      <vt:lpstr>Inspect module</vt:lpstr>
      <vt:lpstr>Inspect class/object</vt:lpstr>
      <vt:lpstr>Inspect 함수</vt:lpstr>
      <vt:lpstr>함수 클래스  확인</vt:lpstr>
      <vt:lpstr>함수 구조</vt:lpstr>
      <vt:lpstr>함수 상속구조 확인하기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642</cp:revision>
  <dcterms:created xsi:type="dcterms:W3CDTF">2015-12-01T07:34:30Z</dcterms:created>
  <dcterms:modified xsi:type="dcterms:W3CDTF">2016-03-03T08:48:48Z</dcterms:modified>
</cp:coreProperties>
</file>