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4"/>
  </p:notesMasterIdLst>
  <p:sldIdLst>
    <p:sldId id="256" r:id="rId2"/>
    <p:sldId id="1226" r:id="rId3"/>
    <p:sldId id="1227" r:id="rId4"/>
    <p:sldId id="1236" r:id="rId5"/>
    <p:sldId id="1228" r:id="rId6"/>
    <p:sldId id="1235" r:id="rId7"/>
    <p:sldId id="1231" r:id="rId8"/>
    <p:sldId id="1229" r:id="rId9"/>
    <p:sldId id="1230" r:id="rId10"/>
    <p:sldId id="1232" r:id="rId11"/>
    <p:sldId id="1234" r:id="rId12"/>
    <p:sldId id="1237" r:id="rId13"/>
    <p:sldId id="1238" r:id="rId14"/>
    <p:sldId id="1199" r:id="rId15"/>
    <p:sldId id="1137" r:id="rId16"/>
    <p:sldId id="1200" r:id="rId17"/>
    <p:sldId id="1136" r:id="rId18"/>
    <p:sldId id="1186" r:id="rId19"/>
    <p:sldId id="1187" r:id="rId20"/>
    <p:sldId id="1188" r:id="rId21"/>
    <p:sldId id="1189" r:id="rId22"/>
    <p:sldId id="1201" r:id="rId23"/>
    <p:sldId id="1190" r:id="rId24"/>
    <p:sldId id="1202" r:id="rId25"/>
    <p:sldId id="1203" r:id="rId26"/>
    <p:sldId id="1192" r:id="rId27"/>
    <p:sldId id="1206" r:id="rId28"/>
    <p:sldId id="1205" r:id="rId29"/>
    <p:sldId id="1195" r:id="rId30"/>
    <p:sldId id="1221" r:id="rId31"/>
    <p:sldId id="1224" r:id="rId32"/>
    <p:sldId id="1225" r:id="rId33"/>
    <p:sldId id="1223" r:id="rId34"/>
    <p:sldId id="1212" r:id="rId35"/>
    <p:sldId id="1216" r:id="rId36"/>
    <p:sldId id="1217" r:id="rId37"/>
    <p:sldId id="1218" r:id="rId38"/>
    <p:sldId id="1219" r:id="rId39"/>
    <p:sldId id="1220" r:id="rId40"/>
    <p:sldId id="1213" r:id="rId41"/>
    <p:sldId id="1214" r:id="rId42"/>
    <p:sldId id="1215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객체란</a:t>
            </a:r>
            <a:r>
              <a:rPr lang="en-US" altLang="ko-KR" sz="9600" dirty="0" smtClean="0"/>
              <a:t>?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메소드는</a:t>
            </a:r>
            <a:r>
              <a:rPr lang="ko-KR" altLang="en-US" dirty="0" smtClean="0"/>
              <a:t> 오버로딩 불가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이름으로 식별하여 찾기에 </a:t>
            </a:r>
            <a:r>
              <a:rPr lang="ko-KR" altLang="en-US" sz="2800" dirty="0" err="1" smtClean="0"/>
              <a:t>메소드에</a:t>
            </a:r>
            <a:r>
              <a:rPr lang="ko-KR" altLang="en-US" sz="2800" dirty="0" smtClean="0"/>
              <a:t> 대한 </a:t>
            </a:r>
            <a:r>
              <a:rPr lang="ko-KR" altLang="en-US" sz="2800" dirty="0" err="1" smtClean="0"/>
              <a:t>시그너처</a:t>
            </a:r>
            <a:r>
              <a:rPr lang="ko-KR" altLang="en-US" sz="2800" dirty="0" err="1" smtClean="0"/>
              <a:t>를</a:t>
            </a:r>
            <a:r>
              <a:rPr lang="ko-KR" altLang="en-US" sz="2800" dirty="0" smtClean="0"/>
              <a:t> 구별하지 않음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331640" y="3356992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X()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add(self) :</a:t>
            </a:r>
          </a:p>
          <a:p>
            <a:r>
              <a:rPr lang="en-US" altLang="ko-KR" sz="1200" dirty="0"/>
              <a:t>        pass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x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X()</a:t>
            </a:r>
          </a:p>
          <a:p>
            <a:r>
              <a:rPr lang="en-US" altLang="ko-KR" sz="1200" dirty="0"/>
              <a:t>print X.__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x.add</a:t>
            </a:r>
            <a:r>
              <a:rPr lang="en-US" altLang="ko-KR" sz="1200" dirty="0"/>
              <a:t>(5)</a:t>
            </a:r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36096" y="4581128"/>
            <a:ext cx="29523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 이름을 가진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최종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처리 됨</a:t>
            </a:r>
            <a:endParaRPr lang="en-US" altLang="ko-KR" dirty="0" smtClean="0"/>
          </a:p>
          <a:p>
            <a:r>
              <a:rPr lang="en-US" altLang="ko-KR" sz="1200" dirty="0"/>
              <a:t>{'__module__': '__main__', 'add': &lt;function add at 0x1056B470&gt;, '__doc__': None}</a:t>
            </a:r>
          </a:p>
          <a:p>
            <a:r>
              <a:rPr lang="en-US" altLang="ko-KR" sz="1200" dirty="0"/>
              <a:t>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84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 처리 규칙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모듈을 실행하거나 </a:t>
            </a:r>
            <a:r>
              <a:rPr lang="en-US" altLang="ko-KR" sz="2800" dirty="0" smtClean="0"/>
              <a:t>idle </a:t>
            </a:r>
            <a:r>
              <a:rPr lang="ko-KR" altLang="en-US" sz="2800" dirty="0" smtClean="0"/>
              <a:t>창에서 </a:t>
            </a:r>
            <a:r>
              <a:rPr lang="en-US" altLang="ko-KR" sz="2800" dirty="0" smtClean="0"/>
              <a:t>__</a:t>
            </a:r>
            <a:r>
              <a:rPr lang="en-US" altLang="ko-KR" sz="2800" dirty="0" smtClean="0"/>
              <a:t>name__</a:t>
            </a:r>
            <a:r>
              <a:rPr lang="ko-KR" altLang="en-US" sz="2800" dirty="0" smtClean="0"/>
              <a:t>을 조회할 경우 기본으로 </a:t>
            </a:r>
            <a:r>
              <a:rPr lang="en-US" altLang="ko-KR" sz="2800" dirty="0" smtClean="0"/>
              <a:t>__main__</a:t>
            </a:r>
            <a:r>
              <a:rPr lang="ko-KR" altLang="en-US" sz="2800" dirty="0" smtClean="0"/>
              <a:t>을 가지고 있음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4077072"/>
            <a:ext cx="316835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 </a:t>
            </a:r>
            <a:r>
              <a:rPr lang="en-US" altLang="ko-KR" sz="1200" dirty="0"/>
              <a:t>__name__</a:t>
            </a:r>
          </a:p>
          <a:p>
            <a:r>
              <a:rPr lang="en-US" altLang="ko-KR" sz="1200" dirty="0" smtClean="0"/>
              <a:t>'__</a:t>
            </a:r>
            <a:r>
              <a:rPr lang="en-US" altLang="ko-KR" sz="1200" dirty="0"/>
              <a:t>main</a:t>
            </a:r>
            <a:r>
              <a:rPr lang="en-US" altLang="ko-KR" sz="1200" dirty="0" smtClean="0"/>
              <a:t>__‘</a:t>
            </a:r>
          </a:p>
          <a:p>
            <a:r>
              <a:rPr lang="en-US" altLang="ko-KR" sz="1200" dirty="0" smtClean="0"/>
              <a:t>&gt;&gt;&gt; if </a:t>
            </a:r>
            <a:r>
              <a:rPr lang="en-US" altLang="ko-KR" sz="1200" dirty="0"/>
              <a:t>__name__ == '__main__' :</a:t>
            </a:r>
          </a:p>
          <a:p>
            <a:r>
              <a:rPr lang="en-US" altLang="ko-KR" sz="1200" dirty="0" smtClean="0"/>
              <a:t>…         </a:t>
            </a:r>
            <a:r>
              <a:rPr lang="en-US" altLang="ko-KR" sz="1200" dirty="0"/>
              <a:t>print " Hello World"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/>
              <a:t> Hello World</a:t>
            </a:r>
          </a:p>
          <a:p>
            <a:endParaRPr lang="en-US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788024" y="4077072"/>
            <a:ext cx="316835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import </a:t>
            </a:r>
            <a:r>
              <a:rPr lang="en-US" altLang="ko-KR" sz="1200" dirty="0"/>
              <a:t>inspect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inspect</a:t>
            </a:r>
            <a:r>
              <a:rPr lang="en-US" altLang="ko-KR" sz="1200" dirty="0" err="1"/>
              <a:t>.__name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'inspect</a:t>
            </a:r>
            <a:r>
              <a:rPr lang="en-US" altLang="ko-KR" sz="1200" dirty="0"/>
              <a:t>'</a:t>
            </a:r>
          </a:p>
          <a:p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6450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모듈을 호출할 경우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모듈을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할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6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객체는 </a:t>
            </a:r>
            <a:r>
              <a:rPr lang="en-US" altLang="ko-KR" dirty="0" smtClean="0"/>
              <a:t>scope/namespace</a:t>
            </a:r>
            <a:r>
              <a:rPr lang="ko-KR" altLang="en-US" dirty="0" smtClean="0"/>
              <a:t>가진다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class/instance/function</a:t>
            </a:r>
            <a:r>
              <a:rPr lang="ko-KR" altLang="en-US" sz="2800" dirty="0" smtClean="0"/>
              <a:t>은 객체이므로 자신만의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만 가지고 있다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971600" y="3829690"/>
            <a:ext cx="1908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7604" y="332563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63888" y="3829690"/>
            <a:ext cx="1908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332563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nstance  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3828067"/>
            <a:ext cx="1908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92180" y="3324011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add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87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멤버 호출 시 </a:t>
            </a:r>
            <a:r>
              <a:rPr lang="en-US" altLang="ko-KR" dirty="0" smtClean="0"/>
              <a:t>bubbling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인스턴스에</a:t>
            </a:r>
            <a:r>
              <a:rPr lang="ko-KR" altLang="en-US" sz="2800" dirty="0" smtClean="0"/>
              <a:t> 없는 멤버는 </a:t>
            </a:r>
            <a:r>
              <a:rPr lang="en-US" altLang="ko-KR" sz="2800" dirty="0" smtClean="0"/>
              <a:t>bubbling</a:t>
            </a:r>
            <a:r>
              <a:rPr lang="ko-KR" altLang="en-US" sz="2800" dirty="0" smtClean="0"/>
              <a:t>으로 상위를 검색하고 검색된 결과를 실행한다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671900" y="3789040"/>
            <a:ext cx="1908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3298251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00192" y="3789040"/>
            <a:ext cx="1908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4188" y="3303119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nstance  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5596" y="3789040"/>
            <a:ext cx="1908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328498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object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1"/>
            <a:endCxn id="8" idx="3"/>
          </p:cNvCxnSpPr>
          <p:nvPr/>
        </p:nvCxnSpPr>
        <p:spPr>
          <a:xfrm flipH="1">
            <a:off x="2843808" y="4246240"/>
            <a:ext cx="8280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6" idx="1"/>
          </p:cNvCxnSpPr>
          <p:nvPr/>
        </p:nvCxnSpPr>
        <p:spPr>
          <a:xfrm>
            <a:off x="5580112" y="4246240"/>
            <a:ext cx="72008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로 구부러진 화살표 15"/>
          <p:cNvSpPr/>
          <p:nvPr/>
        </p:nvSpPr>
        <p:spPr>
          <a:xfrm rot="10800000">
            <a:off x="5332076" y="486916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아래로 구부러진 화살표 16"/>
          <p:cNvSpPr/>
          <p:nvPr/>
        </p:nvSpPr>
        <p:spPr>
          <a:xfrm rot="10800000">
            <a:off x="2494998" y="486916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9752" y="5733256"/>
            <a:ext cx="164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검</a:t>
            </a:r>
            <a:r>
              <a:rPr lang="ko-KR" altLang="en-US"/>
              <a:t>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20072" y="5759288"/>
            <a:ext cx="164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검</a:t>
            </a:r>
            <a:r>
              <a:rPr lang="ko-KR" altLang="en-US"/>
              <a:t>색</a:t>
            </a:r>
          </a:p>
        </p:txBody>
      </p:sp>
    </p:spTree>
    <p:extLst>
      <p:ext uri="{BB962C8B-B14F-4D97-AF65-F5344CB8AC3E}">
        <p14:creationId xmlns:p14="http://schemas.microsoft.com/office/powerpoint/2010/main" val="113154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구조이</a:t>
            </a:r>
            <a:r>
              <a:rPr lang="ko-KR" altLang="en-US" sz="9600" dirty="0"/>
              <a:t>해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3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언어에서 객체를 만드는 타입을 </a:t>
            </a:r>
            <a:r>
              <a:rPr lang="en-US" altLang="ko-KR" sz="2800" dirty="0" smtClean="0"/>
              <a:t>Class</a:t>
            </a:r>
            <a:r>
              <a:rPr lang="ko-KR" altLang="en-US" sz="2800" dirty="0" smtClean="0"/>
              <a:t>를 정의하여 사용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36096" y="3741707"/>
            <a:ext cx="2808312" cy="1832644"/>
            <a:chOff x="5724128" y="3356992"/>
            <a:chExt cx="1800200" cy="1512168"/>
          </a:xfrm>
        </p:grpSpPr>
        <p:sp>
          <p:nvSpPr>
            <p:cNvPr id="17" name="직사각형 1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클래스 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99592" y="2791961"/>
            <a:ext cx="3708412" cy="373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/>
          </a:p>
          <a:p>
            <a:r>
              <a:rPr lang="en-US" altLang="ko-KR" sz="1200" b="1" dirty="0" smtClean="0"/>
              <a:t>class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(self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 smtClean="0"/>
              <a:t>수행할 문장 </a:t>
            </a:r>
            <a:r>
              <a:rPr lang="en-US" altLang="ko-KR" sz="1200" dirty="0" smtClean="0"/>
              <a:t>1&gt;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클래스메소드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cls</a:t>
            </a:r>
            <a:r>
              <a:rPr lang="en-US" altLang="ko-KR" sz="1200" dirty="0" smtClean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,,,]):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...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정적메소드</a:t>
            </a:r>
            <a:r>
              <a:rPr lang="en-US" altLang="ko-KR" sz="1200" dirty="0" smtClean="0"/>
              <a:t>([,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 smtClean="0"/>
              <a:t>수행할 </a:t>
            </a:r>
            <a:r>
              <a:rPr lang="ko-KR" altLang="en-US" sz="1200" dirty="0"/>
              <a:t>문장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 smtClean="0"/>
              <a:t>    ...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573016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19" idx="1"/>
          </p:cNvCxnSpPr>
          <p:nvPr/>
        </p:nvCxnSpPr>
        <p:spPr>
          <a:xfrm>
            <a:off x="3635896" y="3789040"/>
            <a:ext cx="1800200" cy="738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20281" y="3068960"/>
            <a:ext cx="2592288" cy="352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3" idx="3"/>
            <a:endCxn id="17" idx="1"/>
          </p:cNvCxnSpPr>
          <p:nvPr/>
        </p:nvCxnSpPr>
        <p:spPr>
          <a:xfrm>
            <a:off x="3612569" y="3245360"/>
            <a:ext cx="1823527" cy="714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58071" y="4266094"/>
            <a:ext cx="2592288" cy="21152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34" idx="3"/>
            <a:endCxn id="20" idx="1"/>
          </p:cNvCxnSpPr>
          <p:nvPr/>
        </p:nvCxnSpPr>
        <p:spPr>
          <a:xfrm flipV="1">
            <a:off x="3650359" y="5225276"/>
            <a:ext cx="1785737" cy="98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3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클래스 객체를 기반으로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생성하여 사용하게 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356992"/>
            <a:ext cx="331236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상속클래스</a:t>
            </a:r>
            <a:r>
              <a:rPr lang="en-US" altLang="ko-KR" sz="1400" dirty="0" smtClean="0"/>
              <a:t>) :</a:t>
            </a:r>
          </a:p>
          <a:p>
            <a:pPr lvl="1"/>
            <a:r>
              <a:rPr lang="ko-KR" altLang="en-US" sz="1400" dirty="0" smtClean="0"/>
              <a:t>클래스변수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생성메소드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스태틱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4005064"/>
            <a:ext cx="230425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인스턴스</a:t>
            </a:r>
            <a:endParaRPr lang="en-US" altLang="ko-KR" sz="1400" dirty="0" smtClean="0"/>
          </a:p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인스턴스변수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941168"/>
            <a:ext cx="2160240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3275856" y="4617132"/>
            <a:ext cx="252028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5976" y="5337212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 </a:t>
            </a:r>
            <a:r>
              <a:rPr lang="ko-KR" altLang="en-US" sz="1400" dirty="0" smtClean="0"/>
              <a:t>연산자를 이용하여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7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속성 관리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클래스 객체가 정의되면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내부에 클래스의 속성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멤버를 관리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75656" y="3789040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클래스 생성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2080" y="3789040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속성관리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32849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" idx="3"/>
            <a:endCxn id="11" idx="1"/>
          </p:cNvCxnSpPr>
          <p:nvPr/>
        </p:nvCxnSpPr>
        <p:spPr>
          <a:xfrm>
            <a:off x="3851920" y="429309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4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builtin</a:t>
            </a:r>
            <a:r>
              <a:rPr lang="en-US" altLang="ko-KR" dirty="0" smtClean="0"/>
              <a:t>__ class 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클래스 객체내의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의 멤버관리 확인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99592" y="4545124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bject class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72000" y="3789040"/>
            <a:ext cx="38884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&lt;</a:t>
            </a:r>
            <a:r>
              <a:rPr lang="en-US" altLang="ko-KR" sz="800" dirty="0" err="1"/>
              <a:t>dictproxy</a:t>
            </a:r>
            <a:r>
              <a:rPr lang="en-US" altLang="ko-KR" sz="800" dirty="0"/>
              <a:t> {'__class__': &lt;attribute '__class__' of 'object' objects&gt;,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delattr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delattr</a:t>
            </a:r>
            <a:r>
              <a:rPr lang="en-US" altLang="ko-KR" sz="800" dirty="0"/>
              <a:t>__' of 'object' objects&gt;,</a:t>
            </a:r>
          </a:p>
          <a:p>
            <a:pPr algn="ctr"/>
            <a:r>
              <a:rPr lang="en-US" altLang="ko-KR" sz="800" dirty="0"/>
              <a:t> '__doc__': 'The most base type',</a:t>
            </a:r>
          </a:p>
          <a:p>
            <a:pPr algn="ctr"/>
            <a:r>
              <a:rPr lang="en-US" altLang="ko-KR" sz="800" dirty="0"/>
              <a:t> '__format__': &lt;method '__format__' of 'object' objects&gt;,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getattribute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getattribute</a:t>
            </a:r>
            <a:r>
              <a:rPr lang="en-US" altLang="ko-KR" sz="800" dirty="0"/>
              <a:t>__' of 'object' objects&gt;,</a:t>
            </a:r>
          </a:p>
          <a:p>
            <a:pPr algn="ctr"/>
            <a:r>
              <a:rPr lang="en-US" altLang="ko-KR" sz="800" dirty="0"/>
              <a:t> '__hash__': &lt;slot wrapper '__hash__' of 'object' objects&gt;,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__' of 'object' objects&gt;,</a:t>
            </a:r>
          </a:p>
          <a:p>
            <a:pPr algn="ctr"/>
            <a:r>
              <a:rPr lang="en-US" altLang="ko-KR" sz="800" dirty="0"/>
              <a:t> '__new__': &lt;function __new__&gt;,</a:t>
            </a:r>
          </a:p>
          <a:p>
            <a:pPr algn="ctr"/>
            <a:r>
              <a:rPr lang="en-US" altLang="ko-KR" sz="800" dirty="0"/>
              <a:t> '__reduce__': &lt;method '__reduce__' of 'object' objects&gt;,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reduce_ex</a:t>
            </a:r>
            <a:r>
              <a:rPr lang="en-US" altLang="ko-KR" sz="800" dirty="0"/>
              <a:t>__': &lt;method '__</a:t>
            </a:r>
            <a:r>
              <a:rPr lang="en-US" altLang="ko-KR" sz="800" dirty="0" err="1"/>
              <a:t>reduce_ex</a:t>
            </a:r>
            <a:r>
              <a:rPr lang="en-US" altLang="ko-KR" sz="800" dirty="0"/>
              <a:t>__' of 'object' objects&gt;,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repr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repr</a:t>
            </a:r>
            <a:r>
              <a:rPr lang="en-US" altLang="ko-KR" sz="800" dirty="0"/>
              <a:t>__' of 'object' objects&gt;,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setattr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setattr</a:t>
            </a:r>
            <a:r>
              <a:rPr lang="en-US" altLang="ko-KR" sz="800" dirty="0"/>
              <a:t>__' of 'object' objects&gt;,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__': &lt;method '__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__' of 'object' objects&gt;,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str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str</a:t>
            </a:r>
            <a:r>
              <a:rPr lang="en-US" altLang="ko-KR" sz="800" dirty="0"/>
              <a:t>__' of 'object' objects&gt;,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subclasshook</a:t>
            </a:r>
            <a:r>
              <a:rPr lang="en-US" altLang="ko-KR" sz="800" dirty="0"/>
              <a:t>__': &lt;method '__</a:t>
            </a:r>
            <a:r>
              <a:rPr lang="en-US" altLang="ko-KR" sz="800" dirty="0" err="1"/>
              <a:t>subclasshook</a:t>
            </a:r>
            <a:r>
              <a:rPr lang="en-US" altLang="ko-KR" sz="800" dirty="0"/>
              <a:t>__' of 'object' objects&gt;}&gt;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32849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bject.__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" idx="3"/>
            <a:endCxn id="11" idx="1"/>
          </p:cNvCxnSpPr>
          <p:nvPr/>
        </p:nvCxnSpPr>
        <p:spPr>
          <a:xfrm>
            <a:off x="3275856" y="5049180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err="1" smtClean="0"/>
              <a:t>파이썬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기</a:t>
            </a:r>
            <a:r>
              <a:rPr lang="ko-KR" altLang="en-US" sz="9600" dirty="0"/>
              <a:t>준</a:t>
            </a:r>
            <a:r>
              <a:rPr lang="ko-KR" altLang="en-US" sz="9600" dirty="0" smtClean="0"/>
              <a:t>이해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클래스 객체내의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의 멤버관리 확인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99592" y="4545124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72000" y="3789040"/>
            <a:ext cx="38884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&lt;</a:t>
            </a:r>
            <a:r>
              <a:rPr lang="en-US" altLang="ko-KR" sz="800" dirty="0" err="1"/>
              <a:t>dictproxy</a:t>
            </a:r>
            <a:r>
              <a:rPr lang="en-US" altLang="ko-KR" sz="800" dirty="0"/>
              <a:t> {'__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__': &lt;attribute '__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__' of 'P' objects&gt;,</a:t>
            </a:r>
          </a:p>
          <a:p>
            <a:pPr algn="ctr"/>
            <a:r>
              <a:rPr lang="en-US" altLang="ko-KR" sz="800" dirty="0"/>
              <a:t> '__doc__': None,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__': &lt;function __main__.__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__&gt;,</a:t>
            </a:r>
          </a:p>
          <a:p>
            <a:pPr algn="ctr"/>
            <a:r>
              <a:rPr lang="en-US" altLang="ko-KR" sz="800" dirty="0"/>
              <a:t> '__module__': '__main__',</a:t>
            </a:r>
          </a:p>
          <a:p>
            <a:pPr algn="ctr"/>
            <a:r>
              <a:rPr lang="en-US" altLang="ko-KR" sz="800" dirty="0"/>
              <a:t> '__</a:t>
            </a:r>
            <a:r>
              <a:rPr lang="en-US" altLang="ko-KR" sz="800" dirty="0" err="1"/>
              <a:t>weakref</a:t>
            </a:r>
            <a:r>
              <a:rPr lang="en-US" altLang="ko-KR" sz="800" dirty="0"/>
              <a:t>__': &lt;attribute '__</a:t>
            </a:r>
            <a:r>
              <a:rPr lang="en-US" altLang="ko-KR" sz="800" dirty="0" err="1"/>
              <a:t>weakref</a:t>
            </a:r>
            <a:r>
              <a:rPr lang="en-US" altLang="ko-KR" sz="800" dirty="0"/>
              <a:t>__' of 'P' objects&gt;}&gt;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32849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" idx="3"/>
            <a:endCxn id="11" idx="1"/>
          </p:cNvCxnSpPr>
          <p:nvPr/>
        </p:nvCxnSpPr>
        <p:spPr>
          <a:xfrm>
            <a:off x="3275856" y="5049180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Instance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객체는 실제 클래스 객체가 생성시 할당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런타임 즉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 등록하여 사용할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292080" y="3872610"/>
            <a:ext cx="2808312" cy="1832644"/>
            <a:chOff x="5724128" y="3356992"/>
            <a:chExt cx="1800200" cy="1512168"/>
          </a:xfrm>
        </p:grpSpPr>
        <p:sp>
          <p:nvSpPr>
            <p:cNvPr id="25" name="직사각형 24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인스턴스명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클래스명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메소드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바인딩 경우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899592" y="3391280"/>
            <a:ext cx="3708412" cy="30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ko-KR" altLang="en-US" sz="1200" dirty="0"/>
              <a:t> 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__(self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self.</a:t>
            </a:r>
            <a:r>
              <a:rPr lang="ko-KR" altLang="en-US" sz="1200" dirty="0" err="1" smtClean="0"/>
              <a:t>변수명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인수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……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인스턴스메소</a:t>
            </a:r>
            <a:r>
              <a:rPr lang="ko-KR" altLang="en-US" sz="1200" dirty="0" err="1"/>
              <a:t>드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,,,]):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...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Instance</a:t>
            </a:r>
            <a:r>
              <a:rPr lang="ko-KR" altLang="en-US" sz="1200" dirty="0" smtClean="0"/>
              <a:t>명 </a:t>
            </a:r>
            <a:r>
              <a:rPr lang="en-US" altLang="ko-KR" sz="1200" dirty="0" smtClean="0"/>
              <a:t> =  </a:t>
            </a:r>
            <a:r>
              <a:rPr lang="ko-KR" altLang="en-US" sz="1200" dirty="0" err="1" smtClean="0"/>
              <a:t>클래스명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초기인자들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899592" y="5805264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25" idx="1"/>
          </p:cNvCxnSpPr>
          <p:nvPr/>
        </p:nvCxnSpPr>
        <p:spPr>
          <a:xfrm flipV="1">
            <a:off x="3995936" y="4090782"/>
            <a:ext cx="1296144" cy="1966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1992" y="4725143"/>
            <a:ext cx="3096344" cy="6310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6" idx="3"/>
            <a:endCxn id="29" idx="1"/>
          </p:cNvCxnSpPr>
          <p:nvPr/>
        </p:nvCxnSpPr>
        <p:spPr>
          <a:xfrm>
            <a:off x="4148336" y="5040661"/>
            <a:ext cx="1143744" cy="315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05626" y="4026994"/>
            <a:ext cx="3096344" cy="3155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1" idx="3"/>
            <a:endCxn id="27" idx="1"/>
          </p:cNvCxnSpPr>
          <p:nvPr/>
        </p:nvCxnSpPr>
        <p:spPr>
          <a:xfrm>
            <a:off x="4301970" y="4184753"/>
            <a:ext cx="990110" cy="473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6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속성 관리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객체가 생성되면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속성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멤버를 관리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899592" y="4365104"/>
            <a:ext cx="237626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</a:t>
            </a:r>
            <a:r>
              <a:rPr lang="en-US" altLang="ko-KR" sz="1200" dirty="0" smtClean="0"/>
              <a:t>name</a:t>
            </a:r>
          </a:p>
          <a:p>
            <a:endParaRPr lang="en-US" altLang="ko-KR" sz="1200" dirty="0"/>
          </a:p>
          <a:p>
            <a:r>
              <a:rPr lang="en-US" altLang="ko-KR" sz="1200" dirty="0"/>
              <a:t>p =P('name')</a:t>
            </a:r>
          </a:p>
          <a:p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572000" y="4221088"/>
            <a:ext cx="388843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{</a:t>
            </a:r>
            <a:r>
              <a:rPr lang="en-US" altLang="ko-KR" dirty="0"/>
              <a:t>'name': 'name'}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0112" y="36543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3275856" y="4977172"/>
            <a:ext cx="1296144" cy="18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en-US" altLang="ko-KR" dirty="0"/>
              <a:t>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0892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9969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0112" y="2627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변수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131824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3887881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정적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8" idx="1"/>
          </p:cNvCxnSpPr>
          <p:nvPr/>
        </p:nvCxnSpPr>
        <p:spPr>
          <a:xfrm flipV="1">
            <a:off x="2555776" y="2812286"/>
            <a:ext cx="3024336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9" idx="1"/>
          </p:cNvCxnSpPr>
          <p:nvPr/>
        </p:nvCxnSpPr>
        <p:spPr>
          <a:xfrm>
            <a:off x="3747880" y="3294034"/>
            <a:ext cx="1832232" cy="22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747880" y="4072547"/>
            <a:ext cx="1832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661248"/>
            <a:ext cx="74327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('call </a:t>
            </a:r>
            <a:r>
              <a:rPr lang="en-US" altLang="ko-KR" sz="900" dirty="0" err="1" smtClean="0"/>
              <a:t>cls_method</a:t>
            </a:r>
            <a:r>
              <a:rPr lang="en-US" altLang="ko-KR" sz="900" dirty="0" smtClean="0"/>
              <a:t> ', 1)</a:t>
            </a:r>
          </a:p>
          <a:p>
            <a:r>
              <a:rPr lang="en-US" altLang="ko-KR" sz="1000" dirty="0" smtClean="0"/>
              <a:t>('call 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 ', 100)</a:t>
            </a:r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Class_Member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내부 관리 영역</a:t>
            </a:r>
            <a:endParaRPr lang="en-US" altLang="ko-KR" sz="1000" dirty="0" smtClean="0"/>
          </a:p>
          <a:p>
            <a:r>
              <a:rPr lang="en-US" altLang="ko-KR" sz="1000" dirty="0" smtClean="0"/>
              <a:t>{'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staticmethod</a:t>
            </a:r>
            <a:r>
              <a:rPr lang="en-US" altLang="ko-KR" sz="1000" dirty="0" smtClean="0"/>
              <a:t> object at 0x0215A650&gt;, '__module__': '__main__', '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': &lt;function 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 at 0x029D2270&gt;, '</a:t>
            </a:r>
            <a:r>
              <a:rPr lang="en-US" altLang="ko-KR" sz="1000" dirty="0" err="1" smtClean="0"/>
              <a:t>cls_method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classmethod</a:t>
            </a:r>
            <a:r>
              <a:rPr lang="en-US" altLang="ko-KR" sz="1000" dirty="0" smtClean="0"/>
              <a:t> object at 0x01D92070&gt;, '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': 1, '__doc__': None}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47656" y="373799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30528" y="44885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80112" y="460096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3746768" y="4785634"/>
            <a:ext cx="1833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멤버 관리 영역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클래스 객체내의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의 멤버를 런타임 추가 가능 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99592" y="4221088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</a:t>
            </a:r>
            <a:r>
              <a:rPr lang="en-US" altLang="ko-KR" sz="1200" dirty="0" smtClean="0"/>
              <a:t>name</a:t>
            </a:r>
          </a:p>
          <a:p>
            <a:endParaRPr lang="en-US" altLang="ko-KR" sz="1200" dirty="0"/>
          </a:p>
          <a:p>
            <a:r>
              <a:rPr lang="en-US" altLang="ko-KR" sz="1200" dirty="0"/>
              <a:t>P.name = "default"</a:t>
            </a:r>
          </a:p>
          <a:p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572000" y="3789040"/>
            <a:ext cx="38884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dictproxy</a:t>
            </a:r>
            <a:r>
              <a:rPr lang="en-US" altLang="ko-KR" sz="1200" dirty="0"/>
              <a:t> {'__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'P' objects&gt;,</a:t>
            </a:r>
          </a:p>
          <a:p>
            <a:r>
              <a:rPr lang="en-US" altLang="ko-KR" sz="1200" dirty="0"/>
              <a:t> '__doc__': None,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__': &lt;function __main__.__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__&gt;,</a:t>
            </a:r>
          </a:p>
          <a:p>
            <a:r>
              <a:rPr lang="en-US" altLang="ko-KR" sz="1200" dirty="0"/>
              <a:t> '__module__': '__main__',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'P' objects&gt;,</a:t>
            </a:r>
          </a:p>
          <a:p>
            <a:r>
              <a:rPr lang="en-US" altLang="ko-KR" sz="1200" dirty="0"/>
              <a:t> 'name': 'default'}&gt;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32849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" idx="3"/>
            <a:endCxn id="11" idx="1"/>
          </p:cNvCxnSpPr>
          <p:nvPr/>
        </p:nvCxnSpPr>
        <p:spPr>
          <a:xfrm>
            <a:off x="3275856" y="5049180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3568" y="4941168"/>
            <a:ext cx="2016224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7984" y="5489612"/>
            <a:ext cx="2016224" cy="5316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14" idx="1"/>
          </p:cNvCxnSpPr>
          <p:nvPr/>
        </p:nvCxnSpPr>
        <p:spPr>
          <a:xfrm>
            <a:off x="2699792" y="5337212"/>
            <a:ext cx="1728192" cy="4182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5776" y="616530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name</a:t>
            </a:r>
            <a:r>
              <a:rPr lang="ko-KR" altLang="en-US" sz="1200" dirty="0" smtClean="0"/>
              <a:t>이란 속성 추가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35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instance</a:t>
            </a:r>
            <a:r>
              <a:rPr lang="en-US" altLang="ko-KR" dirty="0" smtClean="0"/>
              <a:t> </a:t>
            </a:r>
            <a:r>
              <a:rPr lang="en-US" altLang="ko-KR" dirty="0"/>
              <a:t>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9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Instance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Instance </a:t>
            </a:r>
            <a:r>
              <a:rPr lang="ko-KR" altLang="en-US" sz="2200" dirty="0" smtClean="0">
                <a:latin typeface="+mn-ea"/>
              </a:rPr>
              <a:t>생성시 </a:t>
            </a:r>
            <a:r>
              <a:rPr lang="en-US" altLang="ko-KR" sz="2200" dirty="0" smtClean="0">
                <a:latin typeface="+mn-ea"/>
              </a:rPr>
              <a:t>self</a:t>
            </a:r>
            <a:r>
              <a:rPr lang="ko-KR" altLang="en-US" sz="2200" dirty="0" smtClean="0">
                <a:latin typeface="+mn-ea"/>
              </a:rPr>
              <a:t>로 정의된 변수만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영역에서 관리하고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메소드는</a:t>
            </a:r>
            <a:r>
              <a:rPr lang="ko-KR" altLang="en-US" sz="2200" dirty="0" smtClean="0">
                <a:latin typeface="+mn-ea"/>
              </a:rPr>
              <a:t> 클래스에서 관리함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345638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2416240" cy="2240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80112" y="458112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0" idx="1"/>
          </p:cNvCxnSpPr>
          <p:nvPr/>
        </p:nvCxnSpPr>
        <p:spPr>
          <a:xfrm>
            <a:off x="3747880" y="4765139"/>
            <a:ext cx="1832232" cy="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873497"/>
            <a:ext cx="7432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en-US" altLang="ko-KR" sz="900" dirty="0"/>
              <a:t>'call ins method ', 1)</a:t>
            </a:r>
          </a:p>
          <a:p>
            <a:r>
              <a:rPr lang="en-US" altLang="ko-KR" sz="900" dirty="0"/>
              <a:t>{'</a:t>
            </a:r>
            <a:r>
              <a:rPr lang="en-US" altLang="ko-KR" sz="900" dirty="0" err="1"/>
              <a:t>ins_var</a:t>
            </a:r>
            <a:r>
              <a:rPr lang="en-US" altLang="ko-KR" sz="900" dirty="0"/>
              <a:t>': 1</a:t>
            </a:r>
            <a:r>
              <a:rPr lang="en-US" altLang="ko-KR" sz="900" dirty="0" smtClean="0"/>
              <a:t>}    # </a:t>
            </a:r>
            <a:r>
              <a:rPr lang="ko-KR" altLang="en-US" sz="900" dirty="0" err="1" smtClean="0"/>
              <a:t>인스턴스</a:t>
            </a:r>
            <a:r>
              <a:rPr lang="ko-KR" altLang="en-US" sz="900" dirty="0" smtClean="0"/>
              <a:t> 객체 관리 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87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멤버 관리 영역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생성된 이후에 </a:t>
            </a:r>
            <a:r>
              <a:rPr lang="ko-KR" altLang="en-US" dirty="0" err="1" smtClean="0"/>
              <a:t>인스터스에</a:t>
            </a:r>
            <a:r>
              <a:rPr lang="ko-KR" altLang="en-US" dirty="0" smtClean="0"/>
              <a:t> 속성을 정의하고 할당하면 기존에 없으면 신규로 추가 됨 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899592" y="4077072"/>
            <a:ext cx="237626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</a:t>
            </a:r>
            <a:r>
              <a:rPr lang="en-US" altLang="ko-KR" sz="1200" dirty="0" smtClean="0"/>
              <a:t>name</a:t>
            </a:r>
          </a:p>
          <a:p>
            <a:endParaRPr lang="en-US" altLang="ko-KR" sz="1200" dirty="0"/>
          </a:p>
          <a:p>
            <a:r>
              <a:rPr lang="en-US" altLang="ko-KR" sz="1200" dirty="0"/>
              <a:t>p =P('name</a:t>
            </a:r>
            <a:r>
              <a:rPr lang="en-US" altLang="ko-KR" sz="1200" dirty="0" smtClean="0"/>
              <a:t>')</a:t>
            </a:r>
          </a:p>
          <a:p>
            <a:r>
              <a:rPr lang="en-US" altLang="ko-KR" sz="1200" dirty="0" err="1"/>
              <a:t>p.age</a:t>
            </a:r>
            <a:r>
              <a:rPr lang="en-US" altLang="ko-KR" sz="1200" dirty="0"/>
              <a:t> =20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572000" y="4146440"/>
            <a:ext cx="388843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{'age': 20, 'name': 'name'}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0112" y="36543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3275856" y="5046540"/>
            <a:ext cx="1296144" cy="2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것은 객체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파이썬에서는</a:t>
            </a:r>
            <a:r>
              <a:rPr lang="ko-KR" altLang="en-US" sz="2800" dirty="0" smtClean="0"/>
              <a:t> 클래스도 객체이고 </a:t>
            </a:r>
            <a:r>
              <a:rPr lang="ko-KR" altLang="en-US" sz="2800" dirty="0" err="1" smtClean="0"/>
              <a:t>인스턴스도</a:t>
            </a:r>
            <a:r>
              <a:rPr lang="ko-KR" altLang="en-US" sz="2800" dirty="0" smtClean="0"/>
              <a:t> 객체이다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403648" y="3717032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object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36096" y="3717032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object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522011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6238" y="518592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16" idx="1"/>
          </p:cNvCxnSpPr>
          <p:nvPr/>
        </p:nvCxnSpPr>
        <p:spPr>
          <a:xfrm>
            <a:off x="3491880" y="440110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56586" y="53012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.__call__(1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(1)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3057" y="38610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1838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클래스 </a:t>
            </a: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decorator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classmethod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함수를 이용해 지정가능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861048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classmethod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다른 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843807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다른 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클래스메소드명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classmehtod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4290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339673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Classmethod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 Method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static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decorator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staticmethod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함수를 이용해 지정가능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861048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staticmethod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843807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 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스태</a:t>
            </a:r>
            <a:r>
              <a:rPr lang="ko-KR" altLang="en-US" dirty="0" err="1"/>
              <a:t>틱</a:t>
            </a:r>
            <a:r>
              <a:rPr lang="ko-KR" altLang="en-US" dirty="0" err="1" smtClean="0"/>
              <a:t>메소드명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staticmehtod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4290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339673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Classmethod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1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en-US" altLang="ko-KR" dirty="0" smtClean="0"/>
              <a:t>Method-self</a:t>
            </a:r>
            <a:r>
              <a:rPr lang="ko-KR" altLang="en-US" dirty="0" smtClean="0"/>
              <a:t>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인스턴스객체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메소드의</a:t>
            </a:r>
            <a:r>
              <a:rPr lang="ko-KR" altLang="en-US" sz="2800" dirty="0" smtClean="0"/>
              <a:t> 첫 인자는 </a:t>
            </a:r>
            <a:r>
              <a:rPr lang="en-US" altLang="ko-KR" sz="2800" dirty="0" smtClean="0"/>
              <a:t>Self</a:t>
            </a:r>
            <a:r>
              <a:rPr lang="ko-KR" altLang="en-US" sz="2800" dirty="0" smtClean="0"/>
              <a:t>를 사용하여 각 </a:t>
            </a:r>
            <a:r>
              <a:rPr lang="ko-KR" altLang="en-US" sz="2800" dirty="0" err="1" smtClean="0"/>
              <a:t>인스턴스별로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호출하여 사용할 수 있도록 정의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921548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self, </a:t>
            </a:r>
            <a:r>
              <a:rPr lang="ko-KR" altLang="en-US" dirty="0" smtClean="0"/>
              <a:t>함수인자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3474475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Self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0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객체 멤버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참조기준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2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Namespace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자신들이 관리하는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공간을 생성하며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객체 내의 속성이나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이를 검색해서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9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8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키워드로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상속은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다음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내에 상속할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생성은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603214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604681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593883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1322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087652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096983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3563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3526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508518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A()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522920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437874" y="4755342"/>
            <a:ext cx="1134126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07904" y="523062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175956" y="4746011"/>
            <a:ext cx="3132348" cy="6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87418" y="5877272"/>
            <a:ext cx="59249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36" idx="2"/>
          </p:cNvCxnSpPr>
          <p:nvPr/>
        </p:nvCxnSpPr>
        <p:spPr>
          <a:xfrm flipH="1" flipV="1">
            <a:off x="1835696" y="4756809"/>
            <a:ext cx="1368152" cy="126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내장 변수를 이용해서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관계를 확인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403648" y="3501008"/>
            <a:ext cx="345638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a.whoami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smtClean="0"/>
              <a:t>print </a:t>
            </a:r>
            <a:r>
              <a:rPr lang="en-US" altLang="ko-KR" sz="1000" dirty="0" err="1"/>
              <a:t>a.__class__.__base__.__name</a:t>
            </a:r>
            <a:r>
              <a:rPr lang="en-US" altLang="ko-KR" sz="1000" dirty="0" smtClean="0"/>
              <a:t>__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4509120"/>
            <a:ext cx="1656184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91680" y="5229200"/>
            <a:ext cx="2232248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38610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 이름</a:t>
            </a:r>
            <a:endParaRPr lang="en-US" altLang="ko-KR" dirty="0" smtClean="0"/>
          </a:p>
          <a:p>
            <a:r>
              <a:rPr lang="en-US" altLang="ko-KR" dirty="0" smtClean="0"/>
              <a:t>: 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96340" y="506805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클래스의 상속 클래스 이름</a:t>
            </a:r>
            <a:endParaRPr lang="en-US" altLang="ko-KR" dirty="0" smtClean="0"/>
          </a:p>
          <a:p>
            <a:r>
              <a:rPr lang="en-US" altLang="ko-KR" dirty="0" smtClean="0"/>
              <a:t>: object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7" idx="1"/>
          </p:cNvCxnSpPr>
          <p:nvPr/>
        </p:nvCxnSpPr>
        <p:spPr>
          <a:xfrm flipV="1">
            <a:off x="3779912" y="4184214"/>
            <a:ext cx="1944216" cy="48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3"/>
            <a:endCxn id="45" idx="1"/>
          </p:cNvCxnSpPr>
          <p:nvPr/>
        </p:nvCxnSpPr>
        <p:spPr>
          <a:xfrm>
            <a:off x="3923928" y="5391218"/>
            <a:ext cx="1772412" cy="138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함수도 객체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err="1"/>
              <a:t>파이썬에서는</a:t>
            </a:r>
            <a:r>
              <a:rPr lang="ko-KR" altLang="en-US" sz="2800" dirty="0"/>
              <a:t> 클래스도 객체이고 </a:t>
            </a:r>
            <a:r>
              <a:rPr lang="ko-KR" altLang="en-US" sz="2800" dirty="0" err="1"/>
              <a:t>인스턴스도</a:t>
            </a:r>
            <a:r>
              <a:rPr lang="ko-KR" altLang="en-US" sz="2800" dirty="0"/>
              <a:t> 객체이다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4509120"/>
            <a:ext cx="28803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함수명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함수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) :</a:t>
            </a:r>
          </a:p>
          <a:p>
            <a:r>
              <a:rPr lang="ko-KR" altLang="en-US" sz="1400" dirty="0" smtClean="0"/>
              <a:t>    함수 </a:t>
            </a:r>
            <a:r>
              <a:rPr lang="ko-KR" altLang="en-US" sz="1400" dirty="0" err="1" smtClean="0"/>
              <a:t>로직</a:t>
            </a:r>
            <a:endParaRPr lang="en-US" altLang="ko-KR" sz="1400" dirty="0" smtClean="0"/>
          </a:p>
          <a:p>
            <a:r>
              <a:rPr lang="ko-KR" altLang="en-US" sz="1400" dirty="0" smtClean="0"/>
              <a:t>    함수결과처리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(</a:t>
            </a:r>
            <a:r>
              <a:rPr lang="en-US" altLang="ko-KR" sz="1400" dirty="0" smtClean="0"/>
              <a:t>return/yield)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300192" y="321297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8064" y="47971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66993" y="479329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7" idx="0"/>
            <a:endCxn id="4" idx="2"/>
          </p:cNvCxnSpPr>
          <p:nvPr/>
        </p:nvCxnSpPr>
        <p:spPr>
          <a:xfrm rot="5400000" flipH="1" flipV="1">
            <a:off x="6084168" y="3825044"/>
            <a:ext cx="792088" cy="115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0"/>
            <a:endCxn id="4" idx="2"/>
          </p:cNvCxnSpPr>
          <p:nvPr/>
        </p:nvCxnSpPr>
        <p:spPr>
          <a:xfrm rot="16200000" flipV="1">
            <a:off x="7145560" y="3915780"/>
            <a:ext cx="788234" cy="966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8" idx="1"/>
          </p:cNvCxnSpPr>
          <p:nvPr/>
        </p:nvCxnSpPr>
        <p:spPr>
          <a:xfrm flipV="1">
            <a:off x="6660232" y="5189342"/>
            <a:ext cx="6067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1"/>
          </p:cNvCxnSpPr>
          <p:nvPr/>
        </p:nvCxnSpPr>
        <p:spPr>
          <a:xfrm flipH="1">
            <a:off x="3635896" y="5193196"/>
            <a:ext cx="151216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63888" y="53276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87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속성 접근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9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접근 방법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객체가 정의한 후에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생성하면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객체는 상위참조가 허용되므로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객체의 속성을 참조 가능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231740" y="350100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12060" y="350100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12060" y="4940774"/>
            <a:ext cx="2736304" cy="144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{'age': 20, 'name': 'name'}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0212" y="463729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122512" y="4958105"/>
            <a:ext cx="2808312" cy="142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dictproxy</a:t>
            </a:r>
            <a:r>
              <a:rPr lang="en-US" altLang="ko-KR" sz="1000" dirty="0"/>
              <a:t> {'__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 of 'P' objects&gt;,</a:t>
            </a:r>
          </a:p>
          <a:p>
            <a:r>
              <a:rPr lang="en-US" altLang="ko-KR" sz="1000" dirty="0"/>
              <a:t> '__doc__': None,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__': &lt;function __main__.__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__&gt;,</a:t>
            </a:r>
          </a:p>
          <a:p>
            <a:r>
              <a:rPr lang="en-US" altLang="ko-KR" sz="1000" dirty="0"/>
              <a:t> '__module__': '__main__',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 of 'P' objects</a:t>
            </a:r>
            <a:r>
              <a:rPr lang="en-US" altLang="ko-KR" sz="1000" dirty="0" smtClean="0"/>
              <a:t>&gt;,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mailaddress</a:t>
            </a:r>
            <a:r>
              <a:rPr lang="en-US" altLang="ko-KR" sz="1000" dirty="0"/>
              <a:t>': 'default address</a:t>
            </a:r>
            <a:r>
              <a:rPr lang="en-US" altLang="ko-KR" sz="1000" dirty="0" smtClean="0"/>
              <a:t>',</a:t>
            </a:r>
            <a:endParaRPr lang="en-US" altLang="ko-KR" sz="1000" dirty="0"/>
          </a:p>
          <a:p>
            <a:r>
              <a:rPr lang="en-US" altLang="ko-KR" sz="1000" dirty="0"/>
              <a:t> 'name': 'default'}&gt;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4616935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P.__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5" name="직선 화살표 연결선 4"/>
          <p:cNvCxnSpPr>
            <a:endCxn id="12" idx="0"/>
          </p:cNvCxnSpPr>
          <p:nvPr/>
        </p:nvCxnSpPr>
        <p:spPr>
          <a:xfrm flipH="1">
            <a:off x="2526668" y="4301135"/>
            <a:ext cx="533164" cy="656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9" idx="2"/>
            <a:endCxn id="10" idx="0"/>
          </p:cNvCxnSpPr>
          <p:nvPr/>
        </p:nvCxnSpPr>
        <p:spPr>
          <a:xfrm>
            <a:off x="5940152" y="4293096"/>
            <a:ext cx="540060" cy="64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으로 구부러진 화살표 7"/>
          <p:cNvSpPr/>
          <p:nvPr/>
        </p:nvSpPr>
        <p:spPr>
          <a:xfrm rot="5133872">
            <a:off x="4078940" y="3834112"/>
            <a:ext cx="731520" cy="1216152"/>
          </a:xfrm>
          <a:prstGeom prst="curved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944" y="3654899"/>
            <a:ext cx="93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상위 참조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3645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접근 방법 예시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객체에서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객체 내의 변수를 접근하면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내에 없으므로 접근이 가능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251520" y="3140968"/>
            <a:ext cx="5112568" cy="2952328"/>
            <a:chOff x="251520" y="3501008"/>
            <a:chExt cx="7596844" cy="2952328"/>
          </a:xfrm>
        </p:grpSpPr>
        <p:sp>
          <p:nvSpPr>
            <p:cNvPr id="3" name="직사각형 2"/>
            <p:cNvSpPr/>
            <p:nvPr/>
          </p:nvSpPr>
          <p:spPr>
            <a:xfrm>
              <a:off x="2231740" y="3501008"/>
              <a:ext cx="1656184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클래스 </a:t>
              </a:r>
              <a:r>
                <a:rPr lang="en-US" altLang="ko-KR" sz="900" dirty="0" smtClean="0"/>
                <a:t>P</a:t>
              </a:r>
              <a:endParaRPr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12060" y="3501008"/>
              <a:ext cx="1656184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인스턴스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p</a:t>
              </a:r>
              <a:endParaRPr lang="ko-KR" altLang="en-US" sz="9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12060" y="4940774"/>
              <a:ext cx="2736304" cy="1440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{'age': 20, 'name': 'name'}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5516" y="4958105"/>
              <a:ext cx="3465308" cy="149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/>
                <a:t>&lt;</a:t>
              </a:r>
              <a:r>
                <a:rPr lang="en-US" altLang="ko-KR" sz="900" dirty="0" err="1"/>
                <a:t>dictproxy</a:t>
              </a:r>
              <a:r>
                <a:rPr lang="en-US" altLang="ko-KR" sz="900" dirty="0"/>
                <a:t> {'__</a:t>
              </a:r>
              <a:r>
                <a:rPr lang="en-US" altLang="ko-KR" sz="900" dirty="0" err="1"/>
                <a:t>dict</a:t>
              </a:r>
              <a:r>
                <a:rPr lang="en-US" altLang="ko-KR" sz="900" dirty="0"/>
                <a:t>__': &lt;attribute '__</a:t>
              </a:r>
              <a:r>
                <a:rPr lang="en-US" altLang="ko-KR" sz="900" dirty="0" err="1"/>
                <a:t>dict</a:t>
              </a:r>
              <a:r>
                <a:rPr lang="en-US" altLang="ko-KR" sz="900" dirty="0"/>
                <a:t>__' of 'P' objects&gt;,</a:t>
              </a:r>
            </a:p>
            <a:p>
              <a:r>
                <a:rPr lang="en-US" altLang="ko-KR" sz="900" dirty="0"/>
                <a:t> '__doc__': None,</a:t>
              </a:r>
            </a:p>
            <a:p>
              <a:r>
                <a:rPr lang="en-US" altLang="ko-KR" sz="900" dirty="0"/>
                <a:t> '__</a:t>
              </a:r>
              <a:r>
                <a:rPr lang="en-US" altLang="ko-KR" sz="900" dirty="0" err="1"/>
                <a:t>init</a:t>
              </a:r>
              <a:r>
                <a:rPr lang="en-US" altLang="ko-KR" sz="900" dirty="0"/>
                <a:t>__': &lt;function __main__.__</a:t>
              </a:r>
              <a:r>
                <a:rPr lang="en-US" altLang="ko-KR" sz="900" dirty="0" err="1"/>
                <a:t>init</a:t>
              </a:r>
              <a:r>
                <a:rPr lang="en-US" altLang="ko-KR" sz="900" dirty="0"/>
                <a:t>__&gt;,</a:t>
              </a:r>
            </a:p>
            <a:p>
              <a:r>
                <a:rPr lang="en-US" altLang="ko-KR" sz="900" dirty="0"/>
                <a:t> '__module__': '__main__',</a:t>
              </a:r>
            </a:p>
            <a:p>
              <a:r>
                <a:rPr lang="en-US" altLang="ko-KR" sz="900" dirty="0"/>
                <a:t> '__</a:t>
              </a:r>
              <a:r>
                <a:rPr lang="en-US" altLang="ko-KR" sz="900" dirty="0" err="1"/>
                <a:t>weakref</a:t>
              </a:r>
              <a:r>
                <a:rPr lang="en-US" altLang="ko-KR" sz="900" dirty="0"/>
                <a:t>__': &lt;attribute '__</a:t>
              </a:r>
              <a:r>
                <a:rPr lang="en-US" altLang="ko-KR" sz="900" dirty="0" err="1"/>
                <a:t>weakref</a:t>
              </a:r>
              <a:r>
                <a:rPr lang="en-US" altLang="ko-KR" sz="900" dirty="0"/>
                <a:t>__' of 'P' objects</a:t>
              </a:r>
              <a:r>
                <a:rPr lang="en-US" altLang="ko-KR" sz="900" dirty="0" smtClean="0"/>
                <a:t>&gt;,</a:t>
              </a:r>
            </a:p>
            <a:p>
              <a:r>
                <a:rPr lang="en-US" altLang="ko-KR" sz="900" dirty="0"/>
                <a:t> '</a:t>
              </a:r>
              <a:r>
                <a:rPr lang="en-US" altLang="ko-KR" sz="900" dirty="0" err="1"/>
                <a:t>mailaddress</a:t>
              </a:r>
              <a:r>
                <a:rPr lang="en-US" altLang="ko-KR" sz="900" dirty="0"/>
                <a:t>': 'default address</a:t>
              </a:r>
              <a:r>
                <a:rPr lang="en-US" altLang="ko-KR" sz="900" dirty="0" smtClean="0"/>
                <a:t>',</a:t>
              </a:r>
              <a:endParaRPr lang="en-US" altLang="ko-KR" sz="900" dirty="0"/>
            </a:p>
            <a:p>
              <a:r>
                <a:rPr lang="en-US" altLang="ko-KR" sz="900" dirty="0"/>
                <a:t> 'name': 'default'}&gt;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520" y="4616935"/>
              <a:ext cx="2232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/>
                <a:t>P.__</a:t>
              </a:r>
              <a:r>
                <a:rPr lang="en-US" altLang="ko-KR" sz="900" dirty="0" err="1" smtClean="0"/>
                <a:t>dict</a:t>
              </a:r>
              <a:r>
                <a:rPr lang="en-US" altLang="ko-KR" sz="900" dirty="0" smtClean="0"/>
                <a:t>__</a:t>
              </a:r>
              <a:endParaRPr lang="ko-KR" altLang="en-US" sz="900" dirty="0"/>
            </a:p>
          </p:txBody>
        </p:sp>
        <p:cxnSp>
          <p:nvCxnSpPr>
            <p:cNvPr id="5" name="직선 화살표 연결선 4"/>
            <p:cNvCxnSpPr>
              <a:endCxn id="12" idx="0"/>
            </p:cNvCxnSpPr>
            <p:nvPr/>
          </p:nvCxnSpPr>
          <p:spPr>
            <a:xfrm flipH="1">
              <a:off x="2198170" y="4301135"/>
              <a:ext cx="861662" cy="6569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9" idx="2"/>
              <a:endCxn id="10" idx="0"/>
            </p:cNvCxnSpPr>
            <p:nvPr/>
          </p:nvCxnSpPr>
          <p:spPr>
            <a:xfrm>
              <a:off x="5940152" y="4293096"/>
              <a:ext cx="540060" cy="6476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오른쪽으로 구부러진 화살표 7"/>
            <p:cNvSpPr/>
            <p:nvPr/>
          </p:nvSpPr>
          <p:spPr>
            <a:xfrm rot="5133872">
              <a:off x="4280807" y="4014631"/>
              <a:ext cx="369396" cy="1216152"/>
            </a:xfrm>
            <a:prstGeom prst="curved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2282" y="4071456"/>
              <a:ext cx="11849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상위 참조</a:t>
              </a:r>
              <a:endParaRPr lang="ko-KR" altLang="en-US" sz="9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372200" y="5101209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p.mailaddress</a:t>
            </a:r>
            <a:endParaRPr lang="en-US" altLang="ko-KR" sz="1200" dirty="0"/>
          </a:p>
          <a:p>
            <a:r>
              <a:rPr lang="en-US" altLang="ko-KR" sz="1200" dirty="0" smtClean="0"/>
              <a:t>'default </a:t>
            </a:r>
            <a:r>
              <a:rPr lang="en-US" altLang="ko-KR" sz="1200" dirty="0"/>
              <a:t>address'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6176" y="378904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mailaddress</a:t>
            </a:r>
            <a:r>
              <a:rPr lang="ko-KR" altLang="en-US" dirty="0" smtClean="0"/>
              <a:t>를 접근하여 결과값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3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변수는 객체 참조만 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파이썬에서는</a:t>
            </a:r>
            <a:r>
              <a:rPr lang="ko-KR" altLang="en-US" sz="2800" dirty="0" smtClean="0"/>
              <a:t> 변수는 객체의 참조만 관리하는 구조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403648" y="3076302"/>
            <a:ext cx="2088232" cy="105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436096" y="3076302"/>
            <a:ext cx="2088232" cy="105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object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232809"/>
            <a:ext cx="2232248" cy="28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6238" y="4206504"/>
            <a:ext cx="2232248" cy="28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85998" y="3717032"/>
            <a:ext cx="2232248" cy="28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p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3057" y="3187112"/>
            <a:ext cx="2232248" cy="28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객체 주소 할당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>
            <a:stCxn id="16" idx="1"/>
            <a:endCxn id="3" idx="3"/>
          </p:cNvCxnSpPr>
          <p:nvPr/>
        </p:nvCxnSpPr>
        <p:spPr>
          <a:xfrm flipH="1">
            <a:off x="3491880" y="360264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518246" y="4941168"/>
            <a:ext cx="2088232" cy="105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object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6238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15" idx="1"/>
            <a:endCxn id="3" idx="3"/>
          </p:cNvCxnSpPr>
          <p:nvPr/>
        </p:nvCxnSpPr>
        <p:spPr>
          <a:xfrm flipH="1" flipV="1">
            <a:off x="3491880" y="3602648"/>
            <a:ext cx="2026366" cy="186486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824" y="502597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p = 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</a:t>
            </a:r>
          </a:p>
          <a:p>
            <a:pPr algn="ctr"/>
            <a:r>
              <a:rPr lang="ko-KR" altLang="en-US" dirty="0" smtClean="0"/>
              <a:t>변수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타입과 무관하게 객체 주소만 저장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76127" y="34712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3267" y="42328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9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변수는 항상 할당 필요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파이썬에서는</a:t>
            </a:r>
            <a:r>
              <a:rPr lang="ko-KR" altLang="en-US" sz="2800" dirty="0" smtClean="0"/>
              <a:t> 변수는 객체의 참조만 관리하는 구조</a:t>
            </a:r>
            <a:endParaRPr lang="ko-KR" altLang="en-US" sz="2800" dirty="0"/>
          </a:p>
        </p:txBody>
      </p:sp>
      <p:sp>
        <p:nvSpPr>
          <p:cNvPr id="22" name="직사각형 21"/>
          <p:cNvSpPr/>
          <p:nvPr/>
        </p:nvSpPr>
        <p:spPr>
          <a:xfrm>
            <a:off x="1403648" y="3076302"/>
            <a:ext cx="3816424" cy="294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 </a:t>
            </a:r>
            <a:r>
              <a:rPr lang="en-US" altLang="ko-KR" sz="1200" dirty="0"/>
              <a:t>i</a:t>
            </a:r>
            <a:r>
              <a:rPr lang="en-US" altLang="ko-KR" sz="1200" dirty="0" smtClean="0"/>
              <a:t> + 1</a:t>
            </a:r>
          </a:p>
          <a:p>
            <a:r>
              <a:rPr lang="en-US" altLang="ko-KR" sz="1200" dirty="0" err="1"/>
              <a:t>Traceback</a:t>
            </a:r>
            <a:r>
              <a:rPr lang="en-US" altLang="ko-KR" sz="1200" dirty="0"/>
              <a:t> (most recent call last):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File "&lt;ipython-input-573-ab983cd70e36&gt;", line 1, in &lt;module&gt;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NameError</a:t>
            </a:r>
            <a:r>
              <a:rPr lang="en-US" altLang="ko-KR" sz="1200" dirty="0"/>
              <a:t>: name 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 is not defined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=0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i</a:t>
            </a:r>
            <a:endParaRPr lang="en-US" altLang="ko-KR" sz="1200" dirty="0"/>
          </a:p>
          <a:p>
            <a:r>
              <a:rPr lang="en-US" altLang="ko-KR" sz="1200" dirty="0" smtClean="0"/>
              <a:t>1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873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객체의 멤버는 항상 공개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객체는 항상 공개되어 있어 누구라도 갱신이 가능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827584" y="3284984"/>
            <a:ext cx="3456384" cy="316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class </a:t>
            </a:r>
            <a:r>
              <a:rPr lang="en-US" altLang="ko-KR" sz="1200" dirty="0"/>
              <a:t>A(object) :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 err="1"/>
              <a:t>class_var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0</a:t>
            </a:r>
          </a:p>
          <a:p>
            <a:r>
              <a:rPr lang="en-US" altLang="ko-KR" sz="1200" dirty="0" smtClean="0"/>
              <a:t>…</a:t>
            </a:r>
          </a:p>
          <a:p>
            <a:r>
              <a:rPr lang="en-US" altLang="ko-KR" sz="1200" dirty="0"/>
              <a:t>&gt;&gt;&gt; A.__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/>
              <a:t>dictproxy</a:t>
            </a:r>
            <a:r>
              <a:rPr lang="en-US" altLang="ko-KR" sz="1200" dirty="0"/>
              <a:t> {'__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'A' objects&gt;,</a:t>
            </a:r>
          </a:p>
          <a:p>
            <a:r>
              <a:rPr lang="en-US" altLang="ko-KR" sz="1200" dirty="0"/>
              <a:t> '__doc__': None,</a:t>
            </a:r>
          </a:p>
          <a:p>
            <a:r>
              <a:rPr lang="en-US" altLang="ko-KR" sz="1200" dirty="0"/>
              <a:t> '__module__': '__main__',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'A' objects&gt;,</a:t>
            </a:r>
          </a:p>
          <a:p>
            <a:r>
              <a:rPr lang="en-US" altLang="ko-KR" sz="1200" dirty="0"/>
              <a:t> '</a:t>
            </a:r>
            <a:r>
              <a:rPr lang="en-US" altLang="ko-KR" sz="1200" dirty="0" err="1"/>
              <a:t>class_var</a:t>
            </a:r>
            <a:r>
              <a:rPr lang="en-US" altLang="ko-KR" sz="1200" dirty="0"/>
              <a:t>': 0}&gt;</a:t>
            </a:r>
          </a:p>
          <a:p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08004" y="3252327"/>
            <a:ext cx="3456384" cy="320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cls,x,y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</a:t>
            </a:r>
            <a:r>
              <a:rPr lang="en-US" altLang="ko-KR" sz="1200" dirty="0"/>
              <a:t>return </a:t>
            </a:r>
            <a:r>
              <a:rPr lang="en-US" altLang="ko-KR" sz="1200" dirty="0" err="1" smtClean="0"/>
              <a:t>x+y</a:t>
            </a:r>
            <a:endParaRPr lang="en-US" altLang="ko-KR" sz="1200" dirty="0"/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A.class_var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classmethod</a:t>
            </a:r>
            <a:r>
              <a:rPr lang="en-US" altLang="ko-KR" sz="1200" dirty="0"/>
              <a:t>(add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A.class_var</a:t>
            </a:r>
            <a:r>
              <a:rPr lang="en-US" altLang="ko-KR" sz="1200" dirty="0" smtClean="0"/>
              <a:t>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10</a:t>
            </a:r>
          </a:p>
          <a:p>
            <a:r>
              <a:rPr lang="en-US" altLang="ko-KR" sz="1200" dirty="0"/>
              <a:t>&gt;&gt;&gt;   A.__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/>
              <a:t>dictproxy</a:t>
            </a:r>
            <a:r>
              <a:rPr lang="en-US" altLang="ko-KR" sz="1200" dirty="0"/>
              <a:t> {'__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'A' objects&gt;,</a:t>
            </a:r>
          </a:p>
          <a:p>
            <a:r>
              <a:rPr lang="en-US" altLang="ko-KR" sz="1200" dirty="0"/>
              <a:t> '__doc__': None,</a:t>
            </a:r>
          </a:p>
          <a:p>
            <a:r>
              <a:rPr lang="en-US" altLang="ko-KR" sz="1200" dirty="0"/>
              <a:t> '__module__': '__main__',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'A' objects&gt;,</a:t>
            </a:r>
          </a:p>
          <a:p>
            <a:r>
              <a:rPr lang="en-US" altLang="ko-KR" sz="1200" dirty="0"/>
              <a:t> '</a:t>
            </a:r>
            <a:r>
              <a:rPr lang="en-US" altLang="ko-KR" sz="1200" dirty="0" err="1"/>
              <a:t>class_var</a:t>
            </a:r>
            <a:r>
              <a:rPr lang="en-US" altLang="ko-KR" sz="1200" dirty="0"/>
              <a:t>': &lt;</a:t>
            </a:r>
            <a:r>
              <a:rPr lang="en-US" altLang="ko-KR" sz="1200" dirty="0" err="1"/>
              <a:t>classmethod</a:t>
            </a:r>
            <a:r>
              <a:rPr lang="en-US" altLang="ko-KR" sz="1200" dirty="0"/>
              <a:t> at 0x105cea90&gt;}&gt;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class_var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282067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class_var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함수 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54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객체의 멤버는 언제라도 추가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파이썬에서는</a:t>
            </a:r>
            <a:r>
              <a:rPr lang="ko-KR" altLang="en-US" sz="2800" dirty="0" smtClean="0"/>
              <a:t> 변수는 객체의 참조만 관리하는 구조라서 외부에 </a:t>
            </a:r>
            <a:r>
              <a:rPr lang="en-US" altLang="ko-KR" sz="2800" dirty="0" smtClean="0"/>
              <a:t>__</a:t>
            </a:r>
            <a:r>
              <a:rPr lang="en-US" altLang="ko-KR" sz="2800" dirty="0" err="1" smtClean="0"/>
              <a:t>init</a:t>
            </a:r>
            <a:r>
              <a:rPr lang="en-US" altLang="ko-KR" sz="2800" dirty="0" smtClean="0"/>
              <a:t>__</a:t>
            </a:r>
            <a:r>
              <a:rPr lang="ko-KR" altLang="en-US" sz="2800" dirty="0" smtClean="0"/>
              <a:t>함수를 정의하고 클래스 내부 변수 </a:t>
            </a:r>
            <a:r>
              <a:rPr lang="en-US" altLang="ko-KR" sz="2800" dirty="0" smtClean="0"/>
              <a:t>__</a:t>
            </a:r>
            <a:r>
              <a:rPr lang="en-US" altLang="ko-KR" sz="2800" dirty="0" err="1" smtClean="0"/>
              <a:t>init</a:t>
            </a:r>
            <a:r>
              <a:rPr lang="en-US" altLang="ko-KR" sz="2800" dirty="0" smtClean="0"/>
              <a:t>__</a:t>
            </a:r>
            <a:r>
              <a:rPr lang="ko-KR" altLang="en-US" sz="2800" dirty="0" smtClean="0"/>
              <a:t>에 할당하면 </a:t>
            </a:r>
            <a:r>
              <a:rPr lang="ko-KR" altLang="en-US" sz="2800" dirty="0" err="1" smtClean="0"/>
              <a:t>메소드로</a:t>
            </a:r>
            <a:r>
              <a:rPr lang="ko-KR" altLang="en-US" sz="2800" dirty="0" smtClean="0"/>
              <a:t> 처리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221088"/>
            <a:ext cx="324036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_set(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…          </a:t>
            </a:r>
            <a:r>
              <a:rPr lang="en-US" altLang="ko-KR" sz="1200" dirty="0"/>
              <a:t>self.name = </a:t>
            </a:r>
            <a:r>
              <a:rPr lang="en-US" altLang="ko-KR" sz="1200" dirty="0" smtClean="0"/>
              <a:t>name</a:t>
            </a:r>
          </a:p>
          <a:p>
            <a:r>
              <a:rPr lang="en-US" altLang="ko-KR" sz="1200" dirty="0"/>
              <a:t>&gt;&gt;&gt;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 = lambda 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 : _set(</a:t>
            </a:r>
            <a:r>
              <a:rPr lang="en-US" altLang="ko-KR" sz="1200" dirty="0" err="1"/>
              <a:t>self,name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&gt;&gt;&gt; class A(object) :</a:t>
            </a:r>
          </a:p>
          <a:p>
            <a:r>
              <a:rPr lang="en-US" altLang="ko-KR" sz="1200" dirty="0"/>
              <a:t>…           pass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4221088"/>
            <a:ext cx="338437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A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 =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&gt;&gt;&gt; a </a:t>
            </a:r>
            <a:r>
              <a:rPr lang="en-US" altLang="ko-KR" sz="1200" dirty="0"/>
              <a:t>= A('name')</a:t>
            </a:r>
          </a:p>
          <a:p>
            <a:r>
              <a:rPr lang="en-US" altLang="ko-KR" sz="1200" dirty="0" smtClean="0"/>
              <a:t>&gt;&gt;&gt; a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{</a:t>
            </a:r>
            <a:r>
              <a:rPr lang="en-US" altLang="ko-KR" sz="1200" dirty="0"/>
              <a:t>'name': 'name</a:t>
            </a:r>
            <a:r>
              <a:rPr lang="en-US" altLang="ko-KR" sz="1200" dirty="0" smtClean="0"/>
              <a:t>'}</a:t>
            </a:r>
          </a:p>
          <a:p>
            <a:r>
              <a:rPr lang="en-US" altLang="ko-KR" sz="1200" dirty="0"/>
              <a:t>&gt;&gt;&gt;  A.__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/>
              <a:t>dictproxy</a:t>
            </a:r>
            <a:r>
              <a:rPr lang="en-US" altLang="ko-KR" sz="1200" dirty="0"/>
              <a:t> {'__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</a:t>
            </a:r>
            <a:r>
              <a:rPr lang="en-US" altLang="ko-KR" sz="1200" dirty="0" smtClean="0"/>
              <a:t>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__': &lt;function __main__.&lt;lambda&gt;&gt;,</a:t>
            </a:r>
          </a:p>
          <a:p>
            <a:r>
              <a:rPr lang="en-US" altLang="ko-KR" sz="1200" dirty="0"/>
              <a:t> '__module__': '__main__',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21295" y="375281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클래스 및 외부 함수 정의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88024" y="373996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내부 변수에 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13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객체의 멤버는 언제라도 삭제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클래스 내부 멤버인 </a:t>
            </a:r>
            <a:r>
              <a:rPr lang="en-US" altLang="ko-KR" sz="2800" dirty="0" smtClean="0"/>
              <a:t>__</a:t>
            </a:r>
            <a:r>
              <a:rPr lang="en-US" altLang="ko-KR" sz="2800" dirty="0" err="1" smtClean="0"/>
              <a:t>init</a:t>
            </a:r>
            <a:r>
              <a:rPr lang="en-US" altLang="ko-KR" sz="2800" dirty="0" smtClean="0"/>
              <a:t>__</a:t>
            </a:r>
            <a:r>
              <a:rPr lang="ko-KR" altLang="en-US" sz="2800" dirty="0" smtClean="0"/>
              <a:t>을 삭제하면 실제 삭제됨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763688" y="3501008"/>
            <a:ext cx="475252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A.__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/>
              <a:t>dictproxy</a:t>
            </a:r>
            <a:r>
              <a:rPr lang="en-US" altLang="ko-KR" sz="1200" dirty="0"/>
              <a:t> {'__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'A' objects&gt;,</a:t>
            </a:r>
          </a:p>
          <a:p>
            <a:r>
              <a:rPr lang="en-US" altLang="ko-KR" sz="1200" dirty="0"/>
              <a:t> '__doc__': None,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__': &lt;function __main__.&lt;lambda&gt;&gt;,</a:t>
            </a:r>
          </a:p>
          <a:p>
            <a:r>
              <a:rPr lang="en-US" altLang="ko-KR" sz="1200" dirty="0"/>
              <a:t> '__module__': '__main__',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'A' objects&gt;,</a:t>
            </a:r>
          </a:p>
          <a:p>
            <a:r>
              <a:rPr lang="en-US" altLang="ko-KR" sz="1200" dirty="0"/>
              <a:t> '</a:t>
            </a:r>
            <a:r>
              <a:rPr lang="en-US" altLang="ko-KR" sz="1200" dirty="0" err="1"/>
              <a:t>class_var</a:t>
            </a:r>
            <a:r>
              <a:rPr lang="en-US" altLang="ko-KR" sz="1200" dirty="0"/>
              <a:t>': &lt;</a:t>
            </a:r>
            <a:r>
              <a:rPr lang="en-US" altLang="ko-KR" sz="1200" dirty="0" err="1"/>
              <a:t>classmethod</a:t>
            </a:r>
            <a:r>
              <a:rPr lang="en-US" altLang="ko-KR" sz="1200" dirty="0"/>
              <a:t> at 0x105cea90</a:t>
            </a:r>
            <a:r>
              <a:rPr lang="en-US" altLang="ko-KR" sz="1200" dirty="0" smtClean="0"/>
              <a:t>&gt;}&gt;</a:t>
            </a:r>
          </a:p>
          <a:p>
            <a:r>
              <a:rPr lang="en-US" altLang="ko-KR" sz="1200" dirty="0" smtClean="0"/>
              <a:t>&gt;&gt;&gt; del </a:t>
            </a:r>
            <a:r>
              <a:rPr lang="en-US" altLang="ko-KR" sz="1200" dirty="0"/>
              <a:t>A.__</a:t>
            </a:r>
            <a:r>
              <a:rPr lang="en-US" altLang="ko-KR" sz="1200" dirty="0" err="1"/>
              <a:t>init</a:t>
            </a:r>
            <a:r>
              <a:rPr lang="en-US" altLang="ko-KR" sz="1200" dirty="0" smtClean="0"/>
              <a:t>__</a:t>
            </a:r>
            <a:endParaRPr lang="en-US" altLang="ko-KR" sz="1200" dirty="0"/>
          </a:p>
          <a:p>
            <a:r>
              <a:rPr lang="en-US" altLang="ko-KR" sz="1200" dirty="0" smtClean="0"/>
              <a:t>&gt;&gt;&gt; A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/>
              <a:t>dictproxy</a:t>
            </a:r>
            <a:r>
              <a:rPr lang="en-US" altLang="ko-KR" sz="1200" dirty="0"/>
              <a:t> {'__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'A' objects&gt;,</a:t>
            </a:r>
          </a:p>
          <a:p>
            <a:r>
              <a:rPr lang="en-US" altLang="ko-KR" sz="1200" dirty="0"/>
              <a:t> '__doc__': None,</a:t>
            </a:r>
          </a:p>
          <a:p>
            <a:r>
              <a:rPr lang="en-US" altLang="ko-KR" sz="1200" dirty="0"/>
              <a:t> '__module__': '__main__',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'A' objects&gt;,</a:t>
            </a:r>
          </a:p>
          <a:p>
            <a:r>
              <a:rPr lang="en-US" altLang="ko-KR" sz="1200" dirty="0"/>
              <a:t> '</a:t>
            </a:r>
            <a:r>
              <a:rPr lang="en-US" altLang="ko-KR" sz="1200" dirty="0" err="1"/>
              <a:t>class_var</a:t>
            </a:r>
            <a:r>
              <a:rPr lang="en-US" altLang="ko-KR" sz="1200" dirty="0"/>
              <a:t>': &lt;</a:t>
            </a:r>
            <a:r>
              <a:rPr lang="en-US" altLang="ko-KR" sz="1200" dirty="0" err="1"/>
              <a:t>classmethod</a:t>
            </a:r>
            <a:r>
              <a:rPr lang="en-US" altLang="ko-KR" sz="1200" dirty="0"/>
              <a:t> at 0x105cea90&gt;}&gt;</a:t>
            </a:r>
          </a:p>
        </p:txBody>
      </p:sp>
    </p:spTree>
    <p:extLst>
      <p:ext uri="{BB962C8B-B14F-4D97-AF65-F5344CB8AC3E}">
        <p14:creationId xmlns:p14="http://schemas.microsoft.com/office/powerpoint/2010/main" val="166809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62502</TotalTime>
  <Words>2419</Words>
  <Application>Microsoft Office PowerPoint</Application>
  <PresentationFormat>화면 슬라이드 쇼(4:3)</PresentationFormat>
  <Paragraphs>472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Python  객체란? version 2.x</vt:lpstr>
      <vt:lpstr>파이썬 기준이해 </vt:lpstr>
      <vt:lpstr>모든 것은 객체</vt:lpstr>
      <vt:lpstr>함수도 객체</vt:lpstr>
      <vt:lpstr>변수는 객체 참조만 관리</vt:lpstr>
      <vt:lpstr>변수는 항상 할당 필요</vt:lpstr>
      <vt:lpstr>객체의 멤버는 항상 공개</vt:lpstr>
      <vt:lpstr>객체의 멤버는 언제라도 추가</vt:lpstr>
      <vt:lpstr>객체의 멤버는 언제라도 삭제</vt:lpstr>
      <vt:lpstr>메소드는 오버로딩 불가</vt:lpstr>
      <vt:lpstr>모듈 처리 규칙</vt:lpstr>
      <vt:lpstr>객체는 scope/namespace가진다</vt:lpstr>
      <vt:lpstr>멤버 호출 시 bubbling 검색</vt:lpstr>
      <vt:lpstr>구조이해 </vt:lpstr>
      <vt:lpstr>Class 구조</vt:lpstr>
      <vt:lpstr>Class Notation</vt:lpstr>
      <vt:lpstr>Class 구조</vt:lpstr>
      <vt:lpstr>Class 속성 관리 기준</vt:lpstr>
      <vt:lpstr>__builtin__ class  예시</vt:lpstr>
      <vt:lpstr>사용자 정의 class  예시</vt:lpstr>
      <vt:lpstr>인스턴스 구조</vt:lpstr>
      <vt:lpstr>Instance Notation</vt:lpstr>
      <vt:lpstr>Instance 속성 관리 기준</vt:lpstr>
      <vt:lpstr>Class Member</vt:lpstr>
      <vt:lpstr>Class Member</vt:lpstr>
      <vt:lpstr>Class 멤버 관리 영역</vt:lpstr>
      <vt:lpstr>instance Member</vt:lpstr>
      <vt:lpstr>Instance Member</vt:lpstr>
      <vt:lpstr>Instance 멤버 관리 영역 </vt:lpstr>
      <vt:lpstr>메소드 정의</vt:lpstr>
      <vt:lpstr>Class  Method 정의</vt:lpstr>
      <vt:lpstr>Static  Method 정의</vt:lpstr>
      <vt:lpstr>Instance Method-self인자</vt:lpstr>
      <vt:lpstr>객체 멤버 참조기준 </vt:lpstr>
      <vt:lpstr>클래스와 인스턴스 관계</vt:lpstr>
      <vt:lpstr>Object Namespace 흐름</vt:lpstr>
      <vt:lpstr>Class &amp; instance scope</vt:lpstr>
      <vt:lpstr>Class/Instance 관계 매핑</vt:lpstr>
      <vt:lpstr>Class/Instance 관계 보기</vt:lpstr>
      <vt:lpstr>속성 접근 방법</vt:lpstr>
      <vt:lpstr>속성 접근 방법 </vt:lpstr>
      <vt:lpstr>속성 접근 방법 예시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680</cp:revision>
  <dcterms:created xsi:type="dcterms:W3CDTF">2015-12-01T07:34:30Z</dcterms:created>
  <dcterms:modified xsi:type="dcterms:W3CDTF">2016-03-10T09:28:46Z</dcterms:modified>
</cp:coreProperties>
</file>