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50"/>
  </p:notesMasterIdLst>
  <p:sldIdLst>
    <p:sldId id="256" r:id="rId2"/>
    <p:sldId id="1086" r:id="rId3"/>
    <p:sldId id="1111" r:id="rId4"/>
    <p:sldId id="1112" r:id="rId5"/>
    <p:sldId id="1113" r:id="rId6"/>
    <p:sldId id="1114" r:id="rId7"/>
    <p:sldId id="1134" r:id="rId8"/>
    <p:sldId id="1120" r:id="rId9"/>
    <p:sldId id="1089" r:id="rId10"/>
    <p:sldId id="1115" r:id="rId11"/>
    <p:sldId id="1091" r:id="rId12"/>
    <p:sldId id="1090" r:id="rId13"/>
    <p:sldId id="1088" r:id="rId14"/>
    <p:sldId id="1092" r:id="rId15"/>
    <p:sldId id="1095" r:id="rId16"/>
    <p:sldId id="1093" r:id="rId17"/>
    <p:sldId id="1094" r:id="rId18"/>
    <p:sldId id="1096" r:id="rId19"/>
    <p:sldId id="1097" r:id="rId20"/>
    <p:sldId id="1098" r:id="rId21"/>
    <p:sldId id="1099" r:id="rId22"/>
    <p:sldId id="1100" r:id="rId23"/>
    <p:sldId id="1103" r:id="rId24"/>
    <p:sldId id="1101" r:id="rId25"/>
    <p:sldId id="1102" r:id="rId26"/>
    <p:sldId id="1104" r:id="rId27"/>
    <p:sldId id="1105" r:id="rId28"/>
    <p:sldId id="1106" r:id="rId29"/>
    <p:sldId id="1107" r:id="rId30"/>
    <p:sldId id="1108" r:id="rId31"/>
    <p:sldId id="1109" r:id="rId32"/>
    <p:sldId id="1110" r:id="rId33"/>
    <p:sldId id="1117" r:id="rId34"/>
    <p:sldId id="1122" r:id="rId35"/>
    <p:sldId id="1124" r:id="rId36"/>
    <p:sldId id="1119" r:id="rId37"/>
    <p:sldId id="1126" r:id="rId38"/>
    <p:sldId id="1127" r:id="rId39"/>
    <p:sldId id="1128" r:id="rId40"/>
    <p:sldId id="1125" r:id="rId41"/>
    <p:sldId id="1116" r:id="rId42"/>
    <p:sldId id="1129" r:id="rId43"/>
    <p:sldId id="1135" r:id="rId44"/>
    <p:sldId id="1130" r:id="rId45"/>
    <p:sldId id="1136" r:id="rId46"/>
    <p:sldId id="1131" r:id="rId47"/>
    <p:sldId id="1132" r:id="rId48"/>
    <p:sldId id="1133" r:id="rId4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512" autoAdjust="0"/>
  </p:normalViewPr>
  <p:slideViewPr>
    <p:cSldViewPr>
      <p:cViewPr>
        <p:scale>
          <a:sx n="82" d="100"/>
          <a:sy n="82" d="100"/>
        </p:scale>
        <p:origin x="-1474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AA4CE-0452-4E28-86AB-43D5F6A08631}" type="datetimeFigureOut">
              <a:rPr lang="ko-KR" altLang="en-US" smtClean="0"/>
              <a:t>2016-03-07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BCC12-A8B3-49D9-B75C-B92DF484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7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2016-03-07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32F91E3-6848-45B1-B3B1-BFB9DDE78390}" type="datetimeFigureOut">
              <a:rPr lang="ko-KR" altLang="en-US" smtClean="0"/>
              <a:t>2016-03-07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406003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2840831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2492896"/>
            <a:ext cx="1295400" cy="141473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2492896"/>
            <a:ext cx="7772400" cy="141473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6994" y="270892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2016-03-07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-1759" y="286132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2016-03-07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2016-03-07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2016-03-07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32F91E3-6848-45B1-B3B1-BFB9DDE78390}" type="datetimeFigureOut">
              <a:rPr lang="ko-KR" altLang="en-US" smtClean="0"/>
              <a:t>2016-03-07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2016-03-07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9600" dirty="0" smtClean="0"/>
              <a:t>Python</a:t>
            </a:r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9600" dirty="0" smtClean="0"/>
              <a:t>함수 </a:t>
            </a:r>
            <a:r>
              <a:rPr lang="ko-KR" altLang="en-US" sz="9600" dirty="0" smtClean="0"/>
              <a:t>기</a:t>
            </a:r>
            <a:r>
              <a:rPr lang="ko-KR" altLang="en-US" sz="9600" dirty="0"/>
              <a:t>본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9600" dirty="0" smtClean="0"/>
              <a:t>이해하기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dirty="0" smtClean="0"/>
              <a:t>2.x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8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내부 구조 조회 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함수는 객체이므로 함수의 내부 구조를 속성으로 구성한  </a:t>
            </a:r>
            <a:r>
              <a:rPr lang="en-US" altLang="ko-KR" dirty="0" smtClean="0"/>
              <a:t>function type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code type </a:t>
            </a:r>
            <a:r>
              <a:rPr lang="ko-KR" altLang="en-US" dirty="0" smtClean="0"/>
              <a:t>이 존재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021123" y="3403954"/>
            <a:ext cx="1666471" cy="601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function type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770389" y="3403954"/>
            <a:ext cx="1666471" cy="601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내부 속성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82242" y="5342063"/>
            <a:ext cx="1666471" cy="601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r>
              <a:rPr lang="en-US" altLang="ko-KR" dirty="0" smtClean="0"/>
              <a:t>ode type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770389" y="5342063"/>
            <a:ext cx="1666471" cy="601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</a:t>
            </a:r>
            <a:r>
              <a:rPr lang="en-US" altLang="ko-KR" dirty="0" err="1" smtClean="0"/>
              <a:t>unc_code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353771" y="5135429"/>
            <a:ext cx="238067" cy="770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smtClean="0"/>
              <a:t>.</a:t>
            </a:r>
            <a:endParaRPr lang="ko-KR" altLang="en-US" sz="6600" dirty="0"/>
          </a:p>
        </p:txBody>
      </p:sp>
      <p:sp>
        <p:nvSpPr>
          <p:cNvPr id="25" name="TextBox 24"/>
          <p:cNvSpPr txBox="1"/>
          <p:nvPr/>
        </p:nvSpPr>
        <p:spPr>
          <a:xfrm>
            <a:off x="899592" y="4811438"/>
            <a:ext cx="418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func_code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일 경우 </a:t>
            </a:r>
            <a:r>
              <a:rPr lang="en-US" altLang="ko-KR" b="1" dirty="0" smtClean="0"/>
              <a:t>: code type</a:t>
            </a:r>
            <a:endParaRPr lang="ko-KR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131840" y="5436513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err="1" smtClean="0"/>
              <a:t>함수</a:t>
            </a:r>
            <a:r>
              <a:rPr lang="ko-KR" altLang="en-US" sz="3200" b="1" dirty="0" err="1"/>
              <a:t>명</a:t>
            </a:r>
            <a:endParaRPr lang="ko-KR" altLang="en-US" sz="3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333933" y="3184983"/>
            <a:ext cx="238067" cy="770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smtClean="0"/>
              <a:t>.</a:t>
            </a:r>
            <a:endParaRPr lang="ko-KR" altLang="en-US" sz="6600" dirty="0"/>
          </a:p>
        </p:txBody>
      </p:sp>
      <p:sp>
        <p:nvSpPr>
          <p:cNvPr id="29" name="TextBox 28"/>
          <p:cNvSpPr txBox="1"/>
          <p:nvPr/>
        </p:nvSpPr>
        <p:spPr>
          <a:xfrm>
            <a:off x="3131840" y="3501008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err="1" smtClean="0"/>
              <a:t>함수</a:t>
            </a:r>
            <a:r>
              <a:rPr lang="ko-KR" altLang="en-US" sz="3200" b="1" dirty="0" err="1"/>
              <a:t>명</a:t>
            </a:r>
            <a:endParaRPr lang="ko-KR" altLang="en-US" sz="3200" b="1" dirty="0"/>
          </a:p>
        </p:txBody>
      </p:sp>
      <p:sp>
        <p:nvSpPr>
          <p:cNvPr id="30" name="직사각형 29"/>
          <p:cNvSpPr/>
          <p:nvPr/>
        </p:nvSpPr>
        <p:spPr>
          <a:xfrm>
            <a:off x="6788818" y="5342063"/>
            <a:ext cx="1666471" cy="601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내부 속성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372200" y="5135429"/>
            <a:ext cx="238067" cy="770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smtClean="0"/>
              <a:t>.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13431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정의 예시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dir</a:t>
            </a:r>
            <a:r>
              <a:rPr lang="en-US" altLang="ko-KR" dirty="0" smtClean="0"/>
              <a:t>()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320040" lvl="1" indent="0">
              <a:buNone/>
            </a:pPr>
            <a:r>
              <a:rPr lang="ko-KR" altLang="en-US" sz="2800" dirty="0" smtClean="0"/>
              <a:t>함수를 정의하고 실제 함수 정의 된 영역에 대한 관리 멤버들을 볼 수 있음  </a:t>
            </a:r>
            <a:endParaRPr lang="en-US" altLang="ko-KR" sz="28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115616" y="2924944"/>
            <a:ext cx="2232248" cy="813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def</a:t>
            </a:r>
            <a:r>
              <a:rPr lang="en-US" altLang="ko-KR" sz="1400" dirty="0"/>
              <a:t> add(</a:t>
            </a:r>
            <a:r>
              <a:rPr lang="en-US" altLang="ko-KR" sz="1400" dirty="0" err="1"/>
              <a:t>x,y</a:t>
            </a:r>
            <a:r>
              <a:rPr lang="en-US" altLang="ko-KR" sz="1400" dirty="0"/>
              <a:t>) :</a:t>
            </a:r>
          </a:p>
          <a:p>
            <a:pPr algn="ctr"/>
            <a:r>
              <a:rPr lang="en-US" altLang="ko-KR" sz="1400" dirty="0"/>
              <a:t>    return </a:t>
            </a:r>
            <a:r>
              <a:rPr lang="en-US" altLang="ko-KR" sz="1400" dirty="0" err="1" smtClean="0"/>
              <a:t>x+y</a:t>
            </a:r>
            <a:endParaRPr lang="en-US" altLang="ko-KR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1135088" y="4365104"/>
            <a:ext cx="6821288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/>
              <a:t>&gt;&gt;&gt; </a:t>
            </a:r>
            <a:r>
              <a:rPr lang="en-US" altLang="ko-KR" sz="1400" dirty="0" err="1" smtClean="0"/>
              <a:t>dir</a:t>
            </a:r>
            <a:r>
              <a:rPr lang="en-US" altLang="ko-KR" sz="1400" dirty="0" smtClean="0"/>
              <a:t>(add</a:t>
            </a:r>
            <a:r>
              <a:rPr lang="en-US" altLang="ko-KR" sz="1400" dirty="0"/>
              <a:t>)</a:t>
            </a:r>
          </a:p>
          <a:p>
            <a:r>
              <a:rPr lang="en-US" altLang="ko-KR" sz="1200" dirty="0" smtClean="0"/>
              <a:t>['__</a:t>
            </a:r>
            <a:r>
              <a:rPr lang="en-US" altLang="ko-KR" sz="1200" dirty="0"/>
              <a:t>call</a:t>
            </a:r>
            <a:r>
              <a:rPr lang="en-US" altLang="ko-KR" sz="1200" dirty="0" smtClean="0"/>
              <a:t>__', </a:t>
            </a:r>
            <a:r>
              <a:rPr lang="en-US" altLang="ko-KR" sz="1200" dirty="0"/>
              <a:t>'__class</a:t>
            </a:r>
            <a:r>
              <a:rPr lang="en-US" altLang="ko-KR" sz="1200" dirty="0" smtClean="0"/>
              <a:t>__', </a:t>
            </a:r>
            <a:r>
              <a:rPr lang="en-US" altLang="ko-KR" sz="1200" dirty="0"/>
              <a:t>'__closure</a:t>
            </a:r>
            <a:r>
              <a:rPr lang="en-US" altLang="ko-KR" sz="1200" dirty="0" smtClean="0"/>
              <a:t>__', </a:t>
            </a:r>
            <a:r>
              <a:rPr lang="en-US" altLang="ko-KR" sz="1200" dirty="0"/>
              <a:t>'__code</a:t>
            </a:r>
            <a:r>
              <a:rPr lang="en-US" altLang="ko-KR" sz="1200" dirty="0" smtClean="0"/>
              <a:t>__', </a:t>
            </a:r>
            <a:r>
              <a:rPr lang="en-US" altLang="ko-KR" sz="1200" dirty="0"/>
              <a:t>'__defaults</a:t>
            </a:r>
            <a:r>
              <a:rPr lang="en-US" altLang="ko-KR" sz="1200" dirty="0" smtClean="0"/>
              <a:t>__', </a:t>
            </a:r>
            <a:r>
              <a:rPr lang="en-US" altLang="ko-KR" sz="1200" dirty="0"/>
              <a:t>'__</a:t>
            </a:r>
            <a:r>
              <a:rPr lang="en-US" altLang="ko-KR" sz="1200" dirty="0" err="1"/>
              <a:t>delattr</a:t>
            </a:r>
            <a:r>
              <a:rPr lang="en-US" altLang="ko-KR" sz="1200" dirty="0" smtClean="0"/>
              <a:t>__', </a:t>
            </a:r>
            <a:r>
              <a:rPr lang="en-US" altLang="ko-KR" sz="1200" dirty="0"/>
              <a:t>'__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__',</a:t>
            </a:r>
          </a:p>
          <a:p>
            <a:r>
              <a:rPr lang="en-US" altLang="ko-KR" sz="1200" dirty="0"/>
              <a:t> '__doc</a:t>
            </a:r>
            <a:r>
              <a:rPr lang="en-US" altLang="ko-KR" sz="1200" dirty="0" smtClean="0"/>
              <a:t>__', </a:t>
            </a:r>
            <a:r>
              <a:rPr lang="en-US" altLang="ko-KR" sz="1200" dirty="0"/>
              <a:t>'__format</a:t>
            </a:r>
            <a:r>
              <a:rPr lang="en-US" altLang="ko-KR" sz="1200" dirty="0" smtClean="0"/>
              <a:t>__', </a:t>
            </a:r>
            <a:r>
              <a:rPr lang="en-US" altLang="ko-KR" sz="1200" dirty="0"/>
              <a:t>'__get</a:t>
            </a:r>
            <a:r>
              <a:rPr lang="en-US" altLang="ko-KR" sz="1200" dirty="0" smtClean="0"/>
              <a:t>__', </a:t>
            </a:r>
            <a:r>
              <a:rPr lang="en-US" altLang="ko-KR" sz="1200" dirty="0"/>
              <a:t>'__</a:t>
            </a:r>
            <a:r>
              <a:rPr lang="en-US" altLang="ko-KR" sz="1200" dirty="0" err="1"/>
              <a:t>getattribute</a:t>
            </a:r>
            <a:r>
              <a:rPr lang="en-US" altLang="ko-KR" sz="1200" dirty="0" smtClean="0"/>
              <a:t>__', </a:t>
            </a:r>
            <a:r>
              <a:rPr lang="en-US" altLang="ko-KR" sz="1200" dirty="0"/>
              <a:t>'__</a:t>
            </a:r>
            <a:r>
              <a:rPr lang="en-US" altLang="ko-KR" sz="1200" dirty="0" err="1"/>
              <a:t>globals</a:t>
            </a:r>
            <a:r>
              <a:rPr lang="en-US" altLang="ko-KR" sz="1200" dirty="0" smtClean="0"/>
              <a:t>__', </a:t>
            </a:r>
            <a:r>
              <a:rPr lang="en-US" altLang="ko-KR" sz="1200" dirty="0"/>
              <a:t>'__hash__',</a:t>
            </a:r>
          </a:p>
          <a:p>
            <a:r>
              <a:rPr lang="en-US" altLang="ko-KR" sz="1200" dirty="0"/>
              <a:t> '__</a:t>
            </a:r>
            <a:r>
              <a:rPr lang="en-US" altLang="ko-KR" sz="1200" dirty="0" err="1"/>
              <a:t>init</a:t>
            </a:r>
            <a:r>
              <a:rPr lang="en-US" altLang="ko-KR" sz="1200" dirty="0" smtClean="0"/>
              <a:t>__', </a:t>
            </a:r>
            <a:r>
              <a:rPr lang="en-US" altLang="ko-KR" sz="1200" dirty="0"/>
              <a:t>'__module</a:t>
            </a:r>
            <a:r>
              <a:rPr lang="en-US" altLang="ko-KR" sz="1200" dirty="0" smtClean="0"/>
              <a:t>__', </a:t>
            </a:r>
            <a:r>
              <a:rPr lang="en-US" altLang="ko-KR" sz="1200" dirty="0"/>
              <a:t>'__name</a:t>
            </a:r>
            <a:r>
              <a:rPr lang="en-US" altLang="ko-KR" sz="1200" dirty="0" smtClean="0"/>
              <a:t>__', </a:t>
            </a:r>
            <a:r>
              <a:rPr lang="en-US" altLang="ko-KR" sz="1200" dirty="0"/>
              <a:t>'__new</a:t>
            </a:r>
            <a:r>
              <a:rPr lang="en-US" altLang="ko-KR" sz="1200" dirty="0" smtClean="0"/>
              <a:t>__',  </a:t>
            </a:r>
            <a:r>
              <a:rPr lang="en-US" altLang="ko-KR" sz="1200" dirty="0"/>
              <a:t>'__reduce</a:t>
            </a:r>
            <a:r>
              <a:rPr lang="en-US" altLang="ko-KR" sz="1200" dirty="0" smtClean="0"/>
              <a:t>__','__</a:t>
            </a:r>
            <a:r>
              <a:rPr lang="en-US" altLang="ko-KR" sz="1200" dirty="0" err="1"/>
              <a:t>reduce_ex</a:t>
            </a:r>
            <a:r>
              <a:rPr lang="en-US" altLang="ko-KR" sz="1200" dirty="0"/>
              <a:t>__',</a:t>
            </a:r>
          </a:p>
          <a:p>
            <a:r>
              <a:rPr lang="en-US" altLang="ko-KR" sz="1200" dirty="0"/>
              <a:t> '__</a:t>
            </a:r>
            <a:r>
              <a:rPr lang="en-US" altLang="ko-KR" sz="1200" dirty="0" err="1"/>
              <a:t>repr</a:t>
            </a:r>
            <a:r>
              <a:rPr lang="en-US" altLang="ko-KR" sz="1200" dirty="0" smtClean="0"/>
              <a:t>__', </a:t>
            </a:r>
            <a:r>
              <a:rPr lang="en-US" altLang="ko-KR" sz="1200" dirty="0"/>
              <a:t>'__</a:t>
            </a:r>
            <a:r>
              <a:rPr lang="en-US" altLang="ko-KR" sz="1200" dirty="0" err="1"/>
              <a:t>setattr</a:t>
            </a:r>
            <a:r>
              <a:rPr lang="en-US" altLang="ko-KR" sz="1200" dirty="0" smtClean="0"/>
              <a:t>__', </a:t>
            </a:r>
            <a:r>
              <a:rPr lang="en-US" altLang="ko-KR" sz="1200" dirty="0"/>
              <a:t>'__</a:t>
            </a:r>
            <a:r>
              <a:rPr lang="en-US" altLang="ko-KR" sz="1200" dirty="0" err="1"/>
              <a:t>sizeof</a:t>
            </a:r>
            <a:r>
              <a:rPr lang="en-US" altLang="ko-KR" sz="1200" dirty="0" smtClean="0"/>
              <a:t>__', </a:t>
            </a:r>
            <a:r>
              <a:rPr lang="en-US" altLang="ko-KR" sz="1200" dirty="0"/>
              <a:t>'__</a:t>
            </a:r>
            <a:r>
              <a:rPr lang="en-US" altLang="ko-KR" sz="1200" dirty="0" err="1"/>
              <a:t>str</a:t>
            </a:r>
            <a:r>
              <a:rPr lang="en-US" altLang="ko-KR" sz="1200" dirty="0" smtClean="0"/>
              <a:t>__', </a:t>
            </a:r>
            <a:r>
              <a:rPr lang="en-US" altLang="ko-KR" sz="1200" dirty="0"/>
              <a:t>'__</a:t>
            </a:r>
            <a:r>
              <a:rPr lang="en-US" altLang="ko-KR" sz="1200" dirty="0" err="1"/>
              <a:t>subclasshook</a:t>
            </a:r>
            <a:r>
              <a:rPr lang="en-US" altLang="ko-KR" sz="1200" dirty="0"/>
              <a:t>__',</a:t>
            </a:r>
          </a:p>
          <a:p>
            <a:r>
              <a:rPr lang="en-US" altLang="ko-KR" sz="1200" dirty="0"/>
              <a:t> '</a:t>
            </a:r>
            <a:r>
              <a:rPr lang="en-US" altLang="ko-KR" sz="1200" dirty="0" err="1"/>
              <a:t>func_closure</a:t>
            </a:r>
            <a:r>
              <a:rPr lang="en-US" altLang="ko-KR" sz="1200" dirty="0" smtClean="0"/>
              <a:t>', </a:t>
            </a:r>
            <a:r>
              <a:rPr lang="en-US" altLang="ko-KR" sz="1200" dirty="0"/>
              <a:t>'</a:t>
            </a:r>
            <a:r>
              <a:rPr lang="en-US" altLang="ko-KR" sz="1200" dirty="0" err="1"/>
              <a:t>func_code</a:t>
            </a:r>
            <a:r>
              <a:rPr lang="en-US" altLang="ko-KR" sz="1200" dirty="0" smtClean="0"/>
              <a:t>', </a:t>
            </a:r>
            <a:r>
              <a:rPr lang="en-US" altLang="ko-KR" sz="1200" dirty="0"/>
              <a:t>'</a:t>
            </a:r>
            <a:r>
              <a:rPr lang="en-US" altLang="ko-KR" sz="1200" dirty="0" err="1"/>
              <a:t>func_defaults</a:t>
            </a:r>
            <a:r>
              <a:rPr lang="en-US" altLang="ko-KR" sz="1200" dirty="0" smtClean="0"/>
              <a:t>', </a:t>
            </a:r>
            <a:r>
              <a:rPr lang="en-US" altLang="ko-KR" sz="1200" dirty="0"/>
              <a:t>'</a:t>
            </a:r>
            <a:r>
              <a:rPr lang="en-US" altLang="ko-KR" sz="1200" dirty="0" err="1"/>
              <a:t>func_dict</a:t>
            </a:r>
            <a:r>
              <a:rPr lang="en-US" altLang="ko-KR" sz="1200" dirty="0" smtClean="0"/>
              <a:t>', </a:t>
            </a:r>
            <a:r>
              <a:rPr lang="en-US" altLang="ko-KR" sz="1200" dirty="0"/>
              <a:t>'</a:t>
            </a:r>
            <a:r>
              <a:rPr lang="en-US" altLang="ko-KR" sz="1200" dirty="0" err="1"/>
              <a:t>func_doc</a:t>
            </a:r>
            <a:r>
              <a:rPr lang="en-US" altLang="ko-KR" sz="1200" dirty="0"/>
              <a:t>',</a:t>
            </a:r>
          </a:p>
          <a:p>
            <a:r>
              <a:rPr lang="en-US" altLang="ko-KR" sz="1200" dirty="0"/>
              <a:t> '</a:t>
            </a:r>
            <a:r>
              <a:rPr lang="en-US" altLang="ko-KR" sz="1200" dirty="0" err="1"/>
              <a:t>func_globals</a:t>
            </a:r>
            <a:r>
              <a:rPr lang="en-US" altLang="ko-KR" sz="1200" dirty="0" smtClean="0"/>
              <a:t>', </a:t>
            </a:r>
            <a:r>
              <a:rPr lang="en-US" altLang="ko-KR" sz="1200" dirty="0"/>
              <a:t>'</a:t>
            </a:r>
            <a:r>
              <a:rPr lang="en-US" altLang="ko-KR" sz="1200" dirty="0" err="1"/>
              <a:t>func_name</a:t>
            </a:r>
            <a:r>
              <a:rPr lang="en-US" altLang="ko-KR" sz="1200" dirty="0" smtClean="0"/>
              <a:t>']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27312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정의 예시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세부 기능 표시 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 lnSpcReduction="10000"/>
          </a:bodyPr>
          <a:lstStyle/>
          <a:p>
            <a:pPr marL="320040" lvl="1" indent="0">
              <a:buNone/>
            </a:pPr>
            <a:r>
              <a:rPr lang="ko-KR" altLang="en-US" sz="2800" dirty="0" smtClean="0"/>
              <a:t>함수를 정의되면 실제 </a:t>
            </a:r>
            <a:r>
              <a:rPr lang="en-US" altLang="ko-KR" sz="2800" dirty="0" smtClean="0"/>
              <a:t>function class</a:t>
            </a:r>
            <a:r>
              <a:rPr lang="ko-KR" altLang="en-US" sz="2800" dirty="0" smtClean="0"/>
              <a:t>의 </a:t>
            </a:r>
            <a:r>
              <a:rPr lang="ko-KR" altLang="en-US" sz="2800" dirty="0" err="1" smtClean="0"/>
              <a:t>인스턴스</a:t>
            </a:r>
            <a:r>
              <a:rPr lang="ko-KR" altLang="en-US" sz="2800" dirty="0" smtClean="0"/>
              <a:t> 이므로 상위 클래스의 멤버들을 사용할 수 있고 </a:t>
            </a:r>
            <a:r>
              <a:rPr lang="ko-KR" altLang="en-US" sz="2800" dirty="0" err="1" smtClean="0"/>
              <a:t>필요시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function class</a:t>
            </a:r>
            <a:r>
              <a:rPr lang="ko-KR" altLang="en-US" sz="2800" dirty="0" smtClean="0"/>
              <a:t>에 </a:t>
            </a:r>
            <a:r>
              <a:rPr lang="en-US" altLang="ko-KR" sz="2800" dirty="0" smtClean="0"/>
              <a:t>override </a:t>
            </a:r>
            <a:r>
              <a:rPr lang="ko-KR" altLang="en-US" sz="2800" dirty="0" smtClean="0"/>
              <a:t>됨</a:t>
            </a:r>
            <a:endParaRPr lang="en-US" altLang="ko-KR" sz="2800" dirty="0" smtClean="0"/>
          </a:p>
        </p:txBody>
      </p:sp>
      <p:grpSp>
        <p:nvGrpSpPr>
          <p:cNvPr id="5" name="그룹 4"/>
          <p:cNvGrpSpPr/>
          <p:nvPr/>
        </p:nvGrpSpPr>
        <p:grpSpPr>
          <a:xfrm>
            <a:off x="611560" y="3923889"/>
            <a:ext cx="7920880" cy="1627562"/>
            <a:chOff x="1403648" y="3212976"/>
            <a:chExt cx="7920880" cy="2592286"/>
          </a:xfrm>
        </p:grpSpPr>
        <p:sp>
          <p:nvSpPr>
            <p:cNvPr id="3" name="직사각형 2"/>
            <p:cNvSpPr/>
            <p:nvPr/>
          </p:nvSpPr>
          <p:spPr>
            <a:xfrm>
              <a:off x="1403648" y="4509119"/>
              <a:ext cx="2232248" cy="1296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def</a:t>
              </a:r>
              <a:r>
                <a:rPr lang="en-US" altLang="ko-KR" sz="1400" dirty="0"/>
                <a:t> add(</a:t>
              </a:r>
              <a:r>
                <a:rPr lang="en-US" altLang="ko-KR" sz="1400" dirty="0" err="1"/>
                <a:t>x,y</a:t>
              </a:r>
              <a:r>
                <a:rPr lang="en-US" altLang="ko-KR" sz="1400" dirty="0"/>
                <a:t>) :</a:t>
              </a:r>
            </a:p>
            <a:p>
              <a:pPr algn="ctr"/>
              <a:r>
                <a:rPr lang="en-US" altLang="ko-KR" sz="1400" dirty="0"/>
                <a:t>    return </a:t>
              </a:r>
              <a:r>
                <a:rPr lang="en-US" altLang="ko-KR" sz="1400" dirty="0" err="1" smtClean="0"/>
                <a:t>x+y</a:t>
              </a:r>
              <a:endParaRPr lang="en-US" altLang="ko-KR" sz="1400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300192" y="3212976"/>
              <a:ext cx="1512168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object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60032" y="4797152"/>
              <a:ext cx="1728192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function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452320" y="4793298"/>
              <a:ext cx="1872208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code</a:t>
              </a:r>
              <a:endParaRPr lang="ko-KR" altLang="en-US" dirty="0"/>
            </a:p>
          </p:txBody>
        </p:sp>
        <p:cxnSp>
          <p:nvCxnSpPr>
            <p:cNvPr id="9" name="꺾인 연결선 8"/>
            <p:cNvCxnSpPr>
              <a:stCxn id="7" idx="0"/>
              <a:endCxn id="4" idx="2"/>
            </p:cNvCxnSpPr>
            <p:nvPr/>
          </p:nvCxnSpPr>
          <p:spPr>
            <a:xfrm rot="5400000" flipH="1" flipV="1">
              <a:off x="5994158" y="3735035"/>
              <a:ext cx="792088" cy="133214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꺾인 연결선 10"/>
            <p:cNvCxnSpPr>
              <a:stCxn id="8" idx="0"/>
              <a:endCxn id="4" idx="2"/>
            </p:cNvCxnSpPr>
            <p:nvPr/>
          </p:nvCxnSpPr>
          <p:spPr>
            <a:xfrm rot="16200000" flipV="1">
              <a:off x="7328234" y="3733108"/>
              <a:ext cx="788234" cy="133214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7" idx="3"/>
              <a:endCxn id="8" idx="1"/>
            </p:cNvCxnSpPr>
            <p:nvPr/>
          </p:nvCxnSpPr>
          <p:spPr>
            <a:xfrm flipV="1">
              <a:off x="6588224" y="5189342"/>
              <a:ext cx="864096" cy="38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7" idx="1"/>
            </p:cNvCxnSpPr>
            <p:nvPr/>
          </p:nvCxnSpPr>
          <p:spPr>
            <a:xfrm flipH="1">
              <a:off x="3347864" y="5193197"/>
              <a:ext cx="1512168" cy="0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375348" y="4509119"/>
              <a:ext cx="1584176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err="1" smtClean="0"/>
                <a:t>인스턴스</a:t>
              </a:r>
              <a:r>
                <a:rPr lang="ko-KR" altLang="en-US" sz="1400" dirty="0" smtClean="0"/>
                <a:t> </a:t>
              </a:r>
              <a:endParaRPr lang="en-US" altLang="ko-KR" sz="1400" dirty="0" smtClean="0"/>
            </a:p>
            <a:p>
              <a:pPr algn="ctr"/>
              <a:r>
                <a:rPr lang="ko-KR" altLang="en-US" sz="1400" dirty="0" smtClean="0"/>
                <a:t>객체 생성</a:t>
              </a:r>
              <a:endParaRPr lang="ko-KR" altLang="en-US" sz="14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516216" y="5489937"/>
            <a:ext cx="12678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'</a:t>
            </a:r>
            <a:r>
              <a:rPr lang="en-US" altLang="ko-KR" sz="1000" dirty="0" err="1"/>
              <a:t>co_argcount</a:t>
            </a:r>
            <a:r>
              <a:rPr lang="en-US" altLang="ko-KR" sz="1000" dirty="0"/>
              <a:t>',</a:t>
            </a:r>
          </a:p>
          <a:p>
            <a:r>
              <a:rPr lang="en-US" altLang="ko-KR" sz="1000" dirty="0"/>
              <a:t> '</a:t>
            </a:r>
            <a:r>
              <a:rPr lang="en-US" altLang="ko-KR" sz="1000" dirty="0" err="1"/>
              <a:t>co_cellvars</a:t>
            </a:r>
            <a:r>
              <a:rPr lang="en-US" altLang="ko-KR" sz="1000" dirty="0"/>
              <a:t>',</a:t>
            </a:r>
          </a:p>
          <a:p>
            <a:r>
              <a:rPr lang="en-US" altLang="ko-KR" sz="1000" dirty="0"/>
              <a:t> '</a:t>
            </a:r>
            <a:r>
              <a:rPr lang="en-US" altLang="ko-KR" sz="1000" dirty="0" err="1"/>
              <a:t>co_code</a:t>
            </a:r>
            <a:r>
              <a:rPr lang="en-US" altLang="ko-KR" sz="1000" dirty="0"/>
              <a:t>',</a:t>
            </a:r>
          </a:p>
          <a:p>
            <a:r>
              <a:rPr lang="en-US" altLang="ko-KR" sz="1000" dirty="0"/>
              <a:t> '</a:t>
            </a:r>
            <a:r>
              <a:rPr lang="en-US" altLang="ko-KR" sz="1000" dirty="0" err="1"/>
              <a:t>co_consts</a:t>
            </a:r>
            <a:r>
              <a:rPr lang="en-US" altLang="ko-KR" sz="1000" dirty="0"/>
              <a:t>',</a:t>
            </a:r>
          </a:p>
          <a:p>
            <a:r>
              <a:rPr lang="en-US" altLang="ko-KR" sz="1000" dirty="0"/>
              <a:t> '</a:t>
            </a:r>
            <a:r>
              <a:rPr lang="en-US" altLang="ko-KR" sz="1000" dirty="0" err="1"/>
              <a:t>co_filename</a:t>
            </a:r>
            <a:r>
              <a:rPr lang="en-US" altLang="ko-KR" sz="1000" dirty="0"/>
              <a:t>',</a:t>
            </a:r>
          </a:p>
          <a:p>
            <a:r>
              <a:rPr lang="en-US" altLang="ko-KR" sz="1000" dirty="0"/>
              <a:t> '</a:t>
            </a:r>
            <a:r>
              <a:rPr lang="en-US" altLang="ko-KR" sz="1000" dirty="0" err="1"/>
              <a:t>co_firstlineno</a:t>
            </a:r>
            <a:r>
              <a:rPr lang="en-US" altLang="ko-KR" sz="1000" dirty="0"/>
              <a:t>',</a:t>
            </a:r>
          </a:p>
          <a:p>
            <a:r>
              <a:rPr lang="en-US" altLang="ko-KR" sz="1000" dirty="0"/>
              <a:t> '</a:t>
            </a:r>
            <a:r>
              <a:rPr lang="en-US" altLang="ko-KR" sz="1000" dirty="0" err="1"/>
              <a:t>co_flags</a:t>
            </a:r>
            <a:r>
              <a:rPr lang="en-US" altLang="ko-KR" sz="1000" dirty="0"/>
              <a:t>',</a:t>
            </a:r>
          </a:p>
          <a:p>
            <a:r>
              <a:rPr lang="en-US" altLang="ko-KR" sz="1000" dirty="0"/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96674" y="5489937"/>
            <a:ext cx="10954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'</a:t>
            </a:r>
            <a:r>
              <a:rPr lang="en-US" altLang="ko-KR" sz="1000" dirty="0" err="1"/>
              <a:t>co_freevars</a:t>
            </a:r>
            <a:r>
              <a:rPr lang="en-US" altLang="ko-KR" sz="1000" dirty="0"/>
              <a:t>',</a:t>
            </a:r>
          </a:p>
          <a:p>
            <a:r>
              <a:rPr lang="en-US" altLang="ko-KR" sz="1000" dirty="0" smtClean="0"/>
              <a:t>'</a:t>
            </a:r>
            <a:r>
              <a:rPr lang="en-US" altLang="ko-KR" sz="1000" dirty="0" err="1" smtClean="0"/>
              <a:t>co_lnotab</a:t>
            </a:r>
            <a:r>
              <a:rPr lang="en-US" altLang="ko-KR" sz="1000" dirty="0"/>
              <a:t>',</a:t>
            </a:r>
          </a:p>
          <a:p>
            <a:r>
              <a:rPr lang="en-US" altLang="ko-KR" sz="1000" dirty="0"/>
              <a:t> '</a:t>
            </a:r>
            <a:r>
              <a:rPr lang="en-US" altLang="ko-KR" sz="1000" dirty="0" err="1"/>
              <a:t>co_name</a:t>
            </a:r>
            <a:r>
              <a:rPr lang="en-US" altLang="ko-KR" sz="1000" dirty="0"/>
              <a:t>',</a:t>
            </a:r>
          </a:p>
          <a:p>
            <a:r>
              <a:rPr lang="en-US" altLang="ko-KR" sz="1000" dirty="0"/>
              <a:t> '</a:t>
            </a:r>
            <a:r>
              <a:rPr lang="en-US" altLang="ko-KR" sz="1000" dirty="0" err="1"/>
              <a:t>co_names</a:t>
            </a:r>
            <a:r>
              <a:rPr lang="en-US" altLang="ko-KR" sz="1000" dirty="0"/>
              <a:t>',</a:t>
            </a:r>
          </a:p>
          <a:p>
            <a:r>
              <a:rPr lang="en-US" altLang="ko-KR" sz="1000" dirty="0"/>
              <a:t> '</a:t>
            </a:r>
            <a:r>
              <a:rPr lang="en-US" altLang="ko-KR" sz="1000" dirty="0" err="1"/>
              <a:t>co_nlocals</a:t>
            </a:r>
            <a:r>
              <a:rPr lang="en-US" altLang="ko-KR" sz="1000" dirty="0"/>
              <a:t>',</a:t>
            </a:r>
          </a:p>
          <a:p>
            <a:r>
              <a:rPr lang="en-US" altLang="ko-KR" sz="1000" dirty="0"/>
              <a:t> '</a:t>
            </a:r>
            <a:r>
              <a:rPr lang="en-US" altLang="ko-KR" sz="1000" dirty="0" err="1"/>
              <a:t>co_stacksize</a:t>
            </a:r>
            <a:r>
              <a:rPr lang="en-US" altLang="ko-KR" sz="1000" dirty="0"/>
              <a:t>',</a:t>
            </a:r>
          </a:p>
          <a:p>
            <a:r>
              <a:rPr lang="en-US" altLang="ko-KR" sz="1000" dirty="0"/>
              <a:t> '</a:t>
            </a:r>
            <a:r>
              <a:rPr lang="en-US" altLang="ko-KR" sz="1000" dirty="0" err="1"/>
              <a:t>co_varnames</a:t>
            </a:r>
            <a:r>
              <a:rPr lang="en-US" altLang="ko-KR" sz="1000" dirty="0"/>
              <a:t>'</a:t>
            </a:r>
          </a:p>
          <a:p>
            <a:r>
              <a:rPr lang="en-US" altLang="ko-KR" sz="1000" dirty="0" smtClean="0"/>
              <a:t>'</a:t>
            </a:r>
            <a:endParaRPr lang="en-US" altLang="ko-KR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4788024" y="2999274"/>
            <a:ext cx="132477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'__class__',</a:t>
            </a:r>
          </a:p>
          <a:p>
            <a:r>
              <a:rPr lang="en-US" altLang="ko-KR" sz="1000" dirty="0"/>
              <a:t> '__</a:t>
            </a:r>
            <a:r>
              <a:rPr lang="en-US" altLang="ko-KR" sz="1000" dirty="0" err="1"/>
              <a:t>delattr</a:t>
            </a:r>
            <a:r>
              <a:rPr lang="en-US" altLang="ko-KR" sz="1000" dirty="0"/>
              <a:t>__',</a:t>
            </a:r>
          </a:p>
          <a:p>
            <a:r>
              <a:rPr lang="en-US" altLang="ko-KR" sz="1000" dirty="0"/>
              <a:t> '__doc__',</a:t>
            </a:r>
          </a:p>
          <a:p>
            <a:r>
              <a:rPr lang="en-US" altLang="ko-KR" sz="1000" dirty="0"/>
              <a:t> '__format__',</a:t>
            </a:r>
          </a:p>
          <a:p>
            <a:r>
              <a:rPr lang="en-US" altLang="ko-KR" sz="1000" dirty="0"/>
              <a:t> '__</a:t>
            </a:r>
            <a:r>
              <a:rPr lang="en-US" altLang="ko-KR" sz="1000" dirty="0" err="1"/>
              <a:t>getattribute</a:t>
            </a:r>
            <a:r>
              <a:rPr lang="en-US" altLang="ko-KR" sz="1000" dirty="0" smtClean="0"/>
              <a:t>__',</a:t>
            </a:r>
            <a:endParaRPr lang="en-US" altLang="ko-KR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5292790" y="5489936"/>
            <a:ext cx="115141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'</a:t>
            </a:r>
            <a:r>
              <a:rPr lang="en-US" altLang="ko-KR" sz="1000" dirty="0" err="1" smtClean="0"/>
              <a:t>func_closure</a:t>
            </a:r>
            <a:r>
              <a:rPr lang="en-US" altLang="ko-KR" sz="1000" dirty="0"/>
              <a:t>',</a:t>
            </a:r>
          </a:p>
          <a:p>
            <a:r>
              <a:rPr lang="en-US" altLang="ko-KR" sz="1000" dirty="0"/>
              <a:t> '</a:t>
            </a:r>
            <a:r>
              <a:rPr lang="en-US" altLang="ko-KR" sz="1000" dirty="0" err="1"/>
              <a:t>func_code</a:t>
            </a:r>
            <a:r>
              <a:rPr lang="en-US" altLang="ko-KR" sz="1000" dirty="0"/>
              <a:t>',</a:t>
            </a:r>
          </a:p>
          <a:p>
            <a:r>
              <a:rPr lang="en-US" altLang="ko-KR" sz="1000" dirty="0"/>
              <a:t> '</a:t>
            </a:r>
            <a:r>
              <a:rPr lang="en-US" altLang="ko-KR" sz="1000" dirty="0" err="1"/>
              <a:t>func_defaults</a:t>
            </a:r>
            <a:r>
              <a:rPr lang="en-US" altLang="ko-KR" sz="1000" dirty="0"/>
              <a:t>',</a:t>
            </a:r>
          </a:p>
          <a:p>
            <a:r>
              <a:rPr lang="en-US" altLang="ko-KR" sz="1000" dirty="0"/>
              <a:t> '</a:t>
            </a:r>
            <a:r>
              <a:rPr lang="en-US" altLang="ko-KR" sz="1000" dirty="0" err="1"/>
              <a:t>func_dict</a:t>
            </a:r>
            <a:r>
              <a:rPr lang="en-US" altLang="ko-KR" sz="1000" dirty="0"/>
              <a:t>',</a:t>
            </a:r>
          </a:p>
          <a:p>
            <a:r>
              <a:rPr lang="en-US" altLang="ko-KR" sz="1000" dirty="0"/>
              <a:t> '</a:t>
            </a:r>
            <a:r>
              <a:rPr lang="en-US" altLang="ko-KR" sz="1000" dirty="0" err="1"/>
              <a:t>func_doc</a:t>
            </a:r>
            <a:r>
              <a:rPr lang="en-US" altLang="ko-KR" sz="1000" dirty="0"/>
              <a:t>',</a:t>
            </a:r>
          </a:p>
          <a:p>
            <a:r>
              <a:rPr lang="en-US" altLang="ko-KR" sz="1000" dirty="0"/>
              <a:t> '</a:t>
            </a:r>
            <a:r>
              <a:rPr lang="en-US" altLang="ko-KR" sz="1000" dirty="0" err="1"/>
              <a:t>func_globals</a:t>
            </a:r>
            <a:r>
              <a:rPr lang="en-US" altLang="ko-KR" sz="1000" dirty="0"/>
              <a:t>',</a:t>
            </a:r>
          </a:p>
          <a:p>
            <a:r>
              <a:rPr lang="en-US" altLang="ko-KR" sz="1000" dirty="0"/>
              <a:t> '</a:t>
            </a:r>
            <a:r>
              <a:rPr lang="en-US" altLang="ko-KR" sz="1000" dirty="0" err="1"/>
              <a:t>func_name</a:t>
            </a:r>
            <a:r>
              <a:rPr lang="en-US" altLang="ko-KR" sz="1000" dirty="0"/>
              <a:t>'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020272" y="2999274"/>
            <a:ext cx="14591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'__</a:t>
            </a:r>
            <a:r>
              <a:rPr lang="en-US" altLang="ko-KR" sz="1000" dirty="0" err="1"/>
              <a:t>repr</a:t>
            </a:r>
            <a:r>
              <a:rPr lang="en-US" altLang="ko-KR" sz="1000" dirty="0"/>
              <a:t>__',</a:t>
            </a:r>
          </a:p>
          <a:p>
            <a:r>
              <a:rPr lang="en-US" altLang="ko-KR" sz="1000" dirty="0"/>
              <a:t> '__</a:t>
            </a:r>
            <a:r>
              <a:rPr lang="en-US" altLang="ko-KR" sz="1000" dirty="0" err="1"/>
              <a:t>setattr</a:t>
            </a:r>
            <a:r>
              <a:rPr lang="en-US" altLang="ko-KR" sz="1000" dirty="0"/>
              <a:t>__',</a:t>
            </a:r>
          </a:p>
          <a:p>
            <a:r>
              <a:rPr lang="en-US" altLang="ko-KR" sz="1000" dirty="0"/>
              <a:t> '__</a:t>
            </a:r>
            <a:r>
              <a:rPr lang="en-US" altLang="ko-KR" sz="1000" dirty="0" err="1"/>
              <a:t>sizeof</a:t>
            </a:r>
            <a:r>
              <a:rPr lang="en-US" altLang="ko-KR" sz="1000" dirty="0"/>
              <a:t>__',</a:t>
            </a:r>
          </a:p>
          <a:p>
            <a:r>
              <a:rPr lang="en-US" altLang="ko-KR" sz="1000" dirty="0"/>
              <a:t> '__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__',</a:t>
            </a:r>
          </a:p>
          <a:p>
            <a:r>
              <a:rPr lang="en-US" altLang="ko-KR" sz="1000" dirty="0"/>
              <a:t> '__</a:t>
            </a:r>
            <a:r>
              <a:rPr lang="en-US" altLang="ko-KR" sz="1000" dirty="0" err="1"/>
              <a:t>subclasshook</a:t>
            </a:r>
            <a:r>
              <a:rPr lang="en-US" altLang="ko-KR" sz="1000" dirty="0"/>
              <a:t>__'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5905568" y="2999274"/>
            <a:ext cx="11867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'__hash</a:t>
            </a:r>
            <a:r>
              <a:rPr lang="en-US" altLang="ko-KR" sz="1000" dirty="0"/>
              <a:t>__',</a:t>
            </a:r>
          </a:p>
          <a:p>
            <a:r>
              <a:rPr lang="en-US" altLang="ko-KR" sz="1000" dirty="0"/>
              <a:t> '__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__',</a:t>
            </a:r>
          </a:p>
          <a:p>
            <a:r>
              <a:rPr lang="en-US" altLang="ko-KR" sz="1000" dirty="0"/>
              <a:t> '__new</a:t>
            </a:r>
            <a:r>
              <a:rPr lang="en-US" altLang="ko-KR" sz="1000" dirty="0" smtClean="0"/>
              <a:t>__',</a:t>
            </a:r>
          </a:p>
          <a:p>
            <a:r>
              <a:rPr lang="en-US" altLang="ko-KR" sz="1000" dirty="0"/>
              <a:t>'__reduce__',</a:t>
            </a:r>
          </a:p>
          <a:p>
            <a:r>
              <a:rPr lang="en-US" altLang="ko-KR" sz="1000" dirty="0"/>
              <a:t> '__</a:t>
            </a:r>
            <a:r>
              <a:rPr lang="en-US" altLang="ko-KR" sz="1000" dirty="0" err="1"/>
              <a:t>reduce_ex</a:t>
            </a:r>
            <a:r>
              <a:rPr lang="en-US" altLang="ko-KR" sz="1000" dirty="0" smtClean="0"/>
              <a:t>__',</a:t>
            </a:r>
            <a:endParaRPr lang="en-US" altLang="ko-KR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3420582" y="5499004"/>
            <a:ext cx="10794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'__call__',</a:t>
            </a:r>
          </a:p>
          <a:p>
            <a:r>
              <a:rPr lang="en-US" altLang="ko-KR" sz="1000" dirty="0"/>
              <a:t> '__closure__',</a:t>
            </a:r>
          </a:p>
          <a:p>
            <a:r>
              <a:rPr lang="en-US" altLang="ko-KR" sz="1000" dirty="0"/>
              <a:t> '__code__',</a:t>
            </a:r>
          </a:p>
          <a:p>
            <a:r>
              <a:rPr lang="en-US" altLang="ko-KR" sz="1000" dirty="0"/>
              <a:t> '__defaults__',</a:t>
            </a:r>
          </a:p>
          <a:p>
            <a:r>
              <a:rPr lang="en-US" altLang="ko-KR" sz="1000" dirty="0"/>
              <a:t> '__</a:t>
            </a:r>
            <a:r>
              <a:rPr lang="en-US" altLang="ko-KR" sz="1000" dirty="0" err="1"/>
              <a:t>dict</a:t>
            </a:r>
            <a:r>
              <a:rPr lang="en-US" altLang="ko-KR" sz="1000" dirty="0"/>
              <a:t>__',</a:t>
            </a:r>
          </a:p>
          <a:p>
            <a:r>
              <a:rPr lang="en-US" altLang="ko-KR" sz="1000" dirty="0"/>
              <a:t> '__get__',</a:t>
            </a:r>
          </a:p>
          <a:p>
            <a:endParaRPr lang="en-US" altLang="ko-KR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355976" y="5517232"/>
            <a:ext cx="1080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'__</a:t>
            </a:r>
            <a:r>
              <a:rPr lang="en-US" altLang="ko-KR" sz="1000" dirty="0" err="1"/>
              <a:t>globals</a:t>
            </a:r>
            <a:r>
              <a:rPr lang="en-US" altLang="ko-KR" sz="1000" dirty="0"/>
              <a:t>__',</a:t>
            </a:r>
          </a:p>
          <a:p>
            <a:r>
              <a:rPr lang="en-US" altLang="ko-KR" sz="1000" dirty="0"/>
              <a:t> '__module__',</a:t>
            </a:r>
          </a:p>
          <a:p>
            <a:r>
              <a:rPr lang="en-US" altLang="ko-KR" sz="1000" dirty="0"/>
              <a:t> '__name__',</a:t>
            </a:r>
          </a:p>
        </p:txBody>
      </p:sp>
    </p:spTree>
    <p:extLst>
      <p:ext uri="{BB962C8B-B14F-4D97-AF65-F5344CB8AC3E}">
        <p14:creationId xmlns:p14="http://schemas.microsoft.com/office/powerpoint/2010/main" val="345182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실행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320040" lvl="1" indent="0">
              <a:buNone/>
            </a:pPr>
            <a:r>
              <a:rPr lang="ko-KR" altLang="en-US" sz="2800" dirty="0" err="1" smtClean="0"/>
              <a:t>함수명은</a:t>
            </a:r>
            <a:r>
              <a:rPr lang="ko-KR" altLang="en-US" sz="2800" dirty="0" smtClean="0"/>
              <a:t> 함수 </a:t>
            </a:r>
            <a:r>
              <a:rPr lang="ko-KR" altLang="en-US" sz="2800" dirty="0" err="1" smtClean="0"/>
              <a:t>인스턴스를</a:t>
            </a:r>
            <a:r>
              <a:rPr lang="ko-KR" altLang="en-US" sz="2800" dirty="0" smtClean="0"/>
              <a:t> 저장하고 있어 실행연산자</a:t>
            </a:r>
            <a:r>
              <a:rPr lang="en-US" altLang="ko-KR" sz="2800" dirty="0" smtClean="0"/>
              <a:t>( ( ) )</a:t>
            </a:r>
            <a:r>
              <a:rPr lang="ko-KR" altLang="en-US" sz="2800" dirty="0" smtClean="0"/>
              <a:t>를 만나면 인자를 받아 실행</a:t>
            </a:r>
            <a:endParaRPr lang="en-US" altLang="ko-KR" sz="28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755576" y="5805263"/>
            <a:ext cx="2808312" cy="722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err="1" smtClean="0"/>
              <a:t>함수명</a:t>
            </a:r>
            <a:r>
              <a:rPr lang="en-US" altLang="ko-KR" dirty="0"/>
              <a:t>(</a:t>
            </a:r>
            <a:r>
              <a:rPr lang="ko-KR" altLang="en-US" dirty="0"/>
              <a:t>인자</a:t>
            </a:r>
            <a:r>
              <a:rPr lang="en-US" altLang="ko-KR" dirty="0"/>
              <a:t>)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755576" y="2996952"/>
            <a:ext cx="8023585" cy="2095886"/>
            <a:chOff x="755576" y="2454964"/>
            <a:chExt cx="8023585" cy="2637874"/>
          </a:xfrm>
        </p:grpSpPr>
        <p:sp>
          <p:nvSpPr>
            <p:cNvPr id="15" name="직사각형 14"/>
            <p:cNvSpPr/>
            <p:nvPr/>
          </p:nvSpPr>
          <p:spPr>
            <a:xfrm>
              <a:off x="755576" y="3751108"/>
              <a:ext cx="2880320" cy="12961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d</a:t>
              </a:r>
              <a:r>
                <a:rPr lang="en-US" altLang="ko-KR" sz="1400" dirty="0" err="1" smtClean="0"/>
                <a:t>ef</a:t>
              </a:r>
              <a:r>
                <a:rPr lang="en-US" altLang="ko-KR" sz="1400" dirty="0" smtClean="0"/>
                <a:t>  </a:t>
              </a:r>
              <a:r>
                <a:rPr lang="ko-KR" altLang="en-US" sz="1400" dirty="0" err="1" smtClean="0"/>
                <a:t>함수명</a:t>
              </a:r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(</a:t>
              </a:r>
              <a:r>
                <a:rPr lang="ko-KR" altLang="en-US" sz="1400" dirty="0" smtClean="0"/>
                <a:t>함수 </a:t>
              </a:r>
              <a:r>
                <a:rPr lang="ko-KR" altLang="en-US" sz="1400" dirty="0" err="1" smtClean="0"/>
                <a:t>파라미터</a:t>
              </a:r>
              <a:r>
                <a:rPr lang="en-US" altLang="ko-KR" sz="1400" dirty="0" smtClean="0"/>
                <a:t>) :</a:t>
              </a:r>
            </a:p>
            <a:p>
              <a:pPr algn="ctr"/>
              <a:r>
                <a:rPr lang="ko-KR" altLang="en-US" sz="1400" dirty="0" smtClean="0"/>
                <a:t>함수 </a:t>
              </a:r>
              <a:r>
                <a:rPr lang="ko-KR" altLang="en-US" sz="1400" dirty="0" err="1" smtClean="0"/>
                <a:t>로직</a:t>
              </a:r>
              <a:endParaRPr lang="en-US" altLang="ko-KR" sz="1400" dirty="0" smtClean="0"/>
            </a:p>
            <a:p>
              <a:pPr algn="ctr"/>
              <a:r>
                <a:rPr lang="ko-KR" altLang="en-US" sz="1400" dirty="0" smtClean="0"/>
                <a:t>함수결과처리</a:t>
              </a:r>
              <a:r>
                <a:rPr lang="en-US" altLang="ko-KR" sz="1400" dirty="0" smtClean="0"/>
                <a:t>(return/yield)</a:t>
              </a:r>
              <a:endParaRPr lang="en-US" altLang="ko-KR" sz="1400" dirty="0"/>
            </a:p>
            <a:p>
              <a:pPr algn="ctr"/>
              <a:endParaRPr lang="ko-KR" altLang="en-US" sz="14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300192" y="2454964"/>
              <a:ext cx="1512168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object</a:t>
              </a:r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148064" y="4039140"/>
              <a:ext cx="1512168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function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266993" y="4035286"/>
              <a:ext cx="1512168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code</a:t>
              </a:r>
              <a:endParaRPr lang="ko-KR" altLang="en-US" dirty="0"/>
            </a:p>
          </p:txBody>
        </p:sp>
        <p:cxnSp>
          <p:nvCxnSpPr>
            <p:cNvPr id="19" name="꺾인 연결선 18"/>
            <p:cNvCxnSpPr>
              <a:stCxn id="17" idx="0"/>
              <a:endCxn id="16" idx="2"/>
            </p:cNvCxnSpPr>
            <p:nvPr/>
          </p:nvCxnSpPr>
          <p:spPr>
            <a:xfrm rot="5400000" flipH="1" flipV="1">
              <a:off x="6084168" y="3067032"/>
              <a:ext cx="792088" cy="115212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꺾인 연결선 19"/>
            <p:cNvCxnSpPr>
              <a:stCxn id="18" idx="0"/>
              <a:endCxn id="16" idx="2"/>
            </p:cNvCxnSpPr>
            <p:nvPr/>
          </p:nvCxnSpPr>
          <p:spPr>
            <a:xfrm rot="16200000" flipV="1">
              <a:off x="7145560" y="3157768"/>
              <a:ext cx="788234" cy="96680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17" idx="3"/>
              <a:endCxn id="18" idx="1"/>
            </p:cNvCxnSpPr>
            <p:nvPr/>
          </p:nvCxnSpPr>
          <p:spPr>
            <a:xfrm flipV="1">
              <a:off x="6660232" y="4431330"/>
              <a:ext cx="606761" cy="38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stCxn id="17" idx="1"/>
            </p:cNvCxnSpPr>
            <p:nvPr/>
          </p:nvCxnSpPr>
          <p:spPr>
            <a:xfrm flipH="1">
              <a:off x="3635896" y="4435184"/>
              <a:ext cx="1512168" cy="0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563888" y="4569618"/>
              <a:ext cx="15841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err="1" smtClean="0"/>
                <a:t>인스턴스</a:t>
              </a:r>
              <a:r>
                <a:rPr lang="ko-KR" altLang="en-US" sz="1400" dirty="0" smtClean="0"/>
                <a:t> </a:t>
              </a:r>
              <a:endParaRPr lang="en-US" altLang="ko-KR" sz="1400" dirty="0" smtClean="0"/>
            </a:p>
            <a:p>
              <a:pPr algn="ctr"/>
              <a:r>
                <a:rPr lang="ko-KR" altLang="en-US" sz="1400" dirty="0" smtClean="0"/>
                <a:t>객체 생성</a:t>
              </a:r>
              <a:endParaRPr lang="ko-KR" altLang="en-US" sz="1400" dirty="0"/>
            </a:p>
          </p:txBody>
        </p:sp>
      </p:grpSp>
      <p:cxnSp>
        <p:nvCxnSpPr>
          <p:cNvPr id="26" name="직선 화살표 연결선 25"/>
          <p:cNvCxnSpPr>
            <a:stCxn id="3" idx="0"/>
          </p:cNvCxnSpPr>
          <p:nvPr/>
        </p:nvCxnSpPr>
        <p:spPr>
          <a:xfrm flipV="1">
            <a:off x="2159732" y="5092838"/>
            <a:ext cx="0" cy="712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483768" y="537321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70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실행 예시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 lnSpcReduction="10000"/>
          </a:bodyPr>
          <a:lstStyle/>
          <a:p>
            <a:pPr marL="320040" lvl="1" indent="0">
              <a:buNone/>
            </a:pPr>
            <a:r>
              <a:rPr lang="ko-KR" altLang="en-US" sz="2800" dirty="0" smtClean="0"/>
              <a:t>함수의 실행은 </a:t>
            </a:r>
            <a:r>
              <a:rPr lang="ko-KR" altLang="en-US" sz="2800" dirty="0" err="1" smtClean="0"/>
              <a:t>함수명은</a:t>
            </a:r>
            <a:r>
              <a:rPr lang="ko-KR" altLang="en-US" sz="2800" dirty="0" smtClean="0"/>
              <a:t> 단순히 변수 역할을 하고 실질적인 함수 객체의 </a:t>
            </a:r>
            <a:r>
              <a:rPr lang="en-US" altLang="ko-KR" sz="2800" dirty="0" smtClean="0"/>
              <a:t>__call__ </a:t>
            </a:r>
            <a:r>
              <a:rPr lang="ko-KR" altLang="en-US" sz="2800" dirty="0" err="1" smtClean="0"/>
              <a:t>메소드에</a:t>
            </a:r>
            <a:r>
              <a:rPr lang="ko-KR" altLang="en-US" sz="2800" dirty="0" smtClean="0"/>
              <a:t> 의해 실행되는 것</a:t>
            </a:r>
            <a:endParaRPr lang="en-US" altLang="ko-KR" sz="2800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1115616" y="3068960"/>
            <a:ext cx="2232248" cy="813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def</a:t>
            </a:r>
            <a:r>
              <a:rPr lang="en-US" altLang="ko-KR" sz="1400" dirty="0"/>
              <a:t> add(</a:t>
            </a:r>
            <a:r>
              <a:rPr lang="en-US" altLang="ko-KR" sz="1400" dirty="0" err="1"/>
              <a:t>x,y</a:t>
            </a:r>
            <a:r>
              <a:rPr lang="en-US" altLang="ko-KR" sz="1400" dirty="0"/>
              <a:t>) :</a:t>
            </a:r>
          </a:p>
          <a:p>
            <a:pPr algn="ctr"/>
            <a:r>
              <a:rPr lang="en-US" altLang="ko-KR" sz="1400" dirty="0"/>
              <a:t>    return </a:t>
            </a:r>
            <a:r>
              <a:rPr lang="en-US" altLang="ko-KR" sz="1400" dirty="0" err="1" smtClean="0"/>
              <a:t>x+y</a:t>
            </a:r>
            <a:endParaRPr lang="en-US" altLang="ko-KR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1087623" y="5207507"/>
            <a:ext cx="2304256" cy="813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&gt;&gt;&gt; add(5,5) </a:t>
            </a:r>
            <a:endParaRPr lang="en-US" altLang="ko-KR" sz="1200" dirty="0"/>
          </a:p>
          <a:p>
            <a:r>
              <a:rPr lang="en-US" altLang="ko-KR" sz="1200" dirty="0"/>
              <a:t>  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5256076" y="5207507"/>
            <a:ext cx="2304256" cy="813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add.__call</a:t>
            </a:r>
            <a:r>
              <a:rPr lang="en-US" altLang="ko-KR" sz="1200" dirty="0" smtClean="0"/>
              <a:t>__(5,5) </a:t>
            </a:r>
            <a:endParaRPr lang="en-US" altLang="ko-KR" sz="1200" dirty="0"/>
          </a:p>
          <a:p>
            <a:r>
              <a:rPr lang="en-US" altLang="ko-KR" sz="1200" dirty="0"/>
              <a:t>  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256076" y="3072408"/>
            <a:ext cx="2232248" cy="813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&gt;&gt;&gt; add</a:t>
            </a:r>
            <a:endParaRPr lang="en-US" altLang="ko-KR" sz="1200" dirty="0"/>
          </a:p>
          <a:p>
            <a:r>
              <a:rPr lang="en-US" altLang="ko-KR" sz="1200" dirty="0" smtClean="0"/>
              <a:t>&lt;function </a:t>
            </a:r>
            <a:r>
              <a:rPr lang="en-US" altLang="ko-KR" sz="1200" dirty="0"/>
              <a:t>__</a:t>
            </a:r>
            <a:r>
              <a:rPr lang="en-US" altLang="ko-KR" sz="1200" dirty="0" err="1"/>
              <a:t>main__.add</a:t>
            </a:r>
            <a:r>
              <a:rPr lang="en-US" altLang="ko-KR" sz="1200" dirty="0"/>
              <a:t>&gt;</a:t>
            </a:r>
          </a:p>
        </p:txBody>
      </p:sp>
      <p:cxnSp>
        <p:nvCxnSpPr>
          <p:cNvPr id="6" name="직선 화살표 연결선 5"/>
          <p:cNvCxnSpPr>
            <a:stCxn id="25" idx="3"/>
            <a:endCxn id="30" idx="1"/>
          </p:cNvCxnSpPr>
          <p:nvPr/>
        </p:nvCxnSpPr>
        <p:spPr>
          <a:xfrm>
            <a:off x="3347864" y="3475851"/>
            <a:ext cx="1908212" cy="34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83768" y="4345069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add</a:t>
            </a:r>
            <a:r>
              <a:rPr lang="ko-KR" altLang="en-US" sz="1000" dirty="0" smtClean="0"/>
              <a:t>라는 함수</a:t>
            </a:r>
            <a:endParaRPr lang="en-US" altLang="ko-KR" sz="1000" dirty="0" smtClean="0"/>
          </a:p>
          <a:p>
            <a:r>
              <a:rPr lang="ko-KR" altLang="en-US" sz="1000" dirty="0" smtClean="0"/>
              <a:t>실</a:t>
            </a:r>
            <a:r>
              <a:rPr lang="ko-KR" altLang="en-US" sz="1000" dirty="0"/>
              <a:t>행</a:t>
            </a:r>
          </a:p>
        </p:txBody>
      </p:sp>
      <p:cxnSp>
        <p:nvCxnSpPr>
          <p:cNvPr id="11" name="직선 화살표 연결선 10"/>
          <p:cNvCxnSpPr>
            <a:stCxn id="25" idx="2"/>
            <a:endCxn id="28" idx="0"/>
          </p:cNvCxnSpPr>
          <p:nvPr/>
        </p:nvCxnSpPr>
        <p:spPr>
          <a:xfrm>
            <a:off x="2231740" y="3882741"/>
            <a:ext cx="8011" cy="13247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2231740" y="3886189"/>
            <a:ext cx="4284476" cy="13213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35896" y="5301208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동일한 실행구조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38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Class</a:t>
            </a:r>
            <a:r>
              <a:rPr lang="ko-KR" altLang="en-US" dirty="0" smtClean="0"/>
              <a:t>로 함수 정의 및 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229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</a:t>
            </a:r>
            <a:r>
              <a:rPr lang="ko-KR" altLang="en-US" dirty="0" smtClean="0"/>
              <a:t>로 함수 정의 및 실</a:t>
            </a:r>
            <a:r>
              <a:rPr lang="ko-KR" altLang="en-US" dirty="0"/>
              <a:t>행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 lnSpcReduction="10000"/>
          </a:bodyPr>
          <a:lstStyle/>
          <a:p>
            <a:pPr marL="320040" lvl="1" indent="0">
              <a:buNone/>
            </a:pPr>
            <a:r>
              <a:rPr lang="en-US" altLang="ko-KR" sz="2800" dirty="0" smtClean="0"/>
              <a:t>Class</a:t>
            </a:r>
            <a:r>
              <a:rPr lang="ko-KR" altLang="en-US" sz="2800" dirty="0" smtClean="0"/>
              <a:t>를 만들고 </a:t>
            </a:r>
            <a:r>
              <a:rPr lang="en-US" altLang="ko-KR" sz="2800" dirty="0" smtClean="0"/>
              <a:t>__call__ </a:t>
            </a:r>
            <a:r>
              <a:rPr lang="ko-KR" altLang="en-US" sz="2800" dirty="0" err="1" smtClean="0"/>
              <a:t>메소드에</a:t>
            </a:r>
            <a:r>
              <a:rPr lang="ko-KR" altLang="en-US" sz="2800" dirty="0" smtClean="0"/>
              <a:t> 함수 정의와 동일하게 만들고 실제 실행하면 함수처리와 동일한 결과가 나옴</a:t>
            </a:r>
            <a:endParaRPr lang="en-US" altLang="ko-KR" sz="2800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1093100" y="3647244"/>
            <a:ext cx="2902836" cy="2158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add(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 smtClean="0"/>
              <a:t>…           </a:t>
            </a:r>
            <a:r>
              <a:rPr lang="en-US" altLang="ko-KR" sz="1200" dirty="0"/>
              <a:t>return </a:t>
            </a:r>
            <a:r>
              <a:rPr lang="en-US" altLang="ko-KR" sz="1200" dirty="0" err="1" smtClean="0"/>
              <a:t>x+y</a:t>
            </a:r>
            <a:endParaRPr lang="en-US" altLang="ko-KR" sz="1200" dirty="0" smtClean="0"/>
          </a:p>
          <a:p>
            <a:r>
              <a:rPr lang="en-US" altLang="ko-KR" sz="1200" dirty="0"/>
              <a:t>&gt;&gt;&gt; add(5,5) </a:t>
            </a:r>
          </a:p>
          <a:p>
            <a:endParaRPr lang="en-US" altLang="ko-KR" sz="1200" dirty="0"/>
          </a:p>
        </p:txBody>
      </p:sp>
      <p:sp>
        <p:nvSpPr>
          <p:cNvPr id="30" name="직사각형 29"/>
          <p:cNvSpPr/>
          <p:nvPr/>
        </p:nvSpPr>
        <p:spPr>
          <a:xfrm>
            <a:off x="5256076" y="3598174"/>
            <a:ext cx="2772308" cy="2207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&gt;&gt;&gt; class </a:t>
            </a:r>
            <a:r>
              <a:rPr lang="en-US" altLang="ko-KR" sz="1200" dirty="0"/>
              <a:t>Add(object) :</a:t>
            </a:r>
          </a:p>
          <a:p>
            <a:r>
              <a:rPr lang="en-US" altLang="ko-KR" sz="1200" dirty="0"/>
              <a:t>  </a:t>
            </a:r>
            <a:r>
              <a:rPr lang="en-US" altLang="ko-KR" sz="1200" dirty="0" smtClean="0"/>
              <a:t>…      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__call__(</a:t>
            </a:r>
            <a:r>
              <a:rPr lang="en-US" altLang="ko-KR" sz="1200" dirty="0" err="1"/>
              <a:t>self,x,y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    return </a:t>
            </a:r>
            <a:r>
              <a:rPr lang="en-US" altLang="ko-KR" sz="1200" dirty="0" err="1" smtClean="0"/>
              <a:t>x+y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/>
              <a:t>&gt;&gt;&gt; a = Add()</a:t>
            </a:r>
          </a:p>
          <a:p>
            <a:r>
              <a:rPr lang="en-US" altLang="ko-KR" sz="1200" dirty="0"/>
              <a:t>&gt;&gt;&gt; </a:t>
            </a:r>
            <a:r>
              <a:rPr lang="en-US" altLang="ko-KR" sz="1200" dirty="0" err="1"/>
              <a:t>a.__call</a:t>
            </a:r>
            <a:r>
              <a:rPr lang="en-US" altLang="ko-KR" sz="1200" dirty="0"/>
              <a:t>__(5,5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/>
              <a:t>&gt;&gt;&gt; </a:t>
            </a:r>
            <a:r>
              <a:rPr lang="en-US" altLang="ko-KR" sz="1200" dirty="0" smtClean="0"/>
              <a:t>a(5,5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 smtClean="0"/>
              <a:t> </a:t>
            </a:r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3" name="오른쪽 화살표 2"/>
          <p:cNvSpPr/>
          <p:nvPr/>
        </p:nvSpPr>
        <p:spPr>
          <a:xfrm>
            <a:off x="4139952" y="4601687"/>
            <a:ext cx="978408" cy="484632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7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</a:t>
            </a:r>
            <a:r>
              <a:rPr lang="ko-KR" altLang="en-US" dirty="0" smtClean="0"/>
              <a:t>내</a:t>
            </a:r>
            <a:r>
              <a:rPr lang="ko-KR" altLang="en-US" dirty="0"/>
              <a:t>의</a:t>
            </a:r>
            <a:r>
              <a:rPr lang="ko-KR" altLang="en-US" dirty="0" smtClean="0"/>
              <a:t> 함수 내부 구</a:t>
            </a:r>
            <a:r>
              <a:rPr lang="ko-KR" altLang="en-US" dirty="0"/>
              <a:t>조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 lnSpcReduction="10000"/>
          </a:bodyPr>
          <a:lstStyle/>
          <a:p>
            <a:pPr marL="320040" lvl="1" indent="0">
              <a:buNone/>
            </a:pPr>
            <a:r>
              <a:rPr lang="en-US" altLang="ko-KR" sz="2800" dirty="0" smtClean="0"/>
              <a:t>Class </a:t>
            </a:r>
            <a:r>
              <a:rPr lang="ko-KR" altLang="en-US" sz="2800" dirty="0" smtClean="0"/>
              <a:t>내의 </a:t>
            </a:r>
            <a:r>
              <a:rPr lang="en-US" altLang="ko-KR" sz="2800" dirty="0" smtClean="0"/>
              <a:t>__call__ </a:t>
            </a:r>
            <a:r>
              <a:rPr lang="ko-KR" altLang="en-US" sz="2800" dirty="0" err="1" smtClean="0"/>
              <a:t>메소드는</a:t>
            </a:r>
            <a:r>
              <a:rPr lang="ko-KR" altLang="en-US" sz="2800" dirty="0" smtClean="0"/>
              <a:t> 함수이므로 </a:t>
            </a:r>
            <a:r>
              <a:rPr lang="en-US" altLang="ko-KR" sz="2800" dirty="0" smtClean="0"/>
              <a:t>function</a:t>
            </a:r>
            <a:r>
              <a:rPr lang="ko-KR" altLang="en-US" sz="2800" dirty="0" smtClean="0"/>
              <a:t>과 </a:t>
            </a:r>
            <a:r>
              <a:rPr lang="en-US" altLang="ko-KR" sz="2800" dirty="0" smtClean="0"/>
              <a:t>code class</a:t>
            </a:r>
            <a:r>
              <a:rPr lang="ko-KR" altLang="en-US" sz="2800" dirty="0" smtClean="0"/>
              <a:t>가 만들어져 이를 호출하여 처리가 가능 </a:t>
            </a:r>
            <a:endParaRPr lang="en-US" altLang="ko-KR" sz="2800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899592" y="3598174"/>
            <a:ext cx="2772308" cy="2207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&gt;&gt;&gt; class </a:t>
            </a:r>
            <a:r>
              <a:rPr lang="en-US" altLang="ko-KR" sz="1200" dirty="0"/>
              <a:t>Add(object) :</a:t>
            </a:r>
          </a:p>
          <a:p>
            <a:r>
              <a:rPr lang="en-US" altLang="ko-KR" sz="1200" dirty="0"/>
              <a:t>  </a:t>
            </a:r>
            <a:r>
              <a:rPr lang="en-US" altLang="ko-KR" sz="1200" dirty="0" smtClean="0"/>
              <a:t>…      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__call__(</a:t>
            </a:r>
            <a:r>
              <a:rPr lang="en-US" altLang="ko-KR" sz="1200" dirty="0" err="1"/>
              <a:t>self,x,y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    return </a:t>
            </a:r>
            <a:r>
              <a:rPr lang="en-US" altLang="ko-KR" sz="1200" dirty="0" err="1" smtClean="0"/>
              <a:t>x+y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/>
              <a:t>&gt;&gt;&gt; a = Add()</a:t>
            </a:r>
          </a:p>
          <a:p>
            <a:r>
              <a:rPr lang="en-US" altLang="ko-KR" sz="1200" dirty="0"/>
              <a:t>&gt;&gt;&gt; </a:t>
            </a:r>
            <a:r>
              <a:rPr lang="en-US" altLang="ko-KR" sz="1200" dirty="0" err="1"/>
              <a:t>a.__call</a:t>
            </a:r>
            <a:r>
              <a:rPr lang="en-US" altLang="ko-KR" sz="1200" dirty="0"/>
              <a:t>__(5,5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/>
              <a:t>&gt;&gt;&gt; </a:t>
            </a:r>
            <a:r>
              <a:rPr lang="en-US" altLang="ko-KR" sz="1200" dirty="0" smtClean="0"/>
              <a:t>a(5,5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 smtClean="0"/>
              <a:t> </a:t>
            </a:r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7" name="직사각형 6"/>
          <p:cNvSpPr/>
          <p:nvPr/>
        </p:nvSpPr>
        <p:spPr>
          <a:xfrm>
            <a:off x="4139952" y="3598174"/>
            <a:ext cx="4248472" cy="2207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&gt;&gt;&gt; a</a:t>
            </a:r>
            <a:r>
              <a:rPr lang="en-US" altLang="ko-KR" sz="1200" dirty="0"/>
              <a:t>.__call__.</a:t>
            </a:r>
            <a:r>
              <a:rPr lang="en-US" altLang="ko-KR" sz="1200" dirty="0" err="1"/>
              <a:t>func_code</a:t>
            </a:r>
            <a:endParaRPr lang="en-US" altLang="ko-KR" sz="1200" dirty="0"/>
          </a:p>
          <a:p>
            <a:r>
              <a:rPr lang="en-US" altLang="ko-KR" sz="1200" dirty="0" smtClean="0"/>
              <a:t>&lt;</a:t>
            </a:r>
            <a:r>
              <a:rPr lang="en-US" altLang="ko-KR" sz="1200" dirty="0"/>
              <a:t>code object __call__ at 10475338, file "&lt;ipython-input-111-72583a6662af&gt;", line 2</a:t>
            </a:r>
            <a:r>
              <a:rPr lang="en-US" altLang="ko-KR" sz="1200" dirty="0" smtClean="0"/>
              <a:t>&gt;</a:t>
            </a:r>
            <a:endParaRPr lang="en-US" altLang="ko-KR" sz="1200" dirty="0"/>
          </a:p>
          <a:p>
            <a:r>
              <a:rPr lang="en-US" altLang="ko-KR" sz="1200" dirty="0" smtClean="0"/>
              <a:t>&gt;&gt;&gt; a</a:t>
            </a:r>
            <a:r>
              <a:rPr lang="en-US" altLang="ko-KR" sz="1200" dirty="0"/>
              <a:t>.__call__.</a:t>
            </a:r>
            <a:r>
              <a:rPr lang="en-US" altLang="ko-KR" sz="1200" dirty="0" err="1"/>
              <a:t>func_code.co_varnames</a:t>
            </a:r>
            <a:endParaRPr lang="en-US" altLang="ko-KR" sz="1200" dirty="0"/>
          </a:p>
          <a:p>
            <a:r>
              <a:rPr lang="en-US" altLang="ko-KR" sz="1200" dirty="0" smtClean="0"/>
              <a:t>(</a:t>
            </a:r>
            <a:r>
              <a:rPr lang="en-US" altLang="ko-KR" sz="1200" dirty="0"/>
              <a:t>'self', 'x', 'y')</a:t>
            </a:r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54920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Callable check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525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__call__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존재유무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320040" lvl="1" indent="0">
              <a:buNone/>
            </a:pPr>
            <a:r>
              <a:rPr lang="ko-KR" altLang="en-US" sz="2800" dirty="0" smtClean="0"/>
              <a:t>함수를 정의하고 </a:t>
            </a:r>
            <a:r>
              <a:rPr lang="en-US" altLang="ko-KR" sz="2800" dirty="0" err="1" smtClean="0"/>
              <a:t>hasattr</a:t>
            </a:r>
            <a:r>
              <a:rPr lang="en-US" altLang="ko-KR" sz="2800" dirty="0" smtClean="0"/>
              <a:t> </a:t>
            </a:r>
            <a:r>
              <a:rPr lang="ko-KR" altLang="en-US" sz="2800" dirty="0" err="1" smtClean="0"/>
              <a:t>메소드로</a:t>
            </a:r>
            <a:r>
              <a:rPr lang="ko-KR" altLang="en-US" sz="2800" dirty="0" smtClean="0"/>
              <a:t> 함수 정의와 함수 실행에 대해 </a:t>
            </a:r>
            <a:r>
              <a:rPr lang="en-US" altLang="ko-KR" sz="2800" dirty="0" smtClean="0"/>
              <a:t>__call__ </a:t>
            </a:r>
            <a:r>
              <a:rPr lang="ko-KR" altLang="en-US" sz="2800" dirty="0" err="1" smtClean="0"/>
              <a:t>메소드</a:t>
            </a:r>
            <a:r>
              <a:rPr lang="ko-KR" altLang="en-US" sz="2800" dirty="0" smtClean="0"/>
              <a:t> 유무확인</a:t>
            </a:r>
            <a:endParaRPr lang="en-US" altLang="ko-KR" sz="2800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1093100" y="3647244"/>
            <a:ext cx="2902836" cy="2518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&gt;&gt;&gt; </a:t>
            </a:r>
            <a:r>
              <a:rPr lang="en-US" altLang="ko-KR" sz="1200" b="1" dirty="0" err="1"/>
              <a:t>def</a:t>
            </a:r>
            <a:r>
              <a:rPr lang="en-US" altLang="ko-KR" sz="1200" dirty="0"/>
              <a:t> foo(): </a:t>
            </a:r>
            <a:endParaRPr lang="en-US" altLang="ko-KR" sz="1200" dirty="0" smtClean="0"/>
          </a:p>
          <a:p>
            <a:r>
              <a:rPr lang="en-US" altLang="ko-KR" sz="1200" b="1" dirty="0" smtClean="0"/>
              <a:t>…           return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"s" </a:t>
            </a:r>
            <a:endParaRPr lang="en-US" altLang="ko-KR" sz="1200" dirty="0" smtClean="0"/>
          </a:p>
          <a:p>
            <a:r>
              <a:rPr lang="en-US" altLang="ko-KR" sz="1200" dirty="0" smtClean="0"/>
              <a:t>&gt;&gt;&gt;</a:t>
            </a:r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/>
              <a:t>hasattr</a:t>
            </a:r>
            <a:r>
              <a:rPr lang="en-US" altLang="ko-KR" sz="1200" dirty="0"/>
              <a:t>(foo, '__call__') </a:t>
            </a:r>
            <a:endParaRPr lang="en-US" altLang="ko-KR" sz="1200" dirty="0" smtClean="0"/>
          </a:p>
          <a:p>
            <a:r>
              <a:rPr lang="en-US" altLang="ko-KR" sz="1200" dirty="0" smtClean="0"/>
              <a:t>True </a:t>
            </a:r>
          </a:p>
          <a:p>
            <a:r>
              <a:rPr lang="en-US" altLang="ko-KR" sz="1200" dirty="0" smtClean="0"/>
              <a:t>&gt;&gt;&gt;</a:t>
            </a:r>
          </a:p>
          <a:p>
            <a:r>
              <a:rPr lang="en-US" altLang="ko-KR" sz="1200" dirty="0" smtClean="0"/>
              <a:t>&gt;&gt;&gt;</a:t>
            </a:r>
          </a:p>
          <a:p>
            <a:r>
              <a:rPr lang="en-US" altLang="ko-KR" sz="1200" dirty="0" smtClean="0"/>
              <a:t>&gt;&gt;&gt;</a:t>
            </a:r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/>
              <a:t>hasattr</a:t>
            </a:r>
            <a:r>
              <a:rPr lang="en-US" altLang="ko-KR" sz="1200" dirty="0"/>
              <a:t>(foo(), '__call__') </a:t>
            </a:r>
            <a:endParaRPr lang="en-US" altLang="ko-KR" sz="1200" dirty="0" smtClean="0"/>
          </a:p>
          <a:p>
            <a:r>
              <a:rPr lang="en-US" altLang="ko-KR" sz="1200" dirty="0" smtClean="0"/>
              <a:t>False</a:t>
            </a:r>
            <a:endParaRPr lang="en-US" altLang="ko-KR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4421696" y="5528840"/>
            <a:ext cx="4104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함수가 실행되면 결과가 </a:t>
            </a:r>
            <a:r>
              <a:rPr lang="en-US" altLang="ko-KR" dirty="0" err="1" smtClean="0"/>
              <a:t>str</a:t>
            </a:r>
            <a:r>
              <a:rPr lang="ko-KR" altLang="en-US" dirty="0" smtClean="0"/>
              <a:t>로 전달되므로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타입으로 전환되어 </a:t>
            </a:r>
            <a:r>
              <a:rPr lang="en-US" altLang="ko-KR" dirty="0" smtClean="0"/>
              <a:t>__call__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없음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21696" y="4293096"/>
            <a:ext cx="4104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정의된 함수는 현재 </a:t>
            </a:r>
            <a:r>
              <a:rPr lang="en-US" altLang="ko-KR" dirty="0" smtClean="0"/>
              <a:t>function class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인스턴스이므로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__call__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존재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41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함수란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902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callable </a:t>
            </a:r>
            <a:r>
              <a:rPr lang="ko-KR" altLang="en-US" dirty="0" smtClean="0"/>
              <a:t>함수로 실행유무 확인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320040" lvl="1" indent="0">
              <a:buNone/>
            </a:pPr>
            <a:r>
              <a:rPr lang="ko-KR" altLang="en-US" sz="2800" dirty="0" smtClean="0"/>
              <a:t>함수를 정의하고 </a:t>
            </a:r>
            <a:r>
              <a:rPr lang="en-US" altLang="ko-KR" sz="2800" dirty="0" smtClean="0"/>
              <a:t>callable</a:t>
            </a:r>
            <a:r>
              <a:rPr lang="ko-KR" altLang="en-US" sz="2800" dirty="0" smtClean="0"/>
              <a:t>함수를 통해 사용자가 정의한 함수에 대해 실행유무를 점검 </a:t>
            </a:r>
            <a:endParaRPr lang="en-US" altLang="ko-KR" sz="2800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1093100" y="3647244"/>
            <a:ext cx="2902836" cy="2518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&gt;&gt;&gt; </a:t>
            </a:r>
            <a:r>
              <a:rPr lang="en-US" altLang="ko-KR" sz="1200" b="1" dirty="0" err="1"/>
              <a:t>def</a:t>
            </a:r>
            <a:r>
              <a:rPr lang="en-US" altLang="ko-KR" sz="1200" dirty="0"/>
              <a:t> foo</a:t>
            </a:r>
            <a:r>
              <a:rPr lang="en-US" altLang="ko-KR" sz="1200" dirty="0" smtClean="0"/>
              <a:t>():</a:t>
            </a:r>
          </a:p>
          <a:p>
            <a:r>
              <a:rPr lang="en-US" altLang="ko-KR" sz="1200" dirty="0" smtClean="0"/>
              <a:t> </a:t>
            </a:r>
            <a:r>
              <a:rPr lang="en-US" altLang="ko-KR" sz="1200" b="1" dirty="0"/>
              <a:t>return</a:t>
            </a:r>
            <a:r>
              <a:rPr lang="en-US" altLang="ko-KR" sz="1200" dirty="0"/>
              <a:t> "s" </a:t>
            </a:r>
            <a:endParaRPr lang="en-US" altLang="ko-KR" sz="1200" dirty="0" smtClean="0"/>
          </a:p>
          <a:p>
            <a:r>
              <a:rPr lang="en-US" altLang="ko-KR" sz="1200" dirty="0" smtClean="0"/>
              <a:t>&gt;&gt;&gt;</a:t>
            </a:r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/>
              <a:t>callable(foo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 True</a:t>
            </a:r>
          </a:p>
          <a:p>
            <a:r>
              <a:rPr lang="en-US" altLang="ko-KR" sz="1200" dirty="0" smtClean="0"/>
              <a:t>&gt;&gt;&gt;</a:t>
            </a:r>
          </a:p>
          <a:p>
            <a:r>
              <a:rPr lang="en-US" altLang="ko-KR" sz="1200" dirty="0" smtClean="0"/>
              <a:t>&gt;&gt;&gt;</a:t>
            </a:r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/>
              <a:t>callable(foo()) </a:t>
            </a:r>
            <a:endParaRPr lang="en-US" altLang="ko-KR" sz="1200" dirty="0" smtClean="0"/>
          </a:p>
          <a:p>
            <a:r>
              <a:rPr lang="en-US" altLang="ko-KR" sz="1200" dirty="0" smtClean="0"/>
              <a:t>False</a:t>
            </a:r>
            <a:endParaRPr lang="en-US" altLang="ko-KR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4421696" y="5528840"/>
            <a:ext cx="4104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함수가 실행되면 결과가 </a:t>
            </a:r>
            <a:r>
              <a:rPr lang="en-US" altLang="ko-KR" dirty="0" err="1" smtClean="0"/>
              <a:t>str</a:t>
            </a:r>
            <a:r>
              <a:rPr lang="ko-KR" altLang="en-US" dirty="0" smtClean="0"/>
              <a:t>로 전달되므로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타입으로 전환되어 </a:t>
            </a:r>
            <a:r>
              <a:rPr lang="en-US" altLang="ko-KR" dirty="0" smtClean="0"/>
              <a:t>__call__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없음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21696" y="4293096"/>
            <a:ext cx="4104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정의된 함수는 현재 </a:t>
            </a:r>
            <a:r>
              <a:rPr lang="en-US" altLang="ko-KR" dirty="0" smtClean="0"/>
              <a:t>function class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인스턴스이므로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__call__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존재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691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Lambda </a:t>
            </a:r>
            <a:r>
              <a:rPr lang="ko-KR" altLang="en-US" dirty="0" smtClean="0"/>
              <a:t>객체 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983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1093100" y="3573016"/>
            <a:ext cx="3694924" cy="259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&gt;&gt;&gt;  </a:t>
            </a:r>
            <a:r>
              <a:rPr lang="en-US" altLang="ko-KR" sz="1200" dirty="0"/>
              <a:t>lam = lambda 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 : </a:t>
            </a:r>
            <a:r>
              <a:rPr lang="en-US" altLang="ko-KR" sz="1200" dirty="0" err="1" smtClean="0"/>
              <a:t>x+y</a:t>
            </a:r>
            <a:endParaRPr lang="en-US" altLang="ko-KR" sz="1200" dirty="0" smtClean="0"/>
          </a:p>
          <a:p>
            <a:r>
              <a:rPr lang="en-US" altLang="ko-KR" sz="1200" dirty="0" smtClean="0"/>
              <a:t>&gt;&gt;&gt; </a:t>
            </a:r>
          </a:p>
          <a:p>
            <a:r>
              <a:rPr lang="en-US" altLang="ko-KR" sz="1200" dirty="0" smtClean="0"/>
              <a:t>&gt;&gt;&gt;</a:t>
            </a:r>
            <a:endParaRPr lang="en-US" altLang="ko-KR" sz="1200" dirty="0"/>
          </a:p>
          <a:p>
            <a:r>
              <a:rPr lang="en-US" altLang="ko-KR" sz="1200" dirty="0" smtClean="0"/>
              <a:t>&gt;&gt;&gt; lam</a:t>
            </a:r>
            <a:endParaRPr lang="en-US" altLang="ko-KR" sz="1200" dirty="0"/>
          </a:p>
          <a:p>
            <a:r>
              <a:rPr lang="en-US" altLang="ko-KR" sz="1200" dirty="0" smtClean="0"/>
              <a:t>&lt;</a:t>
            </a:r>
            <a:r>
              <a:rPr lang="en-US" altLang="ko-KR" sz="1200" dirty="0"/>
              <a:t>function __main__.&lt;lambda&gt;&gt;</a:t>
            </a:r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lam.func_name</a:t>
            </a:r>
            <a:endParaRPr lang="en-US" altLang="ko-KR" sz="1200" dirty="0"/>
          </a:p>
          <a:p>
            <a:r>
              <a:rPr lang="en-US" altLang="ko-KR" sz="1200" dirty="0" smtClean="0"/>
              <a:t>'&lt;</a:t>
            </a:r>
            <a:r>
              <a:rPr lang="en-US" altLang="ko-KR" sz="1200" dirty="0"/>
              <a:t>lambda&gt;'</a:t>
            </a:r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lam.func_code.co_varnames</a:t>
            </a:r>
            <a:endParaRPr lang="en-US" altLang="ko-KR" sz="1200" dirty="0"/>
          </a:p>
          <a:p>
            <a:r>
              <a:rPr lang="en-US" altLang="ko-KR" sz="1200" dirty="0" smtClean="0"/>
              <a:t>(</a:t>
            </a:r>
            <a:r>
              <a:rPr lang="en-US" altLang="ko-KR" sz="1200" dirty="0"/>
              <a:t>'x', 'y</a:t>
            </a:r>
            <a:r>
              <a:rPr lang="en-US" altLang="ko-KR" sz="1200" dirty="0" smtClean="0"/>
              <a:t>')</a:t>
            </a:r>
            <a:endParaRPr lang="en-US" altLang="ko-KR" sz="1200" dirty="0"/>
          </a:p>
          <a:p>
            <a:r>
              <a:rPr lang="en-US" altLang="ko-KR" sz="1200" dirty="0" smtClean="0"/>
              <a:t>&gt;&gt;&gt; callable(lam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 smtClean="0"/>
              <a:t>True</a:t>
            </a:r>
            <a:endParaRPr lang="en-US" altLang="ko-KR" sz="1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Lambda</a:t>
            </a:r>
            <a:r>
              <a:rPr lang="ko-KR" altLang="en-US" dirty="0"/>
              <a:t>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altLang="ko-KR" sz="2800" dirty="0" smtClean="0"/>
              <a:t>Lambda</a:t>
            </a:r>
            <a:r>
              <a:rPr lang="ko-KR" altLang="en-US" sz="2800" dirty="0" smtClean="0"/>
              <a:t>라는 익명함수를 만드는 것이므로 </a:t>
            </a:r>
            <a:r>
              <a:rPr lang="en-US" altLang="ko-KR" sz="2800" dirty="0" smtClean="0"/>
              <a:t>function class</a:t>
            </a:r>
            <a:r>
              <a:rPr lang="ko-KR" altLang="en-US" sz="2800" dirty="0" smtClean="0"/>
              <a:t>의 </a:t>
            </a:r>
            <a:r>
              <a:rPr lang="ko-KR" altLang="en-US" sz="2800" dirty="0" err="1" smtClean="0"/>
              <a:t>인스턴스는</a:t>
            </a:r>
            <a:r>
              <a:rPr lang="ko-KR" altLang="en-US" sz="2800" dirty="0" smtClean="0"/>
              <a:t> 동일</a:t>
            </a:r>
            <a:endParaRPr lang="en-US" altLang="ko-KR" sz="28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7138286" y="3212976"/>
            <a:ext cx="1000932" cy="336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object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6375672" y="3885051"/>
            <a:ext cx="1000932" cy="336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function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7778229" y="3883416"/>
            <a:ext cx="1000932" cy="336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code</a:t>
            </a:r>
            <a:endParaRPr lang="ko-KR" altLang="en-US" sz="1200" dirty="0"/>
          </a:p>
        </p:txBody>
      </p:sp>
      <p:cxnSp>
        <p:nvCxnSpPr>
          <p:cNvPr id="11" name="꺾인 연결선 10"/>
          <p:cNvCxnSpPr>
            <a:stCxn id="9" idx="0"/>
            <a:endCxn id="7" idx="2"/>
          </p:cNvCxnSpPr>
          <p:nvPr/>
        </p:nvCxnSpPr>
        <p:spPr>
          <a:xfrm rot="5400000" flipH="1" flipV="1">
            <a:off x="7089426" y="3335725"/>
            <a:ext cx="336037" cy="7626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10" idx="0"/>
            <a:endCxn id="7" idx="2"/>
          </p:cNvCxnSpPr>
          <p:nvPr/>
        </p:nvCxnSpPr>
        <p:spPr>
          <a:xfrm rot="16200000" flipV="1">
            <a:off x="7791523" y="3396243"/>
            <a:ext cx="334402" cy="6399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9" idx="3"/>
            <a:endCxn id="10" idx="1"/>
          </p:cNvCxnSpPr>
          <p:nvPr/>
        </p:nvCxnSpPr>
        <p:spPr>
          <a:xfrm flipV="1">
            <a:off x="7376603" y="4051434"/>
            <a:ext cx="401626" cy="1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9" idx="1"/>
          </p:cNvCxnSpPr>
          <p:nvPr/>
        </p:nvCxnSpPr>
        <p:spPr>
          <a:xfrm flipH="1" flipV="1">
            <a:off x="3491880" y="3897052"/>
            <a:ext cx="2883792" cy="156018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663539" y="3573016"/>
            <a:ext cx="1838077" cy="64807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84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1093100" y="3573016"/>
            <a:ext cx="3694924" cy="259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altLang="ko-KR" sz="1200" dirty="0" smtClean="0"/>
              <a:t>&gt;&gt;&gt; (</a:t>
            </a:r>
            <a:r>
              <a:rPr lang="es-ES" altLang="ko-KR" sz="1200" dirty="0"/>
              <a:t>lambda x=1,y=1 : x+y)()</a:t>
            </a:r>
          </a:p>
          <a:p>
            <a:r>
              <a:rPr lang="es-ES" altLang="ko-KR" sz="1200" dirty="0" smtClean="0"/>
              <a:t>2</a:t>
            </a:r>
            <a:endParaRPr lang="es-ES" altLang="ko-KR" sz="1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즉시실행 함수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altLang="ko-KR" sz="2800" dirty="0" smtClean="0"/>
              <a:t>(lambda : ) </a:t>
            </a:r>
            <a:r>
              <a:rPr lang="ko-KR" altLang="en-US" sz="2800" dirty="0" smtClean="0"/>
              <a:t>정의 후에 실행연산자</a:t>
            </a:r>
            <a:r>
              <a:rPr lang="en-US" altLang="ko-KR" sz="2800" dirty="0" smtClean="0"/>
              <a:t>( )</a:t>
            </a:r>
            <a:r>
              <a:rPr lang="ko-KR" altLang="en-US" sz="2800" dirty="0" smtClean="0"/>
              <a:t>로 호출하면 함수가 실행됨</a:t>
            </a:r>
            <a:endParaRPr lang="en-US" altLang="ko-KR" sz="28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7138286" y="3212976"/>
            <a:ext cx="1000932" cy="336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object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6375672" y="3885051"/>
            <a:ext cx="1000932" cy="336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function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7778229" y="3883416"/>
            <a:ext cx="1000932" cy="336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code</a:t>
            </a:r>
            <a:endParaRPr lang="ko-KR" altLang="en-US" sz="1200" dirty="0"/>
          </a:p>
        </p:txBody>
      </p:sp>
      <p:cxnSp>
        <p:nvCxnSpPr>
          <p:cNvPr id="11" name="꺾인 연결선 10"/>
          <p:cNvCxnSpPr>
            <a:stCxn id="9" idx="0"/>
            <a:endCxn id="7" idx="2"/>
          </p:cNvCxnSpPr>
          <p:nvPr/>
        </p:nvCxnSpPr>
        <p:spPr>
          <a:xfrm rot="5400000" flipH="1" flipV="1">
            <a:off x="7089426" y="3335725"/>
            <a:ext cx="336037" cy="7626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10" idx="0"/>
            <a:endCxn id="7" idx="2"/>
          </p:cNvCxnSpPr>
          <p:nvPr/>
        </p:nvCxnSpPr>
        <p:spPr>
          <a:xfrm rot="16200000" flipV="1">
            <a:off x="7791523" y="3396243"/>
            <a:ext cx="334402" cy="6399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9" idx="3"/>
            <a:endCxn id="10" idx="1"/>
          </p:cNvCxnSpPr>
          <p:nvPr/>
        </p:nvCxnSpPr>
        <p:spPr>
          <a:xfrm flipV="1">
            <a:off x="7376603" y="4051434"/>
            <a:ext cx="401626" cy="1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9" idx="1"/>
            <a:endCxn id="6" idx="3"/>
          </p:cNvCxnSpPr>
          <p:nvPr/>
        </p:nvCxnSpPr>
        <p:spPr>
          <a:xfrm flipH="1">
            <a:off x="3563887" y="4053070"/>
            <a:ext cx="2811785" cy="708078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547664" y="4437112"/>
            <a:ext cx="2016223" cy="64807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92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함수 인자구조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299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 인자 종류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320040" lvl="1" indent="0">
              <a:buNone/>
            </a:pPr>
            <a:r>
              <a:rPr lang="ko-KR" altLang="en-US" sz="2800" dirty="0" smtClean="0"/>
              <a:t>함수 인자 처리하는 방법으로는 </a:t>
            </a:r>
            <a:r>
              <a:rPr lang="en-US" altLang="ko-KR" sz="2800" dirty="0" smtClean="0"/>
              <a:t>4</a:t>
            </a:r>
            <a:r>
              <a:rPr lang="ko-KR" altLang="en-US" sz="2800" dirty="0" smtClean="0"/>
              <a:t>가지가 있음</a:t>
            </a:r>
            <a:endParaRPr lang="en-US" altLang="ko-KR" sz="2800" dirty="0" smtClean="0"/>
          </a:p>
        </p:txBody>
      </p:sp>
      <p:grpSp>
        <p:nvGrpSpPr>
          <p:cNvPr id="28" name="그룹 27"/>
          <p:cNvGrpSpPr/>
          <p:nvPr/>
        </p:nvGrpSpPr>
        <p:grpSpPr>
          <a:xfrm>
            <a:off x="910812" y="2901312"/>
            <a:ext cx="3528392" cy="3163282"/>
            <a:chOff x="1619672" y="2996478"/>
            <a:chExt cx="5555569" cy="3163282"/>
          </a:xfrm>
        </p:grpSpPr>
        <p:sp>
          <p:nvSpPr>
            <p:cNvPr id="3" name="직사각형 2"/>
            <p:cNvSpPr/>
            <p:nvPr/>
          </p:nvSpPr>
          <p:spPr>
            <a:xfrm>
              <a:off x="1630625" y="3441846"/>
              <a:ext cx="2232248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고정인자</a:t>
              </a:r>
              <a:endParaRPr lang="ko-KR" altLang="en-US" sz="14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619672" y="5170038"/>
              <a:ext cx="2232248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가변인자</a:t>
              </a:r>
              <a:endParaRPr lang="ko-KR" altLang="en-US" sz="14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942993" y="2996478"/>
              <a:ext cx="2232248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위치</a:t>
              </a:r>
              <a:endParaRPr lang="ko-KR" altLang="en-US" sz="14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942993" y="3834881"/>
              <a:ext cx="2232248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키</a:t>
              </a:r>
              <a:r>
                <a:rPr lang="en-US" altLang="ko-KR" sz="1400" dirty="0" smtClean="0"/>
                <a:t>/</a:t>
              </a:r>
              <a:r>
                <a:rPr lang="ko-KR" altLang="en-US" sz="1400" dirty="0" smtClean="0"/>
                <a:t>값</a:t>
              </a:r>
              <a:endParaRPr lang="ko-KR" altLang="en-US" sz="14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942993" y="4673284"/>
              <a:ext cx="2232248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위치</a:t>
              </a:r>
              <a:endParaRPr lang="ko-KR" altLang="en-US" sz="14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942993" y="5511688"/>
              <a:ext cx="2232248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키</a:t>
              </a:r>
              <a:r>
                <a:rPr lang="en-US" altLang="ko-KR" sz="1400" dirty="0" smtClean="0"/>
                <a:t>/</a:t>
              </a:r>
              <a:r>
                <a:rPr lang="ko-KR" altLang="en-US" sz="1400" dirty="0" smtClean="0"/>
                <a:t>값</a:t>
              </a:r>
              <a:endParaRPr lang="ko-KR" altLang="en-US" sz="1400" dirty="0"/>
            </a:p>
          </p:txBody>
        </p:sp>
        <p:cxnSp>
          <p:nvCxnSpPr>
            <p:cNvPr id="8" name="꺾인 연결선 7"/>
            <p:cNvCxnSpPr>
              <a:stCxn id="3" idx="3"/>
              <a:endCxn id="16" idx="1"/>
            </p:cNvCxnSpPr>
            <p:nvPr/>
          </p:nvCxnSpPr>
          <p:spPr>
            <a:xfrm flipV="1">
              <a:off x="3862873" y="3320514"/>
              <a:ext cx="1080120" cy="445368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꺾인 연결선 20"/>
            <p:cNvCxnSpPr>
              <a:stCxn id="3" idx="3"/>
              <a:endCxn id="17" idx="1"/>
            </p:cNvCxnSpPr>
            <p:nvPr/>
          </p:nvCxnSpPr>
          <p:spPr>
            <a:xfrm>
              <a:off x="3862873" y="3765882"/>
              <a:ext cx="1080120" cy="393035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꺾인 연결선 22"/>
            <p:cNvCxnSpPr>
              <a:stCxn id="15" idx="3"/>
              <a:endCxn id="18" idx="1"/>
            </p:cNvCxnSpPr>
            <p:nvPr/>
          </p:nvCxnSpPr>
          <p:spPr>
            <a:xfrm flipV="1">
              <a:off x="3851920" y="4997320"/>
              <a:ext cx="1091073" cy="496754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꺾인 연결선 26"/>
            <p:cNvCxnSpPr>
              <a:stCxn id="15" idx="3"/>
              <a:endCxn id="19" idx="1"/>
            </p:cNvCxnSpPr>
            <p:nvPr/>
          </p:nvCxnSpPr>
          <p:spPr>
            <a:xfrm>
              <a:off x="3851920" y="5494074"/>
              <a:ext cx="1091073" cy="34165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5000803" y="3086848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x,y,z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처럼 위치를 고정해서 의미를 확정하는 것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000803" y="3925251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고정인자이지만 키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값으로 구성되므로 위치에 상관없이 이름으로 인식해서 처리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5153203" y="4581128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위치에 대한 인자 수를 고정하지 않고 실제 </a:t>
            </a:r>
            <a:r>
              <a:rPr lang="ko-KR" altLang="en-US" sz="1200" dirty="0" err="1" smtClean="0"/>
              <a:t>매핑되는</a:t>
            </a:r>
            <a:r>
              <a:rPr lang="ko-KR" altLang="en-US" sz="1200" dirty="0" smtClean="0"/>
              <a:t> 것을 모두 처리</a:t>
            </a:r>
            <a:endParaRPr lang="en-US" altLang="ko-KR" sz="1200" dirty="0" smtClean="0"/>
          </a:p>
          <a:p>
            <a:r>
              <a:rPr lang="ko-KR" altLang="en-US" sz="1200" dirty="0" smtClean="0"/>
              <a:t>가변위치는 아무것도 없거나 인자가 있을 경우 처리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5153203" y="5445224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키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값으로 </a:t>
            </a:r>
            <a:r>
              <a:rPr lang="ko-KR" altLang="en-US" sz="1200" dirty="0" err="1" smtClean="0"/>
              <a:t>매핑되는</a:t>
            </a:r>
            <a:r>
              <a:rPr lang="ko-KR" altLang="en-US" sz="1200" dirty="0" smtClean="0"/>
              <a:t> 인자 수를 고정하지 않고 실제 </a:t>
            </a:r>
            <a:r>
              <a:rPr lang="ko-KR" altLang="en-US" sz="1200" dirty="0" err="1" smtClean="0"/>
              <a:t>매핑되는</a:t>
            </a:r>
            <a:r>
              <a:rPr lang="ko-KR" altLang="en-US" sz="1200" dirty="0" smtClean="0"/>
              <a:t> 것을 모두 처리</a:t>
            </a:r>
            <a:endParaRPr lang="en-US" altLang="ko-KR" sz="1200" dirty="0" smtClean="0"/>
          </a:p>
          <a:p>
            <a:r>
              <a:rPr lang="ko-KR" altLang="en-US" sz="1200" dirty="0" smtClean="0"/>
              <a:t>가변 키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값은 아무것도 없거나 인자가 있을 경우 처리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3908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 인자 확인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고정위치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 lnSpcReduction="10000"/>
          </a:bodyPr>
          <a:lstStyle/>
          <a:p>
            <a:pPr marL="320040" lvl="1" indent="0">
              <a:buNone/>
            </a:pPr>
            <a:r>
              <a:rPr lang="ko-KR" altLang="en-US" sz="2800" dirty="0" smtClean="0"/>
              <a:t>함수 인자가 고정 위치일 경우 함수 내부의 </a:t>
            </a:r>
            <a:r>
              <a:rPr lang="ko-KR" altLang="en-US" sz="2800" dirty="0" smtClean="0"/>
              <a:t>로컬변수를 관리하는 </a:t>
            </a:r>
            <a:r>
              <a:rPr lang="en-US" altLang="ko-KR" sz="2800" dirty="0" err="1" smtClean="0"/>
              <a:t>dict</a:t>
            </a:r>
            <a:r>
              <a:rPr lang="ko-KR" altLang="en-US" sz="2800" dirty="0" smtClean="0"/>
              <a:t>예 고정위치 </a:t>
            </a:r>
            <a:r>
              <a:rPr lang="ko-KR" altLang="en-US" sz="2800" dirty="0" err="1" smtClean="0"/>
              <a:t>변수명이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키가되고</a:t>
            </a:r>
            <a:r>
              <a:rPr lang="ko-KR" altLang="en-US" sz="2800" dirty="0" smtClean="0"/>
              <a:t> 인자로 전달한 것이 값이 되어 저장</a:t>
            </a:r>
            <a:endParaRPr lang="en-US" altLang="ko-KR" sz="28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259632" y="3356992"/>
            <a:ext cx="3240360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add1(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…         </a:t>
            </a:r>
            <a:r>
              <a:rPr lang="en-US" altLang="ko-KR" sz="1200" dirty="0"/>
              <a:t>print "local scope ",locals()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…         return </a:t>
            </a:r>
            <a:r>
              <a:rPr lang="en-US" altLang="ko-KR" sz="1200" dirty="0" err="1"/>
              <a:t>x+y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smtClean="0"/>
              <a:t>&gt;&gt;&gt;add1</a:t>
            </a:r>
            <a:endParaRPr lang="en-US" altLang="ko-KR" sz="1200" dirty="0"/>
          </a:p>
          <a:p>
            <a:r>
              <a:rPr lang="en-US" altLang="ko-KR" sz="1200" dirty="0" smtClean="0"/>
              <a:t>&lt;</a:t>
            </a:r>
            <a:r>
              <a:rPr lang="en-US" altLang="ko-KR" sz="1200" dirty="0"/>
              <a:t>function __main__.add1&gt;</a:t>
            </a:r>
          </a:p>
          <a:p>
            <a:r>
              <a:rPr lang="en-US" altLang="ko-KR" sz="1200" dirty="0" smtClean="0"/>
              <a:t>&gt;&gt;&gt;</a:t>
            </a:r>
            <a:endParaRPr lang="en-US" altLang="ko-KR" sz="1200" dirty="0"/>
          </a:p>
          <a:p>
            <a:r>
              <a:rPr lang="en-US" altLang="ko-KR" sz="1200" dirty="0" smtClean="0"/>
              <a:t>&gt;&gt;&gt; add1(3,4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local scope  {'y': 4, 'x': 3}</a:t>
            </a:r>
          </a:p>
          <a:p>
            <a:r>
              <a:rPr lang="en-US" altLang="ko-KR" sz="1200" dirty="0" smtClean="0"/>
              <a:t>7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9992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 인자 확인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고정 </a:t>
            </a:r>
            <a:r>
              <a:rPr lang="ko-KR" altLang="en-US" dirty="0" err="1" smtClean="0"/>
              <a:t>키값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 lnSpcReduction="10000"/>
          </a:bodyPr>
          <a:lstStyle/>
          <a:p>
            <a:pPr marL="320040" lvl="1" indent="0">
              <a:buNone/>
            </a:pPr>
            <a:r>
              <a:rPr lang="ko-KR" altLang="en-US" sz="2800" dirty="0" smtClean="0"/>
              <a:t>함수 인자가 내부적으로 </a:t>
            </a:r>
            <a:r>
              <a:rPr lang="en-US" altLang="ko-KR" sz="2800" dirty="0" err="1" smtClean="0"/>
              <a:t>dict</a:t>
            </a:r>
            <a:r>
              <a:rPr lang="ko-KR" altLang="en-US" sz="2800" dirty="0" smtClean="0"/>
              <a:t>으로 관리하므로 함수 </a:t>
            </a:r>
            <a:r>
              <a:rPr lang="ko-KR" altLang="en-US" sz="2800" dirty="0" err="1" smtClean="0"/>
              <a:t>실행시</a:t>
            </a:r>
            <a:r>
              <a:rPr lang="ko-KR" altLang="en-US" sz="2800" dirty="0" smtClean="0"/>
              <a:t> 인자에 변수와 값을 동시에 설명하면 함수 </a:t>
            </a:r>
            <a:r>
              <a:rPr lang="ko-KR" altLang="en-US" sz="2800" dirty="0" err="1" smtClean="0"/>
              <a:t>파라미터</a:t>
            </a:r>
            <a:r>
              <a:rPr lang="ko-KR" altLang="en-US" sz="2800" dirty="0" smtClean="0"/>
              <a:t> 지정된 것을 일치시켜 처리함 </a:t>
            </a:r>
            <a:endParaRPr lang="en-US" altLang="ko-KR" sz="28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259632" y="3356992"/>
            <a:ext cx="3240360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add1(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…         </a:t>
            </a:r>
            <a:r>
              <a:rPr lang="en-US" altLang="ko-KR" sz="1200" dirty="0"/>
              <a:t>print "local scope ",locals()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…         return </a:t>
            </a:r>
            <a:r>
              <a:rPr lang="en-US" altLang="ko-KR" sz="1200" dirty="0" err="1"/>
              <a:t>x+y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smtClean="0"/>
              <a:t>&gt;&gt;&gt;add1</a:t>
            </a:r>
            <a:endParaRPr lang="en-US" altLang="ko-KR" sz="1200" dirty="0"/>
          </a:p>
          <a:p>
            <a:r>
              <a:rPr lang="en-US" altLang="ko-KR" sz="1200" dirty="0" smtClean="0"/>
              <a:t>&lt;</a:t>
            </a:r>
            <a:r>
              <a:rPr lang="en-US" altLang="ko-KR" sz="1200" dirty="0"/>
              <a:t>function __main__.add1&gt;</a:t>
            </a:r>
          </a:p>
          <a:p>
            <a:r>
              <a:rPr lang="en-US" altLang="ko-KR" sz="1200" dirty="0" smtClean="0"/>
              <a:t>&gt;&gt;&gt; add1(y=5,x=5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local scope  {'y': 5, 'x': 5}</a:t>
            </a:r>
          </a:p>
          <a:p>
            <a:r>
              <a:rPr lang="en-US" altLang="ko-KR" sz="1200" dirty="0" smtClean="0"/>
              <a:t>10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74213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 인자 확인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가변 </a:t>
            </a:r>
            <a:r>
              <a:rPr lang="ko-KR" altLang="en-US" dirty="0" smtClean="0"/>
              <a:t>위치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320040" lvl="1" indent="0">
              <a:buNone/>
            </a:pPr>
            <a:r>
              <a:rPr lang="ko-KR" altLang="en-US" sz="2800" dirty="0" smtClean="0"/>
              <a:t>가변인자는 함수 내에 </a:t>
            </a:r>
            <a:r>
              <a:rPr lang="ko-KR" altLang="en-US" sz="2800" dirty="0" smtClean="0"/>
              <a:t>가변인자 이름을 키로 가지고 값은 </a:t>
            </a:r>
            <a:r>
              <a:rPr lang="en-US" altLang="ko-KR" sz="2800" dirty="0" smtClean="0"/>
              <a:t>tuple</a:t>
            </a:r>
            <a:r>
              <a:rPr lang="ko-KR" altLang="en-US" sz="2800" dirty="0" smtClean="0"/>
              <a:t>로 구성됨</a:t>
            </a:r>
            <a:endParaRPr lang="en-US" altLang="ko-KR" sz="28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259632" y="3356992"/>
            <a:ext cx="3240360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add2(*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 smtClean="0"/>
              <a:t>…          </a:t>
            </a:r>
            <a:r>
              <a:rPr lang="en-US" altLang="ko-KR" sz="1200" dirty="0"/>
              <a:t>print "local variable ",locals()</a:t>
            </a:r>
          </a:p>
          <a:p>
            <a:r>
              <a:rPr lang="en-US" altLang="ko-KR" sz="1200" dirty="0" smtClean="0"/>
              <a:t>…          sum </a:t>
            </a:r>
            <a:r>
              <a:rPr lang="en-US" altLang="ko-KR" sz="1200" dirty="0"/>
              <a:t>= 0</a:t>
            </a:r>
          </a:p>
          <a:p>
            <a:r>
              <a:rPr lang="en-US" altLang="ko-KR" sz="1200" dirty="0" smtClean="0"/>
              <a:t>…          </a:t>
            </a:r>
            <a:r>
              <a:rPr lang="en-US" altLang="ko-KR" sz="1200" dirty="0"/>
              <a:t>for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in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 :</a:t>
            </a:r>
          </a:p>
          <a:p>
            <a:r>
              <a:rPr lang="en-US" altLang="ko-KR" sz="1200" dirty="0" smtClean="0"/>
              <a:t>…              </a:t>
            </a:r>
            <a:r>
              <a:rPr lang="en-US" altLang="ko-KR" sz="1200" dirty="0"/>
              <a:t>sum += </a:t>
            </a:r>
            <a:r>
              <a:rPr lang="en-US" altLang="ko-KR" sz="1200" dirty="0" err="1"/>
              <a:t>i</a:t>
            </a:r>
            <a:endParaRPr lang="en-US" altLang="ko-KR" sz="1200" dirty="0"/>
          </a:p>
          <a:p>
            <a:r>
              <a:rPr lang="en-US" altLang="ko-KR" sz="1200" dirty="0" smtClean="0"/>
              <a:t>…          return sum</a:t>
            </a:r>
          </a:p>
          <a:p>
            <a:r>
              <a:rPr lang="en-US" altLang="ko-KR" sz="1200" dirty="0" smtClean="0"/>
              <a:t>…</a:t>
            </a:r>
            <a:endParaRPr lang="en-US" altLang="ko-KR" sz="1200" dirty="0"/>
          </a:p>
          <a:p>
            <a:r>
              <a:rPr lang="en-US" altLang="ko-KR" sz="1200" dirty="0" smtClean="0"/>
              <a:t>&gt;&gt;&gt;</a:t>
            </a:r>
            <a:endParaRPr lang="en-US" altLang="ko-KR" sz="1200" dirty="0"/>
          </a:p>
          <a:p>
            <a:r>
              <a:rPr lang="en-US" altLang="ko-KR" sz="1200" dirty="0" smtClean="0"/>
              <a:t>&gt;&gt;&gt; add2(1,2,3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local variable  {'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': (1, 2, 3)}</a:t>
            </a:r>
          </a:p>
          <a:p>
            <a:r>
              <a:rPr lang="en-US" altLang="ko-KR" sz="1200" dirty="0" smtClean="0"/>
              <a:t>6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80103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 인자 확인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가변 </a:t>
            </a:r>
            <a:r>
              <a:rPr lang="ko-KR" altLang="en-US" dirty="0" err="1" smtClean="0"/>
              <a:t>키값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320040" lvl="1" indent="0">
              <a:buNone/>
            </a:pPr>
            <a:r>
              <a:rPr lang="ko-KR" altLang="en-US" sz="2800" dirty="0" smtClean="0"/>
              <a:t>가변 </a:t>
            </a:r>
            <a:r>
              <a:rPr lang="ko-KR" altLang="en-US" sz="2800" dirty="0" err="1" smtClean="0"/>
              <a:t>키값</a:t>
            </a:r>
            <a:r>
              <a:rPr lang="ko-KR" altLang="en-US" sz="2800" dirty="0" smtClean="0"/>
              <a:t> 인자는 내부적으로 </a:t>
            </a:r>
            <a:r>
              <a:rPr lang="ko-KR" altLang="en-US" sz="2800" dirty="0" err="1" smtClean="0"/>
              <a:t>가변키값의</a:t>
            </a:r>
            <a:r>
              <a:rPr lang="ko-KR" altLang="en-US" sz="2800" dirty="0" smtClean="0"/>
              <a:t> 변수가 키와 </a:t>
            </a:r>
            <a:r>
              <a:rPr lang="ko-KR" altLang="en-US" sz="2800" dirty="0" err="1" smtClean="0"/>
              <a:t>실자</a:t>
            </a:r>
            <a:r>
              <a:rPr lang="ko-KR" altLang="en-US" sz="2800" dirty="0" smtClean="0"/>
              <a:t> 인자들이 </a:t>
            </a:r>
            <a:r>
              <a:rPr lang="en-US" altLang="ko-KR" sz="2800" dirty="0" err="1" smtClean="0"/>
              <a:t>dict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값으로 저장되어 처리</a:t>
            </a:r>
            <a:endParaRPr lang="en-US" altLang="ko-KR" sz="28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259632" y="3356992"/>
            <a:ext cx="3240360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add3(**</a:t>
            </a:r>
            <a:r>
              <a:rPr lang="en-US" altLang="ko-KR" sz="1200" dirty="0" err="1"/>
              <a:t>kargs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 smtClean="0"/>
              <a:t>…          </a:t>
            </a:r>
            <a:r>
              <a:rPr lang="en-US" altLang="ko-KR" sz="1200" dirty="0"/>
              <a:t>print "local variable ", locals</a:t>
            </a:r>
            <a:r>
              <a:rPr lang="en-US" altLang="ko-KR" sz="1200" dirty="0" smtClean="0"/>
              <a:t>() </a:t>
            </a:r>
          </a:p>
          <a:p>
            <a:r>
              <a:rPr lang="en-US" altLang="ko-KR" sz="1200" dirty="0" smtClean="0"/>
              <a:t>…          </a:t>
            </a:r>
            <a:r>
              <a:rPr lang="en-US" altLang="ko-KR" sz="1200" dirty="0"/>
              <a:t>sum =0</a:t>
            </a:r>
          </a:p>
          <a:p>
            <a:r>
              <a:rPr lang="en-US" altLang="ko-KR" sz="1200" dirty="0" smtClean="0"/>
              <a:t>…          </a:t>
            </a:r>
            <a:r>
              <a:rPr lang="en-US" altLang="ko-KR" sz="1200" dirty="0"/>
              <a:t>for </a:t>
            </a:r>
            <a:r>
              <a:rPr lang="en-US" altLang="ko-KR" sz="1200" dirty="0" err="1"/>
              <a:t>k,v</a:t>
            </a:r>
            <a:r>
              <a:rPr lang="en-US" altLang="ko-KR" sz="1200" dirty="0"/>
              <a:t> in </a:t>
            </a:r>
            <a:r>
              <a:rPr lang="en-US" altLang="ko-KR" sz="1200" dirty="0" err="1"/>
              <a:t>kargs.items</a:t>
            </a:r>
            <a:r>
              <a:rPr lang="en-US" altLang="ko-KR" sz="1200" dirty="0"/>
              <a:t>() :</a:t>
            </a:r>
          </a:p>
          <a:p>
            <a:r>
              <a:rPr lang="en-US" altLang="ko-KR" sz="1200" dirty="0" smtClean="0"/>
              <a:t>…              </a:t>
            </a:r>
            <a:r>
              <a:rPr lang="en-US" altLang="ko-KR" sz="1200" dirty="0"/>
              <a:t>sum += v</a:t>
            </a:r>
          </a:p>
          <a:p>
            <a:r>
              <a:rPr lang="en-US" altLang="ko-KR" sz="1200" dirty="0" smtClean="0"/>
              <a:t>…          </a:t>
            </a:r>
            <a:r>
              <a:rPr lang="en-US" altLang="ko-KR" sz="1200" dirty="0"/>
              <a:t>return sum</a:t>
            </a:r>
          </a:p>
          <a:p>
            <a:r>
              <a:rPr lang="en-US" altLang="ko-KR" sz="1200" dirty="0" smtClean="0"/>
              <a:t>…</a:t>
            </a:r>
            <a:endParaRPr lang="en-US" altLang="ko-KR" sz="1200" dirty="0"/>
          </a:p>
          <a:p>
            <a:r>
              <a:rPr lang="en-US" altLang="ko-KR" sz="1200" dirty="0" smtClean="0"/>
              <a:t>&gt;&gt;&gt;</a:t>
            </a:r>
            <a:endParaRPr lang="en-US" altLang="ko-KR" sz="1200" dirty="0"/>
          </a:p>
          <a:p>
            <a:r>
              <a:rPr lang="en-US" altLang="ko-KR" sz="1200" dirty="0" smtClean="0"/>
              <a:t>&gt;&gt;&gt; add3(x=1,y=2,z=3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local variable  {'</a:t>
            </a:r>
            <a:r>
              <a:rPr lang="en-US" altLang="ko-KR" sz="1200" dirty="0" err="1"/>
              <a:t>kargs</a:t>
            </a:r>
            <a:r>
              <a:rPr lang="en-US" altLang="ko-KR" sz="1200" dirty="0"/>
              <a:t>': {'y': 2, 'x': 1, 'z': 3}}</a:t>
            </a:r>
          </a:p>
          <a:p>
            <a:r>
              <a:rPr lang="en-US" altLang="ko-KR" sz="1200" dirty="0" smtClean="0"/>
              <a:t>6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17969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함수란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반복적인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문장을 하나의 기능으로 묶고 반복해서 사용할 수 있는 하나의 기능 묶음을 만드는 것 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3113178" y="3284984"/>
            <a:ext cx="2736304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>
            <a:off x="2339752" y="4254464"/>
            <a:ext cx="61836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6012160" y="4221088"/>
            <a:ext cx="61836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39552" y="4148104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입력</a:t>
            </a:r>
            <a:endParaRPr lang="en-US" altLang="ko-KR" dirty="0" smtClean="0"/>
          </a:p>
          <a:p>
            <a:pPr algn="ctr"/>
            <a:r>
              <a:rPr lang="en-US" altLang="ko-KR" dirty="0"/>
              <a:t>(</a:t>
            </a:r>
            <a:r>
              <a:rPr lang="ko-KR" altLang="en-US" dirty="0" err="1" smtClean="0"/>
              <a:t>파라미터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04248" y="4148104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출력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Return </a:t>
            </a:r>
            <a:r>
              <a:rPr lang="ko-KR" altLang="en-US" dirty="0" smtClean="0"/>
              <a:t>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362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함수 인자 혼합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157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 인자 처리 순서</a:t>
            </a:r>
            <a:r>
              <a:rPr lang="en-US" altLang="ko-KR" dirty="0" smtClean="0"/>
              <a:t>-1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320040" lvl="1" indent="0">
              <a:buNone/>
            </a:pPr>
            <a:r>
              <a:rPr lang="ko-KR" altLang="en-US" sz="2800" dirty="0" smtClean="0"/>
              <a:t>고정위치와 가변 위치를 지정할 경우 가변위치는 고정위치 뒤에 지정해서 처리해야 함</a:t>
            </a:r>
            <a:endParaRPr lang="en-US" altLang="ko-KR" sz="28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899592" y="3140968"/>
            <a:ext cx="468052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add5(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,*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 smtClean="0"/>
              <a:t>…           </a:t>
            </a:r>
            <a:r>
              <a:rPr lang="en-US" altLang="ko-KR" sz="1200" dirty="0"/>
              <a:t>print "</a:t>
            </a:r>
            <a:r>
              <a:rPr lang="en-US" altLang="ko-KR" sz="1200" dirty="0" err="1"/>
              <a:t>loacal</a:t>
            </a:r>
            <a:r>
              <a:rPr lang="en-US" altLang="ko-KR" sz="1200" dirty="0"/>
              <a:t> variable", locals()</a:t>
            </a:r>
          </a:p>
          <a:p>
            <a:r>
              <a:rPr lang="en-US" altLang="ko-KR" sz="1200" dirty="0" smtClean="0"/>
              <a:t>…           </a:t>
            </a:r>
            <a:r>
              <a:rPr lang="en-US" altLang="ko-KR" sz="1200" dirty="0"/>
              <a:t>sum =0</a:t>
            </a:r>
          </a:p>
          <a:p>
            <a:r>
              <a:rPr lang="en-US" altLang="ko-KR" sz="1200" dirty="0" smtClean="0"/>
              <a:t>…           </a:t>
            </a:r>
            <a:r>
              <a:rPr lang="en-US" altLang="ko-KR" sz="1200" dirty="0"/>
              <a:t>sum = </a:t>
            </a:r>
            <a:r>
              <a:rPr lang="en-US" altLang="ko-KR" sz="1200" dirty="0" err="1"/>
              <a:t>x+y</a:t>
            </a:r>
            <a:endParaRPr lang="en-US" altLang="ko-KR" sz="1200" dirty="0"/>
          </a:p>
          <a:p>
            <a:r>
              <a:rPr lang="en-US" altLang="ko-KR" sz="1200" dirty="0" smtClean="0"/>
              <a:t>…           </a:t>
            </a:r>
            <a:r>
              <a:rPr lang="en-US" altLang="ko-KR" sz="1200" dirty="0"/>
              <a:t>for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in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 :</a:t>
            </a:r>
          </a:p>
          <a:p>
            <a:r>
              <a:rPr lang="en-US" altLang="ko-KR" sz="1200" dirty="0" smtClean="0"/>
              <a:t>…               </a:t>
            </a:r>
            <a:r>
              <a:rPr lang="en-US" altLang="ko-KR" sz="1200" dirty="0"/>
              <a:t>sum += </a:t>
            </a:r>
            <a:r>
              <a:rPr lang="en-US" altLang="ko-KR" sz="1200" dirty="0" err="1"/>
              <a:t>i</a:t>
            </a:r>
            <a:endParaRPr lang="en-US" altLang="ko-KR" sz="1200" dirty="0"/>
          </a:p>
          <a:p>
            <a:r>
              <a:rPr lang="en-US" altLang="ko-KR" sz="1200" dirty="0" smtClean="0"/>
              <a:t>…           </a:t>
            </a:r>
            <a:r>
              <a:rPr lang="en-US" altLang="ko-KR" sz="1200" dirty="0"/>
              <a:t>return sum</a:t>
            </a:r>
          </a:p>
          <a:p>
            <a:r>
              <a:rPr lang="en-US" altLang="ko-KR" sz="1200" dirty="0" smtClean="0"/>
              <a:t>…</a:t>
            </a:r>
            <a:endParaRPr lang="en-US" altLang="ko-KR" sz="1200" dirty="0"/>
          </a:p>
          <a:p>
            <a:r>
              <a:rPr lang="en-US" altLang="ko-KR" sz="1200" dirty="0" smtClean="0"/>
              <a:t>&gt;&gt;&gt;</a:t>
            </a:r>
            <a:endParaRPr lang="en-US" altLang="ko-KR" sz="1200" dirty="0"/>
          </a:p>
          <a:p>
            <a:r>
              <a:rPr lang="en-US" altLang="ko-KR" sz="1200" dirty="0" smtClean="0"/>
              <a:t>&gt;&gt;&gt; add5(1,2,3,4,5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 err="1"/>
              <a:t>loacal</a:t>
            </a:r>
            <a:r>
              <a:rPr lang="en-US" altLang="ko-KR" sz="1200" dirty="0"/>
              <a:t> variable {'y': 2, 'x': 1, '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': (3, 4, 5)}</a:t>
            </a:r>
          </a:p>
          <a:p>
            <a:r>
              <a:rPr lang="en-US" altLang="ko-KR" sz="1200" dirty="0" smtClean="0"/>
              <a:t>15</a:t>
            </a:r>
            <a:endParaRPr lang="en-US" altLang="ko-KR" sz="1200" dirty="0"/>
          </a:p>
          <a:p>
            <a:r>
              <a:rPr lang="en-US" altLang="ko-KR" sz="1200" dirty="0" smtClean="0"/>
              <a:t>&gt;&gt;&gt; add5(1,2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 err="1"/>
              <a:t>loacal</a:t>
            </a:r>
            <a:r>
              <a:rPr lang="en-US" altLang="ko-KR" sz="1200" dirty="0"/>
              <a:t> variable {'y': 2, 'x': 1, '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': ()}</a:t>
            </a:r>
          </a:p>
          <a:p>
            <a:r>
              <a:rPr lang="en-US" altLang="ko-KR" sz="1200" dirty="0" smtClean="0"/>
              <a:t>3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63987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 인자 처리 순서</a:t>
            </a:r>
            <a:r>
              <a:rPr lang="en-US" altLang="ko-KR" dirty="0" smtClean="0"/>
              <a:t>-2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320040" lvl="1" indent="0">
              <a:buNone/>
            </a:pPr>
            <a:r>
              <a:rPr lang="ko-KR" altLang="en-US" sz="2800" dirty="0" smtClean="0"/>
              <a:t>가변 </a:t>
            </a:r>
            <a:r>
              <a:rPr lang="ko-KR" altLang="en-US" sz="2800" dirty="0" smtClean="0"/>
              <a:t>위치와 </a:t>
            </a:r>
            <a:r>
              <a:rPr lang="ko-KR" altLang="en-US" sz="2800" dirty="0" err="1" smtClean="0"/>
              <a:t>가변키값을</a:t>
            </a:r>
            <a:r>
              <a:rPr lang="ko-KR" altLang="en-US" sz="2800" dirty="0" smtClean="0"/>
              <a:t> 지정할 경우 위치인자부터 정의하고 </a:t>
            </a:r>
            <a:r>
              <a:rPr lang="ko-KR" altLang="en-US" sz="2800" dirty="0" err="1" smtClean="0"/>
              <a:t>키값인자를</a:t>
            </a:r>
            <a:r>
              <a:rPr lang="ko-KR" altLang="en-US" sz="2800" dirty="0" smtClean="0"/>
              <a:t> 지정하여 처리 </a:t>
            </a:r>
            <a:endParaRPr lang="en-US" altLang="ko-KR" sz="28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899592" y="2924944"/>
            <a:ext cx="4680520" cy="3672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add6(*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, **</a:t>
            </a:r>
            <a:r>
              <a:rPr lang="en-US" altLang="ko-KR" sz="1200" dirty="0" err="1"/>
              <a:t>kargs</a:t>
            </a:r>
            <a:r>
              <a:rPr lang="en-US" altLang="ko-KR" sz="1200" dirty="0"/>
              <a:t>) </a:t>
            </a:r>
            <a:r>
              <a:rPr lang="en-US" altLang="ko-KR" sz="1200" dirty="0" smtClean="0"/>
              <a:t>:</a:t>
            </a:r>
          </a:p>
          <a:p>
            <a:r>
              <a:rPr lang="en-US" altLang="ko-KR" sz="1200" dirty="0" smtClean="0"/>
              <a:t>…          </a:t>
            </a:r>
            <a:r>
              <a:rPr lang="en-US" altLang="ko-KR" sz="1200" dirty="0"/>
              <a:t>print " local variable ", locals()</a:t>
            </a:r>
          </a:p>
          <a:p>
            <a:r>
              <a:rPr lang="en-US" altLang="ko-KR" sz="1200" dirty="0" smtClean="0"/>
              <a:t>…          </a:t>
            </a:r>
            <a:r>
              <a:rPr lang="en-US" altLang="ko-KR" sz="1200" dirty="0"/>
              <a:t>sum =  </a:t>
            </a:r>
            <a:r>
              <a:rPr lang="en-US" altLang="ko-KR" sz="1200" dirty="0" err="1"/>
              <a:t>sumi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sumj</a:t>
            </a:r>
            <a:r>
              <a:rPr lang="en-US" altLang="ko-KR" sz="1200" dirty="0"/>
              <a:t> = 0</a:t>
            </a:r>
          </a:p>
          <a:p>
            <a:r>
              <a:rPr lang="en-US" altLang="ko-KR" sz="1200" dirty="0" smtClean="0"/>
              <a:t>…          </a:t>
            </a:r>
            <a:r>
              <a:rPr lang="en-US" altLang="ko-KR" sz="1200" dirty="0"/>
              <a:t>for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in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 :</a:t>
            </a:r>
          </a:p>
          <a:p>
            <a:r>
              <a:rPr lang="en-US" altLang="ko-KR" sz="1200" dirty="0" smtClean="0"/>
              <a:t>…              </a:t>
            </a:r>
            <a:r>
              <a:rPr lang="en-US" altLang="ko-KR" sz="1200" dirty="0" err="1"/>
              <a:t>sumi</a:t>
            </a:r>
            <a:r>
              <a:rPr lang="en-US" altLang="ko-KR" sz="1200" dirty="0"/>
              <a:t> += </a:t>
            </a:r>
            <a:r>
              <a:rPr lang="en-US" altLang="ko-KR" sz="1200" dirty="0" err="1"/>
              <a:t>i</a:t>
            </a:r>
            <a:endParaRPr lang="en-US" altLang="ko-KR" sz="1200" dirty="0"/>
          </a:p>
          <a:p>
            <a:r>
              <a:rPr lang="en-US" altLang="ko-KR" sz="1200" dirty="0" smtClean="0"/>
              <a:t>…          </a:t>
            </a:r>
            <a:r>
              <a:rPr lang="en-US" altLang="ko-KR" sz="1200" dirty="0"/>
              <a:t>for </a:t>
            </a:r>
            <a:r>
              <a:rPr lang="en-US" altLang="ko-KR" sz="1200" dirty="0" err="1"/>
              <a:t>k,j</a:t>
            </a:r>
            <a:r>
              <a:rPr lang="en-US" altLang="ko-KR" sz="1200" dirty="0"/>
              <a:t> in </a:t>
            </a:r>
            <a:r>
              <a:rPr lang="en-US" altLang="ko-KR" sz="1200" dirty="0" err="1"/>
              <a:t>kargs.items</a:t>
            </a:r>
            <a:r>
              <a:rPr lang="en-US" altLang="ko-KR" sz="1200" dirty="0"/>
              <a:t>() :</a:t>
            </a:r>
          </a:p>
          <a:p>
            <a:r>
              <a:rPr lang="en-US" altLang="ko-KR" sz="1200" dirty="0" smtClean="0"/>
              <a:t>…              </a:t>
            </a:r>
            <a:r>
              <a:rPr lang="en-US" altLang="ko-KR" sz="1200" dirty="0" err="1"/>
              <a:t>sumj</a:t>
            </a:r>
            <a:r>
              <a:rPr lang="en-US" altLang="ko-KR" sz="1200" dirty="0"/>
              <a:t> += j</a:t>
            </a:r>
          </a:p>
          <a:p>
            <a:r>
              <a:rPr lang="en-US" altLang="ko-KR" sz="1200" dirty="0" smtClean="0"/>
              <a:t>…          </a:t>
            </a:r>
            <a:r>
              <a:rPr lang="en-US" altLang="ko-KR" sz="1200" dirty="0"/>
              <a:t>return sum + </a:t>
            </a:r>
            <a:r>
              <a:rPr lang="en-US" altLang="ko-KR" sz="1200" dirty="0" err="1"/>
              <a:t>sumi</a:t>
            </a:r>
            <a:r>
              <a:rPr lang="en-US" altLang="ko-KR" sz="1200" dirty="0"/>
              <a:t> + </a:t>
            </a:r>
            <a:r>
              <a:rPr lang="en-US" altLang="ko-KR" sz="1200" dirty="0" err="1"/>
              <a:t>sumj</a:t>
            </a:r>
            <a:endParaRPr lang="en-US" altLang="ko-KR" sz="1200" dirty="0"/>
          </a:p>
          <a:p>
            <a:r>
              <a:rPr lang="en-US" altLang="ko-KR" sz="1200" dirty="0" smtClean="0"/>
              <a:t>…</a:t>
            </a:r>
          </a:p>
          <a:p>
            <a:r>
              <a:rPr lang="en-US" altLang="ko-KR" sz="1200" dirty="0" smtClean="0"/>
              <a:t>&gt;&gt;&gt;</a:t>
            </a:r>
          </a:p>
          <a:p>
            <a:r>
              <a:rPr lang="en-US" altLang="ko-KR" sz="1200" dirty="0" smtClean="0"/>
              <a:t>&gt;&gt;&gt; add6(1,2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local variable  {'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': (1, 2), '</a:t>
            </a:r>
            <a:r>
              <a:rPr lang="en-US" altLang="ko-KR" sz="1200" dirty="0" err="1"/>
              <a:t>kargs</a:t>
            </a:r>
            <a:r>
              <a:rPr lang="en-US" altLang="ko-KR" sz="1200" dirty="0"/>
              <a:t>': {}}</a:t>
            </a:r>
          </a:p>
          <a:p>
            <a:r>
              <a:rPr lang="en-US" altLang="ko-KR" sz="1200" dirty="0" smtClean="0"/>
              <a:t>3</a:t>
            </a:r>
            <a:endParaRPr lang="en-US" altLang="ko-KR" sz="1200" dirty="0"/>
          </a:p>
          <a:p>
            <a:r>
              <a:rPr lang="en-US" altLang="ko-KR" sz="1200" dirty="0" smtClean="0"/>
              <a:t>&gt;&gt;&gt; add6(1,2,k=3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local variable  {'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': (1, 2), '</a:t>
            </a:r>
            <a:r>
              <a:rPr lang="en-US" altLang="ko-KR" sz="1200" dirty="0" err="1"/>
              <a:t>kargs</a:t>
            </a:r>
            <a:r>
              <a:rPr lang="en-US" altLang="ko-KR" sz="1200" dirty="0"/>
              <a:t>': {'k': 3}}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6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16035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err="1" smtClean="0"/>
              <a:t>함수명</a:t>
            </a:r>
            <a:r>
              <a:rPr lang="ko-KR" altLang="en-US" dirty="0" smtClean="0"/>
              <a:t> 이해하기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265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구조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함수가 정의되면 바로 함수를 객체로 구조화 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5076056" y="4435984"/>
            <a:ext cx="9361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함수 코드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660232" y="4435984"/>
            <a:ext cx="9361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함수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인자</a:t>
            </a:r>
            <a:endParaRPr lang="en-US" altLang="ko-KR" dirty="0" smtClean="0"/>
          </a:p>
        </p:txBody>
      </p:sp>
      <p:cxnSp>
        <p:nvCxnSpPr>
          <p:cNvPr id="7" name="직선 화살표 연결선 6"/>
          <p:cNvCxnSpPr>
            <a:endCxn id="5" idx="1"/>
          </p:cNvCxnSpPr>
          <p:nvPr/>
        </p:nvCxnSpPr>
        <p:spPr>
          <a:xfrm>
            <a:off x="5940152" y="494004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619672" y="4437112"/>
            <a:ext cx="9361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함수 명</a:t>
            </a:r>
            <a:endParaRPr lang="en-US" altLang="ko-KR" dirty="0" smtClean="0"/>
          </a:p>
        </p:txBody>
      </p:sp>
      <p:cxnSp>
        <p:nvCxnSpPr>
          <p:cNvPr id="10" name="직선 화살표 연결선 9"/>
          <p:cNvCxnSpPr>
            <a:endCxn id="4" idx="1"/>
          </p:cNvCxnSpPr>
          <p:nvPr/>
        </p:nvCxnSpPr>
        <p:spPr>
          <a:xfrm>
            <a:off x="4355976" y="494004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3369973" y="4437112"/>
            <a:ext cx="9361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참조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8" idx="3"/>
            <a:endCxn id="9" idx="1"/>
          </p:cNvCxnSpPr>
          <p:nvPr/>
        </p:nvCxnSpPr>
        <p:spPr>
          <a:xfrm>
            <a:off x="2555776" y="4941168"/>
            <a:ext cx="8141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115616" y="2564904"/>
            <a:ext cx="309634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/>
              <a:t>d</a:t>
            </a:r>
            <a:r>
              <a:rPr lang="en-US" altLang="ko-KR" dirty="0" err="1" smtClean="0"/>
              <a:t>ef</a:t>
            </a:r>
            <a:r>
              <a:rPr lang="en-US" altLang="ko-KR" dirty="0" smtClean="0"/>
              <a:t> add(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 :</a:t>
            </a:r>
          </a:p>
          <a:p>
            <a:r>
              <a:rPr lang="en-US" altLang="ko-KR" dirty="0" smtClean="0"/>
              <a:t>     return </a:t>
            </a:r>
            <a:r>
              <a:rPr lang="en-US" altLang="ko-KR" dirty="0" err="1" smtClean="0"/>
              <a:t>x+y</a:t>
            </a:r>
            <a:endParaRPr lang="en-US" altLang="ko-KR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475656" y="5615081"/>
            <a:ext cx="104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add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04048" y="5615081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def</a:t>
            </a:r>
            <a:r>
              <a:rPr lang="en-US" altLang="ko-KR" sz="1200" dirty="0"/>
              <a:t> add(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 return </a:t>
            </a:r>
            <a:r>
              <a:rPr lang="en-US" altLang="ko-KR" sz="1200" dirty="0" err="1"/>
              <a:t>x+y</a:t>
            </a:r>
            <a:endParaRPr lang="en-US" altLang="ko-KR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6588224" y="5615081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{‘x’ : None, ‘</a:t>
            </a:r>
            <a:r>
              <a:rPr lang="en-US" altLang="ko-KR" sz="1200" dirty="0" err="1" smtClean="0"/>
              <a:t>y’:None</a:t>
            </a:r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203848" y="5615081"/>
            <a:ext cx="1256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내부주</a:t>
            </a:r>
            <a:r>
              <a:rPr lang="ko-KR" altLang="en-US"/>
              <a:t>소</a:t>
            </a:r>
            <a:endParaRPr lang="ko-KR" altLang="en-US" dirty="0"/>
          </a:p>
        </p:txBody>
      </p:sp>
      <p:sp>
        <p:nvSpPr>
          <p:cNvPr id="18" name="아래쪽 화살표 17"/>
          <p:cNvSpPr/>
          <p:nvPr/>
        </p:nvSpPr>
        <p:spPr>
          <a:xfrm>
            <a:off x="2379001" y="3645024"/>
            <a:ext cx="48463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115616" y="4221088"/>
            <a:ext cx="7416824" cy="2304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203848" y="364502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571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함수명은</a:t>
            </a:r>
            <a:r>
              <a:rPr lang="ko-KR" altLang="en-US" dirty="0" smtClean="0"/>
              <a:t> 단순 </a:t>
            </a:r>
            <a:r>
              <a:rPr lang="ko-KR" altLang="en-US" dirty="0" err="1" smtClean="0"/>
              <a:t>식별자</a:t>
            </a:r>
            <a:r>
              <a:rPr lang="ko-KR" altLang="en-US" dirty="0" smtClean="0"/>
              <a:t> 역할만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705360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ko-KR" altLang="en-US" sz="2800" dirty="0" smtClean="0"/>
              <a:t>함수를 정의하고 다른 변수에 할당하면 함수객체 </a:t>
            </a:r>
            <a:r>
              <a:rPr lang="en-US" altLang="ko-KR" sz="2800" dirty="0" smtClean="0"/>
              <a:t>reference</a:t>
            </a:r>
            <a:r>
              <a:rPr lang="ko-KR" altLang="en-US" sz="2800" dirty="0" smtClean="0"/>
              <a:t>가 전달되고 수행되지만 같은 환경에서 동일한 변수를 정의해서 다른 객체를 </a:t>
            </a:r>
            <a:r>
              <a:rPr lang="ko-KR" altLang="en-US" sz="2800" dirty="0" err="1" smtClean="0"/>
              <a:t>할당시</a:t>
            </a:r>
            <a:r>
              <a:rPr lang="ko-KR" altLang="en-US" sz="2800" dirty="0" smtClean="0"/>
              <a:t> 다른 객체로 바뀜</a:t>
            </a:r>
            <a:endParaRPr lang="en-US" altLang="ko-KR" sz="2800" dirty="0"/>
          </a:p>
        </p:txBody>
      </p:sp>
      <p:sp>
        <p:nvSpPr>
          <p:cNvPr id="13" name="직사각형 12"/>
          <p:cNvSpPr/>
          <p:nvPr/>
        </p:nvSpPr>
        <p:spPr>
          <a:xfrm>
            <a:off x="971600" y="4507379"/>
            <a:ext cx="266429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/>
              <a:t>d</a:t>
            </a:r>
            <a:r>
              <a:rPr lang="en-US" altLang="ko-KR" dirty="0" err="1" smtClean="0"/>
              <a:t>ef</a:t>
            </a:r>
            <a:r>
              <a:rPr lang="en-US" altLang="ko-KR" dirty="0" smtClean="0"/>
              <a:t> add(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 :</a:t>
            </a:r>
          </a:p>
          <a:p>
            <a:r>
              <a:rPr lang="en-US" altLang="ko-KR" dirty="0" smtClean="0"/>
              <a:t>     return </a:t>
            </a:r>
            <a:r>
              <a:rPr lang="en-US" altLang="ko-KR" dirty="0" err="1" smtClean="0"/>
              <a:t>x+y</a:t>
            </a:r>
            <a:endParaRPr lang="en-US" altLang="ko-KR" dirty="0" smtClean="0"/>
          </a:p>
        </p:txBody>
      </p:sp>
      <p:sp>
        <p:nvSpPr>
          <p:cNvPr id="18" name="아래쪽 화살표 17"/>
          <p:cNvSpPr/>
          <p:nvPr/>
        </p:nvSpPr>
        <p:spPr>
          <a:xfrm rot="16200000">
            <a:off x="4293680" y="4643424"/>
            <a:ext cx="484632" cy="648072"/>
          </a:xfrm>
          <a:prstGeom prst="down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686403" y="417188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변수 할당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220072" y="3356992"/>
            <a:ext cx="3312368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&gt;&gt;&gt;a </a:t>
            </a:r>
            <a:r>
              <a:rPr lang="en-US" altLang="ko-KR" sz="1200" dirty="0"/>
              <a:t>= </a:t>
            </a:r>
            <a:r>
              <a:rPr lang="en-US" altLang="ko-KR" sz="1200" dirty="0" smtClean="0"/>
              <a:t>add</a:t>
            </a:r>
            <a:endParaRPr lang="en-US" altLang="ko-KR" sz="1200" dirty="0"/>
          </a:p>
          <a:p>
            <a:r>
              <a:rPr lang="en-US" altLang="ko-KR" sz="1200" dirty="0" smtClean="0"/>
              <a:t>&gt;&gt;&gt; a(5,5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local variable  {'y': 5, 'x': 5}</a:t>
            </a:r>
          </a:p>
          <a:p>
            <a:r>
              <a:rPr lang="en-US" altLang="ko-KR" sz="1200" dirty="0" smtClean="0"/>
              <a:t>10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smtClean="0"/>
              <a:t>&gt;&gt;&gt; a</a:t>
            </a:r>
            <a:endParaRPr lang="en-US" altLang="ko-KR" sz="1200" dirty="0"/>
          </a:p>
          <a:p>
            <a:r>
              <a:rPr lang="en-US" altLang="ko-KR" sz="1200" dirty="0" smtClean="0"/>
              <a:t>&lt;</a:t>
            </a:r>
            <a:r>
              <a:rPr lang="en-US" altLang="ko-KR" sz="1200" dirty="0"/>
              <a:t>function __</a:t>
            </a:r>
            <a:r>
              <a:rPr lang="en-US" altLang="ko-KR" sz="1200" dirty="0" err="1"/>
              <a:t>main__.add</a:t>
            </a:r>
            <a:r>
              <a:rPr lang="en-US" altLang="ko-KR" sz="1200" dirty="0"/>
              <a:t>&gt;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&gt;&gt;&gt; add</a:t>
            </a:r>
            <a:endParaRPr lang="en-US" altLang="ko-KR" sz="1200" dirty="0"/>
          </a:p>
          <a:p>
            <a:r>
              <a:rPr lang="en-US" altLang="ko-KR" sz="1200" dirty="0" smtClean="0"/>
              <a:t>&lt;</a:t>
            </a:r>
            <a:r>
              <a:rPr lang="en-US" altLang="ko-KR" sz="1200" dirty="0"/>
              <a:t>function __</a:t>
            </a:r>
            <a:r>
              <a:rPr lang="en-US" altLang="ko-KR" sz="1200" dirty="0" err="1"/>
              <a:t>main__.add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&gt;&gt;&gt;  </a:t>
            </a:r>
            <a:r>
              <a:rPr lang="en-US" altLang="ko-KR" sz="1200" dirty="0"/>
              <a:t>add = 1</a:t>
            </a:r>
          </a:p>
          <a:p>
            <a:r>
              <a:rPr lang="en-US" altLang="ko-KR" sz="1200" dirty="0" smtClean="0"/>
              <a:t>&gt;&gt;&gt;  </a:t>
            </a:r>
            <a:r>
              <a:rPr lang="en-US" altLang="ko-KR" sz="1200" dirty="0"/>
              <a:t>add</a:t>
            </a:r>
          </a:p>
          <a:p>
            <a:r>
              <a:rPr lang="en-US" altLang="ko-KR" sz="1200" dirty="0" smtClean="0"/>
              <a:t>1</a:t>
            </a:r>
            <a:endParaRPr lang="en-US" altLang="ko-KR" sz="1200" dirty="0"/>
          </a:p>
          <a:p>
            <a:r>
              <a:rPr lang="en-US" altLang="ko-KR" sz="1200" dirty="0" smtClean="0"/>
              <a:t>&gt;&gt;&gt; a</a:t>
            </a:r>
          </a:p>
          <a:p>
            <a:r>
              <a:rPr lang="en-US" altLang="ko-KR" sz="1200" dirty="0" smtClean="0"/>
              <a:t>&lt;function </a:t>
            </a:r>
            <a:r>
              <a:rPr lang="en-US" altLang="ko-KR" sz="1200" dirty="0"/>
              <a:t>__</a:t>
            </a:r>
            <a:r>
              <a:rPr lang="en-US" altLang="ko-KR" sz="1200" dirty="0" err="1"/>
              <a:t>main__.add</a:t>
            </a:r>
            <a:r>
              <a:rPr lang="en-US" altLang="ko-KR" sz="1200" dirty="0"/>
              <a:t>&gt;</a:t>
            </a:r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65522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함수 </a:t>
            </a:r>
            <a:r>
              <a:rPr lang="en-US" altLang="ko-KR" dirty="0" smtClean="0"/>
              <a:t>scope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088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변수 </a:t>
            </a:r>
            <a:r>
              <a:rPr lang="en-US" altLang="ko-KR" dirty="0" smtClean="0"/>
              <a:t>Scoping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함수에 실행하면 함수 내의 변수에 대한 검색을 처리</a:t>
            </a:r>
            <a:r>
              <a:rPr lang="en-US" altLang="ko-KR" sz="2200" dirty="0" smtClean="0">
                <a:latin typeface="+mn-ea"/>
              </a:rPr>
              <a:t>.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검색 순은 </a:t>
            </a:r>
            <a:r>
              <a:rPr lang="en-US" altLang="ko-KR" sz="2200" dirty="0" smtClean="0">
                <a:latin typeface="+mn-ea"/>
              </a:rPr>
              <a:t>Local &gt; global &gt; Built-in </a:t>
            </a:r>
            <a:r>
              <a:rPr lang="ko-KR" altLang="en-US" sz="2200" dirty="0" smtClean="0">
                <a:latin typeface="+mn-ea"/>
              </a:rPr>
              <a:t>순으로 호출</a:t>
            </a:r>
            <a:endParaRPr lang="en-US" altLang="ko-KR" sz="2200" dirty="0" smtClean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800" dirty="0" smtClean="0">
                <a:latin typeface="+mn-ea"/>
              </a:rPr>
              <a:t>Global/nonlocal </a:t>
            </a:r>
            <a:r>
              <a:rPr lang="ko-KR" altLang="en-US" sz="1800" dirty="0" smtClean="0">
                <a:latin typeface="+mn-ea"/>
              </a:rPr>
              <a:t>키워드를 변수에 정의해서 직접 상위 영역을 직접 참조할 수 있다</a:t>
            </a:r>
            <a:endParaRPr lang="ko-KR" altLang="en-US" sz="1800" dirty="0">
              <a:latin typeface="+mn-ea"/>
            </a:endParaRPr>
          </a:p>
          <a:p>
            <a:pPr marL="457200" lvl="1" indent="0" fontAlgn="base"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819805" y="4456535"/>
            <a:ext cx="144016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global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99592" y="4456535"/>
            <a:ext cx="144016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Built-in</a:t>
            </a:r>
          </a:p>
        </p:txBody>
      </p:sp>
      <p:sp>
        <p:nvSpPr>
          <p:cNvPr id="21" name="오른쪽 화살표 20"/>
          <p:cNvSpPr/>
          <p:nvPr/>
        </p:nvSpPr>
        <p:spPr>
          <a:xfrm>
            <a:off x="1547664" y="3827887"/>
            <a:ext cx="5904656" cy="4846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오른쪽 화살표 21"/>
          <p:cNvSpPr/>
          <p:nvPr/>
        </p:nvSpPr>
        <p:spPr>
          <a:xfrm rot="10800000">
            <a:off x="1561376" y="5824687"/>
            <a:ext cx="5904656" cy="4846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419872" y="586031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  <a:r>
              <a:rPr lang="en-US" altLang="ko-KR" dirty="0" smtClean="0"/>
              <a:t> Scope 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771800" y="3880471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Namespace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740018" y="4456535"/>
            <a:ext cx="144016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local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6660232" y="4456535"/>
            <a:ext cx="144016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내부함수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local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26" idx="1"/>
            <a:endCxn id="25" idx="3"/>
          </p:cNvCxnSpPr>
          <p:nvPr/>
        </p:nvCxnSpPr>
        <p:spPr>
          <a:xfrm flipH="1">
            <a:off x="6180178" y="5068603"/>
            <a:ext cx="4800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25" idx="1"/>
            <a:endCxn id="4" idx="3"/>
          </p:cNvCxnSpPr>
          <p:nvPr/>
        </p:nvCxnSpPr>
        <p:spPr>
          <a:xfrm flipH="1">
            <a:off x="4259965" y="5068603"/>
            <a:ext cx="48005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4" idx="1"/>
            <a:endCxn id="8" idx="3"/>
          </p:cNvCxnSpPr>
          <p:nvPr/>
        </p:nvCxnSpPr>
        <p:spPr>
          <a:xfrm flipH="1">
            <a:off x="2339752" y="5068603"/>
            <a:ext cx="48005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64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지역변수와 전역변수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332855"/>
          </a:xfrm>
        </p:spPr>
        <p:txBody>
          <a:bodyPr>
            <a:normAutofit fontScale="85000" lnSpcReduction="2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동적 데이터 타입 </a:t>
            </a:r>
            <a:r>
              <a:rPr lang="en-US" altLang="ko-KR" sz="2200" dirty="0" smtClean="0">
                <a:latin typeface="+mn-ea"/>
              </a:rPr>
              <a:t>: </a:t>
            </a:r>
            <a:r>
              <a:rPr lang="ko-KR" altLang="en-US" sz="2200" dirty="0" smtClean="0">
                <a:latin typeface="+mn-ea"/>
              </a:rPr>
              <a:t>변수에 값이 할당될 경우 데이터 타입이 확정됨</a:t>
            </a:r>
            <a:endParaRPr lang="en-US" altLang="ko-KR" sz="2200" dirty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변수는 이름공간 내에서 관리되면 변수는 동적으로 할당이 가능하다</a:t>
            </a:r>
            <a:r>
              <a:rPr lang="en-US" altLang="ko-KR" sz="2200" dirty="0" smtClean="0">
                <a:latin typeface="+mn-ea"/>
              </a:rPr>
              <a:t>.</a:t>
            </a:r>
            <a:endParaRPr lang="en-US" altLang="ko-KR" sz="2200" dirty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변수 검색 기준은 </a:t>
            </a:r>
            <a:r>
              <a:rPr lang="en-US" altLang="ko-KR" sz="2200" dirty="0" smtClean="0">
                <a:latin typeface="+mn-ea"/>
              </a:rPr>
              <a:t>Local &gt; Global &gt; Built-in </a:t>
            </a:r>
            <a:r>
              <a:rPr lang="ko-KR" altLang="en-US" sz="2200" dirty="0" smtClean="0">
                <a:latin typeface="+mn-ea"/>
              </a:rPr>
              <a:t>영역 순으로 찾는다</a:t>
            </a:r>
            <a:endParaRPr lang="en-US" altLang="ko-KR" sz="2200" dirty="0" smtClean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sz="2200" dirty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2200" dirty="0" smtClean="0">
                <a:latin typeface="+mn-ea"/>
              </a:rPr>
              <a:t>Locals()</a:t>
            </a:r>
            <a:r>
              <a:rPr lang="ko-KR" altLang="en-US" sz="2200" dirty="0" smtClean="0">
                <a:latin typeface="+mn-ea"/>
              </a:rPr>
              <a:t>와 </a:t>
            </a:r>
            <a:r>
              <a:rPr lang="en-US" altLang="ko-KR" sz="2200" dirty="0" err="1" smtClean="0">
                <a:latin typeface="+mn-ea"/>
              </a:rPr>
              <a:t>globals</a:t>
            </a:r>
            <a:r>
              <a:rPr lang="en-US" altLang="ko-KR" sz="2200" dirty="0" smtClean="0">
                <a:latin typeface="+mn-ea"/>
              </a:rPr>
              <a:t>() </a:t>
            </a:r>
            <a:r>
              <a:rPr lang="ko-KR" altLang="en-US" sz="2200" dirty="0" smtClean="0">
                <a:latin typeface="+mn-ea"/>
              </a:rPr>
              <a:t>함수를  이용해서 검색</a:t>
            </a:r>
            <a:endParaRPr lang="en-US" altLang="ko-KR" sz="2200" dirty="0" smtClean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2200" dirty="0" smtClean="0">
                <a:latin typeface="+mn-ea"/>
              </a:rPr>
              <a:t> </a:t>
            </a:r>
            <a:endParaRPr lang="ko-KR" altLang="en-US" sz="1800" dirty="0">
              <a:latin typeface="+mn-ea"/>
            </a:endParaRPr>
          </a:p>
          <a:p>
            <a:pPr lvl="1" fontAlgn="base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87624" y="3861048"/>
            <a:ext cx="4104456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/>
          </a:p>
          <a:p>
            <a:r>
              <a:rPr lang="en-US" altLang="ko-KR" dirty="0" smtClean="0"/>
              <a:t>&gt;&gt;&gt; p = 100</a:t>
            </a:r>
          </a:p>
          <a:p>
            <a:r>
              <a:rPr lang="en-US" altLang="ko-KR" dirty="0" smtClean="0"/>
              <a:t>&gt;&gt;&gt; </a:t>
            </a:r>
            <a:endParaRPr lang="en-US" altLang="ko-KR" dirty="0"/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def</a:t>
            </a:r>
            <a:r>
              <a:rPr lang="en-US" altLang="ko-KR" dirty="0" smtClean="0"/>
              <a:t> add(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 :</a:t>
            </a:r>
          </a:p>
          <a:p>
            <a:r>
              <a:rPr lang="en-US" altLang="ko-KR" dirty="0" smtClean="0"/>
              <a:t>…        p =0</a:t>
            </a:r>
          </a:p>
          <a:p>
            <a:r>
              <a:rPr lang="en-US" altLang="ko-KR" dirty="0" smtClean="0"/>
              <a:t>…        print(locals())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globals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…….</a:t>
            </a:r>
            <a:endParaRPr lang="en-US" altLang="ko-KR" dirty="0" smtClean="0"/>
          </a:p>
          <a:p>
            <a:r>
              <a:rPr lang="en-US" altLang="ko-KR" dirty="0" smtClean="0"/>
              <a:t>&gt;&gt;&gt;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25655" y="4797152"/>
            <a:ext cx="2088232" cy="5760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298570" y="4770058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함수내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파라미터와</a:t>
            </a:r>
            <a:r>
              <a:rPr lang="ko-KR" altLang="en-US" dirty="0" smtClean="0"/>
              <a:t> 그 내부에 정의된 변수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5" idx="3"/>
            <a:endCxn id="6" idx="1"/>
          </p:cNvCxnSpPr>
          <p:nvPr/>
        </p:nvCxnSpPr>
        <p:spPr>
          <a:xfrm>
            <a:off x="3813887" y="5085184"/>
            <a:ext cx="2484683" cy="8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725249" y="4005064"/>
            <a:ext cx="2088232" cy="5760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372200" y="3963689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함수 외부 변수는 전역변수 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stCxn id="11" idx="3"/>
            <a:endCxn id="13" idx="1"/>
          </p:cNvCxnSpPr>
          <p:nvPr/>
        </p:nvCxnSpPr>
        <p:spPr>
          <a:xfrm flipV="1">
            <a:off x="3813481" y="4286855"/>
            <a:ext cx="2558719" cy="62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24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locals()/</a:t>
            </a:r>
            <a:r>
              <a:rPr lang="en-US" altLang="ko-KR" dirty="0" err="1" smtClean="0"/>
              <a:t>globals</a:t>
            </a:r>
            <a:r>
              <a:rPr lang="en-US" altLang="ko-KR" dirty="0" smtClean="0"/>
              <a:t>()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 fontScale="92500" lnSpcReduction="10000"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함수의 이름공간 </a:t>
            </a:r>
            <a:r>
              <a:rPr lang="en-US" altLang="ko-KR" dirty="0" smtClean="0"/>
              <a:t>locals() </a:t>
            </a:r>
            <a:r>
              <a:rPr lang="ko-KR" altLang="en-US" dirty="0" smtClean="0"/>
              <a:t>함수를 이용하여 확인하기</a:t>
            </a:r>
            <a:endParaRPr lang="en-US" altLang="ko-KR" dirty="0" smtClean="0"/>
          </a:p>
          <a:p>
            <a:pPr marL="457200" lvl="1" indent="0" fontAlgn="base">
              <a:buNone/>
            </a:pPr>
            <a:r>
              <a:rPr lang="ko-KR" altLang="en-US" dirty="0" err="1" smtClean="0"/>
              <a:t>함수명</a:t>
            </a:r>
            <a:r>
              <a:rPr lang="en-US" altLang="ko-KR" dirty="0" smtClean="0"/>
              <a:t>.__</a:t>
            </a:r>
            <a:r>
              <a:rPr lang="en-US" altLang="ko-KR" dirty="0" err="1" smtClean="0"/>
              <a:t>globals</a:t>
            </a:r>
            <a:r>
              <a:rPr lang="en-US" altLang="ko-KR" dirty="0" smtClean="0"/>
              <a:t>__ </a:t>
            </a:r>
            <a:r>
              <a:rPr lang="ko-KR" altLang="en-US" dirty="0" smtClean="0"/>
              <a:t>나 </a:t>
            </a:r>
            <a:r>
              <a:rPr lang="en-US" altLang="ko-KR" dirty="0" err="1" smtClean="0"/>
              <a:t>globals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함수를 호출하여 글로벌</a:t>
            </a:r>
            <a:r>
              <a:rPr lang="en-US" altLang="ko-KR" dirty="0" smtClean="0"/>
              <a:t>context </a:t>
            </a:r>
            <a:r>
              <a:rPr lang="ko-KR" altLang="en-US" dirty="0" smtClean="0"/>
              <a:t>내의 이름공간을 확인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043608" y="3140968"/>
            <a:ext cx="324036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&gt;&gt;&gt;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add(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...     p="local variable"</a:t>
            </a:r>
          </a:p>
          <a:p>
            <a:r>
              <a:rPr lang="en-US" altLang="ko-KR" sz="1200" dirty="0"/>
              <a:t>...     print locals()</a:t>
            </a:r>
          </a:p>
          <a:p>
            <a:r>
              <a:rPr lang="en-US" altLang="ko-KR" sz="1200" dirty="0"/>
              <a:t>...     return x+ y</a:t>
            </a:r>
          </a:p>
          <a:p>
            <a:r>
              <a:rPr lang="en-US" altLang="ko-KR" sz="1200" dirty="0"/>
              <a:t>... </a:t>
            </a:r>
          </a:p>
          <a:p>
            <a:r>
              <a:rPr lang="en-US" altLang="ko-KR" sz="1200" dirty="0"/>
              <a:t>&gt;&gt;&gt; </a:t>
            </a:r>
          </a:p>
          <a:p>
            <a:r>
              <a:rPr lang="en-US" altLang="ko-KR" sz="1200" dirty="0"/>
              <a:t>&gt;&gt;&gt; add(1,2)</a:t>
            </a:r>
          </a:p>
          <a:p>
            <a:r>
              <a:rPr lang="en-US" altLang="ko-KR" sz="1200" dirty="0"/>
              <a:t>{'y': 2, 'p': 'local variable', 'x': 1}</a:t>
            </a:r>
          </a:p>
          <a:p>
            <a:r>
              <a:rPr lang="en-US" altLang="ko-KR" sz="1200" dirty="0" smtClean="0"/>
              <a:t>3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&gt;&gt;&gt; add.__</a:t>
            </a:r>
            <a:r>
              <a:rPr lang="en-US" altLang="ko-KR" sz="1200" dirty="0" err="1" smtClean="0"/>
              <a:t>globals</a:t>
            </a:r>
            <a:r>
              <a:rPr lang="en-US" altLang="ko-KR" sz="1200" dirty="0" smtClean="0"/>
              <a:t>__</a:t>
            </a:r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globals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043608" y="4833156"/>
            <a:ext cx="2664296" cy="25202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76056" y="3789040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함수별로</a:t>
            </a:r>
            <a:r>
              <a:rPr lang="ko-KR" altLang="en-US" dirty="0" smtClean="0"/>
              <a:t> 자신의 이름공간을 관리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())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7" idx="3"/>
            <a:endCxn id="8" idx="1"/>
          </p:cNvCxnSpPr>
          <p:nvPr/>
        </p:nvCxnSpPr>
        <p:spPr>
          <a:xfrm flipV="1">
            <a:off x="3707904" y="4112206"/>
            <a:ext cx="1368152" cy="8469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043608" y="3861048"/>
            <a:ext cx="2664296" cy="25202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3707904" y="3987062"/>
            <a:ext cx="1368152" cy="1260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043608" y="5409220"/>
            <a:ext cx="2664296" cy="25202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076056" y="5212068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함수 외부 환경에 대한 변수들을 관리하는 이름공간</a:t>
            </a:r>
            <a:endParaRPr lang="ko-KR" altLang="en-US" dirty="0"/>
          </a:p>
        </p:txBody>
      </p:sp>
      <p:cxnSp>
        <p:nvCxnSpPr>
          <p:cNvPr id="19" name="직선 화살표 연결선 18"/>
          <p:cNvCxnSpPr>
            <a:stCxn id="16" idx="3"/>
            <a:endCxn id="17" idx="1"/>
          </p:cNvCxnSpPr>
          <p:nvPr/>
        </p:nvCxnSpPr>
        <p:spPr>
          <a:xfrm>
            <a:off x="3707904" y="5535234"/>
            <a:ext cx="136815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74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함수는 키워드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def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함수명을</a:t>
            </a:r>
            <a:r>
              <a:rPr lang="ko-KR" altLang="en-US" dirty="0" smtClean="0"/>
              <a:t> 정의하고 입력을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제공해서 내부 기능을 처리하고 출력을 제공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1043608" y="3509348"/>
            <a:ext cx="7488832" cy="2007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함수 선언 키워드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def</a:t>
            </a:r>
            <a:r>
              <a:rPr lang="en-US" altLang="ko-KR" dirty="0" smtClean="0"/>
              <a:t>)  </a:t>
            </a:r>
            <a:r>
              <a:rPr lang="ko-KR" altLang="en-US" dirty="0" err="1" smtClean="0"/>
              <a:t>함수명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파라미터</a:t>
            </a:r>
            <a:r>
              <a:rPr lang="en-US" altLang="ko-KR" dirty="0" smtClean="0"/>
              <a:t>(‘(</a:t>
            </a:r>
            <a:r>
              <a:rPr lang="ko-KR" altLang="en-US" dirty="0" err="1" smtClean="0"/>
              <a:t>인자명</a:t>
            </a:r>
            <a:r>
              <a:rPr lang="en-US" altLang="ko-KR" dirty="0" smtClean="0"/>
              <a:t>,)’)(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블럭구분자</a:t>
            </a:r>
            <a:r>
              <a:rPr lang="en-US" altLang="ko-KR" dirty="0" smtClean="0"/>
              <a:t>(‘</a:t>
            </a:r>
            <a:r>
              <a:rPr lang="en-US" altLang="ko-KR" dirty="0" smtClean="0">
                <a:sym typeface="Wingdings" panose="05000000000000000000" pitchFamily="2" charset="2"/>
              </a:rPr>
              <a:t>:’)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	</a:t>
            </a:r>
            <a:r>
              <a:rPr lang="ko-KR" altLang="en-US" dirty="0" smtClean="0">
                <a:sym typeface="Wingdings" panose="05000000000000000000" pitchFamily="2" charset="2"/>
              </a:rPr>
              <a:t>문장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	</a:t>
            </a:r>
            <a:r>
              <a:rPr lang="ko-KR" altLang="en-US" dirty="0" smtClean="0">
                <a:sym typeface="Wingdings" panose="05000000000000000000" pitchFamily="2" charset="2"/>
              </a:rPr>
              <a:t>문장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	</a:t>
            </a:r>
            <a:r>
              <a:rPr lang="ko-KR" altLang="en-US" dirty="0" smtClean="0">
                <a:sym typeface="Wingdings" panose="05000000000000000000" pitchFamily="2" charset="2"/>
              </a:rPr>
              <a:t>함수처리결과</a:t>
            </a:r>
            <a:r>
              <a:rPr lang="en-US" altLang="ko-KR" dirty="0" smtClean="0">
                <a:sym typeface="Wingdings" panose="05000000000000000000" pitchFamily="2" charset="2"/>
              </a:rPr>
              <a:t>(‘return/yield’) [</a:t>
            </a:r>
            <a:r>
              <a:rPr lang="ko-KR" altLang="en-US" dirty="0" err="1" smtClean="0">
                <a:sym typeface="Wingdings" panose="05000000000000000000" pitchFamily="2" charset="2"/>
              </a:rPr>
              <a:t>표현식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191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</a:t>
            </a:r>
            <a:r>
              <a:rPr lang="en-US" altLang="ko-KR" dirty="0" smtClean="0"/>
              <a:t>Namespace </a:t>
            </a:r>
            <a:r>
              <a:rPr lang="ko-KR" altLang="en-US" dirty="0" smtClean="0"/>
              <a:t>추가 조회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705360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ko-KR" altLang="en-US" sz="2800" dirty="0" smtClean="0"/>
              <a:t>함수는 </a:t>
            </a:r>
            <a:r>
              <a:rPr lang="en-US" altLang="ko-KR" sz="2800" dirty="0" smtClean="0"/>
              <a:t>local namespace</a:t>
            </a:r>
            <a:r>
              <a:rPr lang="ko-KR" altLang="en-US" sz="2800" dirty="0" smtClean="0"/>
              <a:t>를 관리하며 상위는 </a:t>
            </a:r>
            <a:r>
              <a:rPr lang="en-US" altLang="ko-KR" sz="2800" dirty="0" smtClean="0"/>
              <a:t>global namespace</a:t>
            </a:r>
            <a:r>
              <a:rPr lang="ko-KR" altLang="en-US" sz="2800" dirty="0" smtClean="0"/>
              <a:t>를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참조가 가능함</a:t>
            </a:r>
            <a:endParaRPr lang="en-US" altLang="ko-KR" sz="2800" dirty="0"/>
          </a:p>
        </p:txBody>
      </p:sp>
      <p:sp>
        <p:nvSpPr>
          <p:cNvPr id="13" name="직사각형 12"/>
          <p:cNvSpPr/>
          <p:nvPr/>
        </p:nvSpPr>
        <p:spPr>
          <a:xfrm>
            <a:off x="971600" y="4507379"/>
            <a:ext cx="266429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/>
              <a:t>d</a:t>
            </a:r>
            <a:r>
              <a:rPr lang="en-US" altLang="ko-KR" dirty="0" err="1" smtClean="0"/>
              <a:t>ef</a:t>
            </a:r>
            <a:r>
              <a:rPr lang="en-US" altLang="ko-KR" dirty="0" smtClean="0"/>
              <a:t> add(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 :</a:t>
            </a:r>
          </a:p>
          <a:p>
            <a:r>
              <a:rPr lang="en-US" altLang="ko-KR" dirty="0" smtClean="0"/>
              <a:t>     return </a:t>
            </a:r>
            <a:r>
              <a:rPr lang="en-US" altLang="ko-KR" dirty="0" err="1" smtClean="0"/>
              <a:t>x+y</a:t>
            </a:r>
            <a:endParaRPr lang="en-US" altLang="ko-KR" dirty="0" smtClean="0"/>
          </a:p>
        </p:txBody>
      </p:sp>
      <p:sp>
        <p:nvSpPr>
          <p:cNvPr id="18" name="아래쪽 화살표 17"/>
          <p:cNvSpPr/>
          <p:nvPr/>
        </p:nvSpPr>
        <p:spPr>
          <a:xfrm rot="16200000">
            <a:off x="4293680" y="4643424"/>
            <a:ext cx="484632" cy="648072"/>
          </a:xfrm>
          <a:prstGeom prst="down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686403" y="417188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변수 할당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220072" y="3789040"/>
            <a:ext cx="3312368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&gt;&gt;&gt; import inspect</a:t>
            </a:r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inspect.getsource</a:t>
            </a:r>
            <a:r>
              <a:rPr lang="en-US" altLang="ko-KR" sz="1200" dirty="0" smtClean="0"/>
              <a:t>(add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 err="1" smtClean="0"/>
              <a:t>u'def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add(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) :\n    return </a:t>
            </a:r>
            <a:r>
              <a:rPr lang="en-US" altLang="ko-KR" sz="1200" dirty="0" err="1" smtClean="0"/>
              <a:t>x+y</a:t>
            </a:r>
            <a:r>
              <a:rPr lang="en-US" altLang="ko-KR" sz="1200" dirty="0" smtClean="0"/>
              <a:t>\n‘</a:t>
            </a:r>
          </a:p>
          <a:p>
            <a:r>
              <a:rPr lang="en-US" altLang="ko-KR" sz="1200" dirty="0"/>
              <a:t>&gt;&gt;&gt;  </a:t>
            </a:r>
            <a:r>
              <a:rPr lang="en-US" altLang="ko-KR" sz="1200" dirty="0" err="1"/>
              <a:t>inspect.getargs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add.func_code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 smtClean="0"/>
              <a:t>Arguments(</a:t>
            </a:r>
            <a:r>
              <a:rPr lang="en-US" altLang="ko-KR" sz="1200" dirty="0" err="1" smtClean="0"/>
              <a:t>args</a:t>
            </a:r>
            <a:r>
              <a:rPr lang="en-US" altLang="ko-KR" sz="1200" dirty="0"/>
              <a:t>=['x', 'y'], </a:t>
            </a:r>
            <a:r>
              <a:rPr lang="en-US" altLang="ko-KR" sz="1200" dirty="0" err="1"/>
              <a:t>varargs</a:t>
            </a:r>
            <a:r>
              <a:rPr lang="en-US" altLang="ko-KR" sz="1200" dirty="0"/>
              <a:t>=None, keywords=None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add.func_gloabls</a:t>
            </a:r>
            <a:endParaRPr lang="en-US" altLang="ko-KR" sz="1200" dirty="0" smtClean="0"/>
          </a:p>
          <a:p>
            <a:r>
              <a:rPr lang="en-US" altLang="ko-KR" sz="1200" dirty="0" smtClean="0"/>
              <a:t>……    # global </a:t>
            </a:r>
            <a:r>
              <a:rPr lang="ko-KR" altLang="en-US" sz="1200" dirty="0" smtClean="0"/>
              <a:t>영역을 보여줌</a:t>
            </a:r>
            <a:endParaRPr lang="en-US" altLang="ko-KR" sz="1200" dirty="0" smtClean="0"/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add.func_code.co_varnames</a:t>
            </a:r>
            <a:endParaRPr lang="en-US" altLang="ko-KR" sz="1200" dirty="0"/>
          </a:p>
          <a:p>
            <a:r>
              <a:rPr lang="en-US" altLang="ko-KR" sz="1200" dirty="0" smtClean="0"/>
              <a:t>(</a:t>
            </a:r>
            <a:r>
              <a:rPr lang="en-US" altLang="ko-KR" sz="1200" dirty="0"/>
              <a:t>'x', 'y</a:t>
            </a:r>
            <a:r>
              <a:rPr lang="en-US" altLang="ko-KR" sz="1200" dirty="0" smtClean="0"/>
              <a:t>')  # local </a:t>
            </a:r>
            <a:r>
              <a:rPr lang="ko-KR" altLang="en-US" sz="1200" dirty="0" smtClean="0"/>
              <a:t>영역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90004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외부 정의 함수 내부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960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Global</a:t>
            </a:r>
            <a:r>
              <a:rPr lang="ko-KR" altLang="en-US" dirty="0" smtClean="0"/>
              <a:t>영역 함수 직접 참조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sz="2800" dirty="0" smtClean="0"/>
              <a:t>외부 함수 정의</a:t>
            </a:r>
            <a:r>
              <a:rPr lang="en-US" altLang="ko-KR" sz="2800" dirty="0" smtClean="0"/>
              <a:t>(global </a:t>
            </a:r>
            <a:r>
              <a:rPr lang="ko-KR" altLang="en-US" sz="2800" dirty="0" smtClean="0"/>
              <a:t>영역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하고 함수를 정의해서 내부 </a:t>
            </a:r>
            <a:r>
              <a:rPr lang="ko-KR" altLang="en-US" sz="2800" dirty="0" err="1" smtClean="0"/>
              <a:t>로직으로</a:t>
            </a:r>
            <a:r>
              <a:rPr lang="ko-KR" altLang="en-US" sz="2800" dirty="0" smtClean="0"/>
              <a:t> 외부함수 호출처리</a:t>
            </a:r>
            <a:endParaRPr lang="en-US" altLang="ko-KR" sz="28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043608" y="3140968"/>
            <a:ext cx="324036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&gt;&gt;&gt;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add(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 smtClean="0"/>
              <a:t>...     </a:t>
            </a:r>
            <a:r>
              <a:rPr lang="en-US" altLang="ko-KR" sz="1200" dirty="0"/>
              <a:t>return x+ y</a:t>
            </a:r>
          </a:p>
          <a:p>
            <a:r>
              <a:rPr lang="en-US" altLang="ko-KR" sz="1200" dirty="0"/>
              <a:t>... </a:t>
            </a:r>
          </a:p>
          <a:p>
            <a:r>
              <a:rPr lang="en-US" altLang="ko-KR" sz="1200" dirty="0"/>
              <a:t>&gt;&gt;&gt; </a:t>
            </a:r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add_call</a:t>
            </a:r>
            <a:r>
              <a:rPr lang="en-US" altLang="ko-KR" sz="1200" dirty="0"/>
              <a:t>(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 smtClean="0"/>
              <a:t>…          </a:t>
            </a:r>
            <a:r>
              <a:rPr lang="en-US" altLang="ko-KR" sz="1200" dirty="0"/>
              <a:t>return add(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 smtClean="0"/>
              <a:t>…</a:t>
            </a:r>
            <a:endParaRPr lang="en-US" altLang="ko-KR" sz="1200" dirty="0"/>
          </a:p>
          <a:p>
            <a:r>
              <a:rPr lang="en-US" altLang="ko-KR" sz="1200" dirty="0" smtClean="0"/>
              <a:t>&gt;&gt;&gt;</a:t>
            </a:r>
            <a:endParaRPr lang="en-US" altLang="ko-KR" sz="1200" dirty="0"/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add_call</a:t>
            </a:r>
            <a:r>
              <a:rPr lang="en-US" altLang="ko-KR" sz="1200" dirty="0" smtClean="0"/>
              <a:t>(5,5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 smtClean="0"/>
              <a:t>10</a:t>
            </a:r>
            <a:endParaRPr lang="en-US" altLang="ko-KR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5004048" y="4834477"/>
            <a:ext cx="29523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Global</a:t>
            </a:r>
            <a:r>
              <a:rPr lang="ko-KR" altLang="en-US" dirty="0" smtClean="0"/>
              <a:t>영역에 있는 함수를  다른 함수 내부에서 사용할 경우는 동일한 이름으로 사용해야 하며 </a:t>
            </a:r>
            <a:r>
              <a:rPr lang="en-US" altLang="ko-KR" dirty="0" smtClean="0"/>
              <a:t>local </a:t>
            </a:r>
            <a:r>
              <a:rPr lang="ko-KR" altLang="en-US" dirty="0" smtClean="0"/>
              <a:t>영역에 동일한 이름이 있으면 안됨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454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Global</a:t>
            </a:r>
            <a:r>
              <a:rPr lang="ko-KR" altLang="en-US" dirty="0" smtClean="0"/>
              <a:t>영역 함수 직접 참조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sz="2800" dirty="0" smtClean="0"/>
              <a:t>외부 함수 정의</a:t>
            </a:r>
            <a:r>
              <a:rPr lang="en-US" altLang="ko-KR" sz="2800" dirty="0" smtClean="0"/>
              <a:t>(global </a:t>
            </a:r>
            <a:r>
              <a:rPr lang="ko-KR" altLang="en-US" sz="2800" dirty="0" smtClean="0"/>
              <a:t>영역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하고 함수를 정의해서 내부 </a:t>
            </a:r>
            <a:r>
              <a:rPr lang="ko-KR" altLang="en-US" sz="2800" dirty="0" err="1" smtClean="0"/>
              <a:t>로직으로</a:t>
            </a:r>
            <a:r>
              <a:rPr lang="ko-KR" altLang="en-US" sz="2800" dirty="0" smtClean="0"/>
              <a:t> 외부함수 호출처리</a:t>
            </a:r>
            <a:endParaRPr lang="en-US" altLang="ko-KR" sz="28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043608" y="3429000"/>
            <a:ext cx="223224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{“add”: “function “}</a:t>
            </a:r>
            <a:endParaRPr lang="en-US" altLang="ko-KR" sz="1200" dirty="0"/>
          </a:p>
        </p:txBody>
      </p:sp>
      <p:sp>
        <p:nvSpPr>
          <p:cNvPr id="7" name="직사각형 6"/>
          <p:cNvSpPr/>
          <p:nvPr/>
        </p:nvSpPr>
        <p:spPr>
          <a:xfrm>
            <a:off x="4644008" y="3124335"/>
            <a:ext cx="324036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&gt;&gt;&gt;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add(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 smtClean="0"/>
              <a:t>...     </a:t>
            </a:r>
            <a:r>
              <a:rPr lang="en-US" altLang="ko-KR" sz="1200" dirty="0"/>
              <a:t>return x+ y</a:t>
            </a:r>
          </a:p>
          <a:p>
            <a:r>
              <a:rPr lang="en-US" altLang="ko-KR" sz="1200" dirty="0"/>
              <a:t>... </a:t>
            </a:r>
          </a:p>
          <a:p>
            <a:r>
              <a:rPr lang="en-US" altLang="ko-KR" sz="1200" dirty="0"/>
              <a:t>&gt;&gt;&gt; </a:t>
            </a:r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add_call</a:t>
            </a:r>
            <a:r>
              <a:rPr lang="en-US" altLang="ko-KR" sz="1200" dirty="0"/>
              <a:t>(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 smtClean="0"/>
              <a:t>…          </a:t>
            </a:r>
            <a:r>
              <a:rPr lang="en-US" altLang="ko-KR" sz="1200" dirty="0"/>
              <a:t>return add(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 smtClean="0"/>
              <a:t>…</a:t>
            </a:r>
            <a:endParaRPr lang="en-US" altLang="ko-KR" sz="1200" dirty="0"/>
          </a:p>
          <a:p>
            <a:r>
              <a:rPr lang="en-US" altLang="ko-KR" sz="1200" dirty="0" smtClean="0"/>
              <a:t>&gt;&gt;&gt;</a:t>
            </a:r>
            <a:endParaRPr lang="en-US" altLang="ko-KR" sz="1200" dirty="0"/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add_call</a:t>
            </a:r>
            <a:r>
              <a:rPr lang="en-US" altLang="ko-KR" sz="1200" dirty="0" smtClean="0"/>
              <a:t>(5,5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 smtClean="0"/>
              <a:t>10</a:t>
            </a:r>
            <a:endParaRPr lang="en-US" altLang="ko-KR" sz="1200" dirty="0"/>
          </a:p>
        </p:txBody>
      </p:sp>
      <p:sp>
        <p:nvSpPr>
          <p:cNvPr id="8" name="직사각형 7"/>
          <p:cNvSpPr/>
          <p:nvPr/>
        </p:nvSpPr>
        <p:spPr>
          <a:xfrm>
            <a:off x="1043608" y="4437111"/>
            <a:ext cx="2232248" cy="576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{‘</a:t>
            </a:r>
            <a:r>
              <a:rPr lang="en-US" altLang="ko-KR" sz="1200" dirty="0" err="1" smtClean="0"/>
              <a:t>x’:</a:t>
            </a:r>
            <a:r>
              <a:rPr lang="en-US" altLang="ko-KR" sz="1200" dirty="0" err="1" smtClean="0"/>
              <a:t>None</a:t>
            </a:r>
            <a:r>
              <a:rPr lang="en-US" altLang="ko-KR" sz="1200" dirty="0" smtClean="0"/>
              <a:t>, ‘</a:t>
            </a:r>
            <a:r>
              <a:rPr lang="en-US" altLang="ko-KR" sz="1200" dirty="0" err="1" smtClean="0"/>
              <a:t>y’:None</a:t>
            </a:r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9" name="직사각형 8"/>
          <p:cNvSpPr/>
          <p:nvPr/>
        </p:nvSpPr>
        <p:spPr>
          <a:xfrm>
            <a:off x="1043608" y="5589240"/>
            <a:ext cx="2232248" cy="703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{‘x’:</a:t>
            </a:r>
            <a:r>
              <a:rPr lang="en-US" altLang="ko-KR" sz="1200" dirty="0" smtClean="0"/>
              <a:t>5, ‘y’:5}</a:t>
            </a:r>
            <a:endParaRPr lang="en-US" altLang="ko-KR" sz="1200" dirty="0"/>
          </a:p>
        </p:txBody>
      </p:sp>
      <p:sp>
        <p:nvSpPr>
          <p:cNvPr id="4" name="직사각형 3"/>
          <p:cNvSpPr/>
          <p:nvPr/>
        </p:nvSpPr>
        <p:spPr>
          <a:xfrm>
            <a:off x="4667336" y="4437112"/>
            <a:ext cx="1992896" cy="5760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꺾인 연결선 9"/>
          <p:cNvCxnSpPr>
            <a:stCxn id="4" idx="1"/>
          </p:cNvCxnSpPr>
          <p:nvPr/>
        </p:nvCxnSpPr>
        <p:spPr>
          <a:xfrm rot="10800000">
            <a:off x="3347864" y="3645024"/>
            <a:ext cx="1319472" cy="1080120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4" idx="1"/>
            <a:endCxn id="8" idx="3"/>
          </p:cNvCxnSpPr>
          <p:nvPr/>
        </p:nvCxnSpPr>
        <p:spPr>
          <a:xfrm rot="10800000">
            <a:off x="3275856" y="4725144"/>
            <a:ext cx="1391480" cy="12700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3608" y="306896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global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43608" y="406778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local(</a:t>
            </a:r>
            <a:r>
              <a:rPr lang="ko-KR" altLang="en-US" dirty="0" smtClean="0"/>
              <a:t>함수정의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43608" y="521990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local(</a:t>
            </a:r>
            <a:r>
              <a:rPr lang="ko-KR" altLang="en-US" dirty="0" smtClean="0"/>
              <a:t>함수실행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644008" y="5116542"/>
            <a:ext cx="1992896" cy="5760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꺾인 연결선 20"/>
          <p:cNvCxnSpPr>
            <a:stCxn id="19" idx="1"/>
            <a:endCxn id="9" idx="3"/>
          </p:cNvCxnSpPr>
          <p:nvPr/>
        </p:nvCxnSpPr>
        <p:spPr>
          <a:xfrm rot="10800000" flipV="1">
            <a:off x="3275856" y="5404574"/>
            <a:ext cx="1368152" cy="536390"/>
          </a:xfrm>
          <a:prstGeom prst="bentConnector3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56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인자로 참조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sz="2800" dirty="0" smtClean="0"/>
              <a:t>외부 함수</a:t>
            </a:r>
            <a:r>
              <a:rPr lang="en-US" altLang="ko-KR" sz="2800" dirty="0" smtClean="0"/>
              <a:t>(global</a:t>
            </a:r>
            <a:r>
              <a:rPr lang="ko-KR" altLang="en-US" sz="2800" dirty="0" smtClean="0"/>
              <a:t>영역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에 정의된 함수를 함수의 인자로 받아 내부 </a:t>
            </a:r>
            <a:r>
              <a:rPr lang="ko-KR" altLang="en-US" sz="2800" dirty="0" err="1" smtClean="0"/>
              <a:t>로직으로</a:t>
            </a:r>
            <a:r>
              <a:rPr lang="ko-KR" altLang="en-US" sz="2800" dirty="0" smtClean="0"/>
              <a:t> 처리</a:t>
            </a:r>
            <a:endParaRPr lang="en-US" altLang="ko-KR" sz="28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043608" y="3140968"/>
            <a:ext cx="324036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&gt;&gt;&gt;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add(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 smtClean="0"/>
              <a:t>...     </a:t>
            </a:r>
            <a:r>
              <a:rPr lang="en-US" altLang="ko-KR" sz="1200" dirty="0"/>
              <a:t>return x+ y</a:t>
            </a:r>
          </a:p>
          <a:p>
            <a:r>
              <a:rPr lang="en-US" altLang="ko-KR" sz="1200" dirty="0"/>
              <a:t>... </a:t>
            </a:r>
          </a:p>
          <a:p>
            <a:r>
              <a:rPr lang="en-US" altLang="ko-KR" sz="1200" dirty="0"/>
              <a:t>&gt;&gt;&gt; </a:t>
            </a:r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add_args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func,x,y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 smtClean="0"/>
              <a:t>…           </a:t>
            </a:r>
            <a:r>
              <a:rPr lang="en-US" altLang="ko-KR" sz="1200" dirty="0"/>
              <a:t>return </a:t>
            </a:r>
            <a:r>
              <a:rPr lang="en-US" altLang="ko-KR" sz="1200" dirty="0" err="1" smtClean="0"/>
              <a:t>func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x,y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 smtClean="0"/>
              <a:t>…</a:t>
            </a:r>
            <a:endParaRPr lang="en-US" altLang="ko-KR" sz="1200" dirty="0"/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add_args</a:t>
            </a:r>
            <a:r>
              <a:rPr lang="en-US" altLang="ko-KR" sz="1200" dirty="0" smtClean="0"/>
              <a:t>(add,5,5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 smtClean="0"/>
              <a:t>10</a:t>
            </a:r>
            <a:endParaRPr lang="en-US" altLang="ko-KR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834477"/>
            <a:ext cx="2952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인자로 받는 함수 이름과 함수 정의내의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이름이 동일할 필요는 없다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633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인자로 참조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sz="2800" dirty="0" smtClean="0"/>
              <a:t>외부 함수</a:t>
            </a:r>
            <a:r>
              <a:rPr lang="en-US" altLang="ko-KR" sz="2800" dirty="0" smtClean="0"/>
              <a:t>(global</a:t>
            </a:r>
            <a:r>
              <a:rPr lang="ko-KR" altLang="en-US" sz="2800" dirty="0" smtClean="0"/>
              <a:t>영역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에 정의된 함수를 함수의 인자로 받아 내부 </a:t>
            </a:r>
            <a:r>
              <a:rPr lang="ko-KR" altLang="en-US" sz="2800" dirty="0" err="1" smtClean="0"/>
              <a:t>로직으로</a:t>
            </a:r>
            <a:r>
              <a:rPr lang="ko-KR" altLang="en-US" sz="2800" dirty="0" smtClean="0"/>
              <a:t> 처리</a:t>
            </a:r>
            <a:endParaRPr lang="en-US" altLang="ko-KR" sz="28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5148064" y="3140968"/>
            <a:ext cx="324036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&gt;&gt;&gt;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add(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 smtClean="0"/>
              <a:t>...     </a:t>
            </a:r>
            <a:r>
              <a:rPr lang="en-US" altLang="ko-KR" sz="1200" dirty="0"/>
              <a:t>return x+ y</a:t>
            </a:r>
          </a:p>
          <a:p>
            <a:r>
              <a:rPr lang="en-US" altLang="ko-KR" sz="1200" dirty="0"/>
              <a:t>... </a:t>
            </a:r>
          </a:p>
          <a:p>
            <a:r>
              <a:rPr lang="en-US" altLang="ko-KR" sz="1200" dirty="0"/>
              <a:t>&gt;&gt;&gt; </a:t>
            </a:r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add_args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func,x,y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 smtClean="0"/>
              <a:t>…           </a:t>
            </a:r>
            <a:r>
              <a:rPr lang="en-US" altLang="ko-KR" sz="1200" dirty="0"/>
              <a:t>return </a:t>
            </a:r>
            <a:r>
              <a:rPr lang="en-US" altLang="ko-KR" sz="1200" dirty="0" err="1" smtClean="0"/>
              <a:t>func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x,y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 smtClean="0"/>
              <a:t>…</a:t>
            </a:r>
            <a:endParaRPr lang="en-US" altLang="ko-KR" sz="1200" dirty="0"/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add_args</a:t>
            </a:r>
            <a:r>
              <a:rPr lang="en-US" altLang="ko-KR" sz="1200" dirty="0" smtClean="0"/>
              <a:t>(add,5,5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 smtClean="0"/>
              <a:t>10</a:t>
            </a:r>
            <a:endParaRPr lang="en-US" altLang="ko-KR" sz="1200" dirty="0"/>
          </a:p>
        </p:txBody>
      </p:sp>
      <p:sp>
        <p:nvSpPr>
          <p:cNvPr id="7" name="직사각형 6"/>
          <p:cNvSpPr/>
          <p:nvPr/>
        </p:nvSpPr>
        <p:spPr>
          <a:xfrm>
            <a:off x="1043608" y="3429000"/>
            <a:ext cx="223224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{“add”: “function “}</a:t>
            </a:r>
            <a:endParaRPr lang="en-US" altLang="ko-KR" sz="1200" dirty="0"/>
          </a:p>
        </p:txBody>
      </p:sp>
      <p:sp>
        <p:nvSpPr>
          <p:cNvPr id="8" name="직사각형 7"/>
          <p:cNvSpPr/>
          <p:nvPr/>
        </p:nvSpPr>
        <p:spPr>
          <a:xfrm>
            <a:off x="1043608" y="4437111"/>
            <a:ext cx="2232248" cy="576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{‘</a:t>
            </a:r>
            <a:r>
              <a:rPr lang="en-US" altLang="ko-KR" sz="1200" dirty="0" err="1" smtClean="0"/>
              <a:t>func</a:t>
            </a:r>
            <a:r>
              <a:rPr lang="en-US" altLang="ko-KR" sz="1200" dirty="0" smtClean="0"/>
              <a:t>’:None, ‘</a:t>
            </a:r>
            <a:r>
              <a:rPr lang="en-US" altLang="ko-KR" sz="1200" dirty="0" err="1" smtClean="0"/>
              <a:t>x’:</a:t>
            </a:r>
            <a:r>
              <a:rPr lang="en-US" altLang="ko-KR" sz="1200" dirty="0" err="1" smtClean="0"/>
              <a:t>None</a:t>
            </a:r>
            <a:r>
              <a:rPr lang="en-US" altLang="ko-KR" sz="1200" dirty="0" smtClean="0"/>
              <a:t>, ‘</a:t>
            </a:r>
            <a:r>
              <a:rPr lang="en-US" altLang="ko-KR" sz="1200" dirty="0" err="1" smtClean="0"/>
              <a:t>y’:None</a:t>
            </a:r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9" name="직사각형 8"/>
          <p:cNvSpPr/>
          <p:nvPr/>
        </p:nvSpPr>
        <p:spPr>
          <a:xfrm>
            <a:off x="1043608" y="5589240"/>
            <a:ext cx="2232248" cy="703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{‘</a:t>
            </a:r>
            <a:r>
              <a:rPr lang="en-US" altLang="ko-KR" sz="1200" dirty="0" err="1" smtClean="0"/>
              <a:t>func</a:t>
            </a:r>
            <a:r>
              <a:rPr lang="en-US" altLang="ko-KR" sz="1200" dirty="0" smtClean="0"/>
              <a:t>’: “add”, ‘x’:</a:t>
            </a:r>
            <a:r>
              <a:rPr lang="en-US" altLang="ko-KR" sz="1200" dirty="0" smtClean="0"/>
              <a:t>5, ‘y’:5}</a:t>
            </a:r>
            <a:endParaRPr lang="en-US" altLang="ko-KR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043608" y="306896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global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43608" y="406778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local(</a:t>
            </a:r>
            <a:r>
              <a:rPr lang="ko-KR" altLang="en-US" dirty="0" smtClean="0"/>
              <a:t>함수정의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43608" y="521990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local(</a:t>
            </a:r>
            <a:r>
              <a:rPr lang="ko-KR" altLang="en-US" dirty="0" smtClean="0"/>
              <a:t>함수실행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148064" y="4509120"/>
            <a:ext cx="1992896" cy="5760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꺾인 연결선 13"/>
          <p:cNvCxnSpPr>
            <a:stCxn id="6" idx="1"/>
          </p:cNvCxnSpPr>
          <p:nvPr/>
        </p:nvCxnSpPr>
        <p:spPr>
          <a:xfrm rot="10800000">
            <a:off x="3275856" y="4725144"/>
            <a:ext cx="1872208" cy="12700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175651" y="5116542"/>
            <a:ext cx="1992896" cy="5760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꺾인 연결선 16"/>
          <p:cNvCxnSpPr>
            <a:endCxn id="7" idx="3"/>
          </p:cNvCxnSpPr>
          <p:nvPr/>
        </p:nvCxnSpPr>
        <p:spPr>
          <a:xfrm rot="10800000">
            <a:off x="3275857" y="3717032"/>
            <a:ext cx="1899795" cy="1687542"/>
          </a:xfrm>
          <a:prstGeom prst="bentConnector3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endCxn id="9" idx="3"/>
          </p:cNvCxnSpPr>
          <p:nvPr/>
        </p:nvCxnSpPr>
        <p:spPr>
          <a:xfrm rot="10800000" flipV="1">
            <a:off x="3275856" y="5404572"/>
            <a:ext cx="1872208" cy="536391"/>
          </a:xfrm>
          <a:prstGeom prst="bentConnector3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62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Nested Function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183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외부함수를 내포함수로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sz="2800" dirty="0" smtClean="0"/>
              <a:t>외부함수를 내부함수 내에 변수에 할당한 후 사용하면 내포함수로 처리됨 </a:t>
            </a:r>
            <a:endParaRPr lang="en-US" altLang="ko-KR" sz="28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043608" y="3645024"/>
            <a:ext cx="3240360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 smtClean="0"/>
          </a:p>
          <a:p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add_nested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nested_add</a:t>
            </a:r>
            <a:r>
              <a:rPr lang="en-US" altLang="ko-KR" sz="1200" dirty="0"/>
              <a:t> = add</a:t>
            </a:r>
          </a:p>
          <a:p>
            <a:r>
              <a:rPr lang="en-US" altLang="ko-KR" sz="1200" dirty="0"/>
              <a:t>    print " local scope ", locals()</a:t>
            </a:r>
          </a:p>
          <a:p>
            <a:r>
              <a:rPr lang="en-US" altLang="ko-KR" sz="1200" dirty="0"/>
              <a:t>    return </a:t>
            </a:r>
            <a:r>
              <a:rPr lang="en-US" altLang="ko-KR" sz="1200" dirty="0" err="1"/>
              <a:t>nested_add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err="1"/>
              <a:t>add_nested</a:t>
            </a:r>
            <a:r>
              <a:rPr lang="en-US" altLang="ko-KR" sz="1200" dirty="0"/>
              <a:t>(5,5)</a:t>
            </a:r>
          </a:p>
          <a:p>
            <a:r>
              <a:rPr lang="en-US" altLang="ko-KR" sz="1200" dirty="0"/>
              <a:t> local scope  {'y': 5, 'x': 5, '</a:t>
            </a:r>
            <a:r>
              <a:rPr lang="en-US" altLang="ko-KR" sz="1200" dirty="0" err="1"/>
              <a:t>nested_add</a:t>
            </a:r>
            <a:r>
              <a:rPr lang="en-US" altLang="ko-KR" sz="1200" dirty="0"/>
              <a:t>': &lt;function add at 0x1049B270&gt;}</a:t>
            </a:r>
          </a:p>
          <a:p>
            <a:r>
              <a:rPr lang="en-US" altLang="ko-KR" sz="1200" dirty="0"/>
              <a:t>Out[201]: 10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8" name="직사각형 7"/>
          <p:cNvSpPr/>
          <p:nvPr/>
        </p:nvSpPr>
        <p:spPr>
          <a:xfrm>
            <a:off x="4788024" y="3645024"/>
            <a:ext cx="3240360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add_not_nested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) </a:t>
            </a:r>
            <a:r>
              <a:rPr lang="en-US" altLang="ko-KR" sz="1200" dirty="0" smtClean="0"/>
              <a:t>:</a:t>
            </a:r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add_value</a:t>
            </a:r>
            <a:r>
              <a:rPr lang="en-US" altLang="ko-KR" sz="1200" dirty="0"/>
              <a:t> = add(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 print " local scope ", locals()</a:t>
            </a:r>
          </a:p>
          <a:p>
            <a:r>
              <a:rPr lang="en-US" altLang="ko-KR" sz="1200" dirty="0"/>
              <a:t>    return </a:t>
            </a:r>
            <a:r>
              <a:rPr lang="en-US" altLang="ko-KR" sz="1200" dirty="0" err="1"/>
              <a:t>add_value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err="1"/>
              <a:t>add_not_nested</a:t>
            </a:r>
            <a:r>
              <a:rPr lang="en-US" altLang="ko-KR" sz="1200" dirty="0"/>
              <a:t>(5,5)</a:t>
            </a:r>
          </a:p>
          <a:p>
            <a:r>
              <a:rPr lang="en-US" altLang="ko-KR" sz="1200" dirty="0"/>
              <a:t> local scope  {'y': 5, 'x': 5, '</a:t>
            </a:r>
            <a:r>
              <a:rPr lang="en-US" altLang="ko-KR" sz="1200" dirty="0" err="1"/>
              <a:t>add_value</a:t>
            </a:r>
            <a:r>
              <a:rPr lang="en-US" altLang="ko-KR" sz="1200" dirty="0"/>
              <a:t>': 10}</a:t>
            </a:r>
          </a:p>
          <a:p>
            <a:r>
              <a:rPr lang="en-US" altLang="ko-KR" sz="1200" dirty="0"/>
              <a:t>Out[203]: 10</a:t>
            </a:r>
          </a:p>
          <a:p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4932040" y="321297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 </a:t>
            </a:r>
            <a:r>
              <a:rPr lang="en-US" altLang="ko-KR" dirty="0" smtClean="0"/>
              <a:t>global </a:t>
            </a:r>
            <a:r>
              <a:rPr lang="ko-KR" altLang="en-US" dirty="0" smtClean="0"/>
              <a:t>영역 참조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79612" y="316840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 </a:t>
            </a:r>
            <a:r>
              <a:rPr lang="en-US" altLang="ko-KR" dirty="0" smtClean="0"/>
              <a:t>local </a:t>
            </a:r>
            <a:r>
              <a:rPr lang="ko-KR" altLang="en-US" dirty="0" smtClean="0"/>
              <a:t>영역 참조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893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</a:t>
            </a:r>
            <a:r>
              <a:rPr lang="ko-KR" altLang="en-US" dirty="0" smtClean="0"/>
              <a:t>내부에 </a:t>
            </a:r>
            <a:r>
              <a:rPr lang="ko-KR" altLang="en-US" dirty="0" smtClean="0"/>
              <a:t> 내포함수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1568203"/>
          </a:xfrm>
        </p:spPr>
        <p:txBody>
          <a:bodyPr>
            <a:normAutofit fontScale="92500" lnSpcReduction="20000"/>
          </a:bodyPr>
          <a:lstStyle/>
          <a:p>
            <a:pPr marL="457200" lvl="1" indent="0" fontAlgn="base">
              <a:buNone/>
            </a:pPr>
            <a:r>
              <a:rPr lang="ko-KR" altLang="en-US" sz="2800" dirty="0" smtClean="0"/>
              <a:t>함수 내부에 함수를 정의하고 직접 내부에서 사용</a:t>
            </a:r>
            <a:endParaRPr lang="en-US" altLang="ko-KR" sz="2800" dirty="0" smtClean="0"/>
          </a:p>
          <a:p>
            <a:pPr marL="457200" lvl="1" indent="0" fontAlgn="base">
              <a:buNone/>
            </a:pPr>
            <a:r>
              <a:rPr lang="ko-KR" altLang="en-US" sz="2800" dirty="0" smtClean="0"/>
              <a:t>외부에  정의된 함수는 </a:t>
            </a:r>
            <a:r>
              <a:rPr lang="en-US" altLang="ko-KR" sz="2800" dirty="0" smtClean="0"/>
              <a:t>global </a:t>
            </a:r>
            <a:r>
              <a:rPr lang="ko-KR" altLang="en-US" sz="2800" dirty="0" smtClean="0"/>
              <a:t>영역이므로 항상 사용이 가능하나 </a:t>
            </a:r>
            <a:r>
              <a:rPr lang="en-US" altLang="ko-KR" sz="2800" dirty="0" smtClean="0"/>
              <a:t>nested </a:t>
            </a:r>
            <a:r>
              <a:rPr lang="ko-KR" altLang="en-US" sz="2800" dirty="0" smtClean="0"/>
              <a:t>함수는 함수 호출된 경우 내부적으로 처리 </a:t>
            </a:r>
            <a:endParaRPr lang="en-US" altLang="ko-KR" sz="28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043608" y="3645024"/>
            <a:ext cx="3240360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 smtClean="0"/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add_nested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…         </a:t>
            </a:r>
            <a:r>
              <a:rPr lang="en-US" altLang="ko-KR" sz="1200" dirty="0" err="1"/>
              <a:t>nested_add</a:t>
            </a:r>
            <a:r>
              <a:rPr lang="en-US" altLang="ko-KR" sz="1200" dirty="0"/>
              <a:t> = add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…         </a:t>
            </a:r>
            <a:r>
              <a:rPr lang="en-US" altLang="ko-KR" sz="1200" dirty="0"/>
              <a:t>print " local scope ", locals()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…         </a:t>
            </a:r>
            <a:r>
              <a:rPr lang="en-US" altLang="ko-KR" sz="1200" dirty="0"/>
              <a:t>return </a:t>
            </a:r>
            <a:r>
              <a:rPr lang="en-US" altLang="ko-KR" sz="1200" dirty="0" err="1"/>
              <a:t>nested_add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add_nested</a:t>
            </a:r>
            <a:r>
              <a:rPr lang="en-US" altLang="ko-KR" sz="1200" dirty="0" smtClean="0"/>
              <a:t>(5,5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local scope  {'y': 5, 'x': 5, '</a:t>
            </a:r>
            <a:r>
              <a:rPr lang="en-US" altLang="ko-KR" sz="1200" dirty="0" err="1"/>
              <a:t>nested_add</a:t>
            </a:r>
            <a:r>
              <a:rPr lang="en-US" altLang="ko-KR" sz="1200" dirty="0"/>
              <a:t>': &lt;function add at 0x1049B270&gt;}</a:t>
            </a:r>
          </a:p>
          <a:p>
            <a:r>
              <a:rPr lang="en-US" altLang="ko-KR" sz="1200" dirty="0" smtClean="0"/>
              <a:t>10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8" name="직사각형 7"/>
          <p:cNvSpPr/>
          <p:nvPr/>
        </p:nvSpPr>
        <p:spPr>
          <a:xfrm>
            <a:off x="4788024" y="3645024"/>
            <a:ext cx="3240360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&gt;&gt;&gt;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add_in_nested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…      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add(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…               </a:t>
            </a:r>
            <a:r>
              <a:rPr lang="en-US" altLang="ko-KR" sz="1200" dirty="0"/>
              <a:t>return </a:t>
            </a:r>
            <a:r>
              <a:rPr lang="en-US" altLang="ko-KR" sz="1200" dirty="0" err="1"/>
              <a:t>x+y</a:t>
            </a:r>
            <a:endParaRPr lang="en-US" altLang="ko-KR" sz="1200" dirty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…          </a:t>
            </a:r>
            <a:r>
              <a:rPr lang="en-US" altLang="ko-KR" sz="1200" dirty="0"/>
              <a:t>print " local scope ", locals()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…          </a:t>
            </a:r>
            <a:r>
              <a:rPr lang="en-US" altLang="ko-KR" sz="1200" dirty="0"/>
              <a:t>return add(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add_in_nested</a:t>
            </a:r>
            <a:r>
              <a:rPr lang="en-US" altLang="ko-KR" sz="1200" dirty="0" smtClean="0"/>
              <a:t>(5,5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local scope  {'y': 5, 'x': 5, 'add': &lt;function add at 0x104D64B0&gt;}</a:t>
            </a:r>
          </a:p>
          <a:p>
            <a:r>
              <a:rPr lang="en-US" altLang="ko-KR" sz="1200" dirty="0" smtClean="0"/>
              <a:t>10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4932040" y="321297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Local </a:t>
            </a:r>
            <a:r>
              <a:rPr lang="ko-KR" altLang="en-US" dirty="0" smtClean="0"/>
              <a:t>영역 참조</a:t>
            </a:r>
            <a:r>
              <a:rPr lang="en-US" altLang="ko-KR" dirty="0" smtClean="0"/>
              <a:t>(nested)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79612" y="316840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 </a:t>
            </a:r>
            <a:r>
              <a:rPr lang="en-US" altLang="ko-KR" dirty="0" smtClean="0"/>
              <a:t>local </a:t>
            </a:r>
            <a:r>
              <a:rPr lang="ko-KR" altLang="en-US" dirty="0" smtClean="0"/>
              <a:t>영역 참조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808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실</a:t>
            </a:r>
            <a:r>
              <a:rPr lang="ko-KR" altLang="en-US" dirty="0"/>
              <a:t>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함수 정의된 것을 함수명과 함수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주고 실행함 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1475656" y="3509348"/>
            <a:ext cx="6120680" cy="2007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함수명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파라미터값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파라미터값</a:t>
            </a:r>
            <a:r>
              <a:rPr lang="en-US" altLang="ko-KR" dirty="0" smtClean="0"/>
              <a:t>, ……) </a:t>
            </a:r>
            <a:r>
              <a:rPr lang="en-US" altLang="ko-KR" dirty="0">
                <a:sym typeface="Wingdings" panose="05000000000000000000" pitchFamily="2" charset="2"/>
              </a:rPr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920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처리 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ko-KR" altLang="en-US" dirty="0" err="1" smtClean="0"/>
              <a:t>함수명</a:t>
            </a:r>
            <a:r>
              <a:rPr lang="en-US" altLang="ko-KR" dirty="0" smtClean="0"/>
              <a:t>: add</a:t>
            </a:r>
          </a:p>
          <a:p>
            <a:pPr marL="457200" lvl="1" indent="0" fontAlgn="base">
              <a:buNone/>
            </a:pPr>
            <a:r>
              <a:rPr lang="ko-KR" altLang="en-US" dirty="0" err="1" smtClean="0"/>
              <a:t>파라미터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x,y</a:t>
            </a:r>
            <a:endParaRPr lang="en-US" altLang="ko-KR" dirty="0" smtClean="0"/>
          </a:p>
          <a:p>
            <a:pPr marL="457200" lvl="1" indent="0" fontAlgn="base">
              <a:buNone/>
            </a:pPr>
            <a:r>
              <a:rPr lang="ko-KR" altLang="en-US" dirty="0" smtClean="0"/>
              <a:t>결과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x+y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3061860" y="3284984"/>
            <a:ext cx="2662268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/>
              <a:t>d</a:t>
            </a:r>
            <a:r>
              <a:rPr lang="en-US" altLang="ko-KR" dirty="0" err="1" smtClean="0"/>
              <a:t>ef</a:t>
            </a:r>
            <a:r>
              <a:rPr lang="en-US" altLang="ko-KR" dirty="0" smtClean="0"/>
              <a:t> add(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 :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return </a:t>
            </a:r>
            <a:r>
              <a:rPr lang="en-US" altLang="ko-KR" dirty="0" err="1" smtClean="0"/>
              <a:t>x+y</a:t>
            </a:r>
            <a:endParaRPr lang="ko-KR" altLang="en-US" dirty="0"/>
          </a:p>
        </p:txBody>
      </p:sp>
      <p:sp>
        <p:nvSpPr>
          <p:cNvPr id="5" name="오른쪽 화살표 4"/>
          <p:cNvSpPr/>
          <p:nvPr/>
        </p:nvSpPr>
        <p:spPr>
          <a:xfrm>
            <a:off x="2339752" y="4255439"/>
            <a:ext cx="61836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>
            <a:off x="6012160" y="4222063"/>
            <a:ext cx="61836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39552" y="4149079"/>
            <a:ext cx="158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입력</a:t>
            </a:r>
            <a:endParaRPr lang="en-US" altLang="ko-KR" dirty="0" smtClean="0"/>
          </a:p>
          <a:p>
            <a:pPr algn="ctr"/>
            <a:r>
              <a:rPr lang="en-US" altLang="ko-KR" dirty="0"/>
              <a:t>(</a:t>
            </a:r>
            <a:r>
              <a:rPr lang="ko-KR" altLang="en-US" dirty="0" err="1" smtClean="0"/>
              <a:t>파라미터</a:t>
            </a:r>
            <a:r>
              <a:rPr lang="en-US" altLang="ko-KR" dirty="0" smtClean="0"/>
              <a:t>)</a:t>
            </a:r>
          </a:p>
          <a:p>
            <a:pPr algn="ctr"/>
            <a:r>
              <a:rPr lang="en-US" altLang="ko-KR" dirty="0" smtClean="0"/>
              <a:t>x=5, y=5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04248" y="4149079"/>
            <a:ext cx="1656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출력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Return </a:t>
            </a:r>
            <a:r>
              <a:rPr lang="ko-KR" altLang="en-US" dirty="0" smtClean="0"/>
              <a:t>결과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x+y</a:t>
            </a:r>
            <a:r>
              <a:rPr lang="en-US" altLang="ko-KR" dirty="0" smtClean="0"/>
              <a:t>: 10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061860" y="4712369"/>
            <a:ext cx="2662268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add(5,5) </a:t>
            </a:r>
          </a:p>
        </p:txBody>
      </p:sp>
    </p:spTree>
    <p:extLst>
      <p:ext uri="{BB962C8B-B14F-4D97-AF65-F5344CB8AC3E}">
        <p14:creationId xmlns:p14="http://schemas.microsoft.com/office/powerpoint/2010/main" val="244515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</a:t>
            </a:r>
            <a:r>
              <a:rPr lang="ko-KR" altLang="en-US" dirty="0" smtClean="0"/>
              <a:t>처리 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sz="2800" dirty="0" smtClean="0"/>
              <a:t>함수 </a:t>
            </a:r>
            <a:r>
              <a:rPr lang="ko-KR" altLang="en-US" sz="2800" dirty="0" err="1" smtClean="0"/>
              <a:t>정의시</a:t>
            </a:r>
            <a:r>
              <a:rPr lang="ko-KR" altLang="en-US" sz="2800" dirty="0" smtClean="0"/>
              <a:t> 결과값이 있는 경우는 항상 </a:t>
            </a:r>
            <a:r>
              <a:rPr lang="en-US" altLang="ko-KR" sz="2800" dirty="0" smtClean="0"/>
              <a:t>return </a:t>
            </a:r>
            <a:r>
              <a:rPr lang="ko-KR" altLang="en-US" sz="2800" dirty="0" smtClean="0"/>
              <a:t>을 사용해서 전달해야 함</a:t>
            </a:r>
            <a:endParaRPr lang="en-US" altLang="ko-KR" sz="2800" dirty="0"/>
          </a:p>
        </p:txBody>
      </p:sp>
      <p:sp>
        <p:nvSpPr>
          <p:cNvPr id="4" name="직사각형 3"/>
          <p:cNvSpPr/>
          <p:nvPr/>
        </p:nvSpPr>
        <p:spPr>
          <a:xfrm>
            <a:off x="1187624" y="3429000"/>
            <a:ext cx="266429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결과값이 없는 경우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187624" y="5013176"/>
            <a:ext cx="266429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결과값이 있는 경우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076056" y="3140968"/>
            <a:ext cx="2664296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&gt;&gt;&gt;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() :</a:t>
            </a:r>
          </a:p>
          <a:p>
            <a:r>
              <a:rPr lang="en-US" altLang="ko-KR" sz="1200" dirty="0" smtClean="0"/>
              <a:t>…    </a:t>
            </a:r>
            <a:r>
              <a:rPr lang="en-US" altLang="ko-KR" sz="1200" dirty="0"/>
              <a:t>print " no return " </a:t>
            </a:r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func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/>
              <a:t> no return </a:t>
            </a:r>
          </a:p>
          <a:p>
            <a:r>
              <a:rPr lang="en-US" altLang="ko-KR" sz="1200" dirty="0" smtClean="0"/>
              <a:t>&gt;&gt;&gt;</a:t>
            </a:r>
            <a:endParaRPr lang="en-US" altLang="ko-KR" sz="1200" dirty="0"/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func_return</a:t>
            </a:r>
            <a:r>
              <a:rPr lang="en-US" altLang="ko-KR" sz="1200" dirty="0"/>
              <a:t>() :</a:t>
            </a:r>
          </a:p>
          <a:p>
            <a:r>
              <a:rPr lang="en-US" altLang="ko-KR" sz="1200" dirty="0" smtClean="0"/>
              <a:t>…          return </a:t>
            </a:r>
            <a:r>
              <a:rPr lang="en-US" altLang="ko-KR" sz="1200" dirty="0"/>
              <a:t>add(5,5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func_return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 smtClean="0"/>
              <a:t>10</a:t>
            </a:r>
            <a:endParaRPr lang="en-US" altLang="ko-KR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5088430" y="3429000"/>
            <a:ext cx="2363890" cy="115212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stCxn id="4" idx="3"/>
          </p:cNvCxnSpPr>
          <p:nvPr/>
        </p:nvCxnSpPr>
        <p:spPr>
          <a:xfrm>
            <a:off x="3851920" y="3717032"/>
            <a:ext cx="1152128" cy="288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088430" y="4750634"/>
            <a:ext cx="2363890" cy="115212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11" idx="3"/>
          </p:cNvCxnSpPr>
          <p:nvPr/>
        </p:nvCxnSpPr>
        <p:spPr>
          <a:xfrm>
            <a:off x="3851920" y="5301208"/>
            <a:ext cx="123651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42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함수 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367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정의 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320040" lvl="1" indent="0">
              <a:buNone/>
            </a:pPr>
            <a:r>
              <a:rPr lang="ko-KR" altLang="en-US" sz="2800" dirty="0" smtClean="0"/>
              <a:t>함수를 하나로 정의하면 </a:t>
            </a:r>
            <a:r>
              <a:rPr lang="en-US" altLang="ko-KR" sz="2800" dirty="0" smtClean="0"/>
              <a:t>function class</a:t>
            </a:r>
            <a:r>
              <a:rPr lang="ko-KR" altLang="en-US" sz="2800" dirty="0" smtClean="0"/>
              <a:t>의 </a:t>
            </a:r>
            <a:r>
              <a:rPr lang="ko-KR" altLang="en-US" sz="2800" dirty="0" err="1" smtClean="0"/>
              <a:t>인스턴스로</a:t>
            </a:r>
            <a:r>
              <a:rPr lang="ko-KR" altLang="en-US" sz="2800" dirty="0" smtClean="0"/>
              <a:t> 만들어 짐</a:t>
            </a:r>
            <a:endParaRPr lang="en-US" altLang="ko-KR" sz="28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755576" y="4509120"/>
            <a:ext cx="288032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d</a:t>
            </a:r>
            <a:r>
              <a:rPr lang="en-US" altLang="ko-KR" sz="1400" dirty="0" err="1" smtClean="0"/>
              <a:t>ef</a:t>
            </a:r>
            <a:r>
              <a:rPr lang="en-US" altLang="ko-KR" sz="1400" dirty="0" smtClean="0"/>
              <a:t>  </a:t>
            </a:r>
            <a:r>
              <a:rPr lang="ko-KR" altLang="en-US" sz="1400" dirty="0" err="1" smtClean="0"/>
              <a:t>함수명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함수 </a:t>
            </a:r>
            <a:r>
              <a:rPr lang="ko-KR" altLang="en-US" sz="1400" dirty="0" err="1" smtClean="0"/>
              <a:t>파라미터</a:t>
            </a:r>
            <a:r>
              <a:rPr lang="en-US" altLang="ko-KR" sz="1400" dirty="0" smtClean="0"/>
              <a:t>) :</a:t>
            </a:r>
          </a:p>
          <a:p>
            <a:pPr algn="ctr"/>
            <a:r>
              <a:rPr lang="ko-KR" altLang="en-US" sz="1400" dirty="0" smtClean="0"/>
              <a:t>함수 </a:t>
            </a:r>
            <a:r>
              <a:rPr lang="ko-KR" altLang="en-US" sz="1400" dirty="0" err="1" smtClean="0"/>
              <a:t>로직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함수결과처리</a:t>
            </a:r>
            <a:r>
              <a:rPr lang="en-US" altLang="ko-KR" sz="1400" dirty="0" smtClean="0"/>
              <a:t>(return/yield)</a:t>
            </a:r>
            <a:endParaRPr lang="en-US" altLang="ko-KR" sz="1400" dirty="0"/>
          </a:p>
          <a:p>
            <a:pPr algn="ctr"/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6300192" y="3212976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object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148064" y="4797152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function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266993" y="4793298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code</a:t>
            </a:r>
            <a:endParaRPr lang="ko-KR" altLang="en-US" dirty="0"/>
          </a:p>
        </p:txBody>
      </p:sp>
      <p:cxnSp>
        <p:nvCxnSpPr>
          <p:cNvPr id="9" name="꺾인 연결선 8"/>
          <p:cNvCxnSpPr>
            <a:stCxn id="7" idx="0"/>
            <a:endCxn id="4" idx="2"/>
          </p:cNvCxnSpPr>
          <p:nvPr/>
        </p:nvCxnSpPr>
        <p:spPr>
          <a:xfrm rot="5400000" flipH="1" flipV="1">
            <a:off x="6084168" y="3825044"/>
            <a:ext cx="792088" cy="11521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8" idx="0"/>
            <a:endCxn id="4" idx="2"/>
          </p:cNvCxnSpPr>
          <p:nvPr/>
        </p:nvCxnSpPr>
        <p:spPr>
          <a:xfrm rot="16200000" flipV="1">
            <a:off x="7145560" y="3915780"/>
            <a:ext cx="788234" cy="9668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7" idx="3"/>
            <a:endCxn id="8" idx="1"/>
          </p:cNvCxnSpPr>
          <p:nvPr/>
        </p:nvCxnSpPr>
        <p:spPr>
          <a:xfrm flipV="1">
            <a:off x="6660232" y="5189342"/>
            <a:ext cx="606761" cy="3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7" idx="1"/>
          </p:cNvCxnSpPr>
          <p:nvPr/>
        </p:nvCxnSpPr>
        <p:spPr>
          <a:xfrm flipH="1">
            <a:off x="3635896" y="5193196"/>
            <a:ext cx="1512168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63888" y="5327630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인스턴스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객체 생성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0413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61251</TotalTime>
  <Words>2542</Words>
  <Application>Microsoft Office PowerPoint</Application>
  <PresentationFormat>화면 슬라이드 쇼(4:3)</PresentationFormat>
  <Paragraphs>554</Paragraphs>
  <Slides>48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49" baseType="lpstr">
      <vt:lpstr>가을</vt:lpstr>
      <vt:lpstr>Python  함수 기본 이해하기 2.x</vt:lpstr>
      <vt:lpstr>함수란</vt:lpstr>
      <vt:lpstr>함수란  </vt:lpstr>
      <vt:lpstr>함수 정의</vt:lpstr>
      <vt:lpstr>함수 실행</vt:lpstr>
      <vt:lpstr>함수 처리 예시</vt:lpstr>
      <vt:lpstr>함수 처리 결과</vt:lpstr>
      <vt:lpstr>함수 구조</vt:lpstr>
      <vt:lpstr>함수 정의  </vt:lpstr>
      <vt:lpstr>함수 내부 구조 조회   </vt:lpstr>
      <vt:lpstr>함수 정의 예시 : dir()  </vt:lpstr>
      <vt:lpstr>함수 정의 예시 : 세부 기능 표시  </vt:lpstr>
      <vt:lpstr>함수 실행 </vt:lpstr>
      <vt:lpstr>함수 실행 예시 </vt:lpstr>
      <vt:lpstr>Class로 함수 정의 및 실행</vt:lpstr>
      <vt:lpstr>Class로 함수 정의 및 실행</vt:lpstr>
      <vt:lpstr>Class내의 함수 내부 구조</vt:lpstr>
      <vt:lpstr>Callable check</vt:lpstr>
      <vt:lpstr>__call__ 메소드 존재유무</vt:lpstr>
      <vt:lpstr>callable 함수로 실행유무 확인</vt:lpstr>
      <vt:lpstr>Lambda 객체 구조</vt:lpstr>
      <vt:lpstr>Lambda 구조</vt:lpstr>
      <vt:lpstr>즉시실행 함수</vt:lpstr>
      <vt:lpstr>함수 인자구조</vt:lpstr>
      <vt:lpstr>함수 인자 종류</vt:lpstr>
      <vt:lpstr>함수 인자 확인: 고정위치</vt:lpstr>
      <vt:lpstr>함수 인자 확인: 고정 키값</vt:lpstr>
      <vt:lpstr>함수 인자 확인: 가변 위치</vt:lpstr>
      <vt:lpstr>함수 인자 확인: 가변 키값</vt:lpstr>
      <vt:lpstr>함수 인자 혼합 처리</vt:lpstr>
      <vt:lpstr>함수 인자 처리 순서-1</vt:lpstr>
      <vt:lpstr>함수 인자 처리 순서-2</vt:lpstr>
      <vt:lpstr>함수명 이해하기</vt:lpstr>
      <vt:lpstr>함수 구조  </vt:lpstr>
      <vt:lpstr>함수명은 단순 식별자 역할만</vt:lpstr>
      <vt:lpstr>함수 scope</vt:lpstr>
      <vt:lpstr>함수 변수 Scoping</vt:lpstr>
      <vt:lpstr>지역변수와 전역변수</vt:lpstr>
      <vt:lpstr>locals()/globals()  </vt:lpstr>
      <vt:lpstr>함수Namespace 추가 조회</vt:lpstr>
      <vt:lpstr>외부 정의 함수 내부 사용</vt:lpstr>
      <vt:lpstr>Global영역 함수 직접 참조</vt:lpstr>
      <vt:lpstr>Global영역 함수 직접 참조: 예시</vt:lpstr>
      <vt:lpstr>함수 인자로 참조</vt:lpstr>
      <vt:lpstr>함수 인자로 참조: 예시</vt:lpstr>
      <vt:lpstr>Nested Function</vt:lpstr>
      <vt:lpstr>외부함수를 내포함수로 사용</vt:lpstr>
      <vt:lpstr>함수 내부에  내포함수 사용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670</cp:revision>
  <dcterms:created xsi:type="dcterms:W3CDTF">2015-12-01T07:34:30Z</dcterms:created>
  <dcterms:modified xsi:type="dcterms:W3CDTF">2016-03-07T07:02:21Z</dcterms:modified>
</cp:coreProperties>
</file>