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65"/>
  </p:notesMasterIdLst>
  <p:sldIdLst>
    <p:sldId id="256" r:id="rId2"/>
    <p:sldId id="1035" r:id="rId3"/>
    <p:sldId id="748" r:id="rId4"/>
    <p:sldId id="352" r:id="rId5"/>
    <p:sldId id="957" r:id="rId6"/>
    <p:sldId id="960" r:id="rId7"/>
    <p:sldId id="959" r:id="rId8"/>
    <p:sldId id="952" r:id="rId9"/>
    <p:sldId id="958" r:id="rId10"/>
    <p:sldId id="975" r:id="rId11"/>
    <p:sldId id="962" r:id="rId12"/>
    <p:sldId id="964" r:id="rId13"/>
    <p:sldId id="963" r:id="rId14"/>
    <p:sldId id="954" r:id="rId15"/>
    <p:sldId id="965" r:id="rId16"/>
    <p:sldId id="966" r:id="rId17"/>
    <p:sldId id="967" r:id="rId18"/>
    <p:sldId id="1071" r:id="rId19"/>
    <p:sldId id="1072" r:id="rId20"/>
    <p:sldId id="955" r:id="rId21"/>
    <p:sldId id="956" r:id="rId22"/>
    <p:sldId id="961" r:id="rId23"/>
    <p:sldId id="369" r:id="rId24"/>
    <p:sldId id="672" r:id="rId25"/>
    <p:sldId id="970" r:id="rId26"/>
    <p:sldId id="673" r:id="rId27"/>
    <p:sldId id="971" r:id="rId28"/>
    <p:sldId id="972" r:id="rId29"/>
    <p:sldId id="968" r:id="rId30"/>
    <p:sldId id="572" r:id="rId31"/>
    <p:sldId id="973" r:id="rId32"/>
    <p:sldId id="974" r:id="rId33"/>
    <p:sldId id="749" r:id="rId34"/>
    <p:sldId id="583" r:id="rId35"/>
    <p:sldId id="584" r:id="rId36"/>
    <p:sldId id="987" r:id="rId37"/>
    <p:sldId id="586" r:id="rId38"/>
    <p:sldId id="587" r:id="rId39"/>
    <p:sldId id="588" r:id="rId40"/>
    <p:sldId id="988" r:id="rId41"/>
    <p:sldId id="1126" r:id="rId42"/>
    <p:sldId id="1127" r:id="rId43"/>
    <p:sldId id="1037" r:id="rId44"/>
    <p:sldId id="1038" r:id="rId45"/>
    <p:sldId id="1039" r:id="rId46"/>
    <p:sldId id="1040" r:id="rId47"/>
    <p:sldId id="1041" r:id="rId48"/>
    <p:sldId id="1042" r:id="rId49"/>
    <p:sldId id="1036" r:id="rId50"/>
    <p:sldId id="750" r:id="rId51"/>
    <p:sldId id="658" r:id="rId52"/>
    <p:sldId id="659" r:id="rId53"/>
    <p:sldId id="660" r:id="rId54"/>
    <p:sldId id="661" r:id="rId55"/>
    <p:sldId id="662" r:id="rId56"/>
    <p:sldId id="663" r:id="rId57"/>
    <p:sldId id="664" r:id="rId58"/>
    <p:sldId id="1043" r:id="rId59"/>
    <p:sldId id="1044" r:id="rId60"/>
    <p:sldId id="1045" r:id="rId61"/>
    <p:sldId id="1048" r:id="rId62"/>
    <p:sldId id="1047" r:id="rId63"/>
    <p:sldId id="1049" r:id="rId64"/>
    <p:sldId id="1050" r:id="rId65"/>
    <p:sldId id="1051" r:id="rId66"/>
    <p:sldId id="1046" r:id="rId67"/>
    <p:sldId id="1030" r:id="rId68"/>
    <p:sldId id="1031" r:id="rId69"/>
    <p:sldId id="1032" r:id="rId70"/>
    <p:sldId id="1033" r:id="rId71"/>
    <p:sldId id="1034" r:id="rId72"/>
    <p:sldId id="782" r:id="rId73"/>
    <p:sldId id="785" r:id="rId74"/>
    <p:sldId id="786" r:id="rId75"/>
    <p:sldId id="787" r:id="rId76"/>
    <p:sldId id="788" r:id="rId77"/>
    <p:sldId id="1014" r:id="rId78"/>
    <p:sldId id="1028" r:id="rId79"/>
    <p:sldId id="1029" r:id="rId80"/>
    <p:sldId id="1015" r:id="rId81"/>
    <p:sldId id="1125" r:id="rId82"/>
    <p:sldId id="1016" r:id="rId83"/>
    <p:sldId id="1017" r:id="rId84"/>
    <p:sldId id="1018" r:id="rId85"/>
    <p:sldId id="1019" r:id="rId86"/>
    <p:sldId id="1020" r:id="rId87"/>
    <p:sldId id="1021" r:id="rId88"/>
    <p:sldId id="1023" r:id="rId89"/>
    <p:sldId id="1022" r:id="rId90"/>
    <p:sldId id="1026" r:id="rId91"/>
    <p:sldId id="1025" r:id="rId92"/>
    <p:sldId id="1027" r:id="rId93"/>
    <p:sldId id="1111" r:id="rId94"/>
    <p:sldId id="1115" r:id="rId95"/>
    <p:sldId id="1113" r:id="rId96"/>
    <p:sldId id="1114" r:id="rId97"/>
    <p:sldId id="1122" r:id="rId98"/>
    <p:sldId id="1123" r:id="rId99"/>
    <p:sldId id="1116" r:id="rId100"/>
    <p:sldId id="1117" r:id="rId101"/>
    <p:sldId id="1118" r:id="rId102"/>
    <p:sldId id="1121" r:id="rId103"/>
    <p:sldId id="1120" r:id="rId104"/>
    <p:sldId id="1124" r:id="rId105"/>
    <p:sldId id="1007" r:id="rId106"/>
    <p:sldId id="976" r:id="rId107"/>
    <p:sldId id="977" r:id="rId108"/>
    <p:sldId id="978" r:id="rId109"/>
    <p:sldId id="1101" r:id="rId110"/>
    <p:sldId id="1100" r:id="rId111"/>
    <p:sldId id="1070" r:id="rId112"/>
    <p:sldId id="1069" r:id="rId113"/>
    <p:sldId id="979" r:id="rId114"/>
    <p:sldId id="1073" r:id="rId115"/>
    <p:sldId id="1110" r:id="rId116"/>
    <p:sldId id="1008" r:id="rId117"/>
    <p:sldId id="1076" r:id="rId118"/>
    <p:sldId id="1077" r:id="rId119"/>
    <p:sldId id="1078" r:id="rId120"/>
    <p:sldId id="1079" r:id="rId121"/>
    <p:sldId id="1080" r:id="rId122"/>
    <p:sldId id="1081" r:id="rId123"/>
    <p:sldId id="1009" r:id="rId124"/>
    <p:sldId id="1094" r:id="rId125"/>
    <p:sldId id="1066" r:id="rId126"/>
    <p:sldId id="1068" r:id="rId127"/>
    <p:sldId id="1067" r:id="rId128"/>
    <p:sldId id="1061" r:id="rId129"/>
    <p:sldId id="1102" r:id="rId130"/>
    <p:sldId id="1062" r:id="rId131"/>
    <p:sldId id="1063" r:id="rId132"/>
    <p:sldId id="1064" r:id="rId133"/>
    <p:sldId id="1065" r:id="rId134"/>
    <p:sldId id="1058" r:id="rId135"/>
    <p:sldId id="1083" r:id="rId136"/>
    <p:sldId id="1097" r:id="rId137"/>
    <p:sldId id="1103" r:id="rId138"/>
    <p:sldId id="1098" r:id="rId139"/>
    <p:sldId id="1099" r:id="rId140"/>
    <p:sldId id="1053" r:id="rId141"/>
    <p:sldId id="1054" r:id="rId142"/>
    <p:sldId id="996" r:id="rId143"/>
    <p:sldId id="1109" r:id="rId144"/>
    <p:sldId id="997" r:id="rId145"/>
    <p:sldId id="998" r:id="rId146"/>
    <p:sldId id="1128" r:id="rId147"/>
    <p:sldId id="1108" r:id="rId148"/>
    <p:sldId id="1002" r:id="rId149"/>
    <p:sldId id="1003" r:id="rId150"/>
    <p:sldId id="1004" r:id="rId151"/>
    <p:sldId id="1005" r:id="rId152"/>
    <p:sldId id="1006" r:id="rId153"/>
    <p:sldId id="1013" r:id="rId154"/>
    <p:sldId id="1012" r:id="rId155"/>
    <p:sldId id="1084" r:id="rId156"/>
    <p:sldId id="1096" r:id="rId157"/>
    <p:sldId id="1085" r:id="rId158"/>
    <p:sldId id="1088" r:id="rId159"/>
    <p:sldId id="1106" r:id="rId160"/>
    <p:sldId id="1092" r:id="rId161"/>
    <p:sldId id="1093" r:id="rId162"/>
    <p:sldId id="1104" r:id="rId163"/>
    <p:sldId id="1105" r:id="rId1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함수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내부 구조 조회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함수는 객체이므로 함수의 내부 구조를 속성으로 구성한 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 type </a:t>
            </a:r>
            <a:r>
              <a:rPr lang="ko-KR" altLang="en-US" dirty="0" smtClean="0"/>
              <a:t>이 존재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21123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 type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70389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82242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ode type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70389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unc_code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3771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92" y="4811438"/>
            <a:ext cx="41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func_code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일 경우 </a:t>
            </a:r>
            <a:r>
              <a:rPr lang="en-US" altLang="ko-KR" b="1" dirty="0" smtClean="0"/>
              <a:t>: code type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31840" y="5436513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33933" y="3184983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3501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30" name="직사각형 29"/>
          <p:cNvSpPr/>
          <p:nvPr/>
        </p:nvSpPr>
        <p:spPr>
          <a:xfrm>
            <a:off x="6788818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2200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552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함수를 정의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81642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및 </a:t>
            </a:r>
            <a:r>
              <a:rPr lang="ko-KR" altLang="en-US" sz="1200" dirty="0" err="1" smtClean="0"/>
              <a:t>세팅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추가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x=None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self._x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x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(self, value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value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#type </a:t>
            </a:r>
            <a:r>
              <a:rPr lang="ko-KR" altLang="en-US" sz="1200" dirty="0" smtClean="0"/>
              <a:t>함수를 이용하여  클래스 정의</a:t>
            </a:r>
            <a:endParaRPr lang="en-US" altLang="ko-KR" sz="1200" dirty="0"/>
          </a:p>
          <a:p>
            <a:r>
              <a:rPr lang="en-US" altLang="ko-KR" sz="1200" dirty="0" err="1"/>
              <a:t>SubClass</a:t>
            </a:r>
            <a:r>
              <a:rPr lang="en-US" altLang="ko-KR" sz="1200" dirty="0"/>
              <a:t> = type('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', (object,), {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__':__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__,'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})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515893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Type(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에 속성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2330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속성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24036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print(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SubClass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속성세팅</a:t>
            </a:r>
            <a:endParaRPr lang="en-US" altLang="ko-KR" sz="1200" dirty="0"/>
          </a:p>
          <a:p>
            <a:r>
              <a:rPr lang="en-US" altLang="ko-KR" sz="1200" dirty="0" err="1"/>
              <a:t>obj.set_x</a:t>
            </a:r>
            <a:r>
              <a:rPr lang="en-US" altLang="ko-KR" sz="1200" dirty="0"/>
              <a:t>(42)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 </a:t>
            </a:r>
            <a:r>
              <a:rPr lang="en-US" altLang="ko-KR" sz="1200" dirty="0" err="1"/>
              <a:t>obj.x</a:t>
            </a:r>
            <a:r>
              <a:rPr lang="en-US" altLang="ko-KR" sz="1200" dirty="0"/>
              <a:t> ) # Prints 42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object)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9100" y="3546882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 </a:t>
            </a:r>
            <a:r>
              <a:rPr lang="ko-KR" altLang="en-US" sz="1200" dirty="0" smtClean="0"/>
              <a:t>출력 결과</a:t>
            </a:r>
            <a:endParaRPr lang="en-US" altLang="ko-KR" sz="1200" dirty="0" smtClean="0"/>
          </a:p>
          <a:p>
            <a:r>
              <a:rPr lang="en-US" altLang="ko-KR" sz="1200" dirty="0"/>
              <a:t>{'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 at 0x10577830&gt;, '__module__':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__': &lt;function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 at 0x10707030</a:t>
            </a:r>
            <a:r>
              <a:rPr lang="en-US" altLang="ko-KR" sz="1200" dirty="0" smtClean="0"/>
              <a:t>&gt;}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579100" y="530120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obj.x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호출 처리 결과</a:t>
            </a:r>
            <a:endParaRPr lang="en-US" altLang="ko-KR" sz="1200" dirty="0" smtClean="0"/>
          </a:p>
          <a:p>
            <a:r>
              <a:rPr lang="en-US" altLang="ko-KR" sz="1200" dirty="0" smtClean="0"/>
              <a:t>42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isinstance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 처리결과</a:t>
            </a:r>
            <a:endParaRPr lang="en-US" altLang="ko-KR" sz="1200" dirty="0"/>
          </a:p>
          <a:p>
            <a:r>
              <a:rPr lang="en-US" altLang="ko-KR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616427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상속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1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클래스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상속할 클래스 정의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상속될 클래스 정의</a:t>
            </a:r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 err="1"/>
              <a:t>BaseClass</a:t>
            </a:r>
            <a:r>
              <a:rPr lang="en-US" altLang="ko-KR" sz="1200" dirty="0"/>
              <a:t>(object) 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x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(self, value):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value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690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생성 및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후 실행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SubClass1 </a:t>
            </a:r>
            <a:r>
              <a:rPr lang="en-US" altLang="ko-KR" sz="1200" dirty="0"/>
              <a:t>=  type('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', (</a:t>
            </a:r>
            <a:r>
              <a:rPr lang="en-US" altLang="ko-KR" sz="1200" dirty="0" err="1"/>
              <a:t>BaseClass</a:t>
            </a:r>
            <a:r>
              <a:rPr lang="en-US" altLang="ko-KR" sz="1200" dirty="0"/>
              <a:t>,), { '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})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obj1 = SubClass1(5)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print(obj1.x)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obj1.set_x(50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print(obj1.x)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8144" y="378904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obj.x</a:t>
            </a:r>
            <a:r>
              <a:rPr lang="en-US" altLang="ko-KR" dirty="0" smtClean="0"/>
              <a:t> before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obj.x</a:t>
            </a:r>
            <a:r>
              <a:rPr lang="en-US" altLang="ko-KR" dirty="0" smtClean="0"/>
              <a:t> after</a:t>
            </a:r>
            <a:endParaRPr lang="en-US" altLang="ko-KR" dirty="0"/>
          </a:p>
          <a:p>
            <a:r>
              <a:rPr lang="en-US" altLang="ko-K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5418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내장함수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7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Built-in function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5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2.X built-in Functions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01195"/>
              </p:ext>
            </p:extLst>
          </p:nvPr>
        </p:nvGraphicFramePr>
        <p:xfrm>
          <a:off x="683568" y="2196237"/>
          <a:ext cx="7920880" cy="4134388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425709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Built-in Functions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>
                        <a:effectLst/>
                      </a:endParaRPr>
                    </a:p>
                  </a:txBody>
                  <a:tcPr marL="28007" marR="28007" marT="11203" marB="112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300" dirty="0">
                        <a:effectLst/>
                      </a:endParaRPr>
                    </a:p>
                  </a:txBody>
                  <a:tcPr marL="28007" marR="28007" marT="11203" marB="112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300" dirty="0">
                        <a:effectLst/>
                      </a:endParaRPr>
                    </a:p>
                  </a:txBody>
                  <a:tcPr marL="28007" marR="28007" marT="11203" marB="112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217" marR="67217" marT="33609" marB="33609">
                    <a:lnL>
                      <a:noFill/>
                    </a:lnL>
                  </a:tcPr>
                </a:tc>
              </a:tr>
              <a:tr h="30299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abs()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divmod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open()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staticmethod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enumerate()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ord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any()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eval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isinstance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pow()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sum()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basestring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execfile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issubclass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print()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super()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bin()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property()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tuple()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filter()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range()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type()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bytearray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float()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raw_input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unichr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callable()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format()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locals()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reduce()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frozenset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long()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reload()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vars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classmethod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getattr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map()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repr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xrange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globals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reversed()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zip()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compile()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hasattr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memoryview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round()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__import__()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complex()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hash()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delattr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help()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next()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setattr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hex()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object()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slice()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869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oct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sorted()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7217" marR="67217" marT="33609" marB="33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922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9250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.X built-in Functions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922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42046"/>
              </p:ext>
            </p:extLst>
          </p:nvPr>
        </p:nvGraphicFramePr>
        <p:xfrm>
          <a:off x="899590" y="1825200"/>
          <a:ext cx="7272810" cy="4484116"/>
        </p:xfrm>
        <a:graphic>
          <a:graphicData uri="http://schemas.openxmlformats.org/drawingml/2006/table">
            <a:tbl>
              <a:tblPr/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45686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Built-in Functions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62861" marR="62861" marT="31430" marB="31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1200" dirty="0">
                        <a:effectLst/>
                      </a:endParaRPr>
                    </a:p>
                  </a:txBody>
                  <a:tcPr marL="62861" marR="62861" marT="31430" marB="31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1200" dirty="0">
                        <a:effectLst/>
                      </a:endParaRPr>
                    </a:p>
                  </a:txBody>
                  <a:tcPr marL="62861" marR="62861" marT="31430" marB="31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61" marR="62861" marT="31430" marB="31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setattr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bool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isinstance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bytearray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frozenset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34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classmethod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getattr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globals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hasattr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delattr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memoryview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224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도움말 보기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4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내부의 정보 조회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12604"/>
              </p:ext>
            </p:extLst>
          </p:nvPr>
        </p:nvGraphicFramePr>
        <p:xfrm>
          <a:off x="971600" y="2708921"/>
          <a:ext cx="7128792" cy="3456382"/>
        </p:xfrm>
        <a:graphic>
          <a:graphicData uri="http://schemas.openxmlformats.org/drawingml/2006/table">
            <a:tbl>
              <a:tblPr/>
              <a:tblGrid>
                <a:gridCol w="2232248"/>
                <a:gridCol w="4896544"/>
              </a:tblGrid>
              <a:tr h="3728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Attribute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__doc__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doc</a:t>
                      </a:r>
                      <a:r>
                        <a:rPr lang="ko-KR" altLang="en-US" sz="1200" dirty="0" smtClean="0">
                          <a:effectLst/>
                        </a:rPr>
                        <a:t>에 대한 정보 조회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205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__name__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정의된 함수의 이름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807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func_code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byte</a:t>
                      </a:r>
                      <a:r>
                        <a:rPr lang="en-US" sz="1200" baseline="0" dirty="0" smtClean="0">
                          <a:effectLst/>
                        </a:rPr>
                        <a:t> code </a:t>
                      </a:r>
                      <a:r>
                        <a:rPr lang="ko-KR" altLang="en-US" sz="1200" baseline="0" dirty="0" smtClean="0">
                          <a:effectLst/>
                        </a:rPr>
                        <a:t>형태</a:t>
                      </a:r>
                      <a:r>
                        <a:rPr lang="en-US" altLang="ko-KR" sz="1200" baseline="0" dirty="0" smtClean="0">
                          <a:effectLst/>
                          <a:sym typeface="Wingdings" panose="05000000000000000000" pitchFamily="2" charset="2"/>
                        </a:rPr>
                        <a:t> code</a:t>
                      </a:r>
                      <a:r>
                        <a:rPr lang="ko-KR" altLang="en-US" sz="1200" baseline="0" dirty="0" smtClean="0">
                          <a:effectLst/>
                          <a:sym typeface="Wingdings" panose="05000000000000000000" pitchFamily="2" charset="2"/>
                        </a:rPr>
                        <a:t>로 세분화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5782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func_defaults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arguments </a:t>
                      </a:r>
                      <a:r>
                        <a:rPr lang="ko-KR" altLang="en-US" sz="1200" dirty="0" smtClean="0">
                          <a:effectLst/>
                        </a:rPr>
                        <a:t>내의 </a:t>
                      </a:r>
                      <a:r>
                        <a:rPr lang="en-US" altLang="ko-KR" sz="1200" dirty="0" err="1" smtClean="0">
                          <a:effectLst/>
                        </a:rPr>
                        <a:t>defult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조회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func_doc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>
                          <a:effectLst/>
                        </a:rPr>
                        <a:t>doc</a:t>
                      </a:r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동일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268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func_globals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정의된 함수의 글로벌 영역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func_name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__name</a:t>
                      </a:r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과 동일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help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등에 대한 내부 정보를 확인할 때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504056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&gt;&gt;&gt;help(</a:t>
            </a:r>
            <a:r>
              <a:rPr lang="en-US" altLang="ko-KR" dirty="0" err="1" smtClean="0"/>
              <a:t>vars</a:t>
            </a:r>
            <a:r>
              <a:rPr lang="en-US" altLang="ko-KR" dirty="0" smtClean="0"/>
              <a:t>)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(...)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</a:t>
            </a: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([object]) -&gt; dictionary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Without arguments, equivalent to locals().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 an argument, equivalent to object.__</a:t>
            </a:r>
            <a:r>
              <a:rPr lang="en-US" altLang="ko-KR" sz="1900" dirty="0" err="1">
                <a:latin typeface="+mn-ea"/>
              </a:rPr>
              <a:t>dict</a:t>
            </a:r>
            <a:r>
              <a:rPr lang="en-US" altLang="ko-KR" sz="1900" dirty="0">
                <a:latin typeface="+mn-ea"/>
              </a:rPr>
              <a:t>__.</a:t>
            </a:r>
          </a:p>
        </p:txBody>
      </p:sp>
    </p:spTree>
    <p:extLst>
      <p:ext uri="{BB962C8B-B14F-4D97-AF65-F5344CB8AC3E}">
        <p14:creationId xmlns:p14="http://schemas.microsoft.com/office/powerpoint/2010/main" val="2970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 타입 생성 및 변환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0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처리 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7920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파라미터를</a:t>
            </a:r>
            <a:r>
              <a:rPr lang="ko-KR" altLang="en-US" dirty="0" smtClean="0"/>
              <a:t> 하나 받아 객체를 실행하면 타입전환 처리함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27984" y="2924944"/>
            <a:ext cx="266429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float</a:t>
            </a:r>
          </a:p>
          <a:p>
            <a:r>
              <a:rPr lang="en-US" altLang="ko-KR" sz="1200" dirty="0"/>
              <a:t>&lt;type 'float'&gt;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str</a:t>
            </a:r>
            <a:endParaRPr lang="en-US" altLang="ko-KR" sz="1200" dirty="0"/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list</a:t>
            </a:r>
          </a:p>
          <a:p>
            <a:r>
              <a:rPr lang="en-US" altLang="ko-KR" sz="1200" dirty="0"/>
              <a:t>&lt;type 'list'&gt;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dict</a:t>
            </a:r>
            <a:endParaRPr lang="en-US" altLang="ko-KR" sz="1200" dirty="0"/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tuple</a:t>
            </a:r>
          </a:p>
          <a:p>
            <a:r>
              <a:rPr lang="en-US" altLang="ko-KR" sz="1200" dirty="0"/>
              <a:t>&lt;type 'tuple'&gt;</a:t>
            </a:r>
          </a:p>
          <a:p>
            <a:r>
              <a:rPr lang="en-US" altLang="ko-KR" sz="1200" dirty="0"/>
              <a:t>&gt;&gt;&gt; set</a:t>
            </a:r>
          </a:p>
          <a:p>
            <a:r>
              <a:rPr lang="en-US" altLang="ko-KR" sz="1200" dirty="0"/>
              <a:t>&lt;type 'set'&gt;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complex</a:t>
            </a:r>
          </a:p>
          <a:p>
            <a:r>
              <a:rPr lang="en-US" altLang="ko-KR" sz="1200" dirty="0" smtClean="0"/>
              <a:t>&lt;type ‘complex’)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3068960"/>
            <a:ext cx="23042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float()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list()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tuple()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set</a:t>
            </a:r>
            <a:r>
              <a:rPr lang="en-US" altLang="ko-KR" sz="2400" dirty="0" smtClean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complex()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0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타입처리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25423"/>
              </p:ext>
            </p:extLst>
          </p:nvPr>
        </p:nvGraphicFramePr>
        <p:xfrm>
          <a:off x="755576" y="2780928"/>
          <a:ext cx="7272808" cy="3024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/>
                <a:gridCol w="4896544"/>
              </a:tblGrid>
              <a:tr h="604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함수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bytearray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갱신가능한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 문자열 처리 타입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 같은 처리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frozenset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갱신불가한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set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처리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Object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타입을 생성하기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1101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즉 값이 객체이므로 기본 객체의 구성을 이해해야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755576" y="4797152"/>
            <a:ext cx="331236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smtClean="0"/>
              <a:t>type(1.1)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&lt;class </a:t>
            </a:r>
            <a:r>
              <a:rPr lang="en-US" altLang="ko-KR" sz="1200" dirty="0" smtClean="0"/>
              <a:t>‘float'&gt;</a:t>
            </a:r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b="1" dirty="0" smtClean="0"/>
              <a:t>&gt;&gt;&gt; </a:t>
            </a:r>
            <a:r>
              <a:rPr lang="en-US" altLang="ko-KR" sz="1200" dirty="0" smtClean="0"/>
              <a:t>type(17) </a:t>
            </a:r>
          </a:p>
          <a:p>
            <a:r>
              <a:rPr lang="en-US" altLang="ko-KR" sz="1200" dirty="0" smtClean="0"/>
              <a:t>&lt;class '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'&gt;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427984" y="528488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값을 </a:t>
            </a:r>
            <a:r>
              <a:rPr lang="en-US" altLang="ko-KR" dirty="0" smtClean="0"/>
              <a:t>type() </a:t>
            </a:r>
            <a:r>
              <a:rPr lang="ko-KR" altLang="en-US" dirty="0" smtClean="0"/>
              <a:t>함수를 이용해 데이터 타입을 확인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19672" y="4960555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80840" y="5661248"/>
            <a:ext cx="47088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41" idx="1"/>
          </p:cNvCxnSpPr>
          <p:nvPr/>
        </p:nvCxnSpPr>
        <p:spPr>
          <a:xfrm>
            <a:off x="2771800" y="5176579"/>
            <a:ext cx="1656184" cy="431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" idx="3"/>
            <a:endCxn id="41" idx="1"/>
          </p:cNvCxnSpPr>
          <p:nvPr/>
        </p:nvCxnSpPr>
        <p:spPr>
          <a:xfrm flipV="1">
            <a:off x="2051720" y="5608055"/>
            <a:ext cx="2376264" cy="161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115616" y="3462622"/>
            <a:ext cx="3168352" cy="914063"/>
            <a:chOff x="5508104" y="2996952"/>
            <a:chExt cx="4608512" cy="1749731"/>
          </a:xfrm>
        </p:grpSpPr>
        <p:sp>
          <p:nvSpPr>
            <p:cNvPr id="4" name="직사각형 3"/>
            <p:cNvSpPr/>
            <p:nvPr/>
          </p:nvSpPr>
          <p:spPr>
            <a:xfrm>
              <a:off x="5508104" y="299695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11496" y="3560824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type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11496" y="4149080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value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36232" y="3645024"/>
              <a:ext cx="1152128" cy="53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float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6232" y="306431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 smtClean="0"/>
                <a:t>주</a:t>
              </a:r>
              <a:r>
                <a:rPr lang="ko-KR" altLang="en-US" sz="1200" dirty="0"/>
                <a:t>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6232" y="4216442"/>
              <a:ext cx="2680384" cy="53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1.1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95936" y="3462622"/>
            <a:ext cx="3168352" cy="865194"/>
            <a:chOff x="5508104" y="2996952"/>
            <a:chExt cx="4608512" cy="1656184"/>
          </a:xfrm>
        </p:grpSpPr>
        <p:sp>
          <p:nvSpPr>
            <p:cNvPr id="18" name="직사각형 17"/>
            <p:cNvSpPr/>
            <p:nvPr/>
          </p:nvSpPr>
          <p:spPr>
            <a:xfrm>
              <a:off x="5508104" y="299695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11496" y="3560824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type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11496" y="4149080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value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36232" y="3645024"/>
              <a:ext cx="1152128" cy="34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int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36232" y="306431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 smtClean="0"/>
                <a:t>주</a:t>
              </a:r>
              <a:r>
                <a:rPr lang="ko-KR" altLang="en-US" sz="1200" dirty="0"/>
                <a:t>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36232" y="4216442"/>
              <a:ext cx="2680384" cy="34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17</a:t>
              </a:r>
              <a:endParaRPr lang="ko-KR" altLang="en-US" sz="1200" dirty="0"/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 flipH="1" flipV="1">
            <a:off x="1907704" y="4335734"/>
            <a:ext cx="288032" cy="624821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0"/>
            <a:endCxn id="20" idx="2"/>
          </p:cNvCxnSpPr>
          <p:nvPr/>
        </p:nvCxnSpPr>
        <p:spPr>
          <a:xfrm flipV="1">
            <a:off x="1816280" y="4327816"/>
            <a:ext cx="2825560" cy="1333432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924944"/>
            <a:ext cx="32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u="sng" dirty="0" smtClean="0"/>
              <a:t>데이터 관리 방안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예시</a:t>
            </a:r>
            <a:r>
              <a:rPr lang="en-US" altLang="ko-KR" u="sng" dirty="0" smtClean="0"/>
              <a:t>)</a:t>
            </a:r>
            <a:endParaRPr lang="ko-KR" altLang="en-US" u="sng" dirty="0"/>
          </a:p>
        </p:txBody>
      </p:sp>
      <p:sp>
        <p:nvSpPr>
          <p:cNvPr id="31" name="직사각형 30"/>
          <p:cNvSpPr/>
          <p:nvPr/>
        </p:nvSpPr>
        <p:spPr>
          <a:xfrm>
            <a:off x="755576" y="2924944"/>
            <a:ext cx="5256584" cy="15841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Slice(</a:t>
            </a:r>
            <a:r>
              <a:rPr lang="en-US" altLang="ko-KR" dirty="0" err="1" smtClean="0"/>
              <a:t>start,stop,step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만들어서 </a:t>
            </a:r>
            <a:r>
              <a:rPr lang="en-US" altLang="ko-KR" dirty="0" err="1" smtClean="0"/>
              <a:t>squence</a:t>
            </a:r>
            <a:r>
              <a:rPr lang="en-US" altLang="ko-KR" dirty="0"/>
              <a:t>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에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odds </a:t>
            </a:r>
            <a:r>
              <a:rPr lang="en-US" altLang="ko-KR" sz="1200" dirty="0"/>
              <a:t>= slice(1,None,2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&gt;&gt;&gt; evens = slice(0,None,2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&gt;&gt;&gt; r=range(10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&gt;&gt;&gt; r</a:t>
            </a:r>
            <a:endParaRPr lang="en-US" altLang="ko-KR" sz="1200" dirty="0"/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0, 1, 2, 3, 4, 5, 6, 7, 8, 9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r>
              <a:rPr lang="en-US" altLang="ko-KR" sz="1200" dirty="0" smtClean="0"/>
              <a:t>&gt;&gt;&gt; r[odds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1, 3, 5, 7, 9]</a:t>
            </a:r>
          </a:p>
          <a:p>
            <a:r>
              <a:rPr lang="en-US" altLang="ko-KR" sz="1200" dirty="0" smtClean="0"/>
              <a:t>&gt;&gt;&gt; r[evens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 smtClean="0"/>
              <a:t>[0</a:t>
            </a:r>
            <a:r>
              <a:rPr lang="en-US" altLang="ko-KR" sz="1200" dirty="0"/>
              <a:t>, 2, 4, 6, 8]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845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 내부 정의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0892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9969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0112" y="2627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변수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131824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3887881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정적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8" idx="1"/>
          </p:cNvCxnSpPr>
          <p:nvPr/>
        </p:nvCxnSpPr>
        <p:spPr>
          <a:xfrm flipV="1">
            <a:off x="2555776" y="2812286"/>
            <a:ext cx="3024336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9" idx="1"/>
          </p:cNvCxnSpPr>
          <p:nvPr/>
        </p:nvCxnSpPr>
        <p:spPr>
          <a:xfrm>
            <a:off x="3747880" y="3294034"/>
            <a:ext cx="1832232" cy="22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747880" y="4072547"/>
            <a:ext cx="1832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661248"/>
            <a:ext cx="74327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('call </a:t>
            </a:r>
            <a:r>
              <a:rPr lang="en-US" altLang="ko-KR" sz="900" dirty="0" err="1" smtClean="0"/>
              <a:t>cls_method</a:t>
            </a:r>
            <a:r>
              <a:rPr lang="en-US" altLang="ko-KR" sz="900" dirty="0" smtClean="0"/>
              <a:t> ', 1)</a:t>
            </a:r>
          </a:p>
          <a:p>
            <a:r>
              <a:rPr lang="en-US" altLang="ko-KR" sz="1000" dirty="0" smtClean="0"/>
              <a:t>('call 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 ', 100)</a:t>
            </a:r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Class_Member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내부 관리 영역</a:t>
            </a:r>
            <a:endParaRPr lang="en-US" altLang="ko-KR" sz="1000" dirty="0" smtClean="0"/>
          </a:p>
          <a:p>
            <a:r>
              <a:rPr lang="en-US" altLang="ko-KR" sz="1000" dirty="0" smtClean="0"/>
              <a:t>{'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staticmethod</a:t>
            </a:r>
            <a:r>
              <a:rPr lang="en-US" altLang="ko-KR" sz="1000" dirty="0" smtClean="0"/>
              <a:t> object at 0x0215A650&gt;, '__module__': '__main__', '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': &lt;function 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 at 0x029D2270&gt;, '</a:t>
            </a:r>
            <a:r>
              <a:rPr lang="en-US" altLang="ko-KR" sz="1000" dirty="0" err="1" smtClean="0"/>
              <a:t>cls_method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classmethod</a:t>
            </a:r>
            <a:r>
              <a:rPr lang="en-US" altLang="ko-KR" sz="1000" dirty="0" smtClean="0"/>
              <a:t> object at 0x01D92070&gt;, '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': 1, '__doc__': None}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47656" y="373799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30528" y="44885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80112" y="460096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3746768" y="4785634"/>
            <a:ext cx="1833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</a:t>
            </a:r>
            <a:r>
              <a:rPr lang="en-US" altLang="ko-KR" dirty="0"/>
              <a:t>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서브클래스 또는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변수를 호출하였지만 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순성 따라 </a:t>
            </a:r>
            <a:r>
              <a:rPr lang="en-US" altLang="ko-KR" dirty="0" err="1" smtClean="0"/>
              <a:t>A.bar</a:t>
            </a:r>
            <a:r>
              <a:rPr lang="ko-KR" altLang="en-US" dirty="0" smtClean="0"/>
              <a:t>가 호출되어 처리됨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 :</a:t>
            </a:r>
          </a:p>
          <a:p>
            <a:r>
              <a:rPr lang="en-US" altLang="ko-KR" sz="1000" dirty="0"/>
              <a:t>    bar = 100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foo(self)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B(object) :</a:t>
            </a:r>
          </a:p>
          <a:p>
            <a:r>
              <a:rPr lang="en-US" altLang="ko-KR" sz="1000" dirty="0"/>
              <a:t>    bar = 0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C(A,B) :</a:t>
            </a:r>
          </a:p>
          <a:p>
            <a:r>
              <a:rPr lang="en-US" altLang="ko-KR" sz="1000" dirty="0"/>
              <a:t>    xyz = '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 " super function ", super(C,C())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C.mro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super(C,C()).__self__</a:t>
            </a:r>
          </a:p>
          <a:p>
            <a:r>
              <a:rPr lang="en-US" altLang="ko-KR" sz="1000" dirty="0"/>
              <a:t>print super(C,C()).bar</a:t>
            </a:r>
          </a:p>
          <a:p>
            <a:r>
              <a:rPr lang="en-US" altLang="ko-KR" sz="1000" dirty="0"/>
              <a:t>print super(B,B()).__self__</a:t>
            </a:r>
          </a:p>
          <a:p>
            <a:r>
              <a:rPr lang="en-US" altLang="ko-KR" sz="1000" dirty="0"/>
              <a:t>print super(B,B()).__</a:t>
            </a:r>
            <a:r>
              <a:rPr lang="en-US" altLang="ko-KR" sz="1000" dirty="0" err="1"/>
              <a:t>self__.bar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super function  &lt;super: &lt;class 'C'&gt;, &lt;C object&gt;&gt;</a:t>
            </a:r>
          </a:p>
          <a:p>
            <a:r>
              <a:rPr lang="en-US" altLang="ko-KR" sz="1200" dirty="0"/>
              <a:t>[&lt;class '__</a:t>
            </a:r>
            <a:r>
              <a:rPr lang="en-US" altLang="ko-KR" sz="1200" dirty="0" err="1"/>
              <a:t>main__.C</a:t>
            </a:r>
            <a:r>
              <a:rPr lang="en-US" altLang="ko-KR" sz="1200" dirty="0"/>
              <a:t>'&gt;, &lt;class '__</a:t>
            </a:r>
            <a:r>
              <a:rPr lang="en-US" altLang="ko-KR" sz="1200" dirty="0" err="1"/>
              <a:t>main__.A</a:t>
            </a:r>
            <a:r>
              <a:rPr lang="en-US" altLang="ko-KR" sz="1200" dirty="0"/>
              <a:t>'&gt;, &lt;class '__</a:t>
            </a:r>
            <a:r>
              <a:rPr lang="en-US" altLang="ko-KR" sz="1200" dirty="0" err="1"/>
              <a:t>main__.B</a:t>
            </a:r>
            <a:r>
              <a:rPr lang="en-US" altLang="ko-KR" sz="1200" dirty="0"/>
              <a:t>'&gt;, &lt;type 'object'&gt;]</a:t>
            </a:r>
          </a:p>
          <a:p>
            <a:r>
              <a:rPr lang="en-US" altLang="ko-KR" sz="1200" dirty="0"/>
              <a:t>&lt;__</a:t>
            </a:r>
            <a:r>
              <a:rPr lang="en-US" altLang="ko-KR" sz="1200" dirty="0" err="1"/>
              <a:t>main__.C</a:t>
            </a:r>
            <a:r>
              <a:rPr lang="en-US" altLang="ko-KR" sz="1200" dirty="0"/>
              <a:t> object at 0x0F01BA10&gt;</a:t>
            </a:r>
          </a:p>
          <a:p>
            <a:r>
              <a:rPr lang="en-US" altLang="ko-KR" sz="1200" dirty="0" smtClean="0"/>
              <a:t>100  </a:t>
            </a:r>
            <a:r>
              <a:rPr lang="en-US" altLang="ko-KR" sz="1200" dirty="0" smtClean="0">
                <a:sym typeface="Wingdings" panose="05000000000000000000" pitchFamily="2" charset="2"/>
              </a:rPr>
              <a:t>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A.bar</a:t>
            </a:r>
            <a:r>
              <a:rPr lang="ko-KR" altLang="en-US" sz="1200" dirty="0" smtClean="0">
                <a:sym typeface="Wingdings" panose="05000000000000000000" pitchFamily="2" charset="2"/>
              </a:rPr>
              <a:t>의 값</a:t>
            </a:r>
            <a:endParaRPr lang="en-US" altLang="ko-KR" sz="1200" dirty="0"/>
          </a:p>
          <a:p>
            <a:r>
              <a:rPr lang="en-US" altLang="ko-KR" sz="1200" dirty="0"/>
              <a:t>&lt;__</a:t>
            </a:r>
            <a:r>
              <a:rPr lang="en-US" altLang="ko-KR" sz="1200" dirty="0" err="1"/>
              <a:t>main__.B</a:t>
            </a:r>
            <a:r>
              <a:rPr lang="en-US" altLang="ko-KR" sz="1200" dirty="0"/>
              <a:t> object at 0x0F01B6B0&gt;</a:t>
            </a:r>
          </a:p>
          <a:p>
            <a:r>
              <a:rPr lang="en-US" altLang="ko-KR" sz="1200" dirty="0" smtClean="0"/>
              <a:t>0      </a:t>
            </a:r>
            <a:r>
              <a:rPr lang="en-US" altLang="ko-KR" sz="1200" dirty="0" smtClean="0">
                <a:sym typeface="Wingdings" panose="05000000000000000000" pitchFamily="2" charset="2"/>
              </a:rPr>
              <a:t>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B.bar</a:t>
            </a:r>
            <a:r>
              <a:rPr lang="ko-KR" altLang="en-US" sz="1200" dirty="0" smtClean="0">
                <a:sym typeface="Wingdings" panose="05000000000000000000" pitchFamily="2" charset="2"/>
              </a:rPr>
              <a:t>의 값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1301739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함수의 </a:t>
            </a:r>
            <a:r>
              <a:rPr lang="en-US" altLang="ko-KR" dirty="0"/>
              <a:t>binding(2.x)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클래스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연결되는 구조이므로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빠지면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이 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4005064"/>
            <a:ext cx="30963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 super(C)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&lt;super: &lt;class 'C'&gt;, NULL&gt;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5445224"/>
            <a:ext cx="3096344" cy="100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 super(C).foo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566386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Foo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함수이라서 </a:t>
            </a:r>
            <a:r>
              <a:rPr lang="en-US" altLang="ko-KR" sz="1200" dirty="0" smtClean="0"/>
              <a:t>binding </a:t>
            </a:r>
            <a:r>
              <a:rPr lang="ko-KR" altLang="en-US" sz="1200" dirty="0" smtClean="0"/>
              <a:t>에러</a:t>
            </a:r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err="1"/>
              <a:t>AttributeError</a:t>
            </a:r>
            <a:r>
              <a:rPr lang="en-US" altLang="ko-KR" sz="1200" dirty="0"/>
              <a:t>: 'super' object has no attribute 'foo'</a:t>
            </a:r>
          </a:p>
        </p:txBody>
      </p:sp>
    </p:spTree>
    <p:extLst>
      <p:ext uri="{BB962C8B-B14F-4D97-AF65-F5344CB8AC3E}">
        <p14:creationId xmlns:p14="http://schemas.microsoft.com/office/powerpoint/2010/main" val="254678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function type 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Function type</a:t>
            </a:r>
            <a:r>
              <a:rPr lang="ko-KR" altLang="en-US" dirty="0" smtClean="0"/>
              <a:t>에 대한 내부 예시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35796" y="2852936"/>
            <a:ext cx="33843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r>
              <a:rPr lang="en-US" altLang="ko-KR" sz="1200" dirty="0" err="1" smtClean="0"/>
              <a:t>add.func_code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&lt;code object add at 10552E30, file "&lt;ipython-input-105-308d5e309ac4&gt;", line 1&gt;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add.func_name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'add'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20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접근</a:t>
            </a:r>
            <a:r>
              <a:rPr lang="en-US" altLang="ko-KR" dirty="0" smtClean="0"/>
              <a:t>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__get__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구현되어 있어 </a:t>
            </a:r>
            <a:r>
              <a:rPr lang="ko-KR" altLang="en-US" dirty="0" err="1" smtClean="0"/>
              <a:t>재상속</a:t>
            </a:r>
            <a:r>
              <a:rPr lang="ko-KR" altLang="en-US" dirty="0"/>
              <a:t> </a:t>
            </a:r>
            <a:r>
              <a:rPr lang="ko-KR" altLang="en-US" dirty="0" smtClean="0"/>
              <a:t>후에 처리시 </a:t>
            </a:r>
            <a:r>
              <a:rPr lang="ko-KR" altLang="en-US" dirty="0" err="1" smtClean="0"/>
              <a:t>에러없이</a:t>
            </a:r>
            <a:r>
              <a:rPr lang="ko-KR" altLang="en-US" dirty="0" smtClean="0"/>
              <a:t> 상위 클래스를 접근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573016"/>
            <a:ext cx="309634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 :</a:t>
            </a:r>
          </a:p>
          <a:p>
            <a:r>
              <a:rPr lang="en-US" altLang="ko-KR" sz="1000" dirty="0"/>
              <a:t>    bar = 100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foo(self)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B(object) :</a:t>
            </a:r>
          </a:p>
          <a:p>
            <a:r>
              <a:rPr lang="en-US" altLang="ko-KR" sz="1000" dirty="0"/>
              <a:t>    bar = 0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C(A,B) :</a:t>
            </a:r>
          </a:p>
          <a:p>
            <a:r>
              <a:rPr lang="en-US" altLang="ko-KR" sz="1000" dirty="0"/>
              <a:t>    xyz = </a:t>
            </a:r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abc</a:t>
            </a:r>
            <a:r>
              <a:rPr lang="en-US" altLang="ko-KR" sz="1000" dirty="0" smtClean="0"/>
              <a:t>‘</a:t>
            </a:r>
          </a:p>
          <a:p>
            <a:endParaRPr lang="en-US" altLang="ko-KR" sz="1000" dirty="0"/>
          </a:p>
          <a:p>
            <a:r>
              <a:rPr lang="en-US" altLang="ko-KR" sz="1000" dirty="0"/>
              <a:t>class D(C) :</a:t>
            </a:r>
          </a:p>
          <a:p>
            <a:r>
              <a:rPr lang="en-US" altLang="ko-KR" sz="1000" dirty="0"/>
              <a:t>    sup = super(C)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 D().</a:t>
            </a:r>
            <a:r>
              <a:rPr lang="en-US" altLang="ko-KR" sz="1000" dirty="0" smtClean="0"/>
              <a:t>sup</a:t>
            </a:r>
          </a:p>
          <a:p>
            <a:r>
              <a:rPr lang="en-US" altLang="ko-KR" sz="1000" dirty="0" smtClean="0"/>
              <a:t>print </a:t>
            </a:r>
            <a:r>
              <a:rPr lang="en-US" altLang="ko-KR" sz="1000" dirty="0"/>
              <a:t>D().</a:t>
            </a:r>
            <a:r>
              <a:rPr lang="en-US" altLang="ko-KR" sz="1000" dirty="0" err="1" smtClean="0"/>
              <a:t>sup.foo</a:t>
            </a:r>
            <a:endParaRPr lang="en-US" altLang="ko-KR" sz="1000" dirty="0" smtClean="0"/>
          </a:p>
          <a:p>
            <a:r>
              <a:rPr lang="en-US" altLang="ko-KR" sz="1000" dirty="0"/>
              <a:t>print super(C,D()).foo</a:t>
            </a:r>
          </a:p>
          <a:p>
            <a:r>
              <a:rPr lang="en-US" altLang="ko-KR" sz="1000" dirty="0"/>
              <a:t>print D().</a:t>
            </a:r>
            <a:r>
              <a:rPr lang="en-US" altLang="ko-KR" sz="1000" dirty="0" err="1"/>
              <a:t>sup.bar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013176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&lt;super: &lt;class 'C'&gt;, &lt;D object</a:t>
            </a:r>
            <a:r>
              <a:rPr lang="en-US" altLang="ko-KR" sz="1200" dirty="0" smtClean="0"/>
              <a:t>&gt;&gt;</a:t>
            </a:r>
          </a:p>
          <a:p>
            <a:r>
              <a:rPr lang="en-US" altLang="ko-KR" sz="1200" dirty="0"/>
              <a:t>&lt;bound method </a:t>
            </a:r>
            <a:r>
              <a:rPr lang="en-US" altLang="ko-KR" sz="1200" dirty="0" err="1"/>
              <a:t>D.foo</a:t>
            </a:r>
            <a:r>
              <a:rPr lang="en-US" altLang="ko-KR" sz="1200" dirty="0"/>
              <a:t> of &lt;__</a:t>
            </a:r>
            <a:r>
              <a:rPr lang="en-US" altLang="ko-KR" sz="1200" dirty="0" err="1"/>
              <a:t>main__.D</a:t>
            </a:r>
            <a:r>
              <a:rPr lang="en-US" altLang="ko-KR" sz="1200" dirty="0"/>
              <a:t> object at 0x0F01BF90&gt;&gt;</a:t>
            </a:r>
          </a:p>
          <a:p>
            <a:r>
              <a:rPr lang="en-US" altLang="ko-KR" sz="1200" dirty="0"/>
              <a:t>&lt;bound method </a:t>
            </a:r>
            <a:r>
              <a:rPr lang="en-US" altLang="ko-KR" sz="1200" dirty="0" err="1"/>
              <a:t>D.foo</a:t>
            </a:r>
            <a:r>
              <a:rPr lang="en-US" altLang="ko-KR" sz="1200" dirty="0"/>
              <a:t> of &lt;__</a:t>
            </a:r>
            <a:r>
              <a:rPr lang="en-US" altLang="ko-KR" sz="1200" dirty="0" err="1"/>
              <a:t>main__.D</a:t>
            </a:r>
            <a:r>
              <a:rPr lang="en-US" altLang="ko-KR" sz="1200" dirty="0"/>
              <a:t> object at 0x0F01BF90&gt;&gt;</a:t>
            </a:r>
          </a:p>
          <a:p>
            <a:r>
              <a:rPr lang="en-US" altLang="ko-KR" sz="1200" dirty="0" smtClean="0"/>
              <a:t>100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3789040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D().sup </a:t>
            </a:r>
            <a:r>
              <a:rPr lang="ko-KR" altLang="en-US" sz="1200" dirty="0" err="1" smtClean="0"/>
              <a:t>일때</a:t>
            </a:r>
            <a:r>
              <a:rPr lang="ko-KR" altLang="en-US" sz="1200" dirty="0" smtClean="0"/>
              <a:t> 상위 클래스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와 하위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D()</a:t>
            </a:r>
            <a:r>
              <a:rPr lang="ko-KR" altLang="en-US" sz="1200" dirty="0" smtClean="0"/>
              <a:t>가 있어 </a:t>
            </a:r>
            <a:r>
              <a:rPr lang="ko-KR" altLang="en-US" sz="1200" dirty="0" err="1" smtClean="0"/>
              <a:t>매핑되어</a:t>
            </a:r>
            <a:r>
              <a:rPr lang="ko-KR" altLang="en-US" sz="1200" dirty="0" smtClean="0"/>
              <a:t> 처리 가능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D().</a:t>
            </a:r>
            <a:r>
              <a:rPr lang="en-US" altLang="ko-KR" sz="1200" dirty="0" err="1" smtClean="0"/>
              <a:t>sup.foo</a:t>
            </a:r>
            <a:r>
              <a:rPr lang="en-US" altLang="ko-KR" sz="1200" dirty="0" smtClean="0"/>
              <a:t> ==  Super(C,D()).foo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바인딩한</a:t>
            </a:r>
            <a:r>
              <a:rPr lang="ko-KR" altLang="en-US" sz="1200" dirty="0" smtClean="0"/>
              <a:t> 것과 같다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14096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Super(C).__get__(D(), ‘foo’) </a:t>
            </a:r>
            <a:r>
              <a:rPr lang="ko-KR" altLang="en-US" dirty="0" smtClean="0"/>
              <a:t>처럼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301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- </a:t>
            </a:r>
            <a:r>
              <a:rPr lang="ko-KR" altLang="en-US" sz="3600" dirty="0" smtClean="0"/>
              <a:t>객체 직접 정의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501008"/>
            <a:ext cx="38884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self.x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setx</a:t>
            </a:r>
            <a:r>
              <a:rPr lang="en-US" altLang="ko-KR" sz="1200" dirty="0"/>
              <a:t>(self, x)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delx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 smtClean="0"/>
              <a:t>self.x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 x </a:t>
            </a:r>
            <a:r>
              <a:rPr lang="en-US" altLang="ko-KR" sz="1200" dirty="0"/>
              <a:t>= property(</a:t>
            </a:r>
            <a:r>
              <a:rPr lang="en-US" altLang="ko-KR" sz="1200" dirty="0" err="1"/>
              <a:t>getx,setx,delx</a:t>
            </a:r>
            <a:r>
              <a:rPr lang="en-US" altLang="ko-KR" sz="1200" dirty="0"/>
              <a:t>," property test </a:t>
            </a:r>
            <a:r>
              <a:rPr lang="en-US" altLang="ko-KR" sz="1200" dirty="0" smtClean="0"/>
              <a:t>")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4509120"/>
            <a:ext cx="1800200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131840" y="4616262"/>
            <a:ext cx="2592288" cy="540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6528" y="548209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변수명과 동일하게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_x </a:t>
            </a:r>
            <a:r>
              <a:rPr lang="ko-KR" altLang="en-US" dirty="0" smtClean="0"/>
              <a:t>생김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81572" y="5876401"/>
            <a:ext cx="3500536" cy="3609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9" idx="1"/>
          </p:cNvCxnSpPr>
          <p:nvPr/>
        </p:nvCxnSpPr>
        <p:spPr>
          <a:xfrm flipV="1">
            <a:off x="4882108" y="5943763"/>
            <a:ext cx="994420" cy="113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296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–</a:t>
            </a:r>
            <a:r>
              <a:rPr lang="ko-KR" altLang="en-US" sz="3600" dirty="0" smtClean="0"/>
              <a:t>객체 </a:t>
            </a:r>
            <a:r>
              <a:rPr lang="ko-KR" altLang="en-US" sz="3600" dirty="0"/>
              <a:t>직접 </a:t>
            </a:r>
            <a:r>
              <a:rPr lang="ko-KR" altLang="en-US" sz="3600" dirty="0" smtClean="0"/>
              <a:t>정의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변수에 접근하면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처리되고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변경됨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&lt;property object at 0x02C1D4E0&gt;</a:t>
            </a:r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1001</a:t>
            </a:r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{'x':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360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 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5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ll()/ any()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all(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연속적인 원소들을 모두 가지고 있을 경우 </a:t>
            </a:r>
            <a:r>
              <a:rPr lang="en-US" altLang="ko-KR" dirty="0" smtClean="0"/>
              <a:t>:True</a:t>
            </a:r>
          </a:p>
          <a:p>
            <a:pPr marL="0" indent="0">
              <a:buNone/>
            </a:pPr>
            <a:r>
              <a:rPr lang="en-US" altLang="ko-KR" dirty="0" smtClean="0"/>
              <a:t>Any(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iterabe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연속적인 원소가 없어도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5632" y="3789040"/>
            <a:ext cx="374441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i</a:t>
            </a:r>
            <a:r>
              <a:rPr lang="en-US" altLang="ko-KR" sz="1000" dirty="0"/>
              <a:t>=[1,2,3]</a:t>
            </a:r>
          </a:p>
          <a:p>
            <a:endParaRPr lang="en-US" altLang="ko-KR" sz="1000" dirty="0"/>
          </a:p>
          <a:p>
            <a:r>
              <a:rPr lang="en-US" altLang="ko-KR" sz="1000" dirty="0"/>
              <a:t>all(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) #  </a:t>
            </a:r>
            <a:r>
              <a:rPr lang="en-US" altLang="ko-KR" sz="1000" dirty="0"/>
              <a:t>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any(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) # 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j=[[],[],[]]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all(j</a:t>
            </a:r>
            <a:r>
              <a:rPr lang="en-US" altLang="ko-KR" sz="1000" dirty="0" smtClean="0"/>
              <a:t>)  #  </a:t>
            </a:r>
            <a:r>
              <a:rPr lang="en-US" altLang="ko-KR" sz="1000" dirty="0"/>
              <a:t>False</a:t>
            </a:r>
          </a:p>
          <a:p>
            <a:endParaRPr lang="en-US" altLang="ko-KR" sz="1000" dirty="0"/>
          </a:p>
          <a:p>
            <a:r>
              <a:rPr lang="en-US" altLang="ko-KR" sz="1000" dirty="0"/>
              <a:t>any(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) # True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229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 함수</a:t>
            </a:r>
            <a:r>
              <a:rPr lang="en-US" altLang="ko-KR" dirty="0"/>
              <a:t> – </a:t>
            </a:r>
            <a:r>
              <a:rPr lang="ko-KR" altLang="en-US" dirty="0" smtClean="0"/>
              <a:t>시</a:t>
            </a:r>
            <a:r>
              <a:rPr lang="ko-KR" altLang="en-US" dirty="0"/>
              <a:t>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객체 등을 반복해서 사용할 수 있도록 지원하는 객체처리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5632" y="2996952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l= [1,2,3,4]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listiterator</a:t>
            </a:r>
            <a:r>
              <a:rPr lang="en-US" altLang="ko-KR" sz="1000" dirty="0"/>
              <a:t> object at 0x06585090&gt;</a:t>
            </a:r>
          </a:p>
          <a:p>
            <a:r>
              <a:rPr lang="en-US" altLang="ko-KR" sz="1000" dirty="0"/>
              <a:t>&gt;&gt;&gt; li = 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0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 함수</a:t>
            </a:r>
            <a:r>
              <a:rPr lang="en-US" altLang="ko-KR" dirty="0"/>
              <a:t> – </a:t>
            </a:r>
            <a:r>
              <a:rPr lang="en-US" altLang="ko-KR" dirty="0" smtClean="0"/>
              <a:t>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range(</a:t>
            </a:r>
            <a:r>
              <a:rPr lang="ko-KR" altLang="en-US" dirty="0" err="1" smtClean="0"/>
              <a:t>첫번째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마지막번째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함수는 범위에 대해 리스트 객체로 리턴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5632" y="3933056"/>
            <a:ext cx="37444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range(10</a:t>
            </a:r>
            <a:r>
              <a:rPr lang="en-US" altLang="ko-KR" sz="1000" dirty="0" smtClean="0"/>
              <a:t>)  #  </a:t>
            </a:r>
            <a:r>
              <a:rPr lang="en-US" altLang="ko-KR" sz="1000" dirty="0"/>
              <a:t>[0, 1, 2, 3, 4, 5, 6, 7, 8, 9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range(1,10)  #  </a:t>
            </a:r>
            <a:r>
              <a:rPr lang="en-US" altLang="ko-KR" sz="1000" dirty="0"/>
              <a:t>[1, 2, 3, 4, 5, 6, 7, 8, 9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dirty="0"/>
              <a:t>range(1,10,2</a:t>
            </a:r>
            <a:r>
              <a:rPr lang="en-US" altLang="ko-KR" sz="1000" dirty="0" smtClean="0"/>
              <a:t>) #[1</a:t>
            </a:r>
            <a:r>
              <a:rPr lang="en-US" altLang="ko-KR" sz="1000" dirty="0"/>
              <a:t>, 3, 5, 7, 9]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15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점검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9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ssubclass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3608" y="4005064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list,object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list.__bases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(&lt;type 'object</a:t>
            </a:r>
            <a:r>
              <a:rPr lang="en-US" altLang="ko-KR" sz="1000" dirty="0" smtClean="0"/>
              <a:t>'&gt;,)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&gt;&gt;&gt;</a:t>
            </a:r>
            <a:endParaRPr lang="ko-KR" altLang="en-US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issubclass</a:t>
            </a:r>
            <a:r>
              <a:rPr lang="en-US" altLang="ko-KR" dirty="0" smtClean="0"/>
              <a:t>() : __bases__ </a:t>
            </a:r>
            <a:r>
              <a:rPr lang="ko-KR" altLang="en-US" dirty="0" smtClean="0"/>
              <a:t>기준으로 상속관계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 : __ class__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관계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004048" y="3954456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list.__class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&lt;type 'type'&gt;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object)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5010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2100" y="34687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2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d/hash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3608" y="3068960"/>
            <a:ext cx="309634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&gt;&gt;&gt;id(b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275969936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&gt;&gt;&gt;id(B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275931744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&gt;&gt;&gt;hash(bb)   </a:t>
            </a:r>
            <a:endParaRPr lang="en-US" altLang="ko-KR" sz="1000" dirty="0"/>
          </a:p>
          <a:p>
            <a:r>
              <a:rPr lang="en-US" altLang="ko-KR" sz="1000" dirty="0" smtClean="0"/>
              <a:t>17292299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&gt;&gt;&gt;cc </a:t>
            </a:r>
            <a:r>
              <a:rPr lang="en-US" altLang="ko-KR" sz="1000" dirty="0"/>
              <a:t>= bb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&gt;&gt;&gt;hash(cc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17292299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&gt;&gt;&gt;hash(bb</a:t>
            </a:r>
            <a:r>
              <a:rPr lang="en-US" altLang="ko-KR" sz="1000" dirty="0"/>
              <a:t>) == hash(cc)</a:t>
            </a:r>
          </a:p>
          <a:p>
            <a:r>
              <a:rPr lang="en-US" altLang="ko-KR" sz="1000" dirty="0" smtClean="0"/>
              <a:t>True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</a:t>
            </a:r>
            <a:r>
              <a:rPr lang="en-US" altLang="ko-KR" dirty="0" smtClean="0"/>
              <a:t>d()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주소를 확인하는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hash()</a:t>
            </a:r>
            <a:r>
              <a:rPr lang="ko-KR" altLang="en-US" dirty="0" smtClean="0"/>
              <a:t>는 객체에 대한 </a:t>
            </a:r>
            <a:r>
              <a:rPr lang="en-US" altLang="ko-KR" dirty="0" smtClean="0"/>
              <a:t>hash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로 표시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83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type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에 대한 조회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33061"/>
              </p:ext>
            </p:extLst>
          </p:nvPr>
        </p:nvGraphicFramePr>
        <p:xfrm>
          <a:off x="899592" y="2276872"/>
          <a:ext cx="7344816" cy="4277656"/>
        </p:xfrm>
        <a:graphic>
          <a:graphicData uri="http://schemas.openxmlformats.org/drawingml/2006/table">
            <a:tbl>
              <a:tblPr/>
              <a:tblGrid>
                <a:gridCol w="1952420"/>
                <a:gridCol w="5392396"/>
              </a:tblGrid>
              <a:tr h="294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Attribute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co_argcount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number of arguments (not including * or ** </a:t>
                      </a:r>
                      <a:r>
                        <a:rPr lang="en-US" sz="1200" dirty="0" err="1" smtClean="0">
                          <a:effectLst/>
                        </a:rPr>
                        <a:t>args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319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co_code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of raw compiled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7951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co_consts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constants used in the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5652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co_filename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file in which this code object was created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co_firstlineno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first line in Python source code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3699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co_flags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bitmap: 1=optimized </a:t>
                      </a:r>
                      <a:r>
                        <a:rPr lang="en-US" altLang="ko-KR" sz="1200" dirty="0" smtClean="0"/>
                        <a:t>|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2=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newlocals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|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4=*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|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8=**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co_lnotab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mapping of line numbers to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indices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co_name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with which this code object was defined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co_names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names of local variables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co_nlocals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local variables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co_stacksize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machine stack space required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co_varnames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names of arguments and local variables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5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객체접근 함</a:t>
            </a:r>
            <a:r>
              <a:rPr lang="ko-KR" altLang="en-US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8261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객체접근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내장함수를 이용하여 객체의 속성에 대한 접근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err="1"/>
              <a:t>o</a:t>
            </a:r>
            <a:r>
              <a:rPr lang="en-US" altLang="ko-KR" dirty="0" err="1" smtClean="0"/>
              <a:t>bject.x</a:t>
            </a:r>
            <a:r>
              <a:rPr lang="en-US" altLang="ko-KR" dirty="0" smtClean="0"/>
              <a:t>            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getattr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marL="320040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o</a:t>
            </a:r>
            <a:r>
              <a:rPr lang="en-US" altLang="ko-KR" dirty="0" err="1" smtClean="0">
                <a:sym typeface="Wingdings" panose="05000000000000000000" pitchFamily="2" charset="2"/>
              </a:rPr>
              <a:t>bject.x</a:t>
            </a:r>
            <a:r>
              <a:rPr lang="en-US" altLang="ko-KR" dirty="0" smtClean="0">
                <a:sym typeface="Wingdings" panose="05000000000000000000" pitchFamily="2" charset="2"/>
              </a:rPr>
              <a:t> = value   </a:t>
            </a:r>
            <a:r>
              <a:rPr lang="en-US" altLang="ko-KR" dirty="0" err="1" smtClean="0">
                <a:sym typeface="Wingdings" panose="05000000000000000000" pitchFamily="2" charset="2"/>
              </a:rPr>
              <a:t>setattr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marL="32004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en-US" altLang="ko-KR" dirty="0" smtClean="0">
                <a:sym typeface="Wingdings" panose="05000000000000000000" pitchFamily="2" charset="2"/>
              </a:rPr>
              <a:t>el(</a:t>
            </a:r>
            <a:r>
              <a:rPr lang="en-US" altLang="ko-KR" dirty="0" err="1" smtClean="0">
                <a:sym typeface="Wingdings" panose="05000000000000000000" pitchFamily="2" charset="2"/>
              </a:rPr>
              <a:t>object.x</a:t>
            </a:r>
            <a:r>
              <a:rPr lang="en-US" altLang="ko-KR" dirty="0" smtClean="0">
                <a:sym typeface="Wingdings" panose="05000000000000000000" pitchFamily="2" charset="2"/>
              </a:rPr>
              <a:t>)        </a:t>
            </a:r>
            <a:r>
              <a:rPr lang="en-US" altLang="ko-KR" dirty="0" err="1" smtClean="0">
                <a:sym typeface="Wingdings" panose="05000000000000000000" pitchFamily="2" charset="2"/>
              </a:rPr>
              <a:t>delattr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함수 구조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err="1"/>
              <a:t>getattr</a:t>
            </a:r>
            <a:r>
              <a:rPr lang="en-US" altLang="ko-KR" dirty="0"/>
              <a:t>(object, name[, default])</a:t>
            </a:r>
          </a:p>
          <a:p>
            <a:pPr marL="320040" lvl="1" indent="0">
              <a:buNone/>
            </a:pPr>
            <a:r>
              <a:rPr lang="en-US" altLang="ko-KR" dirty="0" err="1"/>
              <a:t>setattr</a:t>
            </a:r>
            <a:r>
              <a:rPr lang="en-US" altLang="ko-KR" dirty="0"/>
              <a:t>(object, name, value)</a:t>
            </a:r>
          </a:p>
          <a:p>
            <a:pPr marL="320040" lvl="1" indent="0">
              <a:buNone/>
            </a:pPr>
            <a:r>
              <a:rPr lang="en-US" altLang="ko-KR" dirty="0" err="1"/>
              <a:t>delattr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</a:t>
            </a:r>
          </a:p>
          <a:p>
            <a:pPr marL="320040" lvl="1" indent="0">
              <a:buNone/>
            </a:pPr>
            <a:r>
              <a:rPr lang="en-US" altLang="ko-KR" dirty="0" err="1"/>
              <a:t>hasattr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  # </a:t>
            </a:r>
            <a:r>
              <a:rPr lang="ko-KR" altLang="en-US" dirty="0" smtClean="0"/>
              <a:t>객체내의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변수나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pPr marL="320040" lvl="1" indent="0">
              <a:buNone/>
            </a:pPr>
            <a:r>
              <a:rPr lang="en-US" altLang="ko-KR" dirty="0"/>
              <a:t>callable(object</a:t>
            </a:r>
            <a:r>
              <a:rPr lang="en-US" altLang="ko-KR" dirty="0" smtClean="0"/>
              <a:t>)            #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및 함수 여부 점검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90153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객체접근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객체의 속성을 </a:t>
            </a:r>
            <a:r>
              <a:rPr lang="ko-KR" altLang="en-US" dirty="0" err="1" smtClean="0"/>
              <a:t>접근하고변경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636912"/>
            <a:ext cx="3672408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class 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a = A('dahl',50)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a,"name","Moon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35559652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객체접근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및 함수여부 확인 후 실행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6874" y="2276872"/>
            <a:ext cx="367240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in_set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self,name,default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__[name] = default</a:t>
            </a:r>
          </a:p>
          <a:p>
            <a:r>
              <a:rPr lang="en-US" altLang="ko-KR" sz="1200" dirty="0"/>
              <a:t>        print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A('dahl',50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if callable(add) :</a:t>
            </a:r>
          </a:p>
          <a:p>
            <a:r>
              <a:rPr lang="en-US" altLang="ko-KR" sz="1200" dirty="0"/>
              <a:t>    add(5,6)</a:t>
            </a:r>
          </a:p>
          <a:p>
            <a:r>
              <a:rPr lang="en-US" altLang="ko-KR" sz="1200" dirty="0"/>
              <a:t>else :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callable(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('age',20)</a:t>
            </a:r>
          </a:p>
          <a:p>
            <a:r>
              <a:rPr lang="en-US" altLang="ko-KR" sz="1200" dirty="0"/>
              <a:t>else:</a:t>
            </a:r>
          </a:p>
          <a:p>
            <a:r>
              <a:rPr lang="en-US" altLang="ko-KR" sz="1200" dirty="0"/>
              <a:t>    pass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  <a:p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931173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변수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6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동적 데이터 타입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변수에 값이 할당될 경우 데이터 타입이 확정됨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변수는 이름공간 내에서 관리되면 변수는 동적으로 할당이 가능하다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 검색 기준은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영역 순으로 찾는다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Locals()</a:t>
            </a:r>
            <a:r>
              <a:rPr lang="ko-KR" altLang="en-US" sz="2200" dirty="0" smtClean="0">
                <a:latin typeface="+mn-ea"/>
              </a:rPr>
              <a:t>와 </a:t>
            </a:r>
            <a:r>
              <a:rPr lang="en-US" altLang="ko-KR" sz="2200" dirty="0" err="1" smtClean="0">
                <a:latin typeface="+mn-ea"/>
              </a:rPr>
              <a:t>globals</a:t>
            </a:r>
            <a:r>
              <a:rPr lang="en-US" altLang="ko-KR" sz="2200" dirty="0" smtClean="0">
                <a:latin typeface="+mn-ea"/>
              </a:rPr>
              <a:t>() </a:t>
            </a:r>
            <a:r>
              <a:rPr lang="ko-KR" altLang="en-US" sz="2200" dirty="0" smtClean="0">
                <a:latin typeface="+mn-ea"/>
              </a:rPr>
              <a:t>함수를  이용해서 검색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861048"/>
            <a:ext cx="41044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 smtClean="0"/>
              <a:t>&gt;&gt;&gt; p = 100</a:t>
            </a:r>
          </a:p>
          <a:p>
            <a:r>
              <a:rPr lang="en-US" altLang="ko-KR" dirty="0" smtClean="0"/>
              <a:t>&gt;&gt;&gt; </a:t>
            </a:r>
            <a:endParaRPr lang="en-US" altLang="ko-KR" dirty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…        p =0</a:t>
            </a:r>
          </a:p>
          <a:p>
            <a:r>
              <a:rPr lang="en-US" altLang="ko-KR" dirty="0" smtClean="0"/>
              <a:t>…        print(locals())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5655" y="4797152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98570" y="47700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그 내부에 정의된 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813887" y="5085184"/>
            <a:ext cx="2484683" cy="8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25249" y="4005064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00" y="396368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변수는 전역변수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13" idx="1"/>
          </p:cNvCxnSpPr>
          <p:nvPr/>
        </p:nvCxnSpPr>
        <p:spPr>
          <a:xfrm flipV="1">
            <a:off x="3813481" y="4286855"/>
            <a:ext cx="2558719" cy="62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9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5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__import__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smtClean="0">
                <a:latin typeface="+mn-ea"/>
              </a:rPr>
              <a:t>Import</a:t>
            </a:r>
            <a:r>
              <a:rPr lang="ko-KR" altLang="en-US" sz="2800" dirty="0" smtClean="0">
                <a:latin typeface="+mn-ea"/>
              </a:rPr>
              <a:t>한 원 파일에 대한 위치를 확인</a:t>
            </a:r>
            <a:endParaRPr lang="en-US" altLang="ko-KR" sz="2800" dirty="0">
              <a:latin typeface="+mn-ea"/>
            </a:endParaRPr>
          </a:p>
          <a:p>
            <a:pPr marL="320040" lvl="1" indent="0" fontAlgn="base">
              <a:lnSpc>
                <a:spcPct val="120000"/>
              </a:lnSpc>
              <a:buNone/>
            </a:pPr>
            <a:endParaRPr lang="en-US" altLang="ko-KR" sz="19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789040"/>
            <a:ext cx="68407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&gt;&gt;&gt;__</a:t>
            </a:r>
            <a:r>
              <a:rPr lang="en-US" altLang="ko-KR" dirty="0"/>
              <a:t>import__('inspect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&lt;module 'inspect' from 'C:\Python27\lib\</a:t>
            </a:r>
            <a:r>
              <a:rPr lang="en-US" altLang="ko-KR" dirty="0" err="1"/>
              <a:t>inspect.pyc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4534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err="1" smtClean="0">
                <a:latin typeface="+mn-ea"/>
              </a:rPr>
              <a:t>Var</a:t>
            </a:r>
            <a:r>
              <a:rPr lang="en-US" altLang="ko-KR" sz="2200" dirty="0" smtClean="0">
                <a:latin typeface="+mn-ea"/>
              </a:rPr>
              <a:t>(object)</a:t>
            </a:r>
            <a:r>
              <a:rPr lang="ko-KR" altLang="en-US" sz="2200" dirty="0" smtClean="0">
                <a:latin typeface="+mn-ea"/>
              </a:rPr>
              <a:t>를 넣으면 현재 관리되는 속성들을 표시</a:t>
            </a:r>
            <a:endParaRPr lang="en-US" altLang="ko-KR" sz="2200" dirty="0">
              <a:latin typeface="+mn-ea"/>
            </a:endParaRP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(...)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</a:t>
            </a: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([object]) -&gt; </a:t>
            </a:r>
            <a:r>
              <a:rPr lang="en-US" altLang="ko-KR" sz="1900" dirty="0" smtClean="0">
                <a:latin typeface="+mn-ea"/>
              </a:rPr>
              <a:t>dictionary</a:t>
            </a:r>
            <a:endParaRPr lang="en-US" altLang="ko-KR" sz="1900" dirty="0">
              <a:latin typeface="+mn-ea"/>
            </a:endParaRP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Without arguments, equivalent to locals().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 an argument, equivalent to object.__</a:t>
            </a:r>
            <a:r>
              <a:rPr lang="en-US" altLang="ko-KR" sz="1900" dirty="0" err="1">
                <a:latin typeface="+mn-ea"/>
              </a:rPr>
              <a:t>dict</a:t>
            </a:r>
            <a:r>
              <a:rPr lang="en-US" altLang="ko-KR" sz="1900" dirty="0">
                <a:latin typeface="+mn-ea"/>
              </a:rPr>
              <a:t>__.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endParaRPr lang="en-US" altLang="ko-KR" sz="19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266119"/>
            <a:ext cx="33843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add(</a:t>
            </a:r>
            <a:r>
              <a:rPr lang="en-US" altLang="ko-KR" dirty="0" err="1"/>
              <a:t>x,y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    print(" </a:t>
            </a:r>
            <a:r>
              <a:rPr lang="en-US" altLang="ko-KR" dirty="0" err="1"/>
              <a:t>vars</a:t>
            </a:r>
            <a:r>
              <a:rPr lang="en-US" altLang="ko-KR" dirty="0"/>
              <a:t>   : ",</a:t>
            </a:r>
            <a:r>
              <a:rPr lang="en-US" altLang="ko-KR" dirty="0" err="1"/>
              <a:t>vars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print(" locals : ", locals())</a:t>
            </a:r>
          </a:p>
          <a:p>
            <a:r>
              <a:rPr lang="en-US" altLang="ko-KR" dirty="0"/>
              <a:t>    return x + y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add(5,5)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48958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vars</a:t>
            </a:r>
            <a:r>
              <a:rPr lang="en-US" altLang="ko-KR" dirty="0"/>
              <a:t>   :  {'y': 5, 'x': 5}</a:t>
            </a:r>
          </a:p>
          <a:p>
            <a:r>
              <a:rPr lang="en-US" altLang="ko-KR" dirty="0"/>
              <a:t> locals :  {'y': 5, 'x': 5}</a:t>
            </a:r>
          </a:p>
        </p:txBody>
      </p:sp>
    </p:spTree>
    <p:extLst>
      <p:ext uri="{BB962C8B-B14F-4D97-AF65-F5344CB8AC3E}">
        <p14:creationId xmlns:p14="http://schemas.microsoft.com/office/powerpoint/2010/main" val="30711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모듈 등의 관리하는 내부 정보를 확인할 때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429000"/>
            <a:ext cx="504056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(B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['__doc__', '__</a:t>
            </a:r>
            <a:r>
              <a:rPr lang="en-US" altLang="ko-KR" dirty="0" err="1"/>
              <a:t>init</a:t>
            </a:r>
            <a:r>
              <a:rPr lang="en-US" altLang="ko-KR" dirty="0"/>
              <a:t>__', '__module__', 'name']</a:t>
            </a:r>
          </a:p>
        </p:txBody>
      </p:sp>
    </p:spTree>
    <p:extLst>
      <p:ext uri="{BB962C8B-B14F-4D97-AF65-F5344CB8AC3E}">
        <p14:creationId xmlns:p14="http://schemas.microsoft.com/office/powerpoint/2010/main" val="30102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type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func_code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code type</a:t>
            </a:r>
            <a:r>
              <a:rPr lang="ko-KR" altLang="en-US" dirty="0" smtClean="0"/>
              <a:t>을 생성하므로 그 내부의 정보를 조회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54254" y="2924944"/>
            <a:ext cx="33843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... 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 #</a:t>
            </a:r>
            <a:r>
              <a:rPr lang="ko-KR" altLang="en-US" sz="1200" dirty="0" smtClean="0"/>
              <a:t>함수정의에 대한 내부 구조</a:t>
            </a:r>
            <a:endParaRPr lang="en-US" altLang="ko-KR" sz="1200" dirty="0" smtClean="0"/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add.func_code.co_varnames</a:t>
            </a:r>
            <a:endParaRPr lang="en-US" altLang="ko-KR" sz="1200" dirty="0"/>
          </a:p>
          <a:p>
            <a:r>
              <a:rPr lang="en-US" altLang="ko-KR" sz="1200" dirty="0"/>
              <a:t>('x', 'y')</a:t>
            </a:r>
          </a:p>
          <a:p>
            <a:r>
              <a:rPr lang="en-US" altLang="ko-KR" sz="1200" dirty="0"/>
              <a:t>&gt;&gt;&gt;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# </a:t>
            </a:r>
            <a:r>
              <a:rPr lang="ko-KR" altLang="en-US" sz="1200" dirty="0" smtClean="0"/>
              <a:t>함수코드는 </a:t>
            </a:r>
            <a:r>
              <a:rPr lang="en-US" altLang="ko-KR" sz="1200" dirty="0" err="1" smtClean="0"/>
              <a:t>bytecode</a:t>
            </a:r>
            <a:r>
              <a:rPr lang="ko-KR" altLang="en-US" sz="1200" dirty="0" smtClean="0"/>
              <a:t>로 나타남</a:t>
            </a:r>
            <a:endParaRPr lang="en-US" altLang="ko-KR" sz="1200" dirty="0" smtClean="0"/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add.func_code.co_code</a:t>
            </a:r>
            <a:endParaRPr lang="en-US" altLang="ko-KR" sz="1200" dirty="0"/>
          </a:p>
          <a:p>
            <a:r>
              <a:rPr lang="en-US" altLang="ko-KR" sz="1200" dirty="0"/>
              <a:t>'|\x00\x00|\x01\x00\x17S'</a:t>
            </a:r>
          </a:p>
          <a:p>
            <a:r>
              <a:rPr lang="en-US" altLang="ko-KR" sz="1200" dirty="0"/>
              <a:t>&gt;&gt;&gt;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79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정렬함수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8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객체에 대한 정렬 처리 </a:t>
            </a:r>
            <a:r>
              <a:rPr lang="en-US" altLang="ko-KR" dirty="0" smtClean="0"/>
              <a:t>(sorted, reversed)</a:t>
            </a:r>
            <a:r>
              <a:rPr lang="ko-KR" altLang="en-US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별도의 </a:t>
            </a:r>
            <a:r>
              <a:rPr lang="en-US" altLang="ko-KR" dirty="0" smtClean="0">
                <a:sym typeface="Wingdings" panose="05000000000000000000" pitchFamily="2" charset="2"/>
              </a:rPr>
              <a:t>sequence </a:t>
            </a:r>
            <a:r>
              <a:rPr lang="ko-KR" altLang="en-US" dirty="0" smtClean="0">
                <a:sym typeface="Wingdings" panose="05000000000000000000" pitchFamily="2" charset="2"/>
              </a:rPr>
              <a:t>객체 생성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376373"/>
            <a:ext cx="3456384" cy="257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for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en-US" altLang="ko-KR" sz="1200" b="1" dirty="0"/>
              <a:t>in</a:t>
            </a:r>
            <a:r>
              <a:rPr lang="en-US" altLang="ko-KR" sz="1200" dirty="0"/>
              <a:t> reversed(</a:t>
            </a:r>
            <a:r>
              <a:rPr lang="en-US" altLang="ko-KR" sz="1200" dirty="0" err="1"/>
              <a:t>xrange</a:t>
            </a:r>
            <a:r>
              <a:rPr lang="en-US" altLang="ko-KR" sz="1200" dirty="0"/>
              <a:t>(1,10,2</a:t>
            </a:r>
            <a:r>
              <a:rPr lang="en-US" altLang="ko-KR" sz="1200" dirty="0" smtClean="0"/>
              <a:t>)):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... print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 smtClean="0"/>
              <a:t>...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9 </a:t>
            </a:r>
            <a:r>
              <a:rPr lang="en-US" altLang="ko-KR" sz="1200" dirty="0"/>
              <a:t>7 5 3 1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3376373"/>
            <a:ext cx="3456384" cy="257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/>
              <a:t>basket = ['apple', 'orange', 'apple', 'pear', 'orange', 'banana'] </a:t>
            </a:r>
            <a:endParaRPr lang="en-US" altLang="ko-KR" sz="1200" dirty="0" smtClean="0"/>
          </a:p>
          <a:p>
            <a:r>
              <a:rPr lang="en-US" altLang="ko-KR" sz="1200" b="1" dirty="0" smtClean="0"/>
              <a:t>&gt;&gt;&gt; </a:t>
            </a:r>
            <a:r>
              <a:rPr lang="en-US" altLang="ko-KR" sz="1200" b="1" dirty="0"/>
              <a:t>for</a:t>
            </a:r>
            <a:r>
              <a:rPr lang="en-US" altLang="ko-KR" sz="1200" dirty="0"/>
              <a:t> f </a:t>
            </a:r>
            <a:r>
              <a:rPr lang="en-US" altLang="ko-KR" sz="1200" b="1" dirty="0"/>
              <a:t>in</a:t>
            </a:r>
            <a:r>
              <a:rPr lang="en-US" altLang="ko-KR" sz="1200" dirty="0"/>
              <a:t> sorted(set(basket)): </a:t>
            </a:r>
            <a:endParaRPr lang="en-US" altLang="ko-KR" sz="1200" dirty="0" smtClean="0"/>
          </a:p>
          <a:p>
            <a:r>
              <a:rPr lang="en-US" altLang="ko-KR" sz="1200" b="1" dirty="0" smtClean="0"/>
              <a:t>... </a:t>
            </a:r>
            <a:r>
              <a:rPr lang="en-US" altLang="ko-KR" sz="1200" b="1" dirty="0"/>
              <a:t>print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f</a:t>
            </a:r>
          </a:p>
          <a:p>
            <a:r>
              <a:rPr lang="en-US" altLang="ko-KR" sz="1200" b="1" dirty="0" smtClean="0"/>
              <a:t>...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apple </a:t>
            </a:r>
            <a:r>
              <a:rPr lang="en-US" altLang="ko-KR" sz="1200" dirty="0"/>
              <a:t>banana orange pear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29969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reversed()</a:t>
            </a:r>
            <a:endParaRPr lang="ko-KR" alt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23621" y="30196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sorted()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8877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직접 실행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7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Compile </a:t>
            </a:r>
            <a:r>
              <a:rPr lang="ko-KR" altLang="en-US" b="1" dirty="0" smtClean="0"/>
              <a:t>함수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String</a:t>
            </a:r>
            <a:r>
              <a:rPr lang="ko-KR" altLang="en-US" sz="1800" dirty="0" smtClean="0"/>
              <a:t>으로 받은 </a:t>
            </a:r>
            <a:r>
              <a:rPr lang="ko-KR" altLang="en-US" sz="1800" dirty="0" err="1" smtClean="0"/>
              <a:t>결과을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compile</a:t>
            </a:r>
            <a:r>
              <a:rPr lang="ko-KR" altLang="en-US" sz="1800" dirty="0" smtClean="0"/>
              <a:t>하여 </a:t>
            </a:r>
            <a:r>
              <a:rPr lang="en-US" altLang="ko-KR" sz="1800" dirty="0" err="1" smtClean="0"/>
              <a:t>eval</a:t>
            </a:r>
            <a:r>
              <a:rPr lang="en-US" altLang="ko-KR" sz="1800" dirty="0" smtClean="0"/>
              <a:t>()/exec() </a:t>
            </a:r>
            <a:r>
              <a:rPr lang="ko-KR" altLang="en-US" sz="1800" dirty="0" smtClean="0"/>
              <a:t>함수로 처리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284984"/>
            <a:ext cx="316835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#compile(string</a:t>
            </a:r>
            <a:r>
              <a:rPr lang="en-US" altLang="ko-KR" sz="1200" dirty="0"/>
              <a:t>, '', '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')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"10 * 10"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sll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=compile(</a:t>
            </a:r>
            <a:r>
              <a:rPr lang="en-US" altLang="ko-KR" sz="1200" dirty="0" err="1"/>
              <a:t>sl</a:t>
            </a:r>
            <a:r>
              <a:rPr lang="en-US" altLang="ko-KR" sz="1200" dirty="0"/>
              <a:t>,'','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eval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sll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100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3251313"/>
            <a:ext cx="316835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#compile(string</a:t>
            </a:r>
            <a:r>
              <a:rPr lang="en-US" altLang="ko-KR" sz="1200" dirty="0"/>
              <a:t>, '', 'exec</a:t>
            </a:r>
            <a:r>
              <a:rPr lang="en-US" altLang="ko-KR" sz="1200" dirty="0" smtClean="0"/>
              <a:t>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"print('Hello World')"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scc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compile(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,'','exec')</a:t>
            </a:r>
          </a:p>
          <a:p>
            <a:r>
              <a:rPr lang="en-US" altLang="ko-KR" sz="1200" dirty="0" smtClean="0"/>
              <a:t>&gt;&gt;&gt; exec(</a:t>
            </a:r>
            <a:r>
              <a:rPr lang="en-US" altLang="ko-KR" sz="1200" dirty="0" err="1" smtClean="0"/>
              <a:t>scc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Hello World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5683681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eval</a:t>
            </a:r>
            <a:r>
              <a:rPr lang="en-US" altLang="ko-KR" b="1" dirty="0" smtClean="0"/>
              <a:t> : Expression </a:t>
            </a:r>
            <a:r>
              <a:rPr lang="ko-KR" altLang="en-US" b="1" dirty="0" smtClean="0"/>
              <a:t>실행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err="1" smtClean="0"/>
              <a:t>Eval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함수는 컴파일 및 </a:t>
            </a:r>
            <a:r>
              <a:rPr lang="ko-KR" altLang="en-US" sz="1800" dirty="0" err="1" smtClean="0"/>
              <a:t>표현식을</a:t>
            </a:r>
            <a:r>
              <a:rPr lang="ko-KR" altLang="en-US" sz="1800" dirty="0" smtClean="0"/>
              <a:t> 평가하고 실행 처리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284984"/>
            <a:ext cx="345638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("1+2")</a:t>
            </a:r>
          </a:p>
          <a:p>
            <a:r>
              <a:rPr lang="en-US" altLang="ko-KR" sz="1200" dirty="0" smtClean="0"/>
              <a:t>3</a:t>
            </a:r>
          </a:p>
          <a:p>
            <a:r>
              <a:rPr lang="en-US" altLang="ko-KR" sz="1200" dirty="0" smtClean="0"/>
              <a:t>&gt;&gt;&gt;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59420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exec : Statement </a:t>
            </a:r>
            <a:r>
              <a:rPr lang="ko-KR" altLang="en-US" b="1" dirty="0" smtClean="0"/>
              <a:t>실</a:t>
            </a:r>
            <a:r>
              <a:rPr lang="ko-KR" altLang="en-US" b="1" dirty="0"/>
              <a:t>행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Exec</a:t>
            </a:r>
            <a:r>
              <a:rPr lang="ko-KR" altLang="en-US" sz="1800" dirty="0" smtClean="0"/>
              <a:t>함수는 </a:t>
            </a:r>
            <a:r>
              <a:rPr lang="ko-KR" altLang="en-US" sz="1800" dirty="0" err="1" smtClean="0"/>
              <a:t>컴파일하여</a:t>
            </a:r>
            <a:r>
              <a:rPr lang="ko-KR" altLang="en-US" sz="1800" dirty="0" smtClean="0"/>
              <a:t> 문장을 평가하고 실행하기</a:t>
            </a:r>
            <a:endParaRPr lang="en-US" altLang="ko-KR" sz="18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43608" y="3284984"/>
            <a:ext cx="345638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exec('print "hello world"')</a:t>
            </a:r>
          </a:p>
          <a:p>
            <a:r>
              <a:rPr lang="en-US" altLang="ko-KR" sz="1200" dirty="0"/>
              <a:t>hello world</a:t>
            </a:r>
          </a:p>
          <a:p>
            <a:r>
              <a:rPr lang="en-US" altLang="ko-KR" sz="1200" dirty="0"/>
              <a:t>&gt;&gt;&gt;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680653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Run-time function </a:t>
            </a:r>
            <a:r>
              <a:rPr lang="ko-KR" altLang="en-US" b="1" dirty="0" smtClean="0"/>
              <a:t>처리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Exec</a:t>
            </a:r>
            <a:r>
              <a:rPr lang="ko-KR" altLang="en-US" sz="1800" dirty="0" smtClean="0"/>
              <a:t>함수는 </a:t>
            </a:r>
            <a:r>
              <a:rPr lang="ko-KR" altLang="en-US" sz="1800" dirty="0" err="1" smtClean="0"/>
              <a:t>컴파일한</a:t>
            </a:r>
            <a:r>
              <a:rPr lang="ko-KR" altLang="en-US" sz="1800" dirty="0" smtClean="0"/>
              <a:t>  </a:t>
            </a:r>
            <a:r>
              <a:rPr lang="ko-KR" altLang="en-US" sz="1800" dirty="0" smtClean="0"/>
              <a:t>문장을 평가하고 </a:t>
            </a:r>
            <a:r>
              <a:rPr lang="ko-KR" altLang="en-US" sz="1800" b="1" dirty="0" smtClean="0"/>
              <a:t>실행하기</a:t>
            </a:r>
            <a:endParaRPr lang="en-US" altLang="ko-KR" sz="18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43608" y="2564904"/>
            <a:ext cx="3888432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함수를 문자열에 정의</a:t>
            </a:r>
            <a:endParaRPr lang="en-US" altLang="ko-KR" sz="1000" dirty="0" smtClean="0"/>
          </a:p>
          <a:p>
            <a:r>
              <a:rPr lang="en-US" altLang="ko-KR" sz="1000" dirty="0" err="1" smtClean="0"/>
              <a:t>code_str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'''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add(x=1,y=1) :</a:t>
            </a:r>
          </a:p>
          <a:p>
            <a:r>
              <a:rPr lang="en-US" altLang="ko-KR" sz="1000" dirty="0"/>
              <a:t>   """ add x, y """</a:t>
            </a:r>
          </a:p>
          <a:p>
            <a:r>
              <a:rPr lang="en-US" altLang="ko-KR" sz="1000" dirty="0"/>
              <a:t>   print(" 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   : ",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print(" locals : ", locals())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return x + y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a = add(5,5)</a:t>
            </a:r>
          </a:p>
          <a:p>
            <a:r>
              <a:rPr lang="en-US" altLang="ko-KR" sz="1000" dirty="0"/>
              <a:t>print(a)</a:t>
            </a:r>
          </a:p>
          <a:p>
            <a:r>
              <a:rPr lang="en-US" altLang="ko-KR" sz="1000" dirty="0" smtClean="0"/>
              <a:t>''‘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컴파일 처리</a:t>
            </a:r>
            <a:endParaRPr lang="en-US" altLang="ko-KR" sz="1000" dirty="0"/>
          </a:p>
          <a:p>
            <a:r>
              <a:rPr lang="en-US" altLang="ko-KR" sz="1000" dirty="0" err="1"/>
              <a:t>code_obj</a:t>
            </a:r>
            <a:r>
              <a:rPr lang="en-US" altLang="ko-KR" sz="1000" dirty="0"/>
              <a:t> = compile(</a:t>
            </a:r>
            <a:r>
              <a:rPr lang="en-US" altLang="ko-KR" sz="1000" dirty="0" err="1"/>
              <a:t>code_str</a:t>
            </a:r>
            <a:r>
              <a:rPr lang="en-US" altLang="ko-KR" sz="1000" dirty="0"/>
              <a:t>, '&lt;string&gt;', 'exec')</a:t>
            </a:r>
          </a:p>
          <a:p>
            <a:r>
              <a:rPr lang="en-US" altLang="ko-KR" sz="1000" dirty="0"/>
              <a:t>print(type(</a:t>
            </a:r>
            <a:r>
              <a:rPr lang="en-US" altLang="ko-KR" sz="1000" dirty="0" err="1"/>
              <a:t>code_obj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r>
              <a:rPr lang="en-US" altLang="ko-KR" sz="1000" dirty="0"/>
              <a:t>exec(</a:t>
            </a:r>
            <a:r>
              <a:rPr lang="en-US" altLang="ko-KR" sz="1000" dirty="0" err="1"/>
              <a:t>code_obj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672477" y="3933056"/>
            <a:ext cx="2550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 결과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type 'code'&gt;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vars</a:t>
            </a:r>
            <a:r>
              <a:rPr lang="en-US" altLang="ko-KR" dirty="0"/>
              <a:t>   :  {'y': 5, 'x': 5}</a:t>
            </a:r>
          </a:p>
          <a:p>
            <a:r>
              <a:rPr lang="en-US" altLang="ko-KR" dirty="0"/>
              <a:t> locals :  {'y': 5, 'x': 5}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06946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reload/</a:t>
            </a:r>
            <a:r>
              <a:rPr lang="en-US" altLang="ko-KR" dirty="0" err="1" smtClean="0"/>
              <a:t>execfile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8811"/>
              </p:ext>
            </p:extLst>
          </p:nvPr>
        </p:nvGraphicFramePr>
        <p:xfrm>
          <a:off x="611560" y="2348880"/>
          <a:ext cx="7776864" cy="3486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569"/>
                <a:gridCol w="5999295"/>
              </a:tblGrid>
              <a:tr h="474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함수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42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reload()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reload(...)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reload(module) -&gt; module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Reload the module.  The module must have been successfully imported before.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reload(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inspect_sor_test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: import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inspect_sor_test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 모듈을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reload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42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execfile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execfile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(...)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execfile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(filename[,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globals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[, locals]])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execfile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(“xxxx.py”) :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스트링으로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모듈명을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입력하여 실행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66690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High </a:t>
            </a:r>
            <a:r>
              <a:rPr lang="en-US" altLang="ko-KR" dirty="0" smtClean="0"/>
              <a:t>Order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3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High Order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latin typeface="+mn-ea"/>
              </a:rPr>
              <a:t>고차함수</a:t>
            </a:r>
            <a:r>
              <a:rPr lang="en-US" altLang="ko-KR" sz="2200" b="1" dirty="0" smtClean="0">
                <a:latin typeface="+mn-ea"/>
              </a:rPr>
              <a:t>(high order function)</a:t>
            </a:r>
            <a:r>
              <a:rPr lang="ko-KR" altLang="en-US" sz="2200" b="1" dirty="0" smtClean="0">
                <a:latin typeface="+mn-ea"/>
              </a:rPr>
              <a:t>는 </a:t>
            </a:r>
            <a:r>
              <a:rPr lang="en-US" altLang="ko-KR" sz="2200" b="1" dirty="0" smtClean="0">
                <a:latin typeface="+mn-ea"/>
              </a:rPr>
              <a:t>2</a:t>
            </a:r>
            <a:r>
              <a:rPr lang="ko-KR" altLang="en-US" sz="2200" b="1" dirty="0" smtClean="0">
                <a:latin typeface="+mn-ea"/>
              </a:rPr>
              <a:t>가지 중에 하나를 수행</a:t>
            </a:r>
            <a:endParaRPr lang="en-US" altLang="ko-KR" sz="2200" b="1" dirty="0">
              <a:latin typeface="+mn-ea"/>
            </a:endParaRP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+mn-ea"/>
              </a:rPr>
              <a:t>하나 이상의 함수를 </a:t>
            </a:r>
            <a:r>
              <a:rPr lang="ko-KR" altLang="en-US" sz="1800" dirty="0" err="1" smtClean="0">
                <a:latin typeface="+mn-ea"/>
              </a:rPr>
              <a:t>파라미터로</a:t>
            </a:r>
            <a:r>
              <a:rPr lang="ko-KR" altLang="en-US" sz="1800" dirty="0" smtClean="0">
                <a:latin typeface="+mn-ea"/>
              </a:rPr>
              <a:t> 받거나</a:t>
            </a:r>
            <a:r>
              <a:rPr lang="en-US" altLang="ko-KR" sz="1800" dirty="0" smtClean="0">
                <a:latin typeface="+mn-ea"/>
              </a:rPr>
              <a:t>, 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+mn-ea"/>
              </a:rPr>
              <a:t>함수를 리턴 결과로 보내는 함수 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3501008"/>
            <a:ext cx="36724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고차 함수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addList8(list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reduce(add8, </a:t>
            </a:r>
            <a:r>
              <a:rPr lang="en-US" altLang="ko-KR" sz="1200" dirty="0"/>
              <a:t>list)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일반함수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add8(*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): </a:t>
            </a:r>
          </a:p>
          <a:p>
            <a:r>
              <a:rPr lang="en-US" altLang="ko-KR" sz="1200" dirty="0" smtClean="0"/>
              <a:t>    v = []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for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in 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v = v +</a:t>
            </a:r>
            <a:r>
              <a:rPr lang="en-US" altLang="ko-KR" sz="1200" dirty="0" err="1" smtClean="0"/>
              <a:t>i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v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고차함수 실행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addList8([[</a:t>
            </a:r>
            <a:r>
              <a:rPr lang="en-US" altLang="ko-KR" sz="1200" dirty="0"/>
              <a:t>1, 2, 3],[4, 5],[6],[]])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reduce(add8, </a:t>
            </a:r>
            <a:r>
              <a:rPr lang="en-US" altLang="ko-KR" sz="1200" dirty="0"/>
              <a:t>[[1, 2, 3],[4, 5],[6],[]])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462351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/>
              <a:t>1, 2, 3, 4, 5, 6]</a:t>
            </a:r>
          </a:p>
          <a:p>
            <a:r>
              <a:rPr lang="en-US" altLang="ko-KR" dirty="0"/>
              <a:t>[1, 2, 3, 4, 5, 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72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구조 조회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Inspect </a:t>
            </a:r>
            <a:r>
              <a:rPr lang="ko-KR" altLang="en-US" dirty="0" smtClean="0"/>
              <a:t>모듈을 이용한 함수 구조  조회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70836"/>
              </p:ext>
            </p:extLst>
          </p:nvPr>
        </p:nvGraphicFramePr>
        <p:xfrm>
          <a:off x="755576" y="2564902"/>
          <a:ext cx="7632848" cy="3456388"/>
        </p:xfrm>
        <a:graphic>
          <a:graphicData uri="http://schemas.openxmlformats.org/drawingml/2006/table">
            <a:tbl>
              <a:tblPr/>
              <a:tblGrid>
                <a:gridCol w="3384376"/>
                <a:gridCol w="4248472"/>
              </a:tblGrid>
              <a:tr h="3801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function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inspect.getdoc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</a:t>
                      </a:r>
                      <a:r>
                        <a:rPr lang="en-US" altLang="ko-KR" sz="1200" baseline="0" dirty="0" smtClean="0">
                          <a:effectLst/>
                        </a:rPr>
                        <a:t>doc</a:t>
                      </a:r>
                      <a:r>
                        <a:rPr lang="ko-KR" altLang="en-US" sz="1200" baseline="0" dirty="0" smtClean="0">
                          <a:effectLst/>
                        </a:rPr>
                        <a:t>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inspect.getsourcefile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ko-KR" altLang="en-US" sz="1200" dirty="0" smtClean="0">
                          <a:effectLst/>
                        </a:rPr>
                        <a:t>에 대한 소스파일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모듈이름</a:t>
                      </a:r>
                      <a:r>
                        <a:rPr lang="en-US" altLang="ko-KR" sz="1200" dirty="0" smtClean="0">
                          <a:effectLst/>
                        </a:rPr>
                        <a:t>0</a:t>
                      </a:r>
                      <a:r>
                        <a:rPr lang="ko-KR" altLang="en-US" sz="1200" dirty="0" smtClean="0">
                          <a:effectLst/>
                        </a:rPr>
                        <a:t>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inspect.getmodule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ko-KR" altLang="en-US" sz="1200" dirty="0" smtClean="0">
                          <a:effectLst/>
                        </a:rPr>
                        <a:t>에 대한 모듈 이름을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소스를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589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inspect.getsourcelines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  object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소스를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라인별로</a:t>
                      </a:r>
                      <a:r>
                        <a:rPr lang="ko-KR" altLang="en-US" sz="1200" baseline="0" dirty="0" smtClean="0">
                          <a:effectLst/>
                        </a:rPr>
                        <a:t> 분리해서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inspect.getargspec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함수의 </a:t>
                      </a:r>
                      <a:r>
                        <a:rPr lang="en-US" sz="1200" dirty="0" smtClean="0">
                          <a:effectLst/>
                        </a:rPr>
                        <a:t>argument</a:t>
                      </a:r>
                      <a:r>
                        <a:rPr lang="ko-KR" altLang="en-US" sz="1200" dirty="0" smtClean="0">
                          <a:effectLst/>
                        </a:rPr>
                        <a:t>에 대한 정보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862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inspect.getcallargs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][, **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kwds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i="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 실행을 정의할 경우 실제 </a:t>
                      </a:r>
                      <a:r>
                        <a:rPr lang="en-US" altLang="ko-KR" sz="1200" dirty="0" smtClean="0">
                          <a:effectLst/>
                        </a:rPr>
                        <a:t>argument </a:t>
                      </a:r>
                      <a:r>
                        <a:rPr lang="ko-KR" altLang="en-US" sz="1200" dirty="0" smtClean="0">
                          <a:effectLst/>
                        </a:rPr>
                        <a:t>연결 정보를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400" dirty="0"/>
              <a:t>map(f, 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은 함수</a:t>
            </a:r>
            <a:r>
              <a:rPr lang="en-US" altLang="ko-KR" sz="2400" dirty="0"/>
              <a:t>(f)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반복가능한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을 입력으로 받아 입력 </a:t>
            </a:r>
            <a:r>
              <a:rPr lang="ko-KR" altLang="en-US" sz="2400" dirty="0" err="1"/>
              <a:t>자료형의</a:t>
            </a:r>
            <a:r>
              <a:rPr lang="ko-KR" altLang="en-US" sz="2400" dirty="0"/>
              <a:t> 각각의 요소가 함수 </a:t>
            </a:r>
            <a:r>
              <a:rPr lang="en-US" altLang="ko-KR" sz="2400" dirty="0"/>
              <a:t>f</a:t>
            </a:r>
            <a:r>
              <a:rPr lang="ko-KR" altLang="en-US" sz="2400" dirty="0"/>
              <a:t>에 의해 수행된 결과를 묶어서 </a:t>
            </a:r>
            <a:r>
              <a:rPr lang="ko-KR" altLang="en-US" sz="2400" dirty="0" err="1"/>
              <a:t>리턴하는</a:t>
            </a:r>
            <a:r>
              <a:rPr lang="ko-KR" altLang="en-US" sz="2400" dirty="0"/>
              <a:t> 함수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573016"/>
            <a:ext cx="38884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</a:t>
            </a:r>
            <a:r>
              <a:rPr lang="en-US" altLang="ko-KR" sz="1200" dirty="0"/>
              <a:t>2 </a:t>
            </a:r>
            <a:r>
              <a:rPr lang="ko-KR" altLang="en-US" sz="1200" dirty="0"/>
              <a:t>및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3</a:t>
            </a:r>
          </a:p>
          <a:p>
            <a:r>
              <a:rPr lang="en-US" altLang="ko-KR" sz="1200" dirty="0" smtClean="0"/>
              <a:t># 5</a:t>
            </a:r>
            <a:r>
              <a:rPr lang="ko-KR" altLang="en-US" sz="1200" dirty="0" smtClean="0"/>
              <a:t>개 원소를 가진 리스트의 제곱하여 변환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list(map(</a:t>
            </a:r>
            <a:r>
              <a:rPr lang="en-US" altLang="ko-KR" sz="1200" b="1" dirty="0" smtClean="0"/>
              <a:t>lambda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x: x ** 2, range(5)))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: [0</a:t>
            </a:r>
            <a:r>
              <a:rPr lang="en-US" altLang="ko-KR" sz="1200" dirty="0"/>
              <a:t>, 1, 4, 9, 16]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47021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400" dirty="0"/>
              <a:t>reduce(f, 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은 함수</a:t>
            </a:r>
            <a:r>
              <a:rPr lang="en-US" altLang="ko-KR" sz="2400" dirty="0"/>
              <a:t>(f)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반복가능한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을 입력으로 받아 입력 </a:t>
            </a:r>
            <a:r>
              <a:rPr lang="ko-KR" altLang="en-US" sz="2400" dirty="0" err="1"/>
              <a:t>자료형의</a:t>
            </a:r>
            <a:r>
              <a:rPr lang="ko-KR" altLang="en-US" sz="2400" dirty="0"/>
              <a:t> 각각의 요소가 함수 </a:t>
            </a:r>
            <a:r>
              <a:rPr lang="en-US" altLang="ko-KR" sz="2400" dirty="0"/>
              <a:t>f</a:t>
            </a:r>
            <a:r>
              <a:rPr lang="ko-KR" altLang="en-US" sz="2400" dirty="0"/>
              <a:t>에 의해 수행된 결과를 </a:t>
            </a:r>
            <a:r>
              <a:rPr lang="ko-KR" altLang="en-US" sz="2400" dirty="0" err="1"/>
              <a:t>리턴하는</a:t>
            </a:r>
            <a:r>
              <a:rPr lang="ko-KR" altLang="en-US" sz="2400" dirty="0"/>
              <a:t> 함수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3645024"/>
            <a:ext cx="3672408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addList7(list):</a:t>
            </a:r>
          </a:p>
          <a:p>
            <a:r>
              <a:rPr lang="en-US" altLang="ko-KR" sz="1200" dirty="0"/>
              <a:t>    return reduce(add, list)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): </a:t>
            </a:r>
          </a:p>
          <a:p>
            <a:r>
              <a:rPr lang="en-US" altLang="ko-KR" sz="1200" dirty="0"/>
              <a:t>    x = 0</a:t>
            </a:r>
          </a:p>
          <a:p>
            <a:r>
              <a:rPr lang="en-US" altLang="ko-KR" sz="1200" dirty="0"/>
              <a:t>   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/>
              <a:t>        x = x +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    return x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print "</a:t>
            </a:r>
            <a:r>
              <a:rPr lang="en-US" altLang="ko-KR" sz="1200" dirty="0" err="1"/>
              <a:t>addlist</a:t>
            </a:r>
            <a:r>
              <a:rPr lang="en-US" altLang="ko-KR" sz="1200" dirty="0"/>
              <a:t>", addList7([1, 2, 3])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"reduce ", reduce(add, [1, 2, 3])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462351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err="1"/>
              <a:t>addlist</a:t>
            </a:r>
            <a:r>
              <a:rPr lang="en-US" altLang="ko-KR" dirty="0"/>
              <a:t> 6</a:t>
            </a:r>
          </a:p>
          <a:p>
            <a:r>
              <a:rPr lang="en-US" altLang="ko-KR" dirty="0"/>
              <a:t>reduce 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1584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933056"/>
            <a:ext cx="367240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</a:t>
            </a:r>
            <a:r>
              <a:rPr lang="en-US" altLang="ko-KR" sz="1200" dirty="0"/>
              <a:t>2 </a:t>
            </a:r>
            <a:r>
              <a:rPr lang="ko-KR" altLang="en-US" sz="1200" dirty="0"/>
              <a:t>및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3</a:t>
            </a:r>
          </a:p>
          <a:p>
            <a:r>
              <a:rPr lang="en-US" altLang="ko-KR" sz="1200" dirty="0" smtClean="0"/>
              <a:t>#10</a:t>
            </a:r>
            <a:r>
              <a:rPr lang="ko-KR" altLang="en-US" sz="1200" dirty="0" smtClean="0"/>
              <a:t>개 </a:t>
            </a:r>
            <a:r>
              <a:rPr lang="ko-KR" altLang="en-US" sz="1200" dirty="0" err="1" smtClean="0"/>
              <a:t>원소중에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보다 작은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개만 추출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list(filter(</a:t>
            </a:r>
            <a:r>
              <a:rPr lang="en-US" altLang="ko-KR" sz="1200" b="1" dirty="0" smtClean="0"/>
              <a:t>lambda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x: x &lt; 5, range(10)))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[0, 1, 2, 3, 4]</a:t>
            </a:r>
            <a:endParaRPr lang="ko-KR" altLang="en-US" sz="1200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400" dirty="0" smtClean="0"/>
              <a:t>filter(f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은 함수</a:t>
            </a:r>
            <a:r>
              <a:rPr lang="en-US" altLang="ko-KR" sz="2400" dirty="0"/>
              <a:t>(f)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반복가능한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iterable</a:t>
            </a:r>
            <a:r>
              <a:rPr lang="en-US" altLang="ko-KR" sz="2400" dirty="0"/>
              <a:t>)</a:t>
            </a:r>
            <a:r>
              <a:rPr lang="ko-KR" altLang="en-US" sz="2400" dirty="0"/>
              <a:t>을 입력으로 받아 </a:t>
            </a:r>
            <a:r>
              <a:rPr lang="ko-KR" altLang="en-US" sz="2400" dirty="0" smtClean="0"/>
              <a:t>함수 </a:t>
            </a:r>
            <a:r>
              <a:rPr lang="en-US" altLang="ko-KR" sz="2400" dirty="0"/>
              <a:t>f</a:t>
            </a:r>
            <a:r>
              <a:rPr lang="ko-KR" altLang="en-US" sz="2400" dirty="0"/>
              <a:t>에 의해 수행된 </a:t>
            </a:r>
            <a:r>
              <a:rPr lang="ko-KR" altLang="en-US" sz="2400" dirty="0" smtClean="0"/>
              <a:t>결과 즉 </a:t>
            </a:r>
            <a:r>
              <a:rPr lang="en-US" altLang="ko-KR" sz="2400" dirty="0" smtClean="0"/>
              <a:t>filter</a:t>
            </a:r>
            <a:r>
              <a:rPr lang="ko-KR" altLang="en-US" sz="2400" dirty="0" smtClean="0"/>
              <a:t>된 결과를 </a:t>
            </a:r>
            <a:r>
              <a:rPr lang="ko-KR" altLang="en-US" sz="2400" dirty="0" err="1"/>
              <a:t>리턴하는</a:t>
            </a:r>
            <a:r>
              <a:rPr lang="ko-KR" altLang="en-US" sz="2400" dirty="0"/>
              <a:t> 함수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85305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enumerate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800" dirty="0" smtClean="0">
                <a:latin typeface="+mn-ea"/>
              </a:rPr>
              <a:t>Sequence </a:t>
            </a:r>
            <a:r>
              <a:rPr lang="ko-KR" altLang="en-US" sz="2800" dirty="0" smtClean="0">
                <a:latin typeface="+mn-ea"/>
              </a:rPr>
              <a:t>타입을 받아 </a:t>
            </a:r>
            <a:r>
              <a:rPr lang="en-US" altLang="ko-KR" sz="2800" dirty="0" smtClean="0">
                <a:latin typeface="+mn-ea"/>
              </a:rPr>
              <a:t>index</a:t>
            </a:r>
            <a:r>
              <a:rPr lang="ko-KR" altLang="en-US" sz="2800" dirty="0" smtClean="0">
                <a:latin typeface="+mn-ea"/>
              </a:rPr>
              <a:t>와 </a:t>
            </a:r>
            <a:r>
              <a:rPr lang="en-US" altLang="ko-KR" sz="2800" dirty="0" smtClean="0">
                <a:latin typeface="+mn-ea"/>
              </a:rPr>
              <a:t>value</a:t>
            </a:r>
            <a:r>
              <a:rPr lang="ko-KR" altLang="en-US" sz="2800" dirty="0" smtClean="0">
                <a:latin typeface="+mn-ea"/>
              </a:rPr>
              <a:t>를 처리하는 함수</a:t>
            </a:r>
            <a:endParaRPr lang="ko-KR" altLang="en-US" sz="2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3717032"/>
            <a:ext cx="345638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v in enumerate(['tic', '</a:t>
            </a:r>
            <a:r>
              <a:rPr lang="en-US" altLang="ko-KR" sz="1200" dirty="0" err="1"/>
              <a:t>tac</a:t>
            </a:r>
            <a:r>
              <a:rPr lang="en-US" altLang="ko-KR" sz="1200" dirty="0"/>
              <a:t>', 'toe']):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  print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v </a:t>
            </a:r>
            <a:endParaRPr lang="en-US" altLang="ko-KR" sz="1200" dirty="0" smtClean="0"/>
          </a:p>
          <a:p>
            <a:r>
              <a:rPr lang="en-US" altLang="ko-KR" sz="1200" dirty="0" smtClean="0"/>
              <a:t>... </a:t>
            </a:r>
          </a:p>
          <a:p>
            <a:r>
              <a:rPr lang="en-US" altLang="ko-KR" sz="1200" dirty="0" smtClean="0"/>
              <a:t>0 tic</a:t>
            </a:r>
          </a:p>
          <a:p>
            <a:r>
              <a:rPr lang="en-US" altLang="ko-KR" sz="1200" dirty="0" smtClean="0"/>
              <a:t>1 </a:t>
            </a:r>
            <a:r>
              <a:rPr lang="en-US" altLang="ko-KR" sz="1200" dirty="0" err="1"/>
              <a:t>tac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2 </a:t>
            </a:r>
            <a:r>
              <a:rPr lang="en-US" altLang="ko-KR" sz="1200" dirty="0"/>
              <a:t>toe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33569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e</a:t>
            </a:r>
            <a:r>
              <a:rPr lang="en-US" altLang="ko-KR" u="sng" dirty="0" smtClean="0"/>
              <a:t>numerate()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52971098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zip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800" dirty="0" smtClean="0"/>
              <a:t>Sequence 2</a:t>
            </a:r>
            <a:r>
              <a:rPr lang="ko-KR" altLang="en-US" sz="2800" dirty="0" smtClean="0"/>
              <a:t>개를 받아 쌍을 만들어주는 함수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3800705"/>
            <a:ext cx="3456384" cy="24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200" dirty="0"/>
              <a:t>&gt;&gt;&gt; l1 = [1,2,3,4]</a:t>
            </a:r>
          </a:p>
          <a:p>
            <a:r>
              <a:rPr lang="it-IT" altLang="ko-KR" sz="1200" dirty="0"/>
              <a:t>&gt;&gt;&gt; la = ['a','b','c','d']</a:t>
            </a:r>
          </a:p>
          <a:p>
            <a:r>
              <a:rPr lang="it-IT" altLang="ko-KR" sz="1200" dirty="0"/>
              <a:t>&gt;&gt;&gt; for k,v in zip(l1,la) :</a:t>
            </a:r>
          </a:p>
          <a:p>
            <a:r>
              <a:rPr lang="it-IT" altLang="ko-KR" sz="1200" dirty="0"/>
              <a:t>...     print k, v</a:t>
            </a:r>
          </a:p>
          <a:p>
            <a:r>
              <a:rPr lang="it-IT" altLang="ko-KR" sz="1200" dirty="0"/>
              <a:t>... </a:t>
            </a:r>
          </a:p>
          <a:p>
            <a:r>
              <a:rPr lang="it-IT" altLang="ko-KR" sz="1200" dirty="0"/>
              <a:t>1 a</a:t>
            </a:r>
          </a:p>
          <a:p>
            <a:r>
              <a:rPr lang="it-IT" altLang="ko-KR" sz="1200" dirty="0"/>
              <a:t>2 b</a:t>
            </a:r>
          </a:p>
          <a:p>
            <a:r>
              <a:rPr lang="it-IT" altLang="ko-KR" sz="1200" dirty="0"/>
              <a:t>3 c</a:t>
            </a:r>
          </a:p>
          <a:p>
            <a:r>
              <a:rPr lang="it-IT" altLang="ko-KR" sz="1200" dirty="0"/>
              <a:t>4 d</a:t>
            </a:r>
          </a:p>
          <a:p>
            <a:r>
              <a:rPr lang="it-IT" altLang="ko-KR" sz="1200" dirty="0"/>
              <a:t>&gt;&gt;&gt; 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59732" y="3440665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 smtClean="0"/>
              <a:t>zip()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6943128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포맷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Input/format/print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76056" y="3501008"/>
            <a:ext cx="367240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&gt;&gt;&gt;format</a:t>
            </a:r>
            <a:r>
              <a:rPr lang="en-US" altLang="ko-KR" sz="1200" dirty="0"/>
              <a:t>("12345678","8.4s</a:t>
            </a:r>
            <a:r>
              <a:rPr lang="en-US" altLang="ko-KR" sz="1200" dirty="0" smtClean="0"/>
              <a:t>") # '1234’</a:t>
            </a:r>
          </a:p>
          <a:p>
            <a:r>
              <a:rPr lang="en-US" altLang="ko-KR" sz="1200" dirty="0" smtClean="0"/>
              <a:t>‘1234’</a:t>
            </a:r>
            <a:endParaRPr lang="en-US" altLang="ko-KR" sz="1200" dirty="0"/>
          </a:p>
          <a:p>
            <a:r>
              <a:rPr lang="en-US" altLang="ko-KR" sz="1200" dirty="0" smtClean="0"/>
              <a:t>&gt;&gt;&gt;print(“Hello World “)</a:t>
            </a:r>
          </a:p>
          <a:p>
            <a:r>
              <a:rPr lang="en-US" altLang="ko-KR" sz="1200" dirty="0" smtClean="0"/>
              <a:t>Hello World</a:t>
            </a:r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r>
              <a:rPr lang="en-US" altLang="ko-KR" sz="1200" dirty="0" err="1" smtClean="0"/>
              <a:t>len</a:t>
            </a:r>
            <a:r>
              <a:rPr lang="en-US" altLang="ko-KR" sz="1200" dirty="0"/>
              <a:t>([1,2,3,4</a:t>
            </a:r>
            <a:r>
              <a:rPr lang="en-US" altLang="ko-KR" sz="1200" dirty="0" smtClean="0"/>
              <a:t>]) </a:t>
            </a:r>
          </a:p>
          <a:p>
            <a:r>
              <a:rPr lang="en-US" altLang="ko-KR" sz="1200" dirty="0" smtClean="0"/>
              <a:t>4</a:t>
            </a:r>
          </a:p>
          <a:p>
            <a:r>
              <a:rPr lang="en-US" altLang="ko-KR" sz="1200" dirty="0" smtClean="0"/>
              <a:t>&gt;&gt;&gt; # </a:t>
            </a:r>
          </a:p>
          <a:p>
            <a:r>
              <a:rPr lang="en-US" altLang="ko-KR" sz="1200" dirty="0"/>
              <a:t>&gt;"Hello World"</a:t>
            </a:r>
          </a:p>
          <a:p>
            <a:r>
              <a:rPr lang="en-US" altLang="ko-KR" sz="1200" dirty="0"/>
              <a:t>Hello World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800" dirty="0" smtClean="0">
                <a:latin typeface="+mn-ea"/>
              </a:rPr>
              <a:t>Format/print/input </a:t>
            </a:r>
            <a:r>
              <a:rPr lang="ko-KR" altLang="en-US" sz="2800" dirty="0" smtClean="0">
                <a:latin typeface="+mn-ea"/>
              </a:rPr>
              <a:t>처리</a:t>
            </a:r>
            <a:endParaRPr lang="ko-KR" altLang="en-US" sz="28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3789040"/>
            <a:ext cx="367240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 = input("&gt;")</a:t>
            </a:r>
          </a:p>
          <a:p>
            <a:r>
              <a:rPr lang="en-US" altLang="ko-KR" sz="1200" dirty="0"/>
              <a:t>print(a)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610" y="33163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r>
              <a:rPr lang="ko-KR" altLang="en-US" dirty="0" smtClean="0"/>
              <a:t>으로 값을 받고 출력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48064" y="4738734"/>
            <a:ext cx="1584176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 flipV="1">
            <a:off x="2425960" y="4581128"/>
            <a:ext cx="2722104" cy="4816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41783" y="4257092"/>
            <a:ext cx="1584176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9982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Repr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개체의 표준적인 캐릭터 라인 표현을 </a:t>
            </a:r>
            <a:r>
              <a:rPr lang="ko-KR" altLang="en-US" dirty="0" smtClean="0"/>
              <a:t>처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sz="1900" dirty="0" err="1" smtClean="0"/>
              <a:t>repr</a:t>
            </a:r>
            <a:r>
              <a:rPr lang="en-US" altLang="ko-KR" sz="1900" dirty="0"/>
              <a:t>(...)</a:t>
            </a:r>
          </a:p>
          <a:p>
            <a:pPr marL="320040" lvl="1" indent="0">
              <a:buNone/>
            </a:pPr>
            <a:r>
              <a:rPr lang="en-US" altLang="ko-KR" sz="1900" dirty="0"/>
              <a:t>    </a:t>
            </a:r>
            <a:r>
              <a:rPr lang="en-US" altLang="ko-KR" sz="1900" dirty="0" err="1"/>
              <a:t>repr</a:t>
            </a:r>
            <a:r>
              <a:rPr lang="en-US" altLang="ko-KR" sz="1900" dirty="0"/>
              <a:t>(object) -&gt; </a:t>
            </a:r>
            <a:r>
              <a:rPr lang="en-US" altLang="ko-KR" sz="1900" dirty="0" smtClean="0"/>
              <a:t>string</a:t>
            </a:r>
            <a:endParaRPr lang="en-US" altLang="ko-KR" sz="1900" dirty="0"/>
          </a:p>
          <a:p>
            <a:pPr marL="320040" lvl="1" indent="0">
              <a:buNone/>
            </a:pPr>
            <a:r>
              <a:rPr lang="en-US" altLang="ko-KR" sz="1900" dirty="0"/>
              <a:t>    For most object types, </a:t>
            </a:r>
            <a:r>
              <a:rPr lang="en-US" altLang="ko-KR" sz="1900" dirty="0" err="1"/>
              <a:t>eval</a:t>
            </a:r>
            <a:r>
              <a:rPr lang="en-US" altLang="ko-KR" sz="1900" dirty="0"/>
              <a:t>(</a:t>
            </a:r>
            <a:r>
              <a:rPr lang="en-US" altLang="ko-KR" sz="1900" dirty="0" err="1"/>
              <a:t>repr</a:t>
            </a:r>
            <a:r>
              <a:rPr lang="en-US" altLang="ko-KR" sz="1900" dirty="0"/>
              <a:t>(object)) == object.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07704" y="3717032"/>
            <a:ext cx="475252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 #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처리시 다른 결과가 발생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객체를 </a:t>
            </a:r>
            <a:r>
              <a:rPr lang="en-US" altLang="ko-KR" sz="1200" dirty="0" err="1" smtClean="0"/>
              <a:t>str</a:t>
            </a:r>
            <a:r>
              <a:rPr lang="ko-KR" altLang="en-US" sz="1200" dirty="0" smtClean="0"/>
              <a:t>로 처리하기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repr</a:t>
            </a:r>
            <a:r>
              <a:rPr lang="en-US" altLang="ko-KR" sz="1200" dirty="0"/>
              <a:t>('123')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/>
              <a:t>'123</a:t>
            </a:r>
            <a:r>
              <a:rPr lang="en-US" altLang="ko-KR" sz="1200" dirty="0" smtClean="0"/>
              <a:t>'"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(123)</a:t>
            </a:r>
          </a:p>
          <a:p>
            <a:r>
              <a:rPr lang="en-US" altLang="ko-KR" sz="1200" dirty="0" smtClean="0"/>
              <a:t>'123‘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r>
              <a:rPr lang="en-US" altLang="ko-KR" sz="1200" dirty="0" err="1" smtClean="0"/>
              <a:t>repr</a:t>
            </a:r>
            <a:r>
              <a:rPr lang="en-US" altLang="ko-KR" sz="1200" dirty="0" smtClean="0"/>
              <a:t>(123)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'123'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(123)</a:t>
            </a:r>
          </a:p>
          <a:p>
            <a:r>
              <a:rPr lang="en-US" altLang="ko-KR" sz="1200" dirty="0" smtClean="0"/>
              <a:t>'123</a:t>
            </a:r>
            <a:r>
              <a:rPr lang="en-US" altLang="ko-KR" sz="1200" dirty="0"/>
              <a:t>'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182619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환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bin/</a:t>
            </a:r>
            <a:r>
              <a:rPr lang="en-US" altLang="ko-KR" dirty="0" err="1" smtClean="0"/>
              <a:t>oct</a:t>
            </a:r>
            <a:r>
              <a:rPr lang="en-US" altLang="ko-KR" dirty="0" smtClean="0"/>
              <a:t>/hex/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unichar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숫자를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로 변환하거나 문자를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3068960"/>
            <a:ext cx="410445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b=bin(10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# </a:t>
            </a:r>
            <a:r>
              <a:rPr lang="en-US" altLang="ko-KR" sz="1200" dirty="0" smtClean="0"/>
              <a:t>'0b1010</a:t>
            </a:r>
            <a:endParaRPr lang="en-US" altLang="ko-KR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(b,2)     #  </a:t>
            </a:r>
            <a:r>
              <a:rPr lang="en-US" altLang="ko-KR" sz="1200" dirty="0"/>
              <a:t>10</a:t>
            </a:r>
          </a:p>
          <a:p>
            <a:endParaRPr lang="en-US" altLang="ko-KR" sz="1200" dirty="0"/>
          </a:p>
          <a:p>
            <a:r>
              <a:rPr lang="en-US" altLang="ko-KR" sz="1200" dirty="0"/>
              <a:t>o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oct</a:t>
            </a:r>
            <a:r>
              <a:rPr lang="en-US" altLang="ko-KR" sz="1200" dirty="0" smtClean="0"/>
              <a:t>(10)   #  </a:t>
            </a:r>
            <a:r>
              <a:rPr lang="en-US" altLang="ko-KR" sz="1200" dirty="0"/>
              <a:t>'012'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(o,8</a:t>
            </a:r>
            <a:r>
              <a:rPr lang="en-US" altLang="ko-KR" sz="1200" dirty="0" smtClean="0"/>
              <a:t>)          #  </a:t>
            </a:r>
            <a:r>
              <a:rPr lang="en-US" altLang="ko-KR" sz="1200" dirty="0"/>
              <a:t>10</a:t>
            </a:r>
          </a:p>
          <a:p>
            <a:endParaRPr lang="en-US" altLang="ko-KR" sz="1200" dirty="0"/>
          </a:p>
          <a:p>
            <a:r>
              <a:rPr lang="en-US" altLang="ko-KR" sz="1200" dirty="0"/>
              <a:t>h</a:t>
            </a:r>
            <a:r>
              <a:rPr lang="en-US" altLang="ko-KR" sz="1200" dirty="0" smtClean="0"/>
              <a:t> = hex(10)  #  '0xa‘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(h,16</a:t>
            </a:r>
            <a:r>
              <a:rPr lang="en-US" altLang="ko-KR" sz="1200" dirty="0" smtClean="0"/>
              <a:t>)       #  </a:t>
            </a:r>
            <a:r>
              <a:rPr lang="en-US" altLang="ko-KR" sz="1200" dirty="0"/>
              <a:t>10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ord</a:t>
            </a:r>
            <a:r>
              <a:rPr lang="en-US" altLang="ko-KR" sz="1200" dirty="0"/>
              <a:t>('1</a:t>
            </a:r>
            <a:r>
              <a:rPr lang="en-US" altLang="ko-KR" sz="1200" dirty="0" smtClean="0"/>
              <a:t>')  #  49</a:t>
            </a:r>
          </a:p>
          <a:p>
            <a:r>
              <a:rPr lang="en-US" altLang="ko-KR" sz="1200" dirty="0" err="1"/>
              <a:t>chr</a:t>
            </a:r>
            <a:r>
              <a:rPr lang="en-US" altLang="ko-KR" sz="1200" dirty="0"/>
              <a:t>(49</a:t>
            </a:r>
            <a:r>
              <a:rPr lang="en-US" altLang="ko-KR" sz="1200" dirty="0" smtClean="0"/>
              <a:t>)  #  '1‘</a:t>
            </a:r>
          </a:p>
          <a:p>
            <a:r>
              <a:rPr lang="en-US" altLang="ko-KR" sz="1200" dirty="0" err="1"/>
              <a:t>unichr</a:t>
            </a:r>
            <a:r>
              <a:rPr lang="en-US" altLang="ko-KR" sz="1200" dirty="0"/>
              <a:t>(49</a:t>
            </a:r>
            <a:r>
              <a:rPr lang="en-US" altLang="ko-KR" sz="1200" dirty="0" smtClean="0"/>
              <a:t>) # </a:t>
            </a:r>
            <a:r>
              <a:rPr lang="en-US" altLang="ko-KR" sz="1200" dirty="0"/>
              <a:t>u'1'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6140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inspect </a:t>
            </a:r>
            <a:r>
              <a:rPr lang="ko-KR" altLang="en-US" dirty="0"/>
              <a:t>모듈</a:t>
            </a:r>
            <a:r>
              <a:rPr lang="en-US" altLang="ko-KR" dirty="0"/>
              <a:t> : </a:t>
            </a:r>
            <a:r>
              <a:rPr lang="ko-KR" altLang="en-US" dirty="0" smtClean="0"/>
              <a:t>조회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Inspect </a:t>
            </a:r>
            <a:r>
              <a:rPr lang="ko-KR" altLang="en-US" dirty="0" smtClean="0"/>
              <a:t>모듈을 이용해서 함수에 대한 정보 조회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5536" y="2852936"/>
            <a:ext cx="44644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sum(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print(" function sum variable ")  </a:t>
            </a:r>
          </a:p>
          <a:p>
            <a:r>
              <a:rPr lang="en-US" altLang="ko-KR" sz="1200" dirty="0"/>
              <a:t>print("tuple of names of arguments and local variables")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sum.func_code.co_varnames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of names of arguments 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inspect.getcallargs</a:t>
            </a:r>
            <a:r>
              <a:rPr lang="en-US" altLang="ko-KR" sz="1200" dirty="0"/>
              <a:t>(sum,5,5))</a:t>
            </a:r>
          </a:p>
          <a:p>
            <a:r>
              <a:rPr lang="en-US" altLang="ko-KR" sz="1200" dirty="0"/>
              <a:t>print(" function sum code ")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sum.func_code.co_code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inspect.getsource</a:t>
            </a:r>
            <a:r>
              <a:rPr lang="en-US" altLang="ko-KR" sz="1200" dirty="0"/>
              <a:t>(sum))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inspect.getsourcefile</a:t>
            </a:r>
            <a:r>
              <a:rPr lang="en-US" altLang="ko-KR" sz="1200" dirty="0"/>
              <a:t>(sum))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4000996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처리결과</a:t>
            </a:r>
            <a:endParaRPr lang="en-US" altLang="ko-KR" sz="1200" dirty="0" smtClean="0"/>
          </a:p>
          <a:p>
            <a:r>
              <a:rPr lang="en-US" altLang="ko-KR" sz="1200" dirty="0" smtClean="0"/>
              <a:t>function </a:t>
            </a:r>
            <a:r>
              <a:rPr lang="en-US" altLang="ko-KR" sz="1200" dirty="0"/>
              <a:t>sum variable </a:t>
            </a:r>
          </a:p>
          <a:p>
            <a:r>
              <a:rPr lang="en-US" altLang="ko-KR" sz="1200" dirty="0"/>
              <a:t>tuple of names of arguments and local variables</a:t>
            </a:r>
          </a:p>
          <a:p>
            <a:r>
              <a:rPr lang="en-US" altLang="ko-KR" sz="1200" dirty="0"/>
              <a:t>('x', 'y')</a:t>
            </a:r>
          </a:p>
          <a:p>
            <a:r>
              <a:rPr lang="en-US" altLang="ko-KR" sz="1200" dirty="0" err="1"/>
              <a:t>dict</a:t>
            </a:r>
            <a:r>
              <a:rPr lang="en-US" altLang="ko-KR" sz="1200" dirty="0"/>
              <a:t> of names of arguments </a:t>
            </a:r>
          </a:p>
          <a:p>
            <a:r>
              <a:rPr lang="en-US" altLang="ko-KR" sz="1200" dirty="0"/>
              <a:t>{'y': 5, 'x': 5}</a:t>
            </a:r>
          </a:p>
          <a:p>
            <a:r>
              <a:rPr lang="en-US" altLang="ko-KR" sz="1200" dirty="0"/>
              <a:t> function sum code </a:t>
            </a:r>
          </a:p>
          <a:p>
            <a:r>
              <a:rPr lang="en-US" altLang="ko-KR" sz="1200" dirty="0"/>
              <a:t>|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sum(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C:/myPython/ispect/inspect_sor_test.py</a:t>
            </a:r>
          </a:p>
        </p:txBody>
      </p:sp>
    </p:spTree>
    <p:extLst>
      <p:ext uri="{BB962C8B-B14F-4D97-AF65-F5344CB8AC3E}">
        <p14:creationId xmlns:p14="http://schemas.microsoft.com/office/powerpoint/2010/main" val="25994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수학 관련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수학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수학관련 함수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85427"/>
              </p:ext>
            </p:extLst>
          </p:nvPr>
        </p:nvGraphicFramePr>
        <p:xfrm>
          <a:off x="827584" y="2564902"/>
          <a:ext cx="7488832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5544616"/>
              </a:tblGrid>
              <a:tr h="4154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함수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절대값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3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cmp()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cmp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(x, y) -&gt; integer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Return negative if x&lt;y, zero if x==y, positive if x&gt;y.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3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(10,2) : Out[333]: (5, 0)</a:t>
                      </a:r>
                    </a:p>
                    <a:p>
                      <a:pPr algn="l" rtl="0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(11,2) : Out[334]: (5, 1)</a:t>
                      </a: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최대값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max([1,2,3,4]) : 4</a:t>
                      </a: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최소값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min([1,2,3,4]) : 1</a:t>
                      </a: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제곱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 구하기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pow(x, y[, z]) -&gt; number :  (x**y) % z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시퀀스의 합 구하기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5228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처리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4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관리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Open()/file()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오픈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04869"/>
              </p:ext>
            </p:extLst>
          </p:nvPr>
        </p:nvGraphicFramePr>
        <p:xfrm>
          <a:off x="827584" y="3140968"/>
          <a:ext cx="7416824" cy="2242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256"/>
                <a:gridCol w="5112568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함수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file()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생성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file('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test.txt','w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')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&lt;open file 'test.txt', mode 'w' at 0x107EDC80&gt;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존재시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첨가 모드로 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file('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test.txt','a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')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&lt;open file 'test.txt', mode 'a' at 0x107EDE90&gt;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= open("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새파일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.txt", 'w') </a:t>
                      </a:r>
                    </a:p>
                    <a:p>
                      <a:pPr algn="l" rtl="0" fontAlgn="ctr"/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f.close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25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구분하기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일반 함수와 차이점은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인자가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받아야 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함수를 정의 후 클래스의 정의에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할당해서 </a:t>
            </a:r>
            <a:r>
              <a:rPr lang="ko-KR" altLang="en-US" dirty="0" err="1" smtClean="0"/>
              <a:t>사용가능함</a:t>
            </a:r>
            <a:endParaRPr lang="en-US" altLang="ko-KR" dirty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smtClean="0"/>
              <a:t>self 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err="1" smtClean="0"/>
              <a:t>cls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525644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self.name = name</a:t>
            </a:r>
          </a:p>
          <a:p>
            <a:r>
              <a:rPr lang="en-US" altLang="ko-KR" sz="1200" b="1" dirty="0"/>
              <a:t>    bar = </a:t>
            </a:r>
            <a:r>
              <a:rPr lang="en-US" altLang="ko-KR" sz="1200" b="1" dirty="0" err="1"/>
              <a:t>external_bar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4788024" y="381628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external_bar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self,lastname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self.lastname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lastname</a:t>
            </a:r>
            <a:endParaRPr lang="en-US" altLang="ko-KR" sz="1200" b="1" dirty="0"/>
          </a:p>
          <a:p>
            <a:r>
              <a:rPr lang="en-US" altLang="ko-KR" sz="1200" b="1" dirty="0"/>
              <a:t>    return self.name+ " " + </a:t>
            </a:r>
            <a:r>
              <a:rPr lang="en-US" altLang="ko-KR" sz="1200" b="1" dirty="0" err="1"/>
              <a:t>self.lastname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87382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함수를 외부에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함수로 인식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2292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클래스에서 외부함수를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9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</a:t>
            </a:r>
            <a:r>
              <a:rPr lang="ko-KR" altLang="en-US" dirty="0" smtClean="0"/>
              <a:t>생성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8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함수정의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메모리 생성 규칙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209416"/>
          </a:xfrm>
        </p:spPr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호출 시 마다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함수 영역을 구성하고 실행됨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</a:t>
            </a:r>
            <a:r>
              <a:rPr lang="ko-KR" altLang="en-US" dirty="0" err="1" smtClean="0"/>
              <a:t>재귀호출할</a:t>
            </a:r>
            <a:r>
              <a:rPr lang="ko-KR" altLang="en-US" dirty="0" smtClean="0"/>
              <a:t> 경우 각 호출된 함수 별로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영역을 구성하고 처리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03648" y="4805152"/>
            <a:ext cx="1440160" cy="68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함수정의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118168" y="4005064"/>
            <a:ext cx="1440160" cy="2160240"/>
            <a:chOff x="5580112" y="3573016"/>
            <a:chExt cx="1440160" cy="2592288"/>
          </a:xfrm>
        </p:grpSpPr>
        <p:sp>
          <p:nvSpPr>
            <p:cNvPr id="11" name="직사각형 10"/>
            <p:cNvSpPr/>
            <p:nvPr/>
          </p:nvSpPr>
          <p:spPr>
            <a:xfrm>
              <a:off x="5580112" y="5589240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함수호출 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80112" y="4917166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함수호출 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0112" y="4245091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함수호출 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3573016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함수호출 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92976" y="35862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6" idx="3"/>
            <a:endCxn id="11" idx="1"/>
          </p:cNvCxnSpPr>
          <p:nvPr/>
        </p:nvCxnSpPr>
        <p:spPr>
          <a:xfrm>
            <a:off x="2843808" y="5145513"/>
            <a:ext cx="1274360" cy="77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12" idx="1"/>
          </p:cNvCxnSpPr>
          <p:nvPr/>
        </p:nvCxnSpPr>
        <p:spPr>
          <a:xfrm>
            <a:off x="2843808" y="5145513"/>
            <a:ext cx="1274360" cy="219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13" idx="1"/>
          </p:cNvCxnSpPr>
          <p:nvPr/>
        </p:nvCxnSpPr>
        <p:spPr>
          <a:xfrm flipV="1">
            <a:off x="2843808" y="4805153"/>
            <a:ext cx="1274360" cy="3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3"/>
            <a:endCxn id="14" idx="1"/>
          </p:cNvCxnSpPr>
          <p:nvPr/>
        </p:nvCxnSpPr>
        <p:spPr>
          <a:xfrm flipV="1">
            <a:off x="2843808" y="4245091"/>
            <a:ext cx="1274360" cy="90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3"/>
            <a:endCxn id="13" idx="3"/>
          </p:cNvCxnSpPr>
          <p:nvPr/>
        </p:nvCxnSpPr>
        <p:spPr>
          <a:xfrm>
            <a:off x="5558328" y="4245091"/>
            <a:ext cx="12700" cy="5600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3" idx="3"/>
            <a:endCxn id="12" idx="3"/>
          </p:cNvCxnSpPr>
          <p:nvPr/>
        </p:nvCxnSpPr>
        <p:spPr>
          <a:xfrm>
            <a:off x="5558328" y="4805153"/>
            <a:ext cx="12700" cy="5600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2" idx="3"/>
            <a:endCxn id="11" idx="3"/>
          </p:cNvCxnSpPr>
          <p:nvPr/>
        </p:nvCxnSpPr>
        <p:spPr>
          <a:xfrm>
            <a:off x="5558328" y="5365216"/>
            <a:ext cx="12700" cy="5600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485435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제일 마지막 호출된 것을 처리가 끝나면 그 전 호출한 함수를 처리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57544" y="500207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load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730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메모리 생성 예</a:t>
            </a:r>
            <a:r>
              <a:rPr lang="ko-KR" altLang="en-US" dirty="0"/>
              <a:t>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3634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정의된 함수에서 실제 함수를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함수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만들어서 실행됨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3419060"/>
            <a:ext cx="3384376" cy="267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funcs</a:t>
            </a:r>
            <a:r>
              <a:rPr lang="en-US" altLang="ko-KR" sz="1000" dirty="0"/>
              <a:t> = []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range(4):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f():</a:t>
            </a:r>
          </a:p>
          <a:p>
            <a:r>
              <a:rPr lang="en-US" altLang="ko-KR" sz="1000" dirty="0" smtClean="0"/>
              <a:t>        print I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# </a:t>
            </a:r>
            <a:r>
              <a:rPr lang="ko-KR" altLang="en-US" sz="1000" dirty="0"/>
              <a:t>함수 </a:t>
            </a:r>
            <a:r>
              <a:rPr lang="ko-KR" altLang="en-US" sz="1000" dirty="0" err="1"/>
              <a:t>인스턴스를</a:t>
            </a:r>
            <a:r>
              <a:rPr lang="ko-KR" altLang="en-US" sz="1000" dirty="0"/>
              <a:t> 추가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funcs.append</a:t>
            </a:r>
            <a:r>
              <a:rPr lang="en-US" altLang="ko-KR" sz="1000" dirty="0" smtClean="0"/>
              <a:t>(f)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 smtClean="0"/>
              <a:t>funcs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/>
              <a:t>i</a:t>
            </a:r>
            <a:r>
              <a:rPr lang="en-US" altLang="ko-KR" sz="1000" dirty="0"/>
              <a:t> =0</a:t>
            </a:r>
          </a:p>
          <a:p>
            <a:r>
              <a:rPr lang="en-US" altLang="ko-KR" sz="1000" dirty="0"/>
              <a:t>for f in </a:t>
            </a:r>
            <a:r>
              <a:rPr lang="en-US" altLang="ko-KR" sz="1000" dirty="0" err="1"/>
              <a:t>funcs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+= 1</a:t>
            </a:r>
          </a:p>
          <a:p>
            <a:r>
              <a:rPr lang="en-US" altLang="ko-KR" sz="1000" dirty="0" smtClean="0"/>
              <a:t>    print </a:t>
            </a:r>
            <a:r>
              <a:rPr lang="en-US" altLang="ko-KR" sz="1000" dirty="0"/>
              <a:t>id(f), f()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076056" y="3419060"/>
            <a:ext cx="3384376" cy="267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[&lt;function f at 0x02C1CF30&gt;, &lt;function f at 0x02C29EF0&gt;, &lt;function f at 0x02C29FB0&gt;, &lt;function f at 0x02C37370</a:t>
            </a:r>
            <a:r>
              <a:rPr lang="en-US" altLang="ko-KR" sz="1000" dirty="0" smtClean="0"/>
              <a:t>&gt;]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46255920 1</a:t>
            </a:r>
          </a:p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46309104 2</a:t>
            </a:r>
          </a:p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46309296 3</a:t>
            </a:r>
          </a:p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46363504 4</a:t>
            </a:r>
          </a:p>
          <a:p>
            <a:r>
              <a:rPr lang="en-US" altLang="ko-KR" sz="1000" dirty="0"/>
              <a:t>None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4365104"/>
            <a:ext cx="1152128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43608" y="4406079"/>
            <a:ext cx="1800200" cy="39107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4" idx="3"/>
          </p:cNvCxnSpPr>
          <p:nvPr/>
        </p:nvCxnSpPr>
        <p:spPr>
          <a:xfrm>
            <a:off x="2843808" y="4601616"/>
            <a:ext cx="2232248" cy="488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11353" y="393392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함수 생성된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개수만큼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생성됨</a:t>
            </a:r>
            <a:endParaRPr lang="ko-KR" altLang="en-US" sz="1200" b="1" dirty="0"/>
          </a:p>
        </p:txBody>
      </p:sp>
      <p:sp>
        <p:nvSpPr>
          <p:cNvPr id="28" name="직사각형 27"/>
          <p:cNvSpPr/>
          <p:nvPr/>
        </p:nvSpPr>
        <p:spPr>
          <a:xfrm>
            <a:off x="5076056" y="3573016"/>
            <a:ext cx="3096344" cy="6840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endCxn id="5" idx="3"/>
          </p:cNvCxnSpPr>
          <p:nvPr/>
        </p:nvCxnSpPr>
        <p:spPr>
          <a:xfrm rot="5400000">
            <a:off x="6030162" y="4455114"/>
            <a:ext cx="792088" cy="39604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99583" y="4845886"/>
            <a:ext cx="154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레퍼런스를</a:t>
            </a:r>
            <a:r>
              <a:rPr lang="ko-KR" altLang="en-US" sz="1200" b="1" dirty="0" smtClean="0"/>
              <a:t> 정수로 변환처리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5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7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변수 </a:t>
            </a:r>
            <a:r>
              <a:rPr lang="en-US" altLang="ko-KR" dirty="0" smtClean="0"/>
              <a:t>Scoping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함수에 실행하면 함수 내의 변수에 대한 검색을 처리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순으로 호출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 smtClean="0">
                <a:latin typeface="+mn-ea"/>
              </a:rPr>
              <a:t>Global/nonlocal </a:t>
            </a:r>
            <a:r>
              <a:rPr lang="ko-KR" altLang="en-US" sz="1800" dirty="0" smtClean="0">
                <a:latin typeface="+mn-ea"/>
              </a:rPr>
              <a:t>키워드를 변수에 정의해서 직접 상위 영역을 직접 참조할 수 있다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805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547664" y="38278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8246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8603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en-US" altLang="ko-KR" dirty="0" smtClean="0"/>
              <a:t>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88047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40018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6023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6" idx="1"/>
            <a:endCxn id="25" idx="3"/>
          </p:cNvCxnSpPr>
          <p:nvPr/>
        </p:nvCxnSpPr>
        <p:spPr>
          <a:xfrm flipH="1">
            <a:off x="6180178" y="5068603"/>
            <a:ext cx="480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5" idx="1"/>
            <a:endCxn id="4" idx="3"/>
          </p:cNvCxnSpPr>
          <p:nvPr/>
        </p:nvCxnSpPr>
        <p:spPr>
          <a:xfrm flipH="1">
            <a:off x="4259965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1"/>
            <a:endCxn id="8" idx="3"/>
          </p:cNvCxnSpPr>
          <p:nvPr/>
        </p:nvCxnSpPr>
        <p:spPr>
          <a:xfrm flipH="1">
            <a:off x="2339752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-scope </a:t>
            </a:r>
            <a:r>
              <a:rPr lang="ko-KR" altLang="en-US" dirty="0" smtClean="0"/>
              <a:t>관리 기준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함수내의 인자를 함수 이름공간으로 관리하므로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인자는 이름공간에 하나의 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 체계로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함수의 인자나 함수내의 로컬변수는 동일한 이름공간에서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함수로 함수 내의 이름공간을 확인할 수 있음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57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동적 데이터 타입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변수에 값이 할당될 경우 데이터 타입이 확정됨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변수는 이름공간 내에서 관리되면 변수는 동적으로 할당이 가능하다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 검색 기준은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영역 순으로 찾는다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Locals()</a:t>
            </a:r>
            <a:r>
              <a:rPr lang="ko-KR" altLang="en-US" sz="2200" dirty="0" smtClean="0">
                <a:latin typeface="+mn-ea"/>
              </a:rPr>
              <a:t>와 </a:t>
            </a:r>
            <a:r>
              <a:rPr lang="en-US" altLang="ko-KR" sz="2200" dirty="0" err="1" smtClean="0">
                <a:latin typeface="+mn-ea"/>
              </a:rPr>
              <a:t>globals</a:t>
            </a:r>
            <a:r>
              <a:rPr lang="en-US" altLang="ko-KR" sz="2200" dirty="0" smtClean="0">
                <a:latin typeface="+mn-ea"/>
              </a:rPr>
              <a:t>() </a:t>
            </a:r>
            <a:r>
              <a:rPr lang="ko-KR" altLang="en-US" sz="2200" dirty="0" smtClean="0">
                <a:latin typeface="+mn-ea"/>
              </a:rPr>
              <a:t>함수를  이용해서 검색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861048"/>
            <a:ext cx="41044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 smtClean="0"/>
              <a:t>&gt;&gt;&gt; p = 100</a:t>
            </a:r>
          </a:p>
          <a:p>
            <a:r>
              <a:rPr lang="en-US" altLang="ko-KR" dirty="0" smtClean="0"/>
              <a:t>&gt;&gt;&gt; </a:t>
            </a:r>
            <a:endParaRPr lang="en-US" altLang="ko-KR" dirty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…        p =0</a:t>
            </a:r>
          </a:p>
          <a:p>
            <a:r>
              <a:rPr lang="en-US" altLang="ko-KR" dirty="0" smtClean="0"/>
              <a:t>…        print(locals())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5655" y="4797152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98570" y="47700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그 내부에 정의된 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813887" y="5085184"/>
            <a:ext cx="2484683" cy="8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25249" y="4005064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00" y="396368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변수는 전역변수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13" idx="1"/>
          </p:cNvCxnSpPr>
          <p:nvPr/>
        </p:nvCxnSpPr>
        <p:spPr>
          <a:xfrm flipV="1">
            <a:off x="3813481" y="4286855"/>
            <a:ext cx="2558719" cy="62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locals()/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이름공간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함수를 이용하여 확인하기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err="1" smtClean="0"/>
              <a:t>함수명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호출하여 글로벌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내의 이름공간을 확인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140968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...     p="local variable"</a:t>
            </a:r>
          </a:p>
          <a:p>
            <a:r>
              <a:rPr lang="en-US" altLang="ko-KR" sz="1200" dirty="0"/>
              <a:t>...     print locals()</a:t>
            </a:r>
          </a:p>
          <a:p>
            <a:r>
              <a:rPr lang="en-US" altLang="ko-KR" sz="1200" dirty="0"/>
              <a:t>...     return x+ y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</a:t>
            </a:r>
          </a:p>
          <a:p>
            <a:r>
              <a:rPr lang="en-US" altLang="ko-KR" sz="1200" dirty="0"/>
              <a:t>&gt;&gt;&gt; add(1,2)</a:t>
            </a:r>
          </a:p>
          <a:p>
            <a:r>
              <a:rPr lang="en-US" altLang="ko-KR" sz="1200" dirty="0"/>
              <a:t>{'y': 2, 'p': 'local variable', 'x': 1}</a:t>
            </a:r>
          </a:p>
          <a:p>
            <a:r>
              <a:rPr lang="en-US" altLang="ko-KR" sz="1200" dirty="0" smtClean="0"/>
              <a:t>3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add.__</a:t>
            </a:r>
            <a:r>
              <a:rPr lang="en-US" altLang="ko-KR" sz="1200" dirty="0" err="1" smtClean="0"/>
              <a:t>globals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globals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4833156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37890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함수별로</a:t>
            </a:r>
            <a:r>
              <a:rPr lang="ko-KR" altLang="en-US" dirty="0" smtClean="0"/>
              <a:t> 자신의 이름공간을 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3707904" y="4112206"/>
            <a:ext cx="1368152" cy="846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43608" y="3861048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07904" y="3987062"/>
            <a:ext cx="1368152" cy="1260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43608" y="5409220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6056" y="52120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환경에 대한 변수들을 관리하는 이름공간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>
            <a:off x="3707904" y="5535234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내에서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 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내부에서 </a:t>
            </a:r>
            <a:r>
              <a:rPr lang="ko-KR" altLang="en-US" dirty="0" err="1" smtClean="0"/>
              <a:t>정의없이</a:t>
            </a:r>
            <a:r>
              <a:rPr lang="ko-KR" altLang="en-US" dirty="0" smtClean="0"/>
              <a:t> 변수를 처리할 경우 오류가 발생하므로 이를 확인하여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키워드를 이용해서 처리되어야 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140968"/>
            <a:ext cx="32403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sz="1200" dirty="0"/>
              <a:t> def f(x,y) :</a:t>
            </a:r>
          </a:p>
          <a:p>
            <a:r>
              <a:rPr lang="pl-PL" altLang="ko-KR" sz="1200" dirty="0"/>
              <a:t>    z = x+y+z</a:t>
            </a:r>
          </a:p>
          <a:p>
            <a:r>
              <a:rPr lang="pl-PL" altLang="ko-KR" sz="1200" dirty="0"/>
              <a:t>    return z</a:t>
            </a:r>
          </a:p>
          <a:p>
            <a:endParaRPr lang="pl-PL" altLang="ko-KR" sz="1200" dirty="0"/>
          </a:p>
          <a:p>
            <a:endParaRPr lang="pl-PL" altLang="ko-KR" sz="1200" dirty="0"/>
          </a:p>
          <a:p>
            <a:r>
              <a:rPr lang="pl-PL" altLang="ko-KR" sz="1200" dirty="0"/>
              <a:t>f(5,5)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37170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#z </a:t>
            </a:r>
            <a:r>
              <a:rPr lang="ko-KR" altLang="en-US" sz="1200" dirty="0" smtClean="0"/>
              <a:t>변수가 로컬에 정의되어 있지 않아 오래 처리</a:t>
            </a:r>
            <a:endParaRPr lang="en-US" altLang="ko-KR" sz="1200" dirty="0" smtClean="0"/>
          </a:p>
          <a:p>
            <a:r>
              <a:rPr lang="en-US" altLang="ko-KR" sz="1200" dirty="0" err="1" smtClean="0"/>
              <a:t>UnboundLocalError</a:t>
            </a:r>
            <a:r>
              <a:rPr lang="en-US" altLang="ko-KR" sz="1200" dirty="0"/>
              <a:t>: local variable 'z' referenced before assignment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74034" y="4764672"/>
            <a:ext cx="3240360" cy="1760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sz="1200" dirty="0" smtClean="0"/>
              <a:t>z </a:t>
            </a:r>
            <a:r>
              <a:rPr lang="pl-PL" altLang="ko-KR" sz="1200" dirty="0"/>
              <a:t>= 10</a:t>
            </a:r>
          </a:p>
          <a:p>
            <a:endParaRPr lang="pl-PL" altLang="ko-KR" sz="1200" dirty="0"/>
          </a:p>
          <a:p>
            <a:r>
              <a:rPr lang="pl-PL" altLang="ko-KR" sz="1200" dirty="0"/>
              <a:t>def f(x,y) :</a:t>
            </a:r>
          </a:p>
          <a:p>
            <a:r>
              <a:rPr lang="pl-PL" altLang="ko-KR" sz="1200" dirty="0"/>
              <a:t>    global z</a:t>
            </a:r>
          </a:p>
          <a:p>
            <a:r>
              <a:rPr lang="pl-PL" altLang="ko-KR" sz="1200" dirty="0"/>
              <a:t>    z = x + y + z</a:t>
            </a:r>
          </a:p>
          <a:p>
            <a:r>
              <a:rPr lang="pl-PL" altLang="ko-KR" sz="1200" dirty="0"/>
              <a:t>    return z</a:t>
            </a:r>
          </a:p>
          <a:p>
            <a:endParaRPr lang="pl-PL" altLang="ko-KR" sz="1200" dirty="0"/>
          </a:p>
          <a:p>
            <a:r>
              <a:rPr lang="pl-PL" altLang="ko-KR" sz="1200" dirty="0"/>
              <a:t>f(5,5</a:t>
            </a:r>
            <a:r>
              <a:rPr lang="pl-PL" altLang="ko-KR" sz="1200" dirty="0" smtClean="0"/>
              <a:t>)</a:t>
            </a:r>
            <a:endParaRPr lang="pl-PL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74434" y="534073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#z </a:t>
            </a:r>
            <a:r>
              <a:rPr lang="ko-KR" altLang="en-US" sz="1200" dirty="0" smtClean="0"/>
              <a:t>변수를 </a:t>
            </a:r>
            <a:r>
              <a:rPr lang="en-US" altLang="ko-KR" sz="1200" dirty="0" smtClean="0"/>
              <a:t>global</a:t>
            </a:r>
            <a:r>
              <a:rPr lang="ko-KR" altLang="en-US" sz="1200" dirty="0" smtClean="0"/>
              <a:t>로 정의해서 처리</a:t>
            </a:r>
            <a:endParaRPr lang="en-US" altLang="ko-KR" sz="1200" dirty="0" smtClean="0"/>
          </a:p>
          <a:p>
            <a:r>
              <a:rPr lang="en-US" altLang="ko-KR" sz="1200" dirty="0" smtClean="0"/>
              <a:t>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988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Global</a:t>
            </a:r>
            <a:r>
              <a:rPr lang="ko-KR" altLang="en-US" dirty="0"/>
              <a:t> </a:t>
            </a:r>
            <a:r>
              <a:rPr lang="ko-KR" altLang="en-US" dirty="0" smtClean="0"/>
              <a:t>변수를 인자로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인자를  함수 외부와 내부에서 동시에 활용하려면 </a:t>
            </a:r>
            <a:r>
              <a:rPr lang="en-US" altLang="ko-KR" dirty="0" smtClean="0"/>
              <a:t>mutable(</a:t>
            </a:r>
            <a:r>
              <a:rPr lang="ko-KR" altLang="en-US" dirty="0" smtClean="0"/>
              <a:t>변경가능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객체로 전달처리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28498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함수를 정의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/>
              <a:t>변수에는 참조만 가지고 있으므로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 전체를 카피해야 리스트 원소들이 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변경됨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48640" y="4509120"/>
            <a:ext cx="357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Mutable </a:t>
            </a:r>
            <a:r>
              <a:rPr lang="ko-KR" altLang="en-US" sz="1200" dirty="0" smtClean="0"/>
              <a:t>인 리스트로 값을 전달하여 </a:t>
            </a:r>
            <a:r>
              <a:rPr lang="en-US" altLang="ko-KR" sz="1200" dirty="0" smtClean="0"/>
              <a:t>swap()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lvl="1"/>
            <a:r>
              <a:rPr lang="en-US" altLang="ko-KR" sz="1200" dirty="0" smtClean="0">
                <a:sym typeface="Wingdings" panose="05000000000000000000" pitchFamily="2" charset="2"/>
              </a:rPr>
              <a:t> Return </a:t>
            </a:r>
            <a:r>
              <a:rPr lang="ko-KR" altLang="en-US" sz="1200" dirty="0" smtClean="0">
                <a:sym typeface="Wingdings" panose="05000000000000000000" pitchFamily="2" charset="2"/>
              </a:rPr>
              <a:t>이 없어도 실제 값이 변경됨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3568" y="2996952"/>
            <a:ext cx="403244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swap(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x </a:t>
            </a:r>
            <a:r>
              <a:rPr lang="en-US" altLang="ko-KR" sz="1200" dirty="0"/>
              <a:t>= a[:]</a:t>
            </a:r>
          </a:p>
          <a:p>
            <a:r>
              <a:rPr lang="en-US" altLang="ko-KR" sz="1200" dirty="0" smtClean="0"/>
              <a:t>    a</a:t>
            </a:r>
            <a:r>
              <a:rPr lang="en-US" altLang="ko-KR" sz="1200" dirty="0"/>
              <a:t>[:] = b[:]</a:t>
            </a:r>
          </a:p>
          <a:p>
            <a:r>
              <a:rPr lang="en-US" altLang="ko-KR" sz="1200" dirty="0" smtClean="0"/>
              <a:t>    b</a:t>
            </a:r>
            <a:r>
              <a:rPr lang="en-US" altLang="ko-KR" sz="1200" dirty="0"/>
              <a:t>[:] = x[:]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실행</a:t>
            </a:r>
            <a:endParaRPr lang="en-US" altLang="ko-KR" sz="1200" dirty="0"/>
          </a:p>
          <a:p>
            <a:r>
              <a:rPr lang="en-US" altLang="ko-KR" sz="1200" dirty="0"/>
              <a:t>a = [1]</a:t>
            </a:r>
          </a:p>
          <a:p>
            <a:r>
              <a:rPr lang="en-US" altLang="ko-KR" sz="1200" dirty="0"/>
              <a:t>b = [2]</a:t>
            </a:r>
          </a:p>
          <a:p>
            <a:r>
              <a:rPr lang="en-US" altLang="ko-KR" sz="1200" dirty="0"/>
              <a:t>print(swap(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a,b</a:t>
            </a:r>
            <a:r>
              <a:rPr lang="en-US" altLang="ko-KR" sz="1200" dirty="0" smtClean="0"/>
              <a:t>)      //[2] ,[1]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026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</a:t>
            </a:r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2952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</p:spTree>
    <p:extLst>
      <p:ext uri="{BB962C8B-B14F-4D97-AF65-F5344CB8AC3E}">
        <p14:creationId xmlns:p14="http://schemas.microsoft.com/office/powerpoint/2010/main" val="6696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 처리</a:t>
            </a:r>
            <a:r>
              <a:rPr lang="en-US" altLang="ko-KR" dirty="0" smtClean="0"/>
              <a:t>-None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함수</a:t>
            </a:r>
            <a:r>
              <a:rPr lang="ko-KR" altLang="en-US" dirty="0"/>
              <a:t> </a:t>
            </a:r>
            <a:r>
              <a:rPr lang="ko-KR" altLang="en-US" dirty="0" smtClean="0"/>
              <a:t>처리한 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문을 사용하지 않</a:t>
            </a:r>
            <a:r>
              <a:rPr lang="ko-KR" altLang="en-US" dirty="0"/>
              <a:t>음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 </a:t>
            </a:r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처리결과 없을 때 </a:t>
            </a:r>
            <a:r>
              <a:rPr lang="en-US" altLang="ko-KR" sz="2800" dirty="0" smtClean="0"/>
              <a:t>None</a:t>
            </a:r>
            <a:r>
              <a:rPr lang="ko-KR" altLang="en-US" sz="2800" dirty="0" smtClean="0"/>
              <a:t>을 보냄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 처리</a:t>
            </a:r>
            <a:r>
              <a:rPr lang="en-US" altLang="ko-KR" dirty="0" smtClean="0"/>
              <a:t>-return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결과는 하나의 결과만 전달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여러 개를 전달 할 경우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로 묶어서 하나로 처리한다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8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 처리</a:t>
            </a:r>
            <a:r>
              <a:rPr lang="en-US" altLang="ko-KR" dirty="0" smtClean="0"/>
              <a:t>-yield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return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로 대체할 경우는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가 발생 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함수가 메모리에 있다가 재호출</a:t>
            </a:r>
            <a:r>
              <a:rPr lang="en-US" altLang="ko-KR" dirty="0" smtClean="0"/>
              <a:t>(next())</a:t>
            </a:r>
            <a:r>
              <a:rPr lang="ko-KR" altLang="en-US" dirty="0" smtClean="0"/>
              <a:t>하면 결과값을 처리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5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Parameter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1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-Namespace : </a:t>
            </a:r>
            <a:r>
              <a:rPr lang="ko-KR" altLang="en-US" dirty="0" smtClean="0"/>
              <a:t>인자관리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함수 인자와 함수 내의 로컬 변수를 동일하게 관리</a:t>
            </a:r>
            <a:r>
              <a:rPr lang="en-US" altLang="ko-KR" dirty="0" smtClean="0"/>
              <a:t>.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함수 인자와 함수 내의 </a:t>
            </a:r>
            <a:r>
              <a:rPr lang="ko-KR" altLang="en-US" dirty="0" err="1" smtClean="0"/>
              <a:t>로컬변수명이</a:t>
            </a:r>
            <a:r>
              <a:rPr lang="ko-KR" altLang="en-US" dirty="0" smtClean="0"/>
              <a:t> 같은 경우 동일한 것으로 처리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정의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add(x, y) : </a:t>
            </a:r>
          </a:p>
          <a:p>
            <a:pPr marL="457200" lvl="1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return </a:t>
            </a:r>
            <a:r>
              <a:rPr lang="en-US" altLang="ko-KR" sz="1400" dirty="0" err="1" smtClean="0"/>
              <a:t>x+y</a:t>
            </a: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endParaRPr lang="en-US" altLang="ko-KR" sz="1400" dirty="0" smtClean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함수 실행</a:t>
            </a:r>
            <a:endParaRPr lang="en-US" altLang="ko-KR" sz="1400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 add(1,2)  # 3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return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4254187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None, ‘</a:t>
            </a:r>
            <a:r>
              <a:rPr lang="en-US" altLang="ko-KR" sz="1600" dirty="0" err="1" smtClean="0"/>
              <a:t>y’:None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01048" y="5406315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1, ‘y’: 2}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27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인자 </a:t>
            </a:r>
            <a:r>
              <a:rPr lang="en-US" altLang="ko-KR" dirty="0" smtClean="0"/>
              <a:t>– mutable/immutable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70000" lnSpcReduction="20000"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함수가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함수 실행을 위한 프레임을 하나를 가지고 실행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반복적으로 함수를 호출 시 인자의 값이 참조 객체일 경우는 지속적으로 연결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인자에 </a:t>
            </a:r>
            <a:r>
              <a:rPr lang="ko-KR" altLang="en-US" dirty="0" err="1" smtClean="0"/>
              <a:t>참조형을</a:t>
            </a:r>
            <a:r>
              <a:rPr lang="ko-KR" altLang="en-US" dirty="0" smtClean="0"/>
              <a:t> 기본 인자로 사용하면 원하지 않는 결과가 생기므로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으로 처리한 후 함수 내부에 </a:t>
            </a:r>
            <a:r>
              <a:rPr lang="ko-KR" altLang="en-US" dirty="0" err="1" smtClean="0"/>
              <a:t>참조형을</a:t>
            </a:r>
            <a:r>
              <a:rPr lang="ko-KR" altLang="en-US" dirty="0" smtClean="0"/>
              <a:t> 추가 정의해야 함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69488" y="3965996"/>
            <a:ext cx="1302802" cy="108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f(a, l=[]) 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l.append</a:t>
            </a:r>
            <a:r>
              <a:rPr lang="en-US" altLang="ko-KR" sz="1000" dirty="0" smtClean="0"/>
              <a:t>(a)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return l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969488" y="5133794"/>
            <a:ext cx="1302802" cy="11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f(1)</a:t>
            </a:r>
          </a:p>
          <a:p>
            <a:r>
              <a:rPr lang="en-US" altLang="ko-KR" sz="1000" dirty="0"/>
              <a:t>f</a:t>
            </a:r>
            <a:r>
              <a:rPr lang="en-US" altLang="ko-KR" sz="1000" dirty="0" smtClean="0"/>
              <a:t>(2)</a:t>
            </a:r>
          </a:p>
          <a:p>
            <a:r>
              <a:rPr lang="en-US" altLang="ko-KR" sz="1000" dirty="0"/>
              <a:t>f</a:t>
            </a:r>
            <a:r>
              <a:rPr lang="en-US" altLang="ko-KR" sz="1000" dirty="0" smtClean="0"/>
              <a:t>(3)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165638"/>
            <a:ext cx="53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함수정</a:t>
            </a:r>
            <a:r>
              <a:rPr lang="ko-KR" altLang="en-US" sz="1000" dirty="0"/>
              <a:t>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368" y="5417276"/>
            <a:ext cx="53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함수실행</a:t>
            </a:r>
            <a:endParaRPr lang="ko-KR" altLang="en-US" sz="1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445554" y="4820908"/>
            <a:ext cx="2740377" cy="1553370"/>
            <a:chOff x="4427984" y="3639507"/>
            <a:chExt cx="4631496" cy="2405766"/>
          </a:xfrm>
        </p:grpSpPr>
        <p:sp>
          <p:nvSpPr>
            <p:cNvPr id="11" name="직사각형 10"/>
            <p:cNvSpPr/>
            <p:nvPr/>
          </p:nvSpPr>
          <p:spPr>
            <a:xfrm>
              <a:off x="5436096" y="407707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{ ‘a’:1, ‘l’ :[1]}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3639507"/>
              <a:ext cx="2232248" cy="38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함수 내부이름공간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36096" y="479715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{ ‘a’:2, ‘l’ :[1,2]}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40648" y="5466629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{ ‘a’:2, ‘l’ :[1,2,3]}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4221088"/>
              <a:ext cx="864096" cy="38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f(1) </a:t>
              </a:r>
              <a:r>
                <a:rPr lang="ko-KR" altLang="en-US" sz="1000" dirty="0" smtClean="0"/>
                <a:t>실행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45120" y="4880194"/>
              <a:ext cx="864096" cy="38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f(2) </a:t>
              </a:r>
              <a:r>
                <a:rPr lang="ko-KR" altLang="en-US" sz="1000" dirty="0" smtClean="0"/>
                <a:t>실행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5120" y="5663941"/>
              <a:ext cx="864096" cy="38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f(3) </a:t>
              </a:r>
              <a:r>
                <a:rPr lang="ko-KR" altLang="en-US" sz="1000" dirty="0" smtClean="0"/>
                <a:t>실행</a:t>
              </a:r>
              <a:endParaRPr lang="ko-KR" altLang="en-US" sz="10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12360" y="4797152"/>
              <a:ext cx="124712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실제 </a:t>
              </a:r>
              <a:r>
                <a:rPr lang="en-US" altLang="ko-KR" sz="1000" dirty="0" smtClean="0"/>
                <a:t>List </a:t>
              </a:r>
              <a:r>
                <a:rPr lang="ko-KR" altLang="en-US" sz="1000" dirty="0" smtClean="0"/>
                <a:t>객체</a:t>
              </a:r>
              <a:endParaRPr lang="ko-KR" altLang="en-US" sz="1000" dirty="0"/>
            </a:p>
          </p:txBody>
        </p:sp>
        <p:cxnSp>
          <p:nvCxnSpPr>
            <p:cNvPr id="20" name="꺾인 연결선 19"/>
            <p:cNvCxnSpPr>
              <a:stCxn id="11" idx="3"/>
              <a:endCxn id="18" idx="0"/>
            </p:cNvCxnSpPr>
            <p:nvPr/>
          </p:nvCxnSpPr>
          <p:spPr>
            <a:xfrm>
              <a:off x="7308304" y="4329100"/>
              <a:ext cx="1127616" cy="4680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3"/>
              <a:endCxn id="18" idx="1"/>
            </p:cNvCxnSpPr>
            <p:nvPr/>
          </p:nvCxnSpPr>
          <p:spPr>
            <a:xfrm>
              <a:off x="7308304" y="5049180"/>
              <a:ext cx="504056" cy="12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4" idx="3"/>
              <a:endCxn id="18" idx="2"/>
            </p:cNvCxnSpPr>
            <p:nvPr/>
          </p:nvCxnSpPr>
          <p:spPr>
            <a:xfrm flipV="1">
              <a:off x="7312856" y="5301208"/>
              <a:ext cx="1123064" cy="4174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235002" y="4450087"/>
            <a:ext cx="1238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참조객체를 함수 인자에 초기값으로 받을 경우 함수 </a:t>
            </a:r>
            <a:r>
              <a:rPr lang="ko-KR" altLang="en-US" sz="1000" dirty="0" err="1" smtClean="0"/>
              <a:t>호출시에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연결된게</a:t>
            </a:r>
            <a:r>
              <a:rPr lang="ko-KR" altLang="en-US" sz="1000" dirty="0" smtClean="0"/>
              <a:t> 남아있는다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740214" y="3733381"/>
            <a:ext cx="1656184" cy="193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f(a, l=None) 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l = []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l.append</a:t>
            </a:r>
            <a:r>
              <a:rPr lang="en-US" altLang="ko-KR" sz="1000" dirty="0" smtClean="0"/>
              <a:t>(a)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return l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6136" y="4689756"/>
            <a:ext cx="80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함수정</a:t>
            </a:r>
            <a:r>
              <a:rPr lang="ko-KR" altLang="en-US" sz="1000" dirty="0"/>
              <a:t>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80202" y="4108745"/>
            <a:ext cx="396044" cy="3031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08304" y="4260302"/>
            <a:ext cx="648072" cy="3031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3573016"/>
            <a:ext cx="237626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인자에  </a:t>
            </a:r>
            <a:r>
              <a:rPr lang="ko-KR" altLang="en-US" sz="1000" dirty="0" err="1" smtClean="0"/>
              <a:t>변경가능한</a:t>
            </a:r>
            <a:r>
              <a:rPr lang="ko-KR" altLang="en-US" sz="1000" dirty="0" smtClean="0"/>
              <a:t> 값을 할당하지 않음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endCxn id="5" idx="1"/>
          </p:cNvCxnSpPr>
          <p:nvPr/>
        </p:nvCxnSpPr>
        <p:spPr>
          <a:xfrm flipV="1">
            <a:off x="1876246" y="3773071"/>
            <a:ext cx="1471618" cy="487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5" idx="3"/>
          </p:cNvCxnSpPr>
          <p:nvPr/>
        </p:nvCxnSpPr>
        <p:spPr>
          <a:xfrm flipH="1" flipV="1">
            <a:off x="5724128" y="3773071"/>
            <a:ext cx="1584176" cy="5156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인자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인자에 대한 변수 정의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3501008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함수정의</a:t>
            </a:r>
            <a:endParaRPr lang="en-US" altLang="ko-KR" sz="1600" dirty="0" smtClean="0"/>
          </a:p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None , ‘</a:t>
            </a:r>
            <a:r>
              <a:rPr lang="en-US" altLang="ko-KR" sz="1600" dirty="0" err="1" smtClean="0"/>
              <a:t>y’:None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01048" y="486916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</a:t>
            </a:r>
            <a:r>
              <a:rPr lang="ko-KR" altLang="en-US" sz="1600" dirty="0" smtClean="0"/>
              <a:t>함수 실행</a:t>
            </a:r>
            <a:endParaRPr lang="en-US" altLang="ko-KR" sz="1600" dirty="0" smtClean="0"/>
          </a:p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1, ‘y’: 20}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2996952"/>
            <a:ext cx="273630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lvl="1" fontAlgn="base"/>
            <a:r>
              <a:rPr lang="en-US" altLang="ko-KR" sz="1400" dirty="0"/>
              <a:t>#</a:t>
            </a:r>
            <a:r>
              <a:rPr lang="ko-KR" altLang="en-US" sz="1400" dirty="0"/>
              <a:t>함수 정의</a:t>
            </a:r>
            <a:endParaRPr lang="en-US" altLang="ko-KR" sz="1400" dirty="0"/>
          </a:p>
          <a:p>
            <a:pPr lvl="1" fontAlgn="base"/>
            <a:r>
              <a:rPr lang="en-US" altLang="ko-KR" sz="1400" dirty="0" err="1"/>
              <a:t>def</a:t>
            </a:r>
            <a:r>
              <a:rPr lang="en-US" altLang="ko-KR" sz="1400" dirty="0"/>
              <a:t> add(x, y) : </a:t>
            </a:r>
          </a:p>
          <a:p>
            <a:pPr lvl="1" fontAlgn="base"/>
            <a:r>
              <a:rPr lang="en-US" altLang="ko-KR" sz="1400" dirty="0"/>
              <a:t>    return </a:t>
            </a:r>
            <a:r>
              <a:rPr lang="en-US" altLang="ko-KR" sz="1400" dirty="0" err="1"/>
              <a:t>x+y</a:t>
            </a:r>
            <a:endParaRPr lang="en-US" altLang="ko-KR" sz="1400" dirty="0"/>
          </a:p>
          <a:p>
            <a:pPr lvl="1" fontAlgn="base"/>
            <a:endParaRPr lang="en-US" altLang="ko-KR" sz="1400" dirty="0" smtClean="0"/>
          </a:p>
          <a:p>
            <a:pPr lvl="1" fontAlgn="base"/>
            <a:endParaRPr lang="en-US" altLang="ko-KR" sz="1400" dirty="0"/>
          </a:p>
          <a:p>
            <a:pPr lvl="1" fontAlgn="base"/>
            <a:endParaRPr lang="en-US" altLang="ko-KR" sz="1400" dirty="0"/>
          </a:p>
          <a:p>
            <a:pPr lvl="1" fontAlgn="base"/>
            <a:r>
              <a:rPr lang="en-US" altLang="ko-KR" sz="1400" dirty="0"/>
              <a:t>#</a:t>
            </a:r>
            <a:r>
              <a:rPr lang="ko-KR" altLang="en-US" sz="1400" dirty="0"/>
              <a:t>함수 실행</a:t>
            </a:r>
            <a:endParaRPr lang="en-US" altLang="ko-KR" sz="1400" dirty="0"/>
          </a:p>
          <a:p>
            <a:pPr lvl="1" fontAlgn="base"/>
            <a:r>
              <a:rPr lang="en-US" altLang="ko-KR" sz="1400" dirty="0"/>
              <a:t> add(1,20)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57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</a:t>
            </a:r>
            <a:r>
              <a:rPr lang="en-US" altLang="ko-KR" dirty="0" smtClean="0"/>
              <a:t>-</a:t>
            </a:r>
            <a:r>
              <a:rPr lang="ko-KR" altLang="en-US" dirty="0" smtClean="0"/>
              <a:t>초기값</a:t>
            </a:r>
            <a:r>
              <a:rPr lang="en-US" altLang="ko-KR" dirty="0"/>
              <a:t> </a:t>
            </a:r>
            <a:r>
              <a:rPr lang="ko-KR" altLang="en-US" dirty="0" smtClean="0"/>
              <a:t>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내의 인자를 별도의 이름공간에 관리하므로 고정인자일 경우에도 이름에 값을 할당 가능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311860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10, ‘</a:t>
            </a:r>
            <a:r>
              <a:rPr lang="en-US" altLang="ko-KR" sz="1600" dirty="0" err="1" smtClean="0"/>
              <a:t>y’:None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068147" y="40770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초기값을 무시하고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1, ‘y’: 20}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996952"/>
            <a:ext cx="280831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base"/>
            <a:endParaRPr lang="en-US" altLang="ko-KR" dirty="0"/>
          </a:p>
          <a:p>
            <a:pPr lvl="1" fontAlgn="base"/>
            <a:r>
              <a:rPr lang="en-US" altLang="ko-KR" sz="1400" dirty="0"/>
              <a:t>#</a:t>
            </a:r>
            <a:r>
              <a:rPr lang="ko-KR" altLang="en-US" sz="1400" dirty="0"/>
              <a:t>함수 정의</a:t>
            </a:r>
            <a:endParaRPr lang="en-US" altLang="ko-KR" sz="1400" dirty="0"/>
          </a:p>
          <a:p>
            <a:pPr lvl="1" fontAlgn="base"/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add(y, x=10) </a:t>
            </a:r>
            <a:r>
              <a:rPr lang="en-US" altLang="ko-KR" sz="1400" dirty="0"/>
              <a:t>: </a:t>
            </a:r>
          </a:p>
          <a:p>
            <a:pPr lvl="1" fontAlgn="base"/>
            <a:r>
              <a:rPr lang="en-US" altLang="ko-KR" sz="1400" dirty="0"/>
              <a:t>    return </a:t>
            </a:r>
            <a:r>
              <a:rPr lang="en-US" altLang="ko-KR" sz="1400" dirty="0" err="1"/>
              <a:t>x+y</a:t>
            </a:r>
            <a:endParaRPr lang="en-US" altLang="ko-KR" sz="1400" dirty="0"/>
          </a:p>
          <a:p>
            <a:pPr lvl="1" fontAlgn="base"/>
            <a:endParaRPr lang="en-US" altLang="ko-KR" sz="1400" dirty="0"/>
          </a:p>
          <a:p>
            <a:pPr lvl="1" fontAlgn="base"/>
            <a:endParaRPr lang="en-US" altLang="ko-KR" sz="1400" dirty="0"/>
          </a:p>
          <a:p>
            <a:pPr lvl="1" fontAlgn="base"/>
            <a:r>
              <a:rPr lang="en-US" altLang="ko-KR" sz="1400" dirty="0"/>
              <a:t>#</a:t>
            </a:r>
            <a:r>
              <a:rPr lang="ko-KR" altLang="en-US" sz="1400" dirty="0"/>
              <a:t>함수 실행</a:t>
            </a:r>
            <a:endParaRPr lang="en-US" altLang="ko-KR" sz="1400" dirty="0"/>
          </a:p>
          <a:p>
            <a:pPr lvl="1" fontAlgn="base"/>
            <a:r>
              <a:rPr lang="en-US" altLang="ko-KR" sz="1400" dirty="0"/>
              <a:t> </a:t>
            </a:r>
            <a:r>
              <a:rPr lang="en-US" altLang="ko-KR" sz="1400" dirty="0" smtClean="0"/>
              <a:t>add(20,1)</a:t>
            </a:r>
          </a:p>
          <a:p>
            <a:pPr lvl="1" fontAlgn="base"/>
            <a:endParaRPr lang="en-US" altLang="ko-KR" sz="1400" dirty="0" smtClean="0"/>
          </a:p>
          <a:p>
            <a:pPr lvl="1" fontAlgn="base"/>
            <a:endParaRPr lang="en-US" altLang="ko-KR" sz="1400" dirty="0"/>
          </a:p>
          <a:p>
            <a:pPr lvl="1" fontAlgn="base"/>
            <a:r>
              <a:rPr lang="en-US" altLang="ko-KR" sz="1400" dirty="0"/>
              <a:t>#</a:t>
            </a:r>
            <a:r>
              <a:rPr lang="ko-KR" altLang="en-US" sz="1400" dirty="0"/>
              <a:t>함수 실행</a:t>
            </a:r>
            <a:endParaRPr lang="en-US" altLang="ko-KR" sz="1400" dirty="0"/>
          </a:p>
          <a:p>
            <a:pPr lvl="1" fontAlgn="base"/>
            <a:r>
              <a:rPr lang="en-US" altLang="ko-KR" sz="1400" dirty="0"/>
              <a:t> </a:t>
            </a:r>
            <a:r>
              <a:rPr lang="en-US" altLang="ko-KR" sz="1400" dirty="0" smtClean="0"/>
              <a:t>add(y=20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lvl="1" fontAlgn="base"/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98235" y="506046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초기값과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10, ‘y’: 20}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60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가변인자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인자의 개수가 미정일 경우 사용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101048" y="346209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en-US" altLang="ko-KR" sz="1600" dirty="0" smtClean="0"/>
              <a:t>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’: None}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29616" y="4974267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en-US" altLang="ko-KR" sz="1600" dirty="0" smtClean="0"/>
              <a:t>dd </a:t>
            </a:r>
            <a:r>
              <a:rPr lang="ko-KR" altLang="en-US" sz="1600" dirty="0" smtClean="0"/>
              <a:t>함수 내의 로컬 영역에 인자에 </a:t>
            </a:r>
            <a:r>
              <a:rPr lang="ko-KR" altLang="en-US" sz="1600" dirty="0" err="1" smtClean="0"/>
              <a:t>튜플</a:t>
            </a:r>
            <a:r>
              <a:rPr lang="ko-KR" altLang="en-US" sz="1600" dirty="0" smtClean="0"/>
              <a:t> 값으로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’: (1,2) 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780928"/>
            <a:ext cx="28803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base"/>
            <a:r>
              <a:rPr lang="en-US" altLang="ko-KR" sz="1400" dirty="0"/>
              <a:t>#</a:t>
            </a:r>
            <a:r>
              <a:rPr lang="ko-KR" altLang="en-US" sz="1400" dirty="0"/>
              <a:t>함수 정의</a:t>
            </a:r>
            <a:endParaRPr lang="en-US" altLang="ko-KR" sz="1400" dirty="0"/>
          </a:p>
          <a:p>
            <a:pPr lvl="1" fontAlgn="base"/>
            <a:r>
              <a:rPr lang="en-US" altLang="ko-KR" sz="1400" dirty="0" err="1"/>
              <a:t>def</a:t>
            </a:r>
            <a:r>
              <a:rPr lang="en-US" altLang="ko-KR" sz="1400" dirty="0"/>
              <a:t> add(*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) : </a:t>
            </a:r>
          </a:p>
          <a:p>
            <a:pPr lvl="1" fontAlgn="base"/>
            <a:r>
              <a:rPr lang="en-US" altLang="ko-KR" sz="1400" dirty="0"/>
              <a:t>    x =0</a:t>
            </a:r>
          </a:p>
          <a:p>
            <a:pPr lvl="1" fontAlgn="base"/>
            <a:r>
              <a:rPr lang="en-US" altLang="ko-KR" sz="1400" dirty="0"/>
              <a:t>    for y in 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 :</a:t>
            </a:r>
          </a:p>
          <a:p>
            <a:pPr lvl="1" fontAlgn="base"/>
            <a:r>
              <a:rPr lang="en-US" altLang="ko-KR" sz="1400" dirty="0"/>
              <a:t>         x=</a:t>
            </a:r>
            <a:r>
              <a:rPr lang="en-US" altLang="ko-KR" sz="1400" dirty="0" err="1"/>
              <a:t>x+y</a:t>
            </a:r>
            <a:endParaRPr lang="en-US" altLang="ko-KR" sz="1400" dirty="0"/>
          </a:p>
          <a:p>
            <a:pPr lvl="1" fontAlgn="base"/>
            <a:r>
              <a:rPr lang="en-US" altLang="ko-KR" sz="1400" dirty="0"/>
              <a:t>    return x</a:t>
            </a:r>
          </a:p>
          <a:p>
            <a:pPr lvl="1" fontAlgn="base"/>
            <a:endParaRPr lang="en-US" altLang="ko-KR" sz="1400" dirty="0"/>
          </a:p>
          <a:p>
            <a:pPr lvl="1" fontAlgn="base"/>
            <a:endParaRPr lang="en-US" altLang="ko-KR" sz="1400" dirty="0"/>
          </a:p>
          <a:p>
            <a:pPr lvl="1" fontAlgn="base"/>
            <a:r>
              <a:rPr lang="en-US" altLang="ko-KR" sz="1400" dirty="0"/>
              <a:t>#</a:t>
            </a:r>
            <a:r>
              <a:rPr lang="ko-KR" altLang="en-US" sz="1400" dirty="0"/>
              <a:t>함수 실행</a:t>
            </a:r>
            <a:endParaRPr lang="en-US" altLang="ko-KR" sz="1400" dirty="0"/>
          </a:p>
          <a:p>
            <a:pPr lvl="1" fontAlgn="base"/>
            <a:r>
              <a:rPr lang="en-US" altLang="ko-KR" sz="1400" dirty="0"/>
              <a:t> add(1,2)  # 3 </a:t>
            </a:r>
            <a:r>
              <a:rPr lang="ko-KR" altLang="en-US" sz="1400" dirty="0"/>
              <a:t>을</a:t>
            </a:r>
            <a:r>
              <a:rPr lang="en-US" altLang="ko-KR" sz="1400" dirty="0"/>
              <a:t> return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0375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가변인자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(**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인자의 개수가 미정이고 인자 변수를 정의할 경우 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101048" y="357301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en-US" altLang="ko-KR" sz="1600" dirty="0" smtClean="0"/>
              <a:t>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’: None}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29616" y="501317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en-US" altLang="ko-KR" sz="1600" dirty="0" smtClean="0"/>
              <a:t>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사전으로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’: { ‘x’:1,’y’:2</a:t>
            </a:r>
            <a:r>
              <a:rPr lang="en-US" altLang="ko-KR" sz="1600" dirty="0"/>
              <a:t>}</a:t>
            </a:r>
            <a:r>
              <a:rPr lang="en-US" altLang="ko-KR" sz="1600" dirty="0" smtClean="0"/>
              <a:t> 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924944"/>
            <a:ext cx="266429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base"/>
            <a:r>
              <a:rPr lang="en-US" altLang="ko-KR" sz="1400" dirty="0"/>
              <a:t>#</a:t>
            </a:r>
            <a:r>
              <a:rPr lang="ko-KR" altLang="en-US" sz="1400" dirty="0"/>
              <a:t>함수 정의</a:t>
            </a:r>
            <a:endParaRPr lang="en-US" altLang="ko-KR" sz="1400" dirty="0"/>
          </a:p>
          <a:p>
            <a:pPr lvl="1" fontAlgn="base"/>
            <a:r>
              <a:rPr lang="en-US" altLang="ko-KR" sz="1400" dirty="0" err="1"/>
              <a:t>def</a:t>
            </a:r>
            <a:r>
              <a:rPr lang="en-US" altLang="ko-KR" sz="1400" dirty="0"/>
              <a:t> add(**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) : </a:t>
            </a:r>
          </a:p>
          <a:p>
            <a:pPr lvl="1" fontAlgn="base"/>
            <a:r>
              <a:rPr lang="en-US" altLang="ko-KR" sz="1400" dirty="0"/>
              <a:t>return 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[‘x’] + 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[‘y’]</a:t>
            </a:r>
          </a:p>
          <a:p>
            <a:pPr lvl="1" fontAlgn="base"/>
            <a:endParaRPr lang="en-US" altLang="ko-KR" sz="1400" dirty="0"/>
          </a:p>
          <a:p>
            <a:pPr lvl="1" fontAlgn="base"/>
            <a:endParaRPr lang="en-US" altLang="ko-KR" sz="1400" dirty="0"/>
          </a:p>
          <a:p>
            <a:pPr lvl="1" fontAlgn="base"/>
            <a:r>
              <a:rPr lang="en-US" altLang="ko-KR" sz="1400" dirty="0"/>
              <a:t>#</a:t>
            </a:r>
            <a:r>
              <a:rPr lang="ko-KR" altLang="en-US" sz="1400" dirty="0"/>
              <a:t>함수 실행</a:t>
            </a:r>
            <a:endParaRPr lang="en-US" altLang="ko-KR" sz="1400" dirty="0"/>
          </a:p>
          <a:p>
            <a:pPr lvl="1" fontAlgn="base"/>
            <a:r>
              <a:rPr lang="en-US" altLang="ko-KR" sz="1400" dirty="0"/>
              <a:t> add(x=1,y=2)  # 3 </a:t>
            </a:r>
            <a:r>
              <a:rPr lang="ko-KR" altLang="en-US" sz="1400" dirty="0"/>
              <a:t>을</a:t>
            </a:r>
            <a:r>
              <a:rPr lang="en-US" altLang="ko-KR" sz="1400" dirty="0"/>
              <a:t> return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8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반복적인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문장을 하나의 기능으로 묶고 반복해서 사용할 수 있는 하나의 기능 묶음을 만드는 것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113178" y="3284984"/>
            <a:ext cx="273630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339752" y="4254464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012160" y="4221088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1481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입력</a:t>
            </a:r>
            <a:endParaRPr lang="en-US" altLang="ko-KR" dirty="0" smtClean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414810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Return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9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가변인자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</a:t>
            </a:r>
            <a:r>
              <a:rPr lang="en-US" altLang="ko-KR" dirty="0" err="1" smtClean="0"/>
              <a:t>kargs</a:t>
            </a:r>
            <a:r>
              <a:rPr lang="ko-KR" altLang="en-US" dirty="0" smtClean="0"/>
              <a:t>를 통합하여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지정시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가 먼저 정의되고 </a:t>
            </a:r>
            <a:r>
              <a:rPr lang="en-US" altLang="ko-KR" dirty="0" smtClean="0"/>
              <a:t>**</a:t>
            </a:r>
            <a:r>
              <a:rPr lang="en-US" altLang="ko-KR" dirty="0" err="1" smtClean="0"/>
              <a:t>kargs</a:t>
            </a:r>
            <a:r>
              <a:rPr lang="ko-KR" altLang="en-US" dirty="0" smtClean="0"/>
              <a:t>나 뒤에 정의되면 가변인자가 처리가 가능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038498" y="4293096"/>
            <a:ext cx="3421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</a:t>
            </a:r>
            <a:r>
              <a:rPr lang="ko-KR" altLang="en-US" sz="1600" dirty="0" smtClean="0"/>
              <a:t>함수 내부 로컬변수 관리기준</a:t>
            </a:r>
            <a:r>
              <a:rPr lang="en-US" altLang="ko-KR" sz="1600" dirty="0" smtClean="0"/>
              <a:t>{</a:t>
            </a:r>
            <a:r>
              <a:rPr lang="en-US" altLang="ko-KR" sz="1600" dirty="0"/>
              <a:t>'sum': 0, '</a:t>
            </a:r>
            <a:r>
              <a:rPr lang="en-US" altLang="ko-KR" sz="1600" dirty="0" err="1"/>
              <a:t>kagrs</a:t>
            </a:r>
            <a:r>
              <a:rPr lang="en-US" altLang="ko-KR" sz="1600" dirty="0"/>
              <a:t>': {'y': 1, 'x': 1}, '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': (1,)}</a:t>
            </a:r>
          </a:p>
          <a:p>
            <a:r>
              <a:rPr lang="en-US" altLang="ko-KR" sz="1600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499" y="5661248"/>
            <a:ext cx="291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</a:t>
            </a:r>
            <a:r>
              <a:rPr lang="ko-KR" altLang="en-US" sz="1600" dirty="0" smtClean="0"/>
              <a:t>함수 처리결과</a:t>
            </a:r>
            <a:endParaRPr lang="en-US" altLang="ko-KR" sz="1600" dirty="0" smtClean="0"/>
          </a:p>
          <a:p>
            <a:r>
              <a:rPr lang="en-US" altLang="ko-KR" sz="1600" dirty="0" smtClean="0"/>
              <a:t>3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3068960"/>
            <a:ext cx="374441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base"/>
            <a:r>
              <a:rPr lang="en-US" altLang="ko-KR" sz="1400" dirty="0" smtClean="0"/>
              <a:t>#</a:t>
            </a:r>
            <a:r>
              <a:rPr lang="ko-KR" altLang="en-US" sz="1400" dirty="0" smtClean="0"/>
              <a:t>함수정의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add_ar</a:t>
            </a:r>
            <a:r>
              <a:rPr lang="en-US" altLang="ko-KR" sz="1400" dirty="0"/>
              <a:t>(*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, **</a:t>
            </a:r>
            <a:r>
              <a:rPr lang="en-US" altLang="ko-KR" sz="1400" dirty="0" err="1"/>
              <a:t>kagrs</a:t>
            </a:r>
            <a:r>
              <a:rPr lang="en-US" altLang="ko-KR" sz="1400" dirty="0"/>
              <a:t>) :</a:t>
            </a:r>
          </a:p>
          <a:p>
            <a:pPr lvl="1" fontAlgn="base"/>
            <a:r>
              <a:rPr lang="en-US" altLang="ko-KR" sz="1400" dirty="0"/>
              <a:t>    sum = 0</a:t>
            </a:r>
          </a:p>
          <a:p>
            <a:pPr lvl="1" fontAlgn="base"/>
            <a:r>
              <a:rPr lang="en-US" altLang="ko-KR" sz="1400" dirty="0"/>
              <a:t>    print(locals())</a:t>
            </a:r>
          </a:p>
          <a:p>
            <a:pPr lvl="1" fontAlgn="base"/>
            <a:r>
              <a:rPr lang="en-US" altLang="ko-KR" sz="1400" dirty="0"/>
              <a:t>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 :</a:t>
            </a:r>
          </a:p>
          <a:p>
            <a:pPr lvl="1" fontAlgn="base"/>
            <a:r>
              <a:rPr lang="en-US" altLang="ko-KR" sz="1400" dirty="0"/>
              <a:t>        sum +=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pPr lvl="1" fontAlgn="base"/>
            <a:r>
              <a:rPr lang="en-US" altLang="ko-KR" sz="1400" dirty="0"/>
              <a:t>    for </a:t>
            </a:r>
            <a:r>
              <a:rPr lang="en-US" altLang="ko-KR" sz="1400" dirty="0" err="1"/>
              <a:t>k,v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kagrs.items</a:t>
            </a:r>
            <a:r>
              <a:rPr lang="en-US" altLang="ko-KR" sz="1400" dirty="0"/>
              <a:t>():</a:t>
            </a:r>
          </a:p>
          <a:p>
            <a:pPr lvl="1" fontAlgn="base"/>
            <a:r>
              <a:rPr lang="en-US" altLang="ko-KR" sz="1400" dirty="0"/>
              <a:t>        sum += v</a:t>
            </a:r>
          </a:p>
          <a:p>
            <a:pPr lvl="1" fontAlgn="base"/>
            <a:r>
              <a:rPr lang="en-US" altLang="ko-KR" sz="1400" dirty="0"/>
              <a:t>   </a:t>
            </a:r>
          </a:p>
          <a:p>
            <a:pPr lvl="1" fontAlgn="base"/>
            <a:r>
              <a:rPr lang="en-US" altLang="ko-KR" sz="1400" dirty="0"/>
              <a:t>    return sum</a:t>
            </a:r>
          </a:p>
          <a:p>
            <a:pPr lvl="1" fontAlgn="base"/>
            <a:r>
              <a:rPr lang="en-US" altLang="ko-KR" sz="1400" dirty="0"/>
              <a:t>  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 smtClean="0"/>
              <a:t>#</a:t>
            </a:r>
            <a:r>
              <a:rPr lang="ko-KR" altLang="en-US" sz="1400" dirty="0" smtClean="0"/>
              <a:t>함수실행</a:t>
            </a:r>
            <a:r>
              <a:rPr lang="en-US" altLang="ko-KR" sz="1400" dirty="0" smtClean="0"/>
              <a:t>  </a:t>
            </a:r>
            <a:endParaRPr lang="en-US" altLang="ko-KR" sz="1400" dirty="0"/>
          </a:p>
          <a:p>
            <a:pPr lvl="1" fontAlgn="base"/>
            <a:r>
              <a:rPr lang="en-US" altLang="ko-KR" sz="1400" dirty="0"/>
              <a:t>print(</a:t>
            </a:r>
            <a:r>
              <a:rPr lang="en-US" altLang="ko-KR" sz="1400" dirty="0" err="1"/>
              <a:t>add_ar</a:t>
            </a:r>
            <a:r>
              <a:rPr lang="en-US" altLang="ko-KR" sz="1400" dirty="0"/>
              <a:t>(1,x=1,y=1))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9738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</a:t>
            </a:r>
            <a:r>
              <a:rPr lang="en-US" altLang="ko-KR" dirty="0"/>
              <a:t> </a:t>
            </a:r>
            <a:r>
              <a:rPr lang="ko-KR" altLang="en-US" dirty="0" smtClean="0"/>
              <a:t>확인하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튜플타입으로</a:t>
            </a:r>
            <a:r>
              <a:rPr lang="ko-KR" altLang="en-US" dirty="0" smtClean="0"/>
              <a:t> 값만 가진 가변인자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**</a:t>
            </a:r>
            <a:r>
              <a:rPr lang="en-US" altLang="ko-KR" dirty="0" err="1" smtClean="0"/>
              <a:t>kargs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값인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가변인자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err="1" smtClean="0"/>
              <a:t>Inspect.getcallargs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,*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,**</a:t>
            </a:r>
            <a:r>
              <a:rPr lang="en-US" altLang="ko-KR" dirty="0" err="1" smtClean="0"/>
              <a:t>kagrs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함수 로컬변수를 가져옴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3573016"/>
            <a:ext cx="468052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inspect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#</a:t>
            </a:r>
            <a:r>
              <a:rPr lang="ko-KR" altLang="en-US" sz="1000" dirty="0" smtClean="0"/>
              <a:t>함수의 </a:t>
            </a:r>
            <a:r>
              <a:rPr lang="ko-KR" altLang="en-US" sz="1000" dirty="0" err="1" smtClean="0"/>
              <a:t>파라미터를</a:t>
            </a:r>
            <a:r>
              <a:rPr lang="ko-KR" altLang="en-US" sz="1000" dirty="0" smtClean="0"/>
              <a:t>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   print </a:t>
            </a:r>
            <a:r>
              <a:rPr lang="en-US" altLang="ko-KR" sz="1000" dirty="0"/>
              <a:t>"locals() ", locals()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inspect.getcallargs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print "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func_args</a:t>
            </a:r>
            <a:endParaRPr lang="en-US" altLang="ko-KR" sz="1000" dirty="0"/>
          </a:p>
          <a:p>
            <a:r>
              <a:rPr lang="en-US" altLang="ko-KR" sz="1000" dirty="0"/>
              <a:t>    print " inspect get call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inspect.getcallargs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 err="1"/>
              <a:t>func</a:t>
            </a:r>
            <a:r>
              <a:rPr lang="en-US" altLang="ko-KR" sz="1000" dirty="0"/>
              <a:t>(1,2,3,x=1)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4505875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가변인자에 대한 처리</a:t>
            </a:r>
            <a:endParaRPr lang="en-US" altLang="ko-KR" sz="1200" dirty="0" smtClean="0"/>
          </a:p>
          <a:p>
            <a:r>
              <a:rPr lang="en-US" altLang="ko-KR" sz="1200" dirty="0"/>
              <a:t>locals()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</a:t>
            </a:r>
            <a:r>
              <a:rPr lang="en-US" altLang="ko-KR" sz="1200" dirty="0" smtClean="0"/>
              <a:t>}}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func_args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1}}</a:t>
            </a:r>
          </a:p>
          <a:p>
            <a:r>
              <a:rPr lang="en-US" altLang="ko-KR" sz="1200" dirty="0"/>
              <a:t> inspect get call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1}}</a:t>
            </a:r>
          </a:p>
        </p:txBody>
      </p:sp>
    </p:spTree>
    <p:extLst>
      <p:ext uri="{BB962C8B-B14F-4D97-AF65-F5344CB8AC3E}">
        <p14:creationId xmlns:p14="http://schemas.microsoft.com/office/powerpoint/2010/main" val="41316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</a:t>
            </a:r>
            <a:r>
              <a:rPr lang="en-US" altLang="ko-KR" dirty="0"/>
              <a:t> </a:t>
            </a:r>
            <a:r>
              <a:rPr lang="ko-KR" altLang="en-US" dirty="0" smtClean="0"/>
              <a:t>처</a:t>
            </a:r>
            <a:r>
              <a:rPr lang="ko-KR" altLang="en-US" dirty="0"/>
              <a:t>리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튜플과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맵처리는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이므로 여러 개를 처리해야 하므로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이용해서 처리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3140968"/>
            <a:ext cx="46805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inspect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print "locals() ", locals()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inspect.getcallargs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print "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func_args</a:t>
            </a:r>
            <a:endParaRPr lang="en-US" altLang="ko-KR" sz="1000" dirty="0"/>
          </a:p>
          <a:p>
            <a:r>
              <a:rPr lang="en-US" altLang="ko-KR" sz="1000" dirty="0"/>
              <a:t>    print " inspect get call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inspect.getcallargs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value = 0</a:t>
            </a:r>
          </a:p>
          <a:p>
            <a:r>
              <a:rPr lang="en-US" altLang="ko-KR" sz="1000" dirty="0"/>
              <a:t>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['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'] :</a:t>
            </a:r>
          </a:p>
          <a:p>
            <a:r>
              <a:rPr lang="en-US" altLang="ko-KR" sz="1000" dirty="0"/>
              <a:t>        value += 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items =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['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'] </a:t>
            </a:r>
          </a:p>
          <a:p>
            <a:r>
              <a:rPr lang="en-US" altLang="ko-KR" sz="1000" dirty="0"/>
              <a:t>    for </a:t>
            </a:r>
            <a:r>
              <a:rPr lang="en-US" altLang="ko-KR" sz="1000" dirty="0" err="1"/>
              <a:t>k,v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items.items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/>
              <a:t>        value += v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return value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(1,2,3,x=1)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407496" y="3718001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가변인자에 대한 처리</a:t>
            </a:r>
            <a:endParaRPr lang="en-US" altLang="ko-KR" sz="1200" dirty="0" smtClean="0"/>
          </a:p>
          <a:p>
            <a:r>
              <a:rPr lang="en-US" altLang="ko-KR" sz="1200" dirty="0"/>
              <a:t>locals()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</a:t>
            </a:r>
            <a:r>
              <a:rPr lang="en-US" altLang="ko-KR" sz="1200" dirty="0" smtClean="0"/>
              <a:t>}}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func_args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1}}</a:t>
            </a:r>
          </a:p>
          <a:p>
            <a:r>
              <a:rPr lang="en-US" altLang="ko-KR" sz="1200" dirty="0"/>
              <a:t> inspect get call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580148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처리결과</a:t>
            </a:r>
            <a:endParaRPr lang="en-US" altLang="ko-KR" sz="1200" dirty="0" smtClean="0"/>
          </a:p>
          <a:p>
            <a:r>
              <a:rPr lang="en-US" altLang="ko-KR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37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First </a:t>
            </a:r>
            <a:r>
              <a:rPr lang="en-US" altLang="ko-KR" dirty="0" smtClean="0"/>
              <a:t>Class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2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</a:t>
            </a:r>
            <a:r>
              <a:rPr lang="en-US" altLang="ko-KR" dirty="0"/>
              <a:t>Class </a:t>
            </a:r>
            <a:r>
              <a:rPr lang="en-US" altLang="ko-KR" dirty="0" smtClean="0"/>
              <a:t>Object(1)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ko-KR" altLang="en-US" sz="2200" dirty="0">
                <a:latin typeface="+mn-ea"/>
              </a:rPr>
              <a:t>일반적으로 </a:t>
            </a:r>
            <a:r>
              <a:rPr lang="en-US" altLang="ko-KR" sz="2200" b="1" dirty="0" smtClean="0">
                <a:latin typeface="+mn-ea"/>
              </a:rPr>
              <a:t>First Class </a:t>
            </a:r>
            <a:r>
              <a:rPr lang="ko-KR" altLang="en-US" sz="2200" dirty="0" smtClean="0">
                <a:latin typeface="+mn-ea"/>
              </a:rPr>
              <a:t>의 </a:t>
            </a:r>
            <a:r>
              <a:rPr lang="ko-KR" altLang="en-US" sz="2200" dirty="0">
                <a:latin typeface="+mn-ea"/>
              </a:rPr>
              <a:t>조건을 다음과 같이 정의한다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+mn-ea"/>
              </a:rPr>
              <a:t>변수</a:t>
            </a:r>
            <a:r>
              <a:rPr lang="en-US" altLang="ko-KR" sz="2200" dirty="0">
                <a:latin typeface="+mn-ea"/>
              </a:rPr>
              <a:t>(variable)</a:t>
            </a:r>
            <a:r>
              <a:rPr lang="ko-KR" altLang="en-US" sz="2200" dirty="0">
                <a:latin typeface="+mn-ea"/>
              </a:rPr>
              <a:t>에 담을 수 있다</a:t>
            </a: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+mn-ea"/>
              </a:rPr>
              <a:t>인자</a:t>
            </a:r>
            <a:r>
              <a:rPr lang="en-US" altLang="ko-KR" sz="2200" dirty="0">
                <a:latin typeface="+mn-ea"/>
              </a:rPr>
              <a:t>(parameter)</a:t>
            </a:r>
            <a:r>
              <a:rPr lang="ko-KR" altLang="en-US" sz="2200" dirty="0">
                <a:latin typeface="+mn-ea"/>
              </a:rPr>
              <a:t>로 전달할 수 있다</a:t>
            </a: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err="1">
                <a:latin typeface="+mn-ea"/>
              </a:rPr>
              <a:t>반환값</a:t>
            </a:r>
            <a:r>
              <a:rPr lang="en-US" altLang="ko-KR" sz="2200" dirty="0">
                <a:latin typeface="+mn-ea"/>
              </a:rPr>
              <a:t>(return value)</a:t>
            </a:r>
            <a:r>
              <a:rPr lang="ko-KR" altLang="en-US" sz="2200" dirty="0">
                <a:latin typeface="+mn-ea"/>
              </a:rPr>
              <a:t>으로 전달할 수 </a:t>
            </a:r>
            <a:r>
              <a:rPr lang="ko-KR" altLang="en-US" sz="2200" dirty="0" smtClean="0">
                <a:latin typeface="+mn-ea"/>
              </a:rPr>
              <a:t>있다</a:t>
            </a:r>
            <a:endParaRPr lang="en-US" altLang="ko-KR" sz="2200" dirty="0">
              <a:latin typeface="+mn-ea"/>
            </a:endParaRP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>
                <a:latin typeface="+mn-ea"/>
              </a:rPr>
              <a:t>1</a:t>
            </a:r>
            <a:r>
              <a:rPr lang="ko-KR" altLang="en-US" sz="2200" b="1" dirty="0">
                <a:latin typeface="+mn-ea"/>
              </a:rPr>
              <a:t>급 객체</a:t>
            </a:r>
            <a:r>
              <a:rPr lang="en-US" altLang="ko-KR" sz="2200" b="1" dirty="0">
                <a:latin typeface="+mn-ea"/>
              </a:rPr>
              <a:t>(first class object)</a:t>
            </a: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2492896"/>
            <a:ext cx="3384376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함수를 변수에 할당</a:t>
            </a:r>
          </a:p>
          <a:p>
            <a:r>
              <a:rPr lang="en-US" altLang="ko-KR" sz="1200" dirty="0" err="1"/>
              <a:t>func</a:t>
            </a:r>
            <a:r>
              <a:rPr lang="en-US" altLang="ko-KR" sz="1200" dirty="0"/>
              <a:t> = add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func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함수를 함수의 인자로 전달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addplus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addplus</a:t>
            </a:r>
            <a:r>
              <a:rPr lang="en-US" altLang="ko-KR" sz="1200" dirty="0"/>
              <a:t>(add,5,5)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함수를 함수의 리턴 결과로 전달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addpass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addpass</a:t>
            </a:r>
            <a:r>
              <a:rPr lang="en-US" altLang="ko-KR" sz="1200" dirty="0"/>
              <a:t>(add)(5,5)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4653136"/>
            <a:ext cx="30243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</a:t>
            </a:r>
            <a:endParaRPr lang="en-US" altLang="ko-KR" sz="1200" dirty="0" smtClean="0"/>
          </a:p>
          <a:p>
            <a:r>
              <a:rPr lang="en-US" altLang="ko-KR" sz="1200" dirty="0" smtClean="0"/>
              <a:t>&lt;function </a:t>
            </a:r>
            <a:r>
              <a:rPr lang="en-US" altLang="ko-KR" sz="1200" dirty="0"/>
              <a:t>add at 0x041F7FB0&gt;</a:t>
            </a:r>
          </a:p>
          <a:p>
            <a:r>
              <a:rPr lang="en-US" altLang="ko-KR" sz="1200" dirty="0"/>
              <a:t>10</a:t>
            </a:r>
          </a:p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995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</a:t>
            </a:r>
            <a:r>
              <a:rPr lang="en-US" altLang="ko-KR" dirty="0"/>
              <a:t>Class </a:t>
            </a:r>
            <a:r>
              <a:rPr lang="en-US" altLang="ko-KR" dirty="0" smtClean="0"/>
              <a:t>Object(2)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latin typeface="+mn-ea"/>
              </a:rPr>
              <a:t>1</a:t>
            </a:r>
            <a:r>
              <a:rPr lang="ko-KR" altLang="en-US" sz="2200" b="1" dirty="0">
                <a:latin typeface="+mn-ea"/>
              </a:rPr>
              <a:t>급 함수</a:t>
            </a:r>
            <a:r>
              <a:rPr lang="en-US" altLang="ko-KR" sz="2200" b="1" dirty="0">
                <a:latin typeface="+mn-ea"/>
              </a:rPr>
              <a:t>(first class object)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+mn-ea"/>
              </a:rPr>
              <a:t>런타임</a:t>
            </a:r>
            <a:r>
              <a:rPr lang="en-US" altLang="ko-KR" sz="1800" dirty="0">
                <a:latin typeface="+mn-ea"/>
              </a:rPr>
              <a:t>(runtime) </a:t>
            </a:r>
            <a:r>
              <a:rPr lang="ko-KR" altLang="en-US" sz="1800" dirty="0">
                <a:latin typeface="+mn-ea"/>
              </a:rPr>
              <a:t>생성이 </a:t>
            </a:r>
            <a:r>
              <a:rPr lang="ko-KR" altLang="en-US" sz="1800" dirty="0" smtClean="0">
                <a:latin typeface="+mn-ea"/>
              </a:rPr>
              <a:t>가능</a:t>
            </a:r>
            <a:endParaRPr lang="ko-KR" altLang="en-US" sz="1800" dirty="0">
              <a:latin typeface="+mn-ea"/>
            </a:endParaRP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</a:rPr>
              <a:t>익명</a:t>
            </a:r>
            <a:r>
              <a:rPr lang="en-US" altLang="ko-KR" sz="1800" dirty="0">
                <a:latin typeface="+mn-ea"/>
              </a:rPr>
              <a:t>(anonymous)</a:t>
            </a:r>
            <a:r>
              <a:rPr lang="ko-KR" altLang="en-US" sz="1800" dirty="0">
                <a:latin typeface="+mn-ea"/>
              </a:rPr>
              <a:t>으로 생성이 </a:t>
            </a:r>
            <a:r>
              <a:rPr lang="ko-KR" altLang="en-US" sz="1800" dirty="0" smtClean="0">
                <a:latin typeface="+mn-ea"/>
              </a:rPr>
              <a:t>가능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3717032"/>
            <a:ext cx="44644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함수를 함수의 리턴 결과로 전달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addpass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addpass</a:t>
            </a:r>
            <a:r>
              <a:rPr lang="en-US" altLang="ko-KR" sz="1200" dirty="0"/>
              <a:t>(add)(5,5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#lambda </a:t>
            </a:r>
            <a:r>
              <a:rPr lang="ko-KR" altLang="en-US" sz="1200" dirty="0" smtClean="0"/>
              <a:t>함수를 이용하여 익명으로 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사용하지만 함수가 객체이므로 </a:t>
            </a:r>
            <a:r>
              <a:rPr lang="ko-KR" altLang="en-US" sz="1200" dirty="0" err="1" smtClean="0"/>
              <a:t>처리가됨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s-ES" altLang="ko-KR" sz="1200" dirty="0"/>
              <a:t>print addpass(lambda x,y: x+y)(5,5)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26602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변수에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함수도 객체이므로 변수에 할당이 가능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44076" y="2634259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함수 객체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56244" y="2634259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함수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인자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080180" y="298595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31908" y="2634259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함수명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참조주소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endCxn id="4" idx="1"/>
          </p:cNvCxnSpPr>
          <p:nvPr/>
        </p:nvCxnSpPr>
        <p:spPr>
          <a:xfrm>
            <a:off x="4568012" y="298595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9932" y="22048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79580" y="2733689"/>
            <a:ext cx="1152128" cy="60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변수</a:t>
            </a:r>
            <a:endParaRPr lang="ko-KR" altLang="en-US" sz="1200" dirty="0"/>
          </a:p>
        </p:txBody>
      </p:sp>
      <p:cxnSp>
        <p:nvCxnSpPr>
          <p:cNvPr id="13" name="꺾인 연결선 12"/>
          <p:cNvCxnSpPr>
            <a:stCxn id="7" idx="1"/>
            <a:endCxn id="11" idx="3"/>
          </p:cNvCxnSpPr>
          <p:nvPr/>
        </p:nvCxnSpPr>
        <p:spPr>
          <a:xfrm rot="10800000" flipV="1">
            <a:off x="1831708" y="2985955"/>
            <a:ext cx="1800200" cy="491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1708" y="3181348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변수에 할당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11628" y="3861048"/>
            <a:ext cx="403244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swap(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x = a[:]</a:t>
            </a:r>
          </a:p>
          <a:p>
            <a:r>
              <a:rPr lang="en-US" altLang="ko-KR" sz="1200" dirty="0"/>
              <a:t>a[:] = b[:]</a:t>
            </a:r>
          </a:p>
          <a:p>
            <a:r>
              <a:rPr lang="en-US" altLang="ko-KR" sz="1200" dirty="0"/>
              <a:t>b[:] = x[:]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 err="1"/>
              <a:t>func_var</a:t>
            </a:r>
            <a:r>
              <a:rPr lang="en-US" altLang="ko-KR" sz="1200" dirty="0"/>
              <a:t> = swap </a:t>
            </a:r>
            <a:r>
              <a:rPr lang="en-US" altLang="ko-KR" sz="1200" dirty="0" smtClean="0"/>
              <a:t>  # </a:t>
            </a:r>
            <a:r>
              <a:rPr lang="ko-KR" altLang="en-US" sz="1200" dirty="0" smtClean="0"/>
              <a:t>함수를 변수에 할당</a:t>
            </a:r>
            <a:endParaRPr lang="en-US" altLang="ko-KR" sz="1200" dirty="0"/>
          </a:p>
          <a:p>
            <a:r>
              <a:rPr lang="en-US" altLang="ko-KR" sz="1200" dirty="0"/>
              <a:t>a = [1]</a:t>
            </a:r>
          </a:p>
          <a:p>
            <a:r>
              <a:rPr lang="en-US" altLang="ko-KR" sz="1200" dirty="0"/>
              <a:t>b = [2]</a:t>
            </a:r>
          </a:p>
          <a:p>
            <a:r>
              <a:rPr lang="en-US" altLang="ko-KR" sz="1200" dirty="0"/>
              <a:t>#print(swap(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func_var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458112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변수는 참조를 저장하므로 </a:t>
            </a:r>
            <a:endParaRPr lang="en-US" altLang="ko-KR" sz="1200" dirty="0" smtClean="0"/>
          </a:p>
          <a:p>
            <a:r>
              <a:rPr lang="ko-KR" altLang="en-US" sz="1200" dirty="0" smtClean="0"/>
              <a:t>함수의 참조도 변수에 저장되고 실행연산자</a:t>
            </a:r>
            <a:r>
              <a:rPr lang="en-US" altLang="ko-KR" sz="1200" dirty="0" smtClean="0"/>
              <a:t>( () )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처리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157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함수도 하나의 객체이며 데이터 타입이므로 </a:t>
            </a:r>
            <a:r>
              <a:rPr lang="ko-KR" altLang="en-US" dirty="0" err="1" smtClean="0"/>
              <a:t>파라미터인자로</a:t>
            </a:r>
            <a:r>
              <a:rPr lang="ko-KR" altLang="en-US" dirty="0" smtClean="0"/>
              <a:t> 전달이 가능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외부에 함수를 정의하고 실행함수에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 후 실행함수 내부에서 실행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11628" y="3861048"/>
            <a:ext cx="403244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전달 함수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greet(name):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/>
              <a:t>"Hello " + name 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실행 함수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call_func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other_name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“Dahl“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전달된 함수 실행</a:t>
            </a:r>
            <a:endParaRPr lang="en-US" altLang="ko-KR" sz="1200" dirty="0"/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other_name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실행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call_func</a:t>
            </a:r>
            <a:r>
              <a:rPr lang="en-US" altLang="ko-KR" sz="1200" dirty="0"/>
              <a:t>(greet)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7383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결과값을 함수로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결과값을 </a:t>
            </a:r>
            <a:r>
              <a:rPr lang="ko-KR" altLang="en-US" dirty="0" err="1" smtClean="0"/>
              <a:t>함수정의된</a:t>
            </a:r>
            <a:r>
              <a:rPr lang="ko-KR" altLang="en-US" dirty="0" smtClean="0"/>
              <a:t> 참조를 전달해서 외부에서 전달받은 함수를 실행하여 처리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11628" y="3356992"/>
            <a:ext cx="403244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실행함수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compose_greet_func</a:t>
            </a:r>
            <a:r>
              <a:rPr lang="en-US" altLang="ko-KR" sz="1200" dirty="0" smtClean="0"/>
              <a:t>():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 정의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get_message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/>
              <a:t>"Hello there</a:t>
            </a:r>
            <a:r>
              <a:rPr lang="en-US" altLang="ko-KR" sz="1200" dirty="0" smtClean="0"/>
              <a:t>!“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내부함수를 함수처리결과값으로 전달</a:t>
            </a:r>
            <a:endParaRPr lang="en-US" altLang="ko-KR" sz="1200" dirty="0"/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/>
              <a:t>get_message</a:t>
            </a:r>
            <a:endParaRPr lang="en-US" altLang="ko-KR" sz="1200" dirty="0"/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함수실행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결과값은 함수의 참조 전달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함수를 변수에 할당</a:t>
            </a:r>
            <a:endParaRPr lang="en-US" altLang="ko-KR" sz="1200" dirty="0"/>
          </a:p>
          <a:p>
            <a:r>
              <a:rPr lang="en-US" altLang="ko-KR" sz="1200" dirty="0"/>
              <a:t>greet = </a:t>
            </a:r>
            <a:r>
              <a:rPr lang="en-US" altLang="ko-KR" sz="1200" dirty="0" err="1"/>
              <a:t>compose_greet_func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실행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변수에 할당된 내부함수가 실행됨</a:t>
            </a:r>
            <a:endParaRPr lang="en-US" altLang="ko-KR" sz="1200" dirty="0"/>
          </a:p>
          <a:p>
            <a:r>
              <a:rPr lang="en-US" altLang="ko-KR" sz="1200" dirty="0"/>
              <a:t>print greet()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4646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함수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실행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함수는 키워드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함수명을</a:t>
            </a:r>
            <a:r>
              <a:rPr lang="ko-KR" altLang="en-US" dirty="0" smtClean="0"/>
              <a:t> 정의하고 입력을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제공해서 내부 기능을 처리하고 출력을 제공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3509348"/>
            <a:ext cx="7488832" cy="200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함수 선언 키워드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) 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(‘(</a:t>
            </a:r>
            <a:r>
              <a:rPr lang="ko-KR" altLang="en-US" dirty="0" err="1" smtClean="0"/>
              <a:t>인자명</a:t>
            </a:r>
            <a:r>
              <a:rPr lang="en-US" altLang="ko-KR" dirty="0" smtClean="0"/>
              <a:t>,)’)(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블럭구분자</a:t>
            </a:r>
            <a:r>
              <a:rPr lang="en-US" altLang="ko-KR" dirty="0" smtClean="0"/>
              <a:t>(‘</a:t>
            </a:r>
            <a:r>
              <a:rPr lang="en-US" altLang="ko-KR" dirty="0" smtClean="0">
                <a:sym typeface="Wingdings" panose="05000000000000000000" pitchFamily="2" charset="2"/>
              </a:rPr>
              <a:t>:’)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ym typeface="Wingdings" panose="05000000000000000000" pitchFamily="2" charset="2"/>
              </a:rPr>
              <a:t>문장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ym typeface="Wingdings" panose="05000000000000000000" pitchFamily="2" charset="2"/>
              </a:rPr>
              <a:t>문장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ym typeface="Wingdings" panose="05000000000000000000" pitchFamily="2" charset="2"/>
              </a:rPr>
              <a:t>함수처리결과</a:t>
            </a:r>
            <a:r>
              <a:rPr lang="en-US" altLang="ko-KR" dirty="0" smtClean="0">
                <a:sym typeface="Wingdings" panose="05000000000000000000" pitchFamily="2" charset="2"/>
              </a:rPr>
              <a:t>(‘return/yield’) [</a:t>
            </a:r>
            <a:r>
              <a:rPr lang="ko-KR" altLang="en-US" dirty="0" err="1" smtClean="0">
                <a:sym typeface="Wingdings" panose="05000000000000000000" pitchFamily="2" charset="2"/>
              </a:rPr>
              <a:t>표현식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Call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5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함수도 호출 방법에 따라 다양한 구현 및 처리가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14096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재귀</a:t>
            </a:r>
            <a:r>
              <a:rPr lang="en-US" altLang="ko-KR" dirty="0" smtClean="0"/>
              <a:t>)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시점 호출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59632" y="5157192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부분 호출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32129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바꿔가면 처리가 완료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연속해서 호출하여 처리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429483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구동시켜 필요한 시점에 호출하여 결과 처리</a:t>
            </a:r>
            <a:r>
              <a:rPr lang="en-US" altLang="ko-KR" dirty="0" smtClean="0"/>
              <a:t>(iteration, generation)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5308815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인자별로</a:t>
            </a:r>
            <a:r>
              <a:rPr lang="ko-KR" altLang="en-US" dirty="0" smtClean="0"/>
              <a:t> 분리하여 호출하면서 연결해서 결과를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7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재귀호출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함수가 여러 번 호출될 것을 기준으로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작성해서 동일한 함수를 지속적으로 처리할 </a:t>
            </a:r>
            <a:r>
              <a:rPr lang="ko-KR" altLang="en-US" dirty="0" err="1" smtClean="0"/>
              <a:t>도록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284984"/>
            <a:ext cx="439248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factorial(n):</a:t>
            </a:r>
          </a:p>
          <a:p>
            <a:r>
              <a:rPr lang="en-US" altLang="ko-KR" sz="1000" dirty="0" smtClean="0"/>
              <a:t>    print</a:t>
            </a:r>
            <a:r>
              <a:rPr lang="en-US" altLang="ko-KR" sz="1000" dirty="0"/>
              <a:t>("factorial has been called with n = " +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(n))</a:t>
            </a:r>
          </a:p>
          <a:p>
            <a:r>
              <a:rPr lang="en-US" altLang="ko-KR" sz="1000" dirty="0" smtClean="0"/>
              <a:t>    if </a:t>
            </a:r>
            <a:r>
              <a:rPr lang="en-US" altLang="ko-KR" sz="1000" dirty="0"/>
              <a:t>n == 1:</a:t>
            </a:r>
          </a:p>
          <a:p>
            <a:r>
              <a:rPr lang="en-US" altLang="ko-KR" sz="1000" dirty="0" smtClean="0"/>
              <a:t>        return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 smtClean="0"/>
              <a:t>    else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 smtClean="0"/>
              <a:t>        result </a:t>
            </a:r>
            <a:r>
              <a:rPr lang="en-US" altLang="ko-KR" sz="1000" dirty="0"/>
              <a:t>= n * factorial(n-1)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("intermediate result for ", n, " * factorial(" ,n-1, "): ",</a:t>
            </a:r>
            <a:r>
              <a:rPr lang="en-US" altLang="ko-KR" sz="1000" dirty="0" smtClean="0"/>
              <a:t>result)</a:t>
            </a:r>
            <a:endParaRPr lang="en-US" altLang="ko-KR" sz="1000" dirty="0"/>
          </a:p>
          <a:p>
            <a:r>
              <a:rPr lang="en-US" altLang="ko-KR" sz="1000" dirty="0" smtClean="0"/>
              <a:t>        return result </a:t>
            </a:r>
            <a:endParaRPr lang="en-US" altLang="ko-KR" sz="1000" dirty="0"/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print(factorial(5))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582653" y="4437111"/>
            <a:ext cx="1728192" cy="2880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68144" y="3789040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함수를 계속 호출하면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새로운 함수 영역이 생겨서 처리한다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310845" y="4389205"/>
            <a:ext cx="2557299" cy="191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시점 호출 </a:t>
            </a:r>
            <a:r>
              <a:rPr lang="en-US" altLang="ko-KR" dirty="0" smtClean="0"/>
              <a:t>iteration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객체 등을 반복해서 사용할 수 있도록 지원하는 객체처리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5632" y="2996952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l= [1,2,3,4]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listiterator</a:t>
            </a:r>
            <a:r>
              <a:rPr lang="en-US" altLang="ko-KR" sz="1000" dirty="0"/>
              <a:t> object at 0x06585090&gt;</a:t>
            </a:r>
          </a:p>
          <a:p>
            <a:r>
              <a:rPr lang="en-US" altLang="ko-KR" sz="1000" dirty="0"/>
              <a:t>&gt;&gt;&gt; li = 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7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시점 호출 </a:t>
            </a:r>
            <a:r>
              <a:rPr lang="en-US" altLang="ko-KR" dirty="0" smtClean="0"/>
              <a:t>:Generation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호출해도 계속 저장 함수를 호출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처리가 종료되면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418680"/>
            <a:ext cx="367240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v =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l)</a:t>
            </a:r>
          </a:p>
          <a:p>
            <a:r>
              <a:rPr lang="en-US" altLang="ko-KR" sz="1000" dirty="0"/>
              <a:t>&gt;&gt;&gt; v</a:t>
            </a:r>
          </a:p>
          <a:p>
            <a:r>
              <a:rPr lang="en-US" altLang="ko-KR" sz="1000" dirty="0"/>
              <a:t>&lt;generator object &lt;</a:t>
            </a:r>
            <a:r>
              <a:rPr lang="en-US" altLang="ko-KR" sz="1000" dirty="0" err="1"/>
              <a:t>genexpr</a:t>
            </a:r>
            <a:r>
              <a:rPr lang="en-US" altLang="ko-KR" sz="1000" dirty="0"/>
              <a:t>&gt; at 0x06521E90&gt;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384360"/>
            <a:ext cx="367240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returnfunc</a:t>
            </a:r>
            <a:r>
              <a:rPr lang="en-US" altLang="ko-KR" sz="1000" dirty="0"/>
              <a:t>(x) :</a:t>
            </a:r>
          </a:p>
          <a:p>
            <a:r>
              <a:rPr lang="en-US" altLang="ko-KR" sz="1000" dirty="0"/>
              <a:t>... 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x :</a:t>
            </a:r>
          </a:p>
          <a:p>
            <a:r>
              <a:rPr lang="en-US" altLang="ko-KR" sz="1000" dirty="0"/>
              <a:t>...         yield 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... 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p = </a:t>
            </a:r>
            <a:r>
              <a:rPr lang="en-US" altLang="ko-KR" sz="1000" dirty="0" err="1"/>
              <a:t>returnfunc</a:t>
            </a:r>
            <a:r>
              <a:rPr lang="en-US" altLang="ko-KR" sz="1000" dirty="0"/>
              <a:t>([1,2,3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/>
              <a:t>&gt;&gt;&gt; p</a:t>
            </a:r>
          </a:p>
          <a:p>
            <a:r>
              <a:rPr lang="en-US" altLang="ko-KR" sz="1000" dirty="0"/>
              <a:t>&lt;generator object </a:t>
            </a:r>
            <a:r>
              <a:rPr lang="en-US" altLang="ko-KR" sz="1000" dirty="0" err="1"/>
              <a:t>returnfunc</a:t>
            </a:r>
            <a:r>
              <a:rPr lang="en-US" altLang="ko-KR" sz="1000" dirty="0"/>
              <a:t> at 0x06480918&gt;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924944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Generation Expression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1934" y="292494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Generation Function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5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시점호출 </a:t>
            </a:r>
            <a:r>
              <a:rPr lang="en-US" altLang="ko-KR" dirty="0" smtClean="0"/>
              <a:t>: Generation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대신 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호출</a:t>
            </a:r>
            <a:r>
              <a:rPr lang="en-US" altLang="ko-KR" dirty="0" smtClean="0"/>
              <a:t>(next())</a:t>
            </a:r>
            <a:r>
              <a:rPr lang="ko-KR" altLang="en-US" dirty="0" smtClean="0"/>
              <a:t>해도 계속 저장 함수를 호출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처리가 종료되면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924944"/>
            <a:ext cx="468052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list_c</a:t>
            </a:r>
            <a:r>
              <a:rPr lang="en-US" altLang="ko-KR" sz="1000" dirty="0"/>
              <a:t>(l) :</a:t>
            </a:r>
          </a:p>
          <a:p>
            <a:r>
              <a:rPr lang="en-US" altLang="ko-KR" sz="1000" dirty="0"/>
              <a:t>... 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l :</a:t>
            </a:r>
          </a:p>
          <a:p>
            <a:r>
              <a:rPr lang="en-US" altLang="ko-KR" sz="1000" dirty="0"/>
              <a:t>...         yield 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...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list_c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&lt;generator object </a:t>
            </a:r>
            <a:r>
              <a:rPr lang="en-US" altLang="ko-KR" sz="1000" dirty="0" err="1"/>
              <a:t>list_c</a:t>
            </a:r>
            <a:r>
              <a:rPr lang="en-US" altLang="ko-KR" sz="1000" dirty="0"/>
              <a:t> at 0x06521A08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/>
              <a:t>&gt;&gt;&gt; v = </a:t>
            </a:r>
            <a:r>
              <a:rPr lang="en-US" altLang="ko-KR" sz="1000" dirty="0" err="1"/>
              <a:t>list_c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smtClean="0"/>
              <a:t>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v.next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6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함수부분호출 </a:t>
            </a:r>
            <a:r>
              <a:rPr lang="en-US" altLang="ko-KR" dirty="0" smtClean="0"/>
              <a:t>: Curry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인자를 점진적으로 증가하면서 처리하는 법으로 외부함수에서 내부함수로 처리를 위임해서 점진적으로 실행하도록 처리하는 함수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212976"/>
            <a:ext cx="288032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f(a):</a:t>
            </a:r>
          </a:p>
          <a:p>
            <a:r>
              <a:rPr lang="en-US" altLang="ko-KR" sz="1000" dirty="0" smtClean="0"/>
              <a:t>     print </a:t>
            </a:r>
            <a:r>
              <a:rPr lang="en-US" altLang="ko-KR" sz="1000" dirty="0"/>
              <a:t>"function class object ",id(f)</a:t>
            </a:r>
          </a:p>
          <a:p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g(b, c, d, e):</a:t>
            </a:r>
          </a:p>
          <a:p>
            <a:r>
              <a:rPr lang="en-US" altLang="ko-KR" sz="1000" dirty="0" smtClean="0"/>
              <a:t>           print(a</a:t>
            </a:r>
            <a:r>
              <a:rPr lang="en-US" altLang="ko-KR" sz="1000" dirty="0"/>
              <a:t>, b, c, d, e)</a:t>
            </a:r>
          </a:p>
          <a:p>
            <a:r>
              <a:rPr lang="en-US" altLang="ko-KR" sz="1000" dirty="0" smtClean="0"/>
              <a:t>     return </a:t>
            </a:r>
            <a:r>
              <a:rPr lang="en-US" altLang="ko-KR" sz="1000" dirty="0"/>
              <a:t>g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" function instance ", id(f(1))</a:t>
            </a:r>
          </a:p>
          <a:p>
            <a:r>
              <a:rPr lang="en-US" altLang="ko-KR" sz="1000" dirty="0"/>
              <a:t>f1 = f(1)</a:t>
            </a:r>
          </a:p>
          <a:p>
            <a:r>
              <a:rPr lang="en-US" altLang="ko-KR" sz="1000" dirty="0"/>
              <a:t>f1(2,3,4,5</a:t>
            </a:r>
            <a:r>
              <a:rPr lang="en-US" altLang="ko-KR" sz="1000" dirty="0" smtClean="0"/>
              <a:t>)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 </a:t>
            </a:r>
            <a:r>
              <a:rPr lang="en-US" altLang="ko-KR" sz="1000" dirty="0"/>
              <a:t>f1(a):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 g1(b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h1(c, d, e):</a:t>
            </a:r>
          </a:p>
          <a:p>
            <a:r>
              <a:rPr lang="en-US" altLang="ko-KR" sz="1000" dirty="0" smtClean="0"/>
              <a:t>              print(a</a:t>
            </a:r>
            <a:r>
              <a:rPr lang="en-US" altLang="ko-KR" sz="1000" dirty="0"/>
              <a:t>, b, c, d, e)</a:t>
            </a:r>
          </a:p>
          <a:p>
            <a:r>
              <a:rPr lang="en-US" altLang="ko-KR" sz="1000" dirty="0" smtClean="0"/>
              <a:t>          return </a:t>
            </a:r>
            <a:r>
              <a:rPr lang="en-US" altLang="ko-KR" sz="1000" dirty="0"/>
              <a:t>h1</a:t>
            </a:r>
          </a:p>
          <a:p>
            <a:r>
              <a:rPr lang="en-US" altLang="ko-KR" sz="1000" dirty="0" smtClean="0"/>
              <a:t>    return g1</a:t>
            </a:r>
          </a:p>
          <a:p>
            <a:endParaRPr lang="en-US" altLang="ko-KR" sz="1000" dirty="0"/>
          </a:p>
          <a:p>
            <a:r>
              <a:rPr lang="en-US" altLang="ko-KR" sz="1000" dirty="0"/>
              <a:t>f1(1)(2)(3,4,5)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14908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f1(1) </a:t>
            </a:r>
            <a:r>
              <a:rPr lang="ko-KR" altLang="en-US" dirty="0" smtClean="0"/>
              <a:t>함수 실행하면 </a:t>
            </a:r>
            <a:r>
              <a:rPr lang="en-US" altLang="ko-KR" dirty="0" smtClean="0"/>
              <a:t>g1(2) </a:t>
            </a:r>
            <a:r>
              <a:rPr lang="ko-KR" altLang="en-US" dirty="0" smtClean="0"/>
              <a:t>함수가 실행되고 </a:t>
            </a:r>
            <a:r>
              <a:rPr lang="en-US" altLang="ko-KR" dirty="0" smtClean="0"/>
              <a:t>h1 (3,4,5)</a:t>
            </a:r>
            <a:r>
              <a:rPr lang="ko-KR" altLang="en-US" dirty="0" smtClean="0"/>
              <a:t>가 최종적으로 </a:t>
            </a:r>
            <a:r>
              <a:rPr lang="ko-KR" altLang="en-US" dirty="0" err="1" smtClean="0"/>
              <a:t>실행되여</a:t>
            </a:r>
            <a:r>
              <a:rPr lang="ko-KR" altLang="en-US" dirty="0" smtClean="0"/>
              <a:t> 결과는 </a:t>
            </a:r>
            <a:r>
              <a:rPr lang="en-US" altLang="ko-KR" dirty="0"/>
              <a:t>(</a:t>
            </a:r>
            <a:r>
              <a:rPr lang="en-US" altLang="ko-KR" dirty="0" smtClean="0"/>
              <a:t>1,2,3,4,5)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1600" y="5733256"/>
            <a:ext cx="1656184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 flipV="1">
            <a:off x="2627784" y="4887744"/>
            <a:ext cx="2952328" cy="11335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함수부분 호출</a:t>
            </a:r>
            <a:r>
              <a:rPr lang="en-US" altLang="ko-KR" dirty="0"/>
              <a:t> </a:t>
            </a:r>
            <a:r>
              <a:rPr lang="en-US" altLang="ko-KR" dirty="0" smtClean="0"/>
              <a:t>: partial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partial </a:t>
            </a:r>
            <a:r>
              <a:rPr lang="ko-KR" altLang="en-US" dirty="0" smtClean="0"/>
              <a:t>함수를 제공해서 함수를 분할하여 처리함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212976"/>
            <a:ext cx="410445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from </a:t>
            </a:r>
            <a:r>
              <a:rPr lang="en-US" altLang="ko-KR" sz="1000" dirty="0" err="1"/>
              <a:t>functools</a:t>
            </a:r>
            <a:r>
              <a:rPr lang="en-US" altLang="ko-KR" sz="1000" dirty="0"/>
              <a:t> import partial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f2(a, b, c, d):</a:t>
            </a:r>
          </a:p>
          <a:p>
            <a:r>
              <a:rPr lang="en-US" altLang="ko-KR" sz="1000" dirty="0" smtClean="0"/>
              <a:t>    print(a</a:t>
            </a:r>
            <a:r>
              <a:rPr lang="en-US" altLang="ko-KR" sz="1000" dirty="0"/>
              <a:t>, b, c, d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#&lt;</a:t>
            </a:r>
            <a:r>
              <a:rPr lang="en-US" altLang="ko-KR" sz="1000" dirty="0" err="1"/>
              <a:t>functools.partial</a:t>
            </a:r>
            <a:r>
              <a:rPr lang="en-US" altLang="ko-KR" sz="1000" dirty="0"/>
              <a:t> object at 0x029CE210&gt;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p</a:t>
            </a:r>
            <a:r>
              <a:rPr lang="en-US" altLang="ko-KR" sz="1000" dirty="0" smtClean="0"/>
              <a:t>rint partial(f2</a:t>
            </a:r>
            <a:r>
              <a:rPr lang="en-US" altLang="ko-KR" sz="1000" dirty="0"/>
              <a:t>, 1, 2, 3)</a:t>
            </a:r>
          </a:p>
          <a:p>
            <a:endParaRPr lang="en-US" altLang="ko-KR" sz="1000" dirty="0"/>
          </a:p>
          <a:p>
            <a:r>
              <a:rPr lang="en-US" altLang="ko-KR" sz="1000" dirty="0"/>
              <a:t>g2 = partial(f2, 1, 2, 3)</a:t>
            </a:r>
          </a:p>
          <a:p>
            <a:r>
              <a:rPr lang="en-US" altLang="ko-KR" sz="1000" dirty="0"/>
              <a:t>g2(4)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14908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Partial </a:t>
            </a:r>
            <a:r>
              <a:rPr lang="ko-KR" altLang="en-US" dirty="0" smtClean="0"/>
              <a:t>함수 객체를 생성하고 추가 인자를 받으면 처리</a:t>
            </a:r>
            <a:endParaRPr lang="en-US" altLang="ko-KR" dirty="0" smtClean="0"/>
          </a:p>
          <a:p>
            <a:r>
              <a:rPr lang="en-US" altLang="ko-KR" dirty="0" smtClean="0"/>
              <a:t>(1,2,3,4)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4797152"/>
            <a:ext cx="1656184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 flipV="1">
            <a:off x="2771800" y="4749245"/>
            <a:ext cx="2808312" cy="407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lambda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함</a:t>
            </a:r>
            <a:r>
              <a:rPr lang="ko-KR" altLang="en-US" sz="9600" dirty="0"/>
              <a:t>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8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익명함수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정의된 것을 함수명과 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주고 실행함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3509348"/>
            <a:ext cx="6120680" cy="200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파라미터값</a:t>
            </a:r>
            <a:r>
              <a:rPr lang="en-US" altLang="ko-KR" dirty="0" smtClean="0"/>
              <a:t>, ……) 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2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000" dirty="0" smtClean="0">
                <a:latin typeface="+mn-ea"/>
              </a:rPr>
              <a:t>Lambda</a:t>
            </a:r>
            <a:r>
              <a:rPr lang="ko-KR" altLang="en-US" sz="3000" dirty="0" smtClean="0">
                <a:latin typeface="+mn-ea"/>
              </a:rPr>
              <a:t>는 익명의 함수를 정의</a:t>
            </a:r>
            <a:endParaRPr lang="ko-KR" altLang="en-US" sz="30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2996952"/>
            <a:ext cx="57606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Lambda 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0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r>
              <a:rPr lang="ko-KR" altLang="en-US" dirty="0" smtClean="0"/>
              <a:t>함수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000" dirty="0" smtClean="0">
                <a:latin typeface="+mn-ea"/>
              </a:rPr>
              <a:t>Lambda </a:t>
            </a:r>
            <a:r>
              <a:rPr lang="ko-KR" altLang="en-US" sz="3000" dirty="0" smtClean="0">
                <a:latin typeface="+mn-ea"/>
              </a:rPr>
              <a:t>함수는 </a:t>
            </a:r>
            <a:r>
              <a:rPr lang="ko-KR" altLang="en-US" sz="3000" dirty="0" err="1" smtClean="0">
                <a:latin typeface="+mn-ea"/>
              </a:rPr>
              <a:t>함수명이</a:t>
            </a:r>
            <a:r>
              <a:rPr lang="ko-KR" altLang="en-US" sz="3000" dirty="0" smtClean="0">
                <a:latin typeface="+mn-ea"/>
              </a:rPr>
              <a:t> 존재하지 않지만 구조는 함수와 동일</a:t>
            </a:r>
            <a:endParaRPr lang="en-US" altLang="ko-KR" sz="30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30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20072" y="4650483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</a:t>
            </a:r>
            <a:endParaRPr lang="en-US" altLang="ko-KR" dirty="0"/>
          </a:p>
          <a:p>
            <a:pPr algn="ct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32240" y="4650483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인자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156176" y="500217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07904" y="4650483"/>
            <a:ext cx="936104" cy="70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함수명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미존재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참조주소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9" name="직선 화살표 연결선 8"/>
          <p:cNvCxnSpPr>
            <a:endCxn id="4" idx="1"/>
          </p:cNvCxnSpPr>
          <p:nvPr/>
        </p:nvCxnSpPr>
        <p:spPr>
          <a:xfrm>
            <a:off x="4644008" y="500217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5928" y="4221088"/>
            <a:ext cx="3240360" cy="25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익명함수 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4795633"/>
            <a:ext cx="1152128" cy="60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7" idx="1"/>
            <a:endCxn id="11" idx="3"/>
          </p:cNvCxnSpPr>
          <p:nvPr/>
        </p:nvCxnSpPr>
        <p:spPr>
          <a:xfrm rot="10800000" flipV="1">
            <a:off x="1907704" y="5002179"/>
            <a:ext cx="1800200" cy="949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7704" y="5197572"/>
            <a:ext cx="1800199" cy="53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필요시</a:t>
            </a:r>
            <a:r>
              <a:rPr lang="ko-KR" altLang="en-US" dirty="0" smtClean="0"/>
              <a:t> 변수에 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익명함수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000" dirty="0" smtClean="0">
                <a:latin typeface="+mn-ea"/>
              </a:rPr>
              <a:t>Lambda</a:t>
            </a:r>
            <a:r>
              <a:rPr lang="ko-KR" altLang="en-US" sz="3000" dirty="0" smtClean="0">
                <a:latin typeface="+mn-ea"/>
              </a:rPr>
              <a:t>는 변수에 할당 및 즉시 실행으로 처리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2996952"/>
            <a:ext cx="49685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Lambda 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r>
              <a:rPr lang="ko-KR" altLang="en-US" dirty="0" err="1" smtClean="0"/>
              <a:t>변수명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91476" y="4581128"/>
            <a:ext cx="49685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(Lambda 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)(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461" y="3206891"/>
            <a:ext cx="146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변수</a:t>
            </a:r>
            <a:endParaRPr lang="en-US" altLang="ko-KR" sz="2400" dirty="0"/>
          </a:p>
          <a:p>
            <a:pPr algn="ctr"/>
            <a:r>
              <a:rPr lang="ko-KR" altLang="en-US" sz="2400" dirty="0" smtClean="0"/>
              <a:t>할당실행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573" y="470568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즉시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실</a:t>
            </a:r>
            <a:r>
              <a:rPr lang="ko-KR" altLang="en-US" sz="2400" dirty="0"/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22962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000" dirty="0" smtClean="0">
                <a:latin typeface="+mn-ea"/>
              </a:rPr>
              <a:t>Lambda</a:t>
            </a:r>
            <a:r>
              <a:rPr lang="ko-KR" altLang="en-US" sz="3000" dirty="0" smtClean="0">
                <a:latin typeface="+mn-ea"/>
              </a:rPr>
              <a:t>는 변수에 할당한 후 변수에 실행연산자를 연결하여 실행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212976"/>
            <a:ext cx="302433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add = lambda </a:t>
            </a:r>
            <a:r>
              <a:rPr lang="en-US" altLang="ko-KR" dirty="0" err="1"/>
              <a:t>x,y</a:t>
            </a:r>
            <a:r>
              <a:rPr lang="en-US" altLang="ko-KR" dirty="0"/>
              <a:t> : </a:t>
            </a:r>
            <a:r>
              <a:rPr lang="en-US" altLang="ko-KR" dirty="0" err="1"/>
              <a:t>x+y</a:t>
            </a:r>
            <a:endParaRPr lang="en-US" altLang="ko-KR" dirty="0"/>
          </a:p>
          <a:p>
            <a:r>
              <a:rPr lang="en-US" altLang="ko-KR" dirty="0" smtClean="0"/>
              <a:t>add(5,5)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458112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2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000" dirty="0" smtClean="0">
                <a:latin typeface="+mn-ea"/>
              </a:rPr>
              <a:t>Lambda</a:t>
            </a:r>
            <a:r>
              <a:rPr lang="ko-KR" altLang="en-US" sz="3000" dirty="0">
                <a:latin typeface="+mn-ea"/>
              </a:rPr>
              <a:t> </a:t>
            </a:r>
            <a:r>
              <a:rPr lang="ko-KR" altLang="en-US" sz="3000" dirty="0" smtClean="0">
                <a:latin typeface="+mn-ea"/>
              </a:rPr>
              <a:t>함수와 </a:t>
            </a:r>
            <a:r>
              <a:rPr lang="en-US" altLang="ko-KR" sz="3000" dirty="0" smtClean="0">
                <a:latin typeface="+mn-ea"/>
              </a:rPr>
              <a:t>() </a:t>
            </a:r>
            <a:r>
              <a:rPr lang="ko-KR" altLang="en-US" sz="3000" dirty="0" smtClean="0">
                <a:latin typeface="+mn-ea"/>
              </a:rPr>
              <a:t>실행연산자를 사용해서 즉시 실행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3284984"/>
            <a:ext cx="30243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200" dirty="0"/>
              <a:t>(lambda x,y : x+y )(5,5</a:t>
            </a:r>
            <a:r>
              <a:rPr lang="es-ES" altLang="ko-KR" sz="1200" dirty="0" smtClean="0"/>
              <a:t>)</a:t>
            </a:r>
            <a:endParaRPr lang="es-E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29309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9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r>
              <a:rPr lang="ko-KR" altLang="en-US" dirty="0" smtClean="0"/>
              <a:t>함수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 fontScale="925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Lambda</a:t>
            </a:r>
            <a:r>
              <a:rPr lang="ko-KR" altLang="en-US" sz="2800" dirty="0" smtClean="0">
                <a:latin typeface="+mn-ea"/>
              </a:rPr>
              <a:t>는 </a:t>
            </a:r>
            <a:r>
              <a:rPr lang="ko-KR" altLang="en-US" sz="2800" dirty="0" err="1" smtClean="0">
                <a:latin typeface="+mn-ea"/>
              </a:rPr>
              <a:t>표현식에서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2</a:t>
            </a:r>
            <a:r>
              <a:rPr lang="ko-KR" altLang="en-US" sz="2800" dirty="0" smtClean="0">
                <a:latin typeface="+mn-ea"/>
              </a:rPr>
              <a:t>개의 리턴 값이 생기면 에러</a:t>
            </a:r>
            <a:endParaRPr lang="en-US" altLang="ko-KR" sz="2800" dirty="0" smtClean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2800" dirty="0" err="1" smtClean="0">
                <a:latin typeface="+mn-ea"/>
              </a:rPr>
              <a:t>표현식에서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2</a:t>
            </a:r>
            <a:r>
              <a:rPr lang="ko-KR" altLang="en-US" sz="2800" dirty="0" smtClean="0">
                <a:latin typeface="+mn-ea"/>
              </a:rPr>
              <a:t>개 이상 결과를 나타내려면 </a:t>
            </a:r>
            <a:r>
              <a:rPr lang="en-US" altLang="ko-KR" sz="2800" dirty="0" smtClean="0">
                <a:latin typeface="+mn-ea"/>
              </a:rPr>
              <a:t>tuple </a:t>
            </a:r>
            <a:r>
              <a:rPr lang="ko-KR" altLang="en-US" sz="2800" dirty="0" smtClean="0">
                <a:latin typeface="+mn-ea"/>
              </a:rPr>
              <a:t>처리해야 함</a:t>
            </a:r>
            <a:endParaRPr lang="ko-KR" altLang="en-US" sz="2800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645024"/>
            <a:ext cx="324036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x 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y,x</a:t>
            </a:r>
            <a:endParaRPr lang="en-US" altLang="ko-KR" sz="1200" dirty="0"/>
          </a:p>
          <a:p>
            <a:r>
              <a:rPr lang="en-US" altLang="ko-KR" sz="1200" dirty="0" err="1"/>
              <a:t>Traceback</a:t>
            </a:r>
            <a:r>
              <a:rPr lang="en-US" altLang="ko-KR" sz="1200" dirty="0"/>
              <a:t> (most recent call last):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File </a:t>
            </a:r>
            <a:r>
              <a:rPr lang="en-US" altLang="ko-KR" sz="1200" dirty="0"/>
              <a:t>"&lt;</a:t>
            </a:r>
            <a:r>
              <a:rPr lang="en-US" altLang="ko-KR" sz="1200" dirty="0" err="1"/>
              <a:t>stdin</a:t>
            </a:r>
            <a:r>
              <a:rPr lang="en-US" altLang="ko-KR" sz="1200" dirty="0"/>
              <a:t>&gt;", line 1, in &lt;module&gt;</a:t>
            </a:r>
          </a:p>
          <a:p>
            <a:r>
              <a:rPr lang="en-US" altLang="ko-KR" sz="1200" dirty="0" err="1"/>
              <a:t>NameError</a:t>
            </a:r>
            <a:r>
              <a:rPr lang="en-US" altLang="ko-KR" sz="1200" dirty="0"/>
              <a:t>: name 'x' is not </a:t>
            </a:r>
            <a:r>
              <a:rPr lang="en-US" altLang="ko-KR" sz="1200" dirty="0" smtClean="0"/>
              <a:t>defined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/>
              <a:t>&gt;&gt;&gt; x = lambda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 : (</a:t>
            </a:r>
            <a:r>
              <a:rPr lang="en-US" altLang="ko-KR" sz="1200" dirty="0" err="1"/>
              <a:t>y,x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&gt;&gt;&gt; x(1,2)</a:t>
            </a:r>
          </a:p>
          <a:p>
            <a:r>
              <a:rPr lang="en-US" altLang="ko-KR" sz="1200" dirty="0"/>
              <a:t>(2, 1)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62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내</a:t>
            </a:r>
            <a:r>
              <a:rPr lang="ko-KR" altLang="en-US" sz="9600" dirty="0"/>
              <a:t>포</a:t>
            </a:r>
            <a:r>
              <a:rPr lang="ko-KR" altLang="en-US" sz="9600" dirty="0" smtClean="0"/>
              <a:t>함수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호출연계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8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6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내부함수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사용하기 전에 정의해서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함수 내에 다시 함수를 정의하여 사용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356992"/>
            <a:ext cx="403244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외부 함수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 outer()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 </a:t>
            </a:r>
            <a:r>
              <a:rPr lang="ko-KR" altLang="en-US" sz="1200" dirty="0" smtClean="0"/>
              <a:t>내부 함수정의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inner()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pass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# </a:t>
            </a:r>
            <a:r>
              <a:rPr lang="ko-KR" altLang="en-US" sz="1200" dirty="0" smtClean="0"/>
              <a:t>내부함수 실행 후 결과 전달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 </a:t>
            </a:r>
            <a:r>
              <a:rPr lang="ko-KR" altLang="en-US" sz="1200" dirty="0" smtClean="0"/>
              <a:t>결과값은 아무것도 없음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return inner()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071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처리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함수명</a:t>
            </a:r>
            <a:r>
              <a:rPr lang="en-US" altLang="ko-KR" dirty="0" smtClean="0"/>
              <a:t>: add</a:t>
            </a:r>
          </a:p>
          <a:p>
            <a:pPr marL="457200" lvl="1" indent="0" fontAlgn="base">
              <a:buNone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x,y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x+y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061860" y="3284984"/>
            <a:ext cx="26622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return </a:t>
            </a:r>
            <a:r>
              <a:rPr lang="en-US" altLang="ko-KR" dirty="0" err="1" smtClean="0"/>
              <a:t>x+y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339752" y="4255439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012160" y="4222063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79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입력</a:t>
            </a:r>
            <a:endParaRPr lang="en-US" altLang="ko-KR" dirty="0" smtClean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x=5, y=5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4149079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Return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x+y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61860" y="4712369"/>
            <a:ext cx="26622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add(5,5) </a:t>
            </a:r>
          </a:p>
        </p:txBody>
      </p:sp>
    </p:spTree>
    <p:extLst>
      <p:ext uri="{BB962C8B-B14F-4D97-AF65-F5344CB8AC3E}">
        <p14:creationId xmlns:p14="http://schemas.microsoft.com/office/powerpoint/2010/main" val="10174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내부함수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내부에 함수를 정의하고 함수 내부에서 실행하여 처리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99592" y="3356992"/>
            <a:ext cx="403244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greet(name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 함수 정의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get_message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/>
              <a:t>"Hello 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 실행</a:t>
            </a:r>
            <a:endParaRPr lang="en-US" altLang="ko-KR" sz="1200" dirty="0"/>
          </a:p>
          <a:p>
            <a:r>
              <a:rPr lang="en-US" altLang="ko-KR" sz="1200" dirty="0" smtClean="0"/>
              <a:t>    result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get_message</a:t>
            </a:r>
            <a:r>
              <a:rPr lang="en-US" altLang="ko-KR" sz="1200" dirty="0"/>
              <a:t>()+name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/>
              <a:t>result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#</a:t>
            </a:r>
            <a:r>
              <a:rPr lang="ko-KR" altLang="en-US" sz="1200" dirty="0" smtClean="0"/>
              <a:t>외부함수 실행</a:t>
            </a:r>
            <a:endParaRPr lang="en-US" altLang="ko-KR" sz="1200" dirty="0"/>
          </a:p>
          <a:p>
            <a:r>
              <a:rPr lang="en-US" altLang="ko-KR" sz="1200" dirty="0"/>
              <a:t>print greet("Dahl")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422108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 내부에 기능이 필요한 경우 내부 함수를 정의하여 호출하여 처리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2951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내외부</a:t>
            </a:r>
            <a:r>
              <a:rPr lang="ko-KR" altLang="en-US" dirty="0" smtClean="0"/>
              <a:t> 함수에 대한 변수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외부함수에 정의된 자유변수를 내부함수에서 활용하여 처리 가능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내부함수에서 갱신할 경우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타입이 사용 해야 함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11628" y="3356992"/>
            <a:ext cx="403244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자유변수에 대한 </a:t>
            </a:r>
            <a:r>
              <a:rPr lang="ko-KR" altLang="en-US" sz="1200" dirty="0" err="1"/>
              <a:t>스코핑</a:t>
            </a:r>
            <a:endParaRPr lang="ko-KR" altLang="en-US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compose_greet_func</a:t>
            </a:r>
            <a:r>
              <a:rPr lang="en-US" altLang="ko-KR" sz="1200" dirty="0"/>
              <a:t>(name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 함수 정의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 </a:t>
            </a:r>
            <a:r>
              <a:rPr lang="ko-KR" altLang="en-US" sz="1200" dirty="0" smtClean="0"/>
              <a:t>외부 함수 자유변수 </a:t>
            </a:r>
            <a:r>
              <a:rPr lang="en-US" altLang="ko-KR" sz="1200" dirty="0" smtClean="0"/>
              <a:t>name</a:t>
            </a:r>
            <a:r>
              <a:rPr lang="ko-KR" altLang="en-US" sz="1200" dirty="0" smtClean="0"/>
              <a:t>을 사용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get_message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/>
              <a:t>"Hello there "+name</a:t>
            </a:r>
            <a:r>
              <a:rPr lang="en-US" altLang="ko-KR" sz="1200" dirty="0" smtClean="0"/>
              <a:t>+"!“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내부함수를 함수 결과값으로 전달</a:t>
            </a:r>
            <a:endParaRPr lang="en-US" altLang="ko-KR" sz="1200" dirty="0"/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/>
              <a:t>get_message</a:t>
            </a:r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함수실행</a:t>
            </a:r>
            <a:endParaRPr lang="en-US" altLang="ko-KR" sz="1200" dirty="0"/>
          </a:p>
          <a:p>
            <a:r>
              <a:rPr lang="en-US" altLang="ko-KR" sz="1200" dirty="0"/>
              <a:t>greet = </a:t>
            </a:r>
            <a:r>
              <a:rPr lang="en-US" altLang="ko-KR" sz="1200" dirty="0" err="1"/>
              <a:t>compose_greet_func</a:t>
            </a:r>
            <a:r>
              <a:rPr lang="en-US" altLang="ko-KR" sz="1200" dirty="0" smtClean="0"/>
              <a:t>(“Dahl")</a:t>
            </a:r>
            <a:endParaRPr lang="en-US" altLang="ko-KR" sz="1200" dirty="0"/>
          </a:p>
          <a:p>
            <a:r>
              <a:rPr lang="en-US" altLang="ko-KR" sz="1200" dirty="0"/>
              <a:t>print greet()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51727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Closure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3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</a:t>
            </a:r>
            <a:r>
              <a:rPr lang="ko-KR" altLang="en-US" sz="2200" dirty="0" err="1" smtClean="0">
                <a:latin typeface="+mn-ea"/>
              </a:rPr>
              <a:t>종료시까지</a:t>
            </a:r>
            <a:r>
              <a:rPr lang="ko-KR" altLang="en-US" sz="2200" dirty="0" smtClean="0">
                <a:latin typeface="+mn-ea"/>
              </a:rPr>
              <a:t>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 단위의 </a:t>
            </a:r>
            <a:r>
              <a:rPr lang="en-US" altLang="ko-KR" sz="2200" dirty="0" smtClean="0">
                <a:latin typeface="+mn-ea"/>
              </a:rPr>
              <a:t>variable scope </a:t>
            </a:r>
            <a:r>
              <a:rPr lang="ko-KR" altLang="en-US" sz="2200" dirty="0" smtClean="0">
                <a:latin typeface="+mn-ea"/>
              </a:rPr>
              <a:t>위반이지만 현재 함수형 언어에서는 함수 내의 변수를 공유하여 처리할 수 있도록 구성하여 처리할 수 있도록 구성이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1560" y="4605636"/>
            <a:ext cx="4930829" cy="1974704"/>
            <a:chOff x="937352" y="4283804"/>
            <a:chExt cx="7379064" cy="2416914"/>
          </a:xfrm>
        </p:grpSpPr>
        <p:sp>
          <p:nvSpPr>
            <p:cNvPr id="4" name="직사각형 3"/>
            <p:cNvSpPr/>
            <p:nvPr/>
          </p:nvSpPr>
          <p:spPr>
            <a:xfrm>
              <a:off x="971600" y="4653136"/>
              <a:ext cx="3816424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87216" y="5565533"/>
              <a:ext cx="2340768" cy="671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7352" y="4283804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외부함수</a:t>
              </a:r>
              <a:endParaRPr lang="ko-KR" alt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0456" y="5111025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</a:t>
              </a:r>
              <a:r>
                <a:rPr lang="ko-KR" altLang="en-US" sz="1200" dirty="0"/>
                <a:t>부</a:t>
              </a:r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56176" y="4365104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외부함수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1" name="꺾인 연결선 10"/>
            <p:cNvCxnSpPr>
              <a:stCxn id="5" idx="3"/>
              <a:endCxn id="9" idx="1"/>
            </p:cNvCxnSpPr>
            <p:nvPr/>
          </p:nvCxnSpPr>
          <p:spPr>
            <a:xfrm>
              <a:off x="4427984" y="5901423"/>
              <a:ext cx="1721296" cy="4955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3"/>
              <a:endCxn id="8" idx="2"/>
            </p:cNvCxnSpPr>
            <p:nvPr/>
          </p:nvCxnSpPr>
          <p:spPr>
            <a:xfrm flipV="1">
              <a:off x="4427984" y="4972526"/>
              <a:ext cx="2808312" cy="928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49280" y="6093296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내부함수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6" name="꺾인 연결선 15"/>
            <p:cNvCxnSpPr>
              <a:stCxn id="4" idx="3"/>
              <a:endCxn id="8" idx="1"/>
            </p:cNvCxnSpPr>
            <p:nvPr/>
          </p:nvCxnSpPr>
          <p:spPr>
            <a:xfrm flipV="1">
              <a:off x="4788024" y="4668815"/>
              <a:ext cx="1368152" cy="8844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96820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Closure context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0152" y="504264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내부함수 변수 검색 순서는 내부함수 이름공간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외부함수 이름공간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9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__closure__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파이썬은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클로저</a:t>
            </a:r>
            <a:r>
              <a:rPr lang="ko-KR" altLang="en-US" sz="2200" dirty="0" smtClean="0">
                <a:latin typeface="+mn-ea"/>
              </a:rPr>
              <a:t> 환경에 대해서도 별도의 객체로 제공하며 이 환경에 대해서도 접근이 가능함</a:t>
            </a:r>
            <a:endParaRPr lang="ko-KR" altLang="en-US" sz="22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3140968"/>
            <a:ext cx="302433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generate_power_func</a:t>
            </a:r>
            <a:r>
              <a:rPr lang="en-US" altLang="ko-KR" sz="1000" dirty="0"/>
              <a:t>(n):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out_v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10.0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(x):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return </a:t>
            </a:r>
            <a:r>
              <a:rPr lang="en-US" altLang="ko-KR" sz="1000" dirty="0"/>
              <a:t>x**</a:t>
            </a:r>
            <a:r>
              <a:rPr lang="en-US" altLang="ko-KR" sz="1000" dirty="0" smtClean="0"/>
              <a:t>n + </a:t>
            </a:r>
            <a:r>
              <a:rPr lang="en-US" altLang="ko-KR" sz="1000" dirty="0" err="1" smtClean="0"/>
              <a:t>out_v</a:t>
            </a:r>
            <a:endParaRPr lang="en-US" altLang="ko-KR" sz="1000" dirty="0"/>
          </a:p>
          <a:p>
            <a:r>
              <a:rPr lang="en-US" altLang="ko-KR" sz="1000" dirty="0" smtClean="0"/>
              <a:t>    return </a:t>
            </a:r>
            <a:r>
              <a:rPr lang="en-US" altLang="ko-KR" sz="1000" dirty="0" err="1" smtClean="0"/>
              <a:t>nth_power</a:t>
            </a:r>
            <a:endParaRPr lang="en-US" altLang="ko-KR" sz="1000" dirty="0" smtClean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.__closure__[0]</a:t>
            </a:r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.__closure__[0])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.__closure__[0].</a:t>
            </a:r>
            <a:r>
              <a:rPr lang="en-US" altLang="ko-KR" sz="1000" dirty="0" err="1" smtClean="0"/>
              <a:t>cell_contents</a:t>
            </a:r>
            <a:endParaRPr lang="en-US" altLang="ko-KR" sz="1000" dirty="0" smtClean="0"/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</a:t>
            </a:r>
            <a:r>
              <a:rPr lang="en-US" altLang="ko-KR" sz="1000" dirty="0" smtClean="0"/>
              <a:t>__[1])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.__closure__[1].</a:t>
            </a:r>
            <a:r>
              <a:rPr lang="en-US" altLang="ko-KR" sz="1000" dirty="0" err="1"/>
              <a:t>cell_contents</a:t>
            </a:r>
            <a:endParaRPr lang="en-US" altLang="ko-KR" sz="1000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4531832"/>
            <a:ext cx="3888432" cy="141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(&lt;cell at 0x02940ED0: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object at 0x01DAABC4&gt;, &lt;cell at 0x02B6FEF0: float object at 0x02766600</a:t>
            </a:r>
            <a:r>
              <a:rPr lang="en-US" altLang="ko-KR" sz="1000" dirty="0" smtClean="0"/>
              <a:t>&gt;)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&lt;cell at 0x02940ED0: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object at 0x01DAABC4&gt;</a:t>
            </a:r>
          </a:p>
          <a:p>
            <a:r>
              <a:rPr lang="en-US" altLang="ko-KR" sz="1000" dirty="0"/>
              <a:t>&lt;type 'cell'&gt;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&lt;cell at 0x02B6FEF0: float object at 0x02766600&gt;</a:t>
            </a:r>
          </a:p>
          <a:p>
            <a:r>
              <a:rPr lang="en-US" altLang="ko-KR" sz="1000" dirty="0"/>
              <a:t>10.0</a:t>
            </a:r>
            <a:endParaRPr lang="en-US" altLang="ko-KR" sz="1000" dirty="0">
              <a:effectLst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545125"/>
            <a:ext cx="2448272" cy="11388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3"/>
            <a:endCxn id="17" idx="1"/>
          </p:cNvCxnSpPr>
          <p:nvPr/>
        </p:nvCxnSpPr>
        <p:spPr>
          <a:xfrm>
            <a:off x="3275856" y="5114543"/>
            <a:ext cx="1224136" cy="126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0662" y="307070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__closure__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구성되어 자유변수에 대해 객체로 구성됨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99992" y="4545124"/>
            <a:ext cx="3888432" cy="4547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7" idx="0"/>
            <a:endCxn id="25" idx="2"/>
          </p:cNvCxnSpPr>
          <p:nvPr/>
        </p:nvCxnSpPr>
        <p:spPr>
          <a:xfrm flipH="1" flipV="1">
            <a:off x="6426866" y="3717032"/>
            <a:ext cx="17342" cy="81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55576" y="4501110"/>
            <a:ext cx="1872208" cy="299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25" idx="2"/>
          </p:cNvCxnSpPr>
          <p:nvPr/>
        </p:nvCxnSpPr>
        <p:spPr>
          <a:xfrm flipV="1">
            <a:off x="2627784" y="3717032"/>
            <a:ext cx="3799082" cy="905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</a:t>
            </a:r>
            <a:r>
              <a:rPr lang="ko-KR" altLang="en-US" dirty="0" smtClean="0"/>
              <a:t>자유변수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</a:t>
            </a:r>
            <a:r>
              <a:rPr lang="ko-KR" altLang="en-US" sz="2200" dirty="0" err="1" smtClean="0">
                <a:latin typeface="+mn-ea"/>
              </a:rPr>
              <a:t>종료시까지</a:t>
            </a:r>
            <a:r>
              <a:rPr lang="ko-KR" altLang="en-US" sz="2200" dirty="0" smtClean="0">
                <a:latin typeface="+mn-ea"/>
              </a:rPr>
              <a:t>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2996952"/>
            <a:ext cx="496855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generate_power_func</a:t>
            </a:r>
            <a:r>
              <a:rPr lang="en-US" altLang="ko-KR" sz="1000" dirty="0"/>
              <a:t>(n):</a:t>
            </a:r>
          </a:p>
          <a:p>
            <a:r>
              <a:rPr lang="en-US" altLang="ko-KR" sz="1000" dirty="0" smtClean="0"/>
              <a:t>    print </a:t>
            </a:r>
            <a:r>
              <a:rPr lang="en-US" altLang="ko-KR" sz="1000" dirty="0"/>
              <a:t>"id(n): %X" % id(n)</a:t>
            </a:r>
          </a:p>
          <a:p>
            <a:r>
              <a:rPr lang="en-US" altLang="ko-KR" sz="1000" dirty="0" smtClean="0"/>
              <a:t>    print </a:t>
            </a:r>
            <a:r>
              <a:rPr lang="en-US" altLang="ko-KR" sz="1000" dirty="0"/>
              <a:t>' outer ', locals()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(x):</a:t>
            </a:r>
          </a:p>
          <a:p>
            <a:r>
              <a:rPr lang="en-US" altLang="ko-KR" sz="1000" dirty="0" smtClean="0"/>
              <a:t>         print </a:t>
            </a:r>
            <a:r>
              <a:rPr lang="en-US" altLang="ko-KR" sz="1000" dirty="0"/>
              <a:t>' inner ', locals()</a:t>
            </a:r>
          </a:p>
          <a:p>
            <a:r>
              <a:rPr lang="en-US" altLang="ko-KR" sz="1000" dirty="0" smtClean="0"/>
              <a:t>         #</a:t>
            </a:r>
            <a:r>
              <a:rPr lang="en-US" altLang="ko-KR" sz="1000" dirty="0"/>
              <a:t>return x**n</a:t>
            </a:r>
          </a:p>
          <a:p>
            <a:r>
              <a:rPr lang="en-US" altLang="ko-KR" sz="1000" dirty="0" smtClean="0"/>
              <a:t>         v </a:t>
            </a:r>
            <a:r>
              <a:rPr lang="en-US" altLang="ko-KR" sz="1000" dirty="0"/>
              <a:t>= x**n</a:t>
            </a:r>
          </a:p>
          <a:p>
            <a:r>
              <a:rPr lang="en-US" altLang="ko-KR" sz="1000" dirty="0" smtClean="0"/>
              <a:t>         # </a:t>
            </a:r>
            <a:r>
              <a:rPr lang="en-US" altLang="ko-KR" sz="1000" dirty="0"/>
              <a:t>n = v + n </a:t>
            </a:r>
            <a:r>
              <a:rPr lang="en-US" altLang="ko-KR" sz="1000" dirty="0" smtClean="0"/>
              <a:t>    #</a:t>
            </a:r>
            <a:r>
              <a:rPr lang="en-US" altLang="ko-KR" sz="1000" dirty="0" err="1"/>
              <a:t>UnboundLocalError</a:t>
            </a:r>
            <a:r>
              <a:rPr lang="en-US" altLang="ko-KR" sz="1000" dirty="0"/>
              <a:t>: local variable 'n' referenced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   #before   assignment</a:t>
            </a:r>
            <a:endParaRPr lang="en-US" altLang="ko-KR" sz="1000" dirty="0"/>
          </a:p>
          <a:p>
            <a:r>
              <a:rPr lang="en-US" altLang="ko-KR" sz="1000" dirty="0" smtClean="0"/>
              <a:t>         return </a:t>
            </a:r>
            <a:r>
              <a:rPr lang="en-US" altLang="ko-KR" sz="1000" dirty="0"/>
              <a:t>v</a:t>
            </a:r>
          </a:p>
          <a:p>
            <a:r>
              <a:rPr lang="en-US" altLang="ko-KR" sz="1000" dirty="0" smtClean="0"/>
              <a:t>     print </a:t>
            </a:r>
            <a:r>
              <a:rPr lang="en-US" altLang="ko-KR" sz="1000" dirty="0"/>
              <a:t>"id(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): %X" % id(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  return </a:t>
            </a:r>
            <a:r>
              <a:rPr lang="en-US" altLang="ko-KR" sz="1000" dirty="0" err="1"/>
              <a:t>nth_power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clo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generate_power_func</a:t>
            </a:r>
            <a:r>
              <a:rPr lang="en-US" altLang="ko-KR" sz="1000" dirty="0"/>
              <a:t>(4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(5)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115616" y="4365104"/>
            <a:ext cx="4320480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0963" y="4531635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자유변수가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일 경우 내부함수에 생기지만 변경할 수 없으므로 에러처리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2" idx="3"/>
            <a:endCxn id="14" idx="1"/>
          </p:cNvCxnSpPr>
          <p:nvPr/>
        </p:nvCxnSpPr>
        <p:spPr>
          <a:xfrm>
            <a:off x="5436096" y="4527122"/>
            <a:ext cx="1204867" cy="881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40963" y="2492896"/>
            <a:ext cx="20162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Locals()</a:t>
            </a:r>
            <a:r>
              <a:rPr lang="ko-KR" altLang="en-US" dirty="0" smtClean="0"/>
              <a:t>함수를 이용하여 함수에서 관리하는 변수를 출력</a:t>
            </a:r>
            <a:endParaRPr lang="en-US" altLang="ko-KR" dirty="0" smtClean="0"/>
          </a:p>
          <a:p>
            <a:r>
              <a:rPr lang="en-US" altLang="ko-KR" sz="1000" dirty="0" smtClean="0"/>
              <a:t>outer  </a:t>
            </a:r>
            <a:r>
              <a:rPr lang="en-US" altLang="ko-KR" sz="1000" dirty="0"/>
              <a:t>{'n': 4}</a:t>
            </a:r>
          </a:p>
          <a:p>
            <a:r>
              <a:rPr lang="en-US" altLang="ko-KR" sz="1000" dirty="0" smtClean="0"/>
              <a:t>inner  </a:t>
            </a:r>
            <a:r>
              <a:rPr lang="en-US" altLang="ko-KR" sz="1000" dirty="0"/>
              <a:t>{'x': 5, 'n': 4}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71600" y="3645024"/>
            <a:ext cx="1944216" cy="5040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4" idx="1"/>
          </p:cNvCxnSpPr>
          <p:nvPr/>
        </p:nvCxnSpPr>
        <p:spPr>
          <a:xfrm flipV="1">
            <a:off x="2915816" y="3246949"/>
            <a:ext cx="3725147" cy="6501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Closure : </a:t>
            </a:r>
            <a:r>
              <a:rPr lang="ko-KR" altLang="en-US" dirty="0" smtClean="0"/>
              <a:t>자유변수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8478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변수는 </a:t>
            </a:r>
            <a:r>
              <a:rPr lang="en-US" altLang="ko-KR" sz="2200" dirty="0" smtClean="0">
                <a:latin typeface="+mn-ea"/>
              </a:rPr>
              <a:t>Mutable </a:t>
            </a:r>
            <a:r>
              <a:rPr lang="ko-KR" altLang="en-US" sz="2200" dirty="0" smtClean="0">
                <a:latin typeface="+mn-ea"/>
              </a:rPr>
              <a:t>값과 </a:t>
            </a:r>
            <a:r>
              <a:rPr lang="en-US" altLang="ko-KR" sz="2200" dirty="0" smtClean="0">
                <a:latin typeface="+mn-ea"/>
              </a:rPr>
              <a:t>Immutable </a:t>
            </a:r>
            <a:r>
              <a:rPr lang="ko-KR" altLang="en-US" sz="2200" dirty="0" smtClean="0">
                <a:latin typeface="+mn-ea"/>
              </a:rPr>
              <a:t>값이 </a:t>
            </a:r>
            <a:r>
              <a:rPr lang="en-US" altLang="ko-KR" sz="2200" dirty="0" smtClean="0">
                <a:latin typeface="+mn-ea"/>
              </a:rPr>
              <a:t>binding</a:t>
            </a:r>
            <a:r>
              <a:rPr lang="ko-KR" altLang="en-US" sz="2200" dirty="0" smtClean="0">
                <a:latin typeface="+mn-ea"/>
              </a:rPr>
              <a:t>되면서 정의되므로 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내부함수에서 외부함수의 변수</a:t>
            </a:r>
            <a:r>
              <a:rPr lang="en-US" altLang="ko-KR" sz="2200" dirty="0" smtClean="0">
                <a:latin typeface="+mn-ea"/>
              </a:rPr>
              <a:t>(immutable)</a:t>
            </a:r>
            <a:r>
              <a:rPr lang="ko-KR" altLang="en-US" sz="2200" dirty="0" smtClean="0">
                <a:latin typeface="+mn-ea"/>
              </a:rPr>
              <a:t>에 재할당 시 </a:t>
            </a:r>
            <a:r>
              <a:rPr lang="en-US" altLang="ko-KR" sz="2200" dirty="0" err="1" smtClean="0">
                <a:latin typeface="+mn-ea"/>
              </a:rPr>
              <a:t>unboundlocalerror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발생시 해결 방안</a:t>
            </a:r>
            <a:endParaRPr lang="en-US" altLang="ko-KR" sz="2200" dirty="0" smtClean="0">
              <a:latin typeface="+mn-ea"/>
            </a:endParaRP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내부함수에 키워드 </a:t>
            </a:r>
            <a:r>
              <a:rPr lang="en-US" altLang="ko-KR" sz="1800" dirty="0" smtClean="0">
                <a:latin typeface="+mn-ea"/>
              </a:rPr>
              <a:t>nonlocal</a:t>
            </a:r>
            <a:r>
              <a:rPr lang="ko-KR" altLang="en-US" sz="1800" dirty="0" smtClean="0">
                <a:latin typeface="+mn-ea"/>
              </a:rPr>
              <a:t>를 변수에 사용</a:t>
            </a:r>
            <a:endParaRPr lang="en-US" altLang="ko-KR" sz="1800" dirty="0" smtClean="0">
              <a:latin typeface="+mn-ea"/>
            </a:endParaRP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 외부함수에 </a:t>
            </a:r>
            <a:r>
              <a:rPr lang="en-US" altLang="ko-KR" sz="1800" dirty="0" smtClean="0">
                <a:latin typeface="+mn-ea"/>
              </a:rPr>
              <a:t>mutable </a:t>
            </a:r>
            <a:r>
              <a:rPr lang="ko-KR" altLang="en-US" sz="1800" dirty="0" smtClean="0">
                <a:latin typeface="+mn-ea"/>
              </a:rPr>
              <a:t>값을 할당한 변수를 사용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리스트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사전으로 정의</a:t>
            </a:r>
            <a:r>
              <a:rPr lang="en-US" altLang="ko-KR" sz="1800" dirty="0" smtClean="0">
                <a:latin typeface="+mn-ea"/>
              </a:rPr>
              <a:t>) </a:t>
            </a:r>
            <a:endParaRPr lang="ko-KR" altLang="en-US" sz="14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38912" y="4725144"/>
            <a:ext cx="3888432" cy="1368152"/>
            <a:chOff x="2699792" y="3789040"/>
            <a:chExt cx="3888432" cy="1800200"/>
          </a:xfrm>
        </p:grpSpPr>
        <p:sp>
          <p:nvSpPr>
            <p:cNvPr id="4" name="직사각형 3"/>
            <p:cNvSpPr/>
            <p:nvPr/>
          </p:nvSpPr>
          <p:spPr>
            <a:xfrm>
              <a:off x="2699792" y="4653136"/>
              <a:ext cx="152156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외부함수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Context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66664" y="4653136"/>
              <a:ext cx="152156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</a:t>
              </a:r>
              <a:r>
                <a:rPr lang="ko-KR" altLang="en-US" dirty="0"/>
                <a:t>부</a:t>
              </a:r>
              <a:r>
                <a:rPr lang="ko-KR" altLang="en-US" dirty="0" smtClean="0"/>
                <a:t>함수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Context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3789040"/>
              <a:ext cx="15215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Local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66664" y="3789040"/>
              <a:ext cx="15215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Local</a:t>
              </a:r>
            </a:p>
          </p:txBody>
        </p:sp>
        <p:cxnSp>
          <p:nvCxnSpPr>
            <p:cNvPr id="10" name="직선 화살표 연결선 9"/>
            <p:cNvCxnSpPr>
              <a:stCxn id="5" idx="0"/>
              <a:endCxn id="8" idx="2"/>
            </p:cNvCxnSpPr>
            <p:nvPr/>
          </p:nvCxnSpPr>
          <p:spPr>
            <a:xfrm flipV="1">
              <a:off x="5827444" y="42210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1"/>
              <a:endCxn id="4" idx="3"/>
            </p:cNvCxnSpPr>
            <p:nvPr/>
          </p:nvCxnSpPr>
          <p:spPr>
            <a:xfrm flipH="1">
              <a:off x="4221352" y="5121188"/>
              <a:ext cx="8453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0"/>
              <a:endCxn id="7" idx="2"/>
            </p:cNvCxnSpPr>
            <p:nvPr/>
          </p:nvCxnSpPr>
          <p:spPr>
            <a:xfrm flipV="1">
              <a:off x="3460572" y="42210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966904" y="3912894"/>
            <a:ext cx="724776" cy="66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Int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Float</a:t>
            </a:r>
            <a:endParaRPr lang="ko-KR" altLang="en-US" sz="900" dirty="0"/>
          </a:p>
        </p:txBody>
      </p:sp>
      <p:sp>
        <p:nvSpPr>
          <p:cNvPr id="17" name="타원 16"/>
          <p:cNvSpPr/>
          <p:nvPr/>
        </p:nvSpPr>
        <p:spPr>
          <a:xfrm>
            <a:off x="1799692" y="3897194"/>
            <a:ext cx="751388" cy="66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string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3664990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Immutable </a:t>
            </a:r>
            <a:r>
              <a:rPr lang="ko-KR" altLang="en-US" sz="900" dirty="0" smtClean="0"/>
              <a:t>객체</a:t>
            </a:r>
            <a:endParaRPr lang="ko-KR" altLang="en-US" sz="900" dirty="0"/>
          </a:p>
        </p:txBody>
      </p:sp>
      <p:sp>
        <p:nvSpPr>
          <p:cNvPr id="19" name="위로 굽은 화살표 18"/>
          <p:cNvSpPr/>
          <p:nvPr/>
        </p:nvSpPr>
        <p:spPr>
          <a:xfrm rot="16200000">
            <a:off x="3150839" y="3739937"/>
            <a:ext cx="509890" cy="1163568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20072" y="3935116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외부함수의 변수를 변경하려면 외부함수 </a:t>
            </a:r>
            <a:r>
              <a:rPr lang="en-US" altLang="ko-KR" sz="1400" dirty="0" smtClean="0"/>
              <a:t>context</a:t>
            </a:r>
            <a:r>
              <a:rPr lang="ko-KR" altLang="en-US" sz="1400" dirty="0" smtClean="0"/>
              <a:t> 에서 처리 되어야 함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함수의 인자 </a:t>
            </a:r>
            <a:r>
              <a:rPr lang="ko-KR" altLang="en-US" sz="1400" dirty="0" err="1" smtClean="0"/>
              <a:t>전달시</a:t>
            </a:r>
            <a:r>
              <a:rPr lang="ko-KR" altLang="en-US" sz="1400" dirty="0" smtClean="0"/>
              <a:t> 동일한 원칙이 발생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00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외부함</a:t>
            </a:r>
            <a:r>
              <a:rPr lang="ko-KR" altLang="en-US" sz="9600" dirty="0"/>
              <a:t>수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호출연계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0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Chaining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연속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함수 </a:t>
            </a:r>
            <a:r>
              <a:rPr lang="en-US" altLang="ko-KR" dirty="0" err="1" smtClean="0"/>
              <a:t>chian</a:t>
            </a:r>
            <a:r>
              <a:rPr lang="ko-KR" altLang="en-US" dirty="0" smtClean="0"/>
              <a:t>은 함수를 결과값으로 받고 실행연산자</a:t>
            </a:r>
            <a:r>
              <a:rPr lang="en-US" altLang="ko-KR" dirty="0" smtClean="0"/>
              <a:t>(parameter)</a:t>
            </a:r>
            <a:r>
              <a:rPr lang="ko-KR" altLang="en-US" dirty="0" smtClean="0"/>
              <a:t>를 연속하면 함수들을 계속 실행함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187624" y="3717032"/>
            <a:ext cx="280831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chain(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return </a:t>
            </a:r>
            <a:r>
              <a:rPr lang="en-US" altLang="ko-KR" sz="1200" dirty="0" err="1"/>
              <a:t>obj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cc(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obj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chain(cc)('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4130496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1 </a:t>
            </a:r>
            <a:r>
              <a:rPr lang="ko-KR" altLang="en-US" dirty="0" smtClean="0"/>
              <a:t>실행 하고 함수</a:t>
            </a:r>
            <a:r>
              <a:rPr lang="en-US" altLang="ko-KR" dirty="0" smtClean="0"/>
              <a:t>2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5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563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Decorator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5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문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반드시 미리 정의된 </a:t>
            </a:r>
            <a:r>
              <a:rPr lang="ko-KR" altLang="en-US" dirty="0" err="1" smtClean="0"/>
              <a:t>함수명을</a:t>
            </a:r>
            <a:r>
              <a:rPr lang="ko-KR" altLang="en-US" dirty="0" smtClean="0"/>
              <a:t> 사용해야 하고 전달함수 이외의 </a:t>
            </a:r>
            <a:r>
              <a:rPr lang="ko-KR" altLang="en-US" dirty="0" err="1" smtClean="0"/>
              <a:t>함수파라미터가</a:t>
            </a:r>
            <a:r>
              <a:rPr lang="ko-KR" altLang="en-US" dirty="0" smtClean="0"/>
              <a:t> 있을 경우 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추가해야 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861048"/>
            <a:ext cx="496855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[(</a:t>
            </a:r>
            <a:r>
              <a:rPr lang="ko-KR" altLang="en-US" dirty="0" err="1" smtClean="0"/>
              <a:t>함수파라미터</a:t>
            </a:r>
            <a:r>
              <a:rPr lang="en-US" altLang="ko-KR" dirty="0" smtClean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585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사용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Chain : </a:t>
            </a:r>
            <a:r>
              <a:rPr lang="ko-KR" altLang="en-US" dirty="0" smtClean="0"/>
              <a:t>함수를 결과 값 처리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고차함수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클로저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functools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wraps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29051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Decorator : </a:t>
            </a:r>
            <a:r>
              <a:rPr lang="en-US" altLang="ko-KR" dirty="0" err="1" smtClean="0"/>
              <a:t>functools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functools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wraps</a:t>
            </a:r>
            <a:r>
              <a:rPr lang="ko-KR" altLang="en-US" dirty="0" smtClean="0"/>
              <a:t>함수 사용을 할 경우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__doc__/__name__</a:t>
            </a:r>
            <a:r>
              <a:rPr lang="ko-KR" altLang="en-US" dirty="0" smtClean="0"/>
              <a:t>이 삭제되지 않고 함수의 것을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12173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Decorator </a:t>
            </a:r>
            <a:r>
              <a:rPr lang="ko-KR" altLang="en-US" dirty="0" smtClean="0"/>
              <a:t>함수 내부에 내부함수를 정의해서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받은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하여 리턴 처리하고 최종으로 전달함수를 실행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Chain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버블링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971600" y="4300599"/>
            <a:ext cx="7128792" cy="1460288"/>
            <a:chOff x="683568" y="3610136"/>
            <a:chExt cx="7776864" cy="1460288"/>
          </a:xfrm>
        </p:grpSpPr>
        <p:sp>
          <p:nvSpPr>
            <p:cNvPr id="11" name="직사각형 10"/>
            <p:cNvSpPr/>
            <p:nvPr/>
          </p:nvSpPr>
          <p:spPr>
            <a:xfrm>
              <a:off x="2915816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1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50493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85170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3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전</a:t>
              </a:r>
              <a:r>
                <a:rPr lang="ko-KR" altLang="en-US" dirty="0"/>
                <a:t>달</a:t>
              </a:r>
              <a:r>
                <a:rPr lang="ko-KR" altLang="en-US" dirty="0" smtClean="0"/>
                <a:t>함수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>
              <a:stCxn id="16" idx="3"/>
              <a:endCxn id="19" idx="1"/>
            </p:cNvCxnSpPr>
            <p:nvPr/>
          </p:nvCxnSpPr>
          <p:spPr>
            <a:xfrm>
              <a:off x="6325755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69788" y="4793425"/>
              <a:ext cx="115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2(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3)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16" idx="1"/>
              <a:endCxn id="11" idx="3"/>
            </p:cNvCxnSpPr>
            <p:nvPr/>
          </p:nvCxnSpPr>
          <p:spPr>
            <a:xfrm flipH="1">
              <a:off x="4191078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683568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3</a:t>
              </a:r>
            </a:p>
            <a:p>
              <a:pPr algn="ctr"/>
              <a:r>
                <a:rPr lang="ko-KR" altLang="en-US" dirty="0" smtClean="0"/>
                <a:t>실행</a:t>
              </a:r>
              <a:endParaRPr lang="ko-KR" altLang="en-US" dirty="0"/>
            </a:p>
          </p:txBody>
        </p:sp>
        <p:cxnSp>
          <p:nvCxnSpPr>
            <p:cNvPr id="33" name="직선 화살표 연결선 32"/>
            <p:cNvCxnSpPr>
              <a:stCxn id="11" idx="1"/>
              <a:endCxn id="31" idx="3"/>
            </p:cNvCxnSpPr>
            <p:nvPr/>
          </p:nvCxnSpPr>
          <p:spPr>
            <a:xfrm flipH="1">
              <a:off x="1958830" y="4150196"/>
              <a:ext cx="956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25978" y="479072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1(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2(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3))</a:t>
              </a:r>
              <a:endParaRPr lang="ko-KR" altLang="en-US" sz="12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59832" y="38941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@f1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90343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@f2</a:t>
            </a:r>
            <a:endParaRPr lang="ko-KR" altLang="en-US" dirty="0"/>
          </a:p>
        </p:txBody>
      </p:sp>
      <p:sp>
        <p:nvSpPr>
          <p:cNvPr id="39" name="왼쪽 중괄호 38"/>
          <p:cNvSpPr/>
          <p:nvPr/>
        </p:nvSpPr>
        <p:spPr>
          <a:xfrm rot="5400000">
            <a:off x="4406789" y="2658109"/>
            <a:ext cx="330421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35896" y="3203686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5536" y="5507081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</a:t>
            </a:r>
            <a:r>
              <a:rPr lang="en-US" altLang="ko-KR" sz="1200" dirty="0" smtClean="0"/>
              <a:t>1(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2(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3))(</a:t>
            </a:r>
            <a:r>
              <a:rPr lang="ko-KR" altLang="en-US" sz="1200" dirty="0" smtClean="0"/>
              <a:t>전달변수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395536" y="5701115"/>
            <a:ext cx="601896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60232" y="576088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함수호출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6481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단순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Decorator</a:t>
            </a:r>
            <a:r>
              <a:rPr lang="ko-KR" altLang="en-US" dirty="0" smtClean="0"/>
              <a:t>는 함수의 실행을 전달함수만 정의해도 외부함수까지 같이 실행된 결과를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3494112"/>
            <a:ext cx="2808312" cy="238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x_print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print(" x print </a:t>
            </a:r>
            <a:r>
              <a:rPr lang="en-US" altLang="ko-KR" sz="1200" dirty="0" smtClean="0"/>
              <a:t>")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x_print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x()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364088" y="3494112"/>
            <a:ext cx="2808312" cy="238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@</a:t>
            </a:r>
            <a:r>
              <a:rPr lang="en-US" altLang="ko-KR" sz="1200" dirty="0" err="1"/>
              <a:t>func_return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r_print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 (" r print </a:t>
            </a:r>
            <a:r>
              <a:rPr lang="en-US" altLang="ko-KR" sz="1200" dirty="0" smtClean="0"/>
              <a:t>")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r_print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645024"/>
            <a:ext cx="7704856" cy="50405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8841" y="3760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60" y="4325652"/>
            <a:ext cx="7704856" cy="7595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8841" y="45776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달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1560" y="5157192"/>
            <a:ext cx="7704856" cy="65523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38841" y="530014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474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Decorator </a:t>
            </a:r>
            <a:r>
              <a:rPr lang="en-US" altLang="ko-KR" dirty="0" smtClean="0"/>
              <a:t>: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48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Decorator </a:t>
            </a:r>
            <a:r>
              <a:rPr lang="ko-KR" altLang="en-US" dirty="0" smtClean="0"/>
              <a:t>되는 함수에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실행될 함수를 전달되고 내부함수인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함수를 리턴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Wrapping </a:t>
            </a:r>
            <a:r>
              <a:rPr lang="ko-KR" altLang="en-US" dirty="0" smtClean="0"/>
              <a:t>함수 내부에 전달함수를 실행하도록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데코레이터와</a:t>
            </a:r>
            <a:r>
              <a:rPr lang="ko-KR" altLang="en-US" dirty="0" smtClean="0"/>
              <a:t> 전달함수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전달함수를 실행하면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함수와 연계해서 실행 후 결과값 출력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58112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common_func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wrap_func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wrap_func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458112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dirty="0"/>
              <a:t>@common_func</a:t>
            </a:r>
          </a:p>
          <a:p>
            <a:r>
              <a:rPr lang="pt-BR" altLang="ko-KR" sz="1200" dirty="0"/>
              <a:t>def r_func() :</a:t>
            </a:r>
          </a:p>
          <a:p>
            <a:r>
              <a:rPr lang="pt-BR" altLang="ko-KR" sz="1200" dirty="0"/>
              <a:t>    print " r func "</a:t>
            </a:r>
            <a:endParaRPr lang="es-E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005064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데코레이터</a:t>
            </a:r>
            <a:r>
              <a:rPr lang="ko-KR" altLang="en-US" sz="1200" b="1" dirty="0" smtClean="0"/>
              <a:t> 함수 정의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3276136" y="4005064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전달 함수 및 </a:t>
            </a:r>
            <a:r>
              <a:rPr lang="ko-KR" altLang="en-US" sz="1200" b="1" dirty="0" err="1" smtClean="0"/>
              <a:t>데코레이션</a:t>
            </a:r>
            <a:r>
              <a:rPr lang="ko-KR" altLang="en-US" sz="1200" b="1" dirty="0" smtClean="0"/>
              <a:t> 정의 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084448" y="4005064"/>
            <a:ext cx="266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함수 할당 및 실행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6221319" y="53732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65336" y="464384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r_func</a:t>
            </a:r>
            <a:r>
              <a:rPr lang="en-US" altLang="ko-KR" sz="1200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7323" y="54452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처리결과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r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41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Decorator: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Decorator </a:t>
            </a:r>
            <a:r>
              <a:rPr lang="ko-KR" altLang="en-US" dirty="0" smtClean="0"/>
              <a:t>할 함수를 정의하여 기존 함수 </a:t>
            </a:r>
            <a:r>
              <a:rPr lang="ko-KR" altLang="en-US" dirty="0" err="1" smtClean="0"/>
              <a:t>처리말고</a:t>
            </a:r>
            <a:r>
              <a:rPr lang="ko-KR" altLang="en-US" dirty="0" smtClean="0"/>
              <a:t> 추가 처리할 부분을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실제 실행할 함수 즉 전달함수를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실행할 함수를 실행하면 </a:t>
            </a:r>
            <a:r>
              <a:rPr lang="en-US" altLang="ko-KR" dirty="0" smtClean="0"/>
              <a:t>decorator </a:t>
            </a:r>
            <a:r>
              <a:rPr lang="ko-KR" altLang="en-US" dirty="0" smtClean="0"/>
              <a:t>함수까지 연계되어 처리됨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293096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outer_f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inner_f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smtClean="0"/>
              <a:t>        result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print(' result ', result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return </a:t>
            </a:r>
            <a:r>
              <a:rPr lang="en-US" altLang="ko-KR" sz="1200" dirty="0" smtClean="0"/>
              <a:t>result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inner_f</a:t>
            </a:r>
            <a:r>
              <a:rPr lang="en-US" altLang="ko-KR" sz="1200" dirty="0" smtClean="0"/>
              <a:t>   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429309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/>
              <a:t>@outer_f</a:t>
            </a:r>
          </a:p>
          <a:p>
            <a:r>
              <a:rPr lang="es-ES" altLang="ko-KR" sz="1200" dirty="0"/>
              <a:t>def add_1(x,y): </a:t>
            </a:r>
          </a:p>
          <a:p>
            <a:r>
              <a:rPr lang="es-ES" altLang="ko-KR" sz="1200" dirty="0" smtClean="0"/>
              <a:t>    return </a:t>
            </a:r>
            <a:r>
              <a:rPr lang="es-ES" altLang="ko-KR" sz="1200" dirty="0"/>
              <a:t>x+y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데코레이터</a:t>
            </a:r>
            <a:r>
              <a:rPr lang="ko-KR" altLang="en-US" sz="1200" b="1" dirty="0" smtClean="0"/>
              <a:t> 함수 정의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3276136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전달 함수 및 </a:t>
            </a:r>
            <a:r>
              <a:rPr lang="ko-KR" altLang="en-US" sz="1200" b="1" dirty="0" err="1" smtClean="0"/>
              <a:t>데코레이션</a:t>
            </a:r>
            <a:r>
              <a:rPr lang="ko-KR" altLang="en-US" sz="1200" b="1" dirty="0" smtClean="0"/>
              <a:t> 정의 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084448" y="3717032"/>
            <a:ext cx="266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함수 할당 및 실행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6221319" y="551723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93327" y="435581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 err="1"/>
              <a:t>데코레이터</a:t>
            </a:r>
            <a:r>
              <a:rPr lang="ko-KR" altLang="en-US" sz="1200" dirty="0"/>
              <a:t> 호출 </a:t>
            </a:r>
          </a:p>
          <a:p>
            <a:r>
              <a:rPr lang="en-US" altLang="ko-KR" sz="1200" dirty="0"/>
              <a:t>x = add_1(5,5)</a:t>
            </a:r>
          </a:p>
          <a:p>
            <a:r>
              <a:rPr lang="en-US" altLang="ko-KR" sz="1200" dirty="0"/>
              <a:t>print(' decorator ', 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7323" y="55892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처리 순서</a:t>
            </a:r>
            <a:endParaRPr lang="en-US" altLang="ko-KR" sz="1200" dirty="0" smtClean="0"/>
          </a:p>
          <a:p>
            <a:r>
              <a:rPr lang="en-US" altLang="ko-KR" sz="1200" dirty="0" smtClean="0"/>
              <a:t>v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outer_f</a:t>
            </a:r>
            <a:r>
              <a:rPr lang="en-US" altLang="ko-KR" sz="1200" dirty="0"/>
              <a:t>(add)</a:t>
            </a:r>
          </a:p>
          <a:p>
            <a:r>
              <a:rPr lang="en-US" altLang="ko-KR" sz="1200" dirty="0" smtClean="0"/>
              <a:t>v(5,5)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987455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decorator : </a:t>
            </a:r>
            <a:r>
              <a:rPr lang="ko-KR" altLang="en-US" dirty="0" err="1" smtClean="0"/>
              <a:t>파라미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함수에서 사용할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내부함수에 전달함수를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클로저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함수 정의 및 내부함수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13790" y="3429000"/>
            <a:ext cx="518457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tags(</a:t>
            </a:r>
            <a:r>
              <a:rPr lang="en-US" altLang="ko-KR" sz="1200" dirty="0" err="1"/>
              <a:t>tag_name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tags_decorator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func_wrapper</a:t>
            </a:r>
            <a:r>
              <a:rPr lang="en-US" altLang="ko-KR" sz="1200" dirty="0"/>
              <a:t>(name):</a:t>
            </a:r>
          </a:p>
          <a:p>
            <a:r>
              <a:rPr lang="en-US" altLang="ko-KR" sz="1200" dirty="0" smtClean="0"/>
              <a:t>             return </a:t>
            </a:r>
            <a:r>
              <a:rPr lang="en-US" altLang="ko-KR" sz="1200" dirty="0"/>
              <a:t>"&lt;{0}&gt;{1}&lt;/{0}&gt;".format(</a:t>
            </a:r>
            <a:r>
              <a:rPr lang="en-US" altLang="ko-KR" sz="1200" dirty="0" err="1"/>
              <a:t>tag_name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(name))</a:t>
            </a:r>
          </a:p>
          <a:p>
            <a:r>
              <a:rPr lang="en-US" altLang="ko-KR" sz="1200" dirty="0" smtClean="0"/>
              <a:t>         return </a:t>
            </a:r>
            <a:r>
              <a:rPr lang="en-US" altLang="ko-KR" sz="1200" dirty="0" err="1"/>
              <a:t>func_wrapper</a:t>
            </a:r>
            <a:endParaRPr lang="en-US" altLang="ko-KR" sz="1200" dirty="0"/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 err="1"/>
              <a:t>tags_decorator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@tags("p")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get_text</a:t>
            </a:r>
            <a:r>
              <a:rPr lang="en-US" altLang="ko-KR" sz="1200" dirty="0"/>
              <a:t>(name):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/>
              <a:t>"Hello "+</a:t>
            </a:r>
            <a:r>
              <a:rPr lang="en-US" altLang="ko-KR" sz="1200" dirty="0" smtClean="0"/>
              <a:t>name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실행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get_text</a:t>
            </a:r>
            <a:r>
              <a:rPr lang="en-US" altLang="ko-KR" sz="1200" dirty="0"/>
              <a:t>("Dahl")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3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Functools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functools.wraps</a:t>
            </a:r>
            <a:r>
              <a:rPr lang="en-US" altLang="ko-KR" dirty="0"/>
              <a:t>(wrapped[, assigned][, updated</a:t>
            </a:r>
            <a:r>
              <a:rPr lang="en-US" altLang="ko-KR" dirty="0" smtClean="0"/>
              <a:t>])  </a:t>
            </a:r>
            <a:r>
              <a:rPr lang="ko-KR" altLang="en-US" dirty="0" smtClean="0"/>
              <a:t>을 이용하여 </a:t>
            </a:r>
            <a:r>
              <a:rPr lang="ko-KR" altLang="en-US" dirty="0" err="1" smtClean="0"/>
              <a:t>데코레이션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852936"/>
            <a:ext cx="410445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</a:t>
            </a:r>
            <a:r>
              <a:rPr lang="en-US" altLang="ko-KR" sz="1200" dirty="0" err="1"/>
              <a:t>functools</a:t>
            </a:r>
            <a:r>
              <a:rPr lang="en-US" altLang="ko-KR" sz="1200" dirty="0"/>
              <a:t> import wraps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my_decorator</a:t>
            </a:r>
            <a:r>
              <a:rPr lang="en-US" altLang="ko-KR" sz="1200" dirty="0"/>
              <a:t>(f):</a:t>
            </a:r>
          </a:p>
          <a:p>
            <a:r>
              <a:rPr lang="en-US" altLang="ko-KR" sz="1200" dirty="0"/>
              <a:t>     @wraps(f)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 print 'Calling decorated function'</a:t>
            </a:r>
          </a:p>
          <a:p>
            <a:r>
              <a:rPr lang="en-US" altLang="ko-KR" sz="1200" dirty="0"/>
              <a:t>         return f(*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return wrapper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@</a:t>
            </a:r>
            <a:r>
              <a:rPr lang="en-US" altLang="ko-KR" sz="1200" dirty="0" err="1"/>
              <a:t>my_decorator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example():</a:t>
            </a:r>
          </a:p>
          <a:p>
            <a:r>
              <a:rPr lang="en-US" altLang="ko-KR" sz="1200" dirty="0"/>
              <a:t>     """</a:t>
            </a:r>
            <a:r>
              <a:rPr lang="en-US" altLang="ko-KR" sz="1200" dirty="0" err="1"/>
              <a:t>Docstring</a:t>
            </a:r>
            <a:r>
              <a:rPr lang="en-US" altLang="ko-KR" sz="1200" dirty="0"/>
              <a:t>"""</a:t>
            </a:r>
          </a:p>
          <a:p>
            <a:r>
              <a:rPr lang="en-US" altLang="ko-KR" sz="1200" dirty="0"/>
              <a:t>     print 'Called example function'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example()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3140968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Functool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@wraps(</a:t>
            </a:r>
            <a:r>
              <a:rPr lang="ko-KR" altLang="en-US" dirty="0" smtClean="0"/>
              <a:t>전달함</a:t>
            </a:r>
            <a:r>
              <a:rPr lang="ko-KR" altLang="en-US" dirty="0"/>
              <a:t>수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Wrapper</a:t>
            </a:r>
            <a:r>
              <a:rPr lang="ko-KR" altLang="en-US" dirty="0" smtClean="0"/>
              <a:t>로 함수에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데코레이션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50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구조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함수가 정의되면 바로 함수를 객체로 구조화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76056" y="4435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코드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60232" y="4435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인자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5940152" y="4940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619672" y="4437112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명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4355976" y="4940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369973" y="4437112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참조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2555776" y="4941168"/>
            <a:ext cx="814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15616" y="2564904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     return </a:t>
            </a:r>
            <a:r>
              <a:rPr lang="en-US" altLang="ko-KR" dirty="0" err="1" smtClean="0"/>
              <a:t>x+y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5615081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561508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56150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{‘x’ : None, ‘</a:t>
            </a:r>
            <a:r>
              <a:rPr lang="en-US" altLang="ko-KR" sz="1200" dirty="0" err="1" smtClean="0"/>
              <a:t>y’:None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5615081"/>
            <a:ext cx="125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내부주</a:t>
            </a:r>
            <a:r>
              <a:rPr lang="ko-KR" altLang="en-US"/>
              <a:t>소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2379001" y="3645024"/>
            <a:ext cx="4846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5616" y="4221088"/>
            <a:ext cx="7416824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03848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Functools</a:t>
            </a:r>
            <a:r>
              <a:rPr lang="en-US" altLang="ko-KR" dirty="0" smtClean="0"/>
              <a:t> Module: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처리하기 위해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처리하는 함수를 하나 더 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852936"/>
            <a:ext cx="410445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</a:t>
            </a:r>
            <a:r>
              <a:rPr lang="en-US" altLang="ko-KR" sz="1200" dirty="0" err="1"/>
              <a:t>functools</a:t>
            </a:r>
            <a:r>
              <a:rPr lang="en-US" altLang="ko-KR" sz="1200" dirty="0"/>
              <a:t> import wraps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my_decorator0(x) :</a:t>
            </a:r>
          </a:p>
          <a:p>
            <a:r>
              <a:rPr lang="en-US" altLang="ko-KR" sz="1200" dirty="0"/>
              <a:t>    print x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my_decorator1(f):</a:t>
            </a:r>
          </a:p>
          <a:p>
            <a:r>
              <a:rPr lang="en-US" altLang="ko-KR" sz="1200" dirty="0"/>
              <a:t>         @wraps(f)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     print 'Calling decorated function'</a:t>
            </a:r>
          </a:p>
          <a:p>
            <a:r>
              <a:rPr lang="en-US" altLang="ko-KR" sz="1200" dirty="0"/>
              <a:t>             return f(*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return wrapper</a:t>
            </a:r>
          </a:p>
          <a:p>
            <a:r>
              <a:rPr lang="en-US" altLang="ko-KR" sz="1200" dirty="0"/>
              <a:t>    return my_decorator1</a:t>
            </a:r>
          </a:p>
          <a:p>
            <a:r>
              <a:rPr lang="en-US" altLang="ko-KR" sz="1200" dirty="0"/>
              <a:t>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@my_decorator0('xxx')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example1():</a:t>
            </a:r>
          </a:p>
          <a:p>
            <a:r>
              <a:rPr lang="en-US" altLang="ko-KR" sz="1200" dirty="0"/>
              <a:t>     """</a:t>
            </a:r>
            <a:r>
              <a:rPr lang="en-US" altLang="ko-KR" sz="1200" dirty="0" err="1"/>
              <a:t>Docstring</a:t>
            </a:r>
            <a:r>
              <a:rPr lang="en-US" altLang="ko-KR" sz="1200" dirty="0"/>
              <a:t>"""</a:t>
            </a:r>
          </a:p>
          <a:p>
            <a:r>
              <a:rPr lang="en-US" altLang="ko-KR" sz="1200" dirty="0"/>
              <a:t>     print 'Called example function'</a:t>
            </a:r>
          </a:p>
          <a:p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example1()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3140968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처리함수 정의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Functool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@wraps(</a:t>
            </a:r>
            <a:r>
              <a:rPr lang="ko-KR" altLang="en-US" dirty="0" smtClean="0"/>
              <a:t>전달함</a:t>
            </a:r>
            <a:r>
              <a:rPr lang="ko-KR" altLang="en-US" dirty="0"/>
              <a:t>수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Wrapper</a:t>
            </a:r>
            <a:r>
              <a:rPr lang="ko-KR" altLang="en-US" dirty="0" smtClean="0"/>
              <a:t>로 함수에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데코레이션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전달함수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05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</a:t>
            </a:r>
            <a:r>
              <a:rPr lang="en-US" altLang="ko-KR" dirty="0" smtClean="0"/>
              <a:t>Function decorator </a:t>
            </a:r>
            <a:r>
              <a:rPr lang="ko-KR" altLang="en-US" dirty="0" smtClean="0"/>
              <a:t>순</a:t>
            </a:r>
            <a:r>
              <a:rPr lang="ko-KR" altLang="en-US" dirty="0"/>
              <a:t>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실행 </a:t>
            </a:r>
            <a:r>
              <a:rPr lang="en-US" altLang="ko-KR" dirty="0" err="1" smtClean="0"/>
              <a:t>func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실행 순서는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decorate1(decorate2(decorat3(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)))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연결하여  처리됨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979712" y="3429000"/>
            <a:ext cx="475252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#decorate1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decorate1 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pass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smtClean="0"/>
              <a:t>decorate2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decorate2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     pass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smtClean="0"/>
              <a:t>decorate3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decorate3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     pass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@decorate1</a:t>
            </a:r>
          </a:p>
          <a:p>
            <a:r>
              <a:rPr lang="en-US" altLang="ko-KR" sz="1200" dirty="0" smtClean="0"/>
              <a:t>@decorate2</a:t>
            </a:r>
          </a:p>
          <a:p>
            <a:r>
              <a:rPr lang="en-US" altLang="ko-KR" sz="1200" dirty="0" smtClean="0"/>
              <a:t>@decorate3</a:t>
            </a:r>
          </a:p>
          <a:p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func</a:t>
            </a:r>
            <a:r>
              <a:rPr lang="en-US" altLang="ko-KR" sz="1200" dirty="0" smtClean="0"/>
              <a:t>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pass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55162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</a:t>
            </a:r>
            <a:r>
              <a:rPr lang="en-US" altLang="ko-KR" dirty="0" smtClean="0"/>
              <a:t>Function decorator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호출 순서는 </a:t>
            </a:r>
            <a:r>
              <a:rPr lang="en-US" altLang="ko-KR" dirty="0" smtClean="0"/>
              <a:t>f1(f2(add))(5,5)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연결하여  처리됨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3573016"/>
            <a:ext cx="230425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#decorator </a:t>
            </a:r>
            <a:r>
              <a:rPr lang="ko-KR" altLang="en-US" sz="1200" dirty="0" smtClean="0"/>
              <a:t>함수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f1(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wrap_1(*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 f1 call"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wrap_1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#decorator 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2   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f2(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wrap_2(*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"f2 call"</a:t>
            </a:r>
          </a:p>
          <a:p>
            <a:r>
              <a:rPr lang="en-US" altLang="ko-KR" sz="1200" dirty="0"/>
              <a:t>    return wrap_2</a:t>
            </a:r>
          </a:p>
          <a:p>
            <a:r>
              <a:rPr lang="en-US" altLang="ko-KR" sz="1200" dirty="0"/>
              <a:t>    </a:t>
            </a:r>
          </a:p>
          <a:p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3635896" y="3573016"/>
            <a:ext cx="208823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#decorator </a:t>
            </a:r>
            <a:r>
              <a:rPr lang="ko-KR" altLang="en-US" sz="1200" dirty="0" smtClean="0"/>
              <a:t>처리</a:t>
            </a:r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/>
              <a:t>@f1</a:t>
            </a:r>
          </a:p>
          <a:p>
            <a:r>
              <a:rPr lang="en-US" altLang="ko-KR" sz="1200" dirty="0"/>
              <a:t>@f2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 </a:t>
            </a:r>
          </a:p>
          <a:p>
            <a:r>
              <a:rPr lang="en-US" altLang="ko-KR" sz="1200" dirty="0"/>
              <a:t>    print " add call "</a:t>
            </a:r>
          </a:p>
          <a:p>
            <a:r>
              <a:rPr lang="en-US" altLang="ko-KR" sz="1200" dirty="0"/>
              <a:t>    return x +y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print add(5,5)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함수연결 호출</a:t>
            </a:r>
            <a:endParaRPr lang="en-US" altLang="ko-KR" sz="1200" dirty="0"/>
          </a:p>
          <a:p>
            <a:r>
              <a:rPr lang="en-US" altLang="ko-KR" sz="1200" dirty="0"/>
              <a:t>print f1(f2(add))(5,5)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3429000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#decorator</a:t>
            </a:r>
            <a:r>
              <a:rPr lang="ko-KR" altLang="en-US" dirty="0" smtClean="0"/>
              <a:t>처리 결과</a:t>
            </a:r>
            <a:endParaRPr lang="en-US" altLang="ko-KR" dirty="0" smtClean="0"/>
          </a:p>
          <a:p>
            <a:r>
              <a:rPr lang="en-US" altLang="ko-KR" dirty="0" smtClean="0"/>
              <a:t>f2 </a:t>
            </a:r>
            <a:r>
              <a:rPr lang="en-US" altLang="ko-KR" dirty="0"/>
              <a:t>call</a:t>
            </a:r>
          </a:p>
          <a:p>
            <a:r>
              <a:rPr lang="en-US" altLang="ko-KR" dirty="0"/>
              <a:t> f1 call</a:t>
            </a:r>
          </a:p>
          <a:p>
            <a:r>
              <a:rPr lang="en-US" altLang="ko-KR" dirty="0"/>
              <a:t> add call </a:t>
            </a:r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함수 연결 처리결과</a:t>
            </a:r>
            <a:endParaRPr lang="en-US" altLang="ko-KR" dirty="0"/>
          </a:p>
          <a:p>
            <a:r>
              <a:rPr lang="en-US" altLang="ko-KR" dirty="0"/>
              <a:t>f2 call</a:t>
            </a:r>
          </a:p>
          <a:p>
            <a:r>
              <a:rPr lang="en-US" altLang="ko-KR" dirty="0"/>
              <a:t> f1 call</a:t>
            </a:r>
          </a:p>
          <a:p>
            <a:r>
              <a:rPr lang="en-US" altLang="ko-KR" dirty="0"/>
              <a:t> add call </a:t>
            </a:r>
          </a:p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1409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0264" y="31409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040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함수로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클래스 생성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정의 함수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4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함수를 정의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81642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클래스에 등록할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(self): </a:t>
            </a:r>
          </a:p>
          <a:p>
            <a:r>
              <a:rPr lang="en-US" altLang="ko-KR" sz="1200" dirty="0"/>
              <a:t>    print('foo')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생성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class_with_method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class </a:t>
            </a:r>
            <a:r>
              <a:rPr lang="en-US" altLang="ko-KR" sz="1200" dirty="0" err="1"/>
              <a:t>klass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    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#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name, value, </a:t>
            </a:r>
            <a:r>
              <a:rPr lang="en-US" altLang="ko-KR" sz="1200" dirty="0" smtClean="0"/>
              <a:t>/)</a:t>
            </a:r>
            <a:endParaRPr lang="en-US" altLang="ko-KR" sz="1200" dirty="0"/>
          </a:p>
          <a:p>
            <a:r>
              <a:rPr lang="en-US" altLang="ko-KR" sz="1200" dirty="0"/>
              <a:t>    #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(x, 'y', v) is equivalent to ``</a:t>
            </a:r>
            <a:r>
              <a:rPr lang="en-US" altLang="ko-KR" sz="1200" dirty="0" err="1"/>
              <a:t>x.y</a:t>
            </a:r>
            <a:r>
              <a:rPr lang="en-US" altLang="ko-KR" sz="1200" dirty="0"/>
              <a:t> = v</a:t>
            </a:r>
            <a:r>
              <a:rPr lang="en-US" altLang="ko-KR" sz="1200" dirty="0" smtClean="0"/>
              <a:t>''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klass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.__name__,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klass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515893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클래스내의 속성을 등록 </a:t>
            </a:r>
            <a:r>
              <a:rPr lang="en-US" altLang="ko-KR" dirty="0" smtClean="0"/>
              <a:t>: </a:t>
            </a:r>
          </a:p>
          <a:p>
            <a:r>
              <a:rPr lang="en-US" altLang="ko-KR" dirty="0" err="1" smtClean="0"/>
              <a:t>Setattr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4792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생성함수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전달 한 후 실행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24036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생성 </a:t>
            </a:r>
            <a:endParaRPr lang="en-US" altLang="ko-KR" sz="1200" dirty="0" smtClean="0"/>
          </a:p>
          <a:p>
            <a:r>
              <a:rPr lang="en-US" altLang="ko-KR" sz="1200" dirty="0"/>
              <a:t>Foo = </a:t>
            </a:r>
            <a:r>
              <a:rPr lang="en-US" altLang="ko-KR" sz="1200" dirty="0" err="1"/>
              <a:t>class_with_method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print('Foo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', Foo.__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 및 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호출</a:t>
            </a:r>
            <a:endParaRPr lang="en-US" altLang="ko-KR" sz="1200" dirty="0"/>
          </a:p>
          <a:p>
            <a:r>
              <a:rPr lang="en-US" altLang="ko-KR" sz="1200" dirty="0"/>
              <a:t>foo = Foo</a:t>
            </a:r>
            <a:r>
              <a:rPr lang="en-US" altLang="ko-KR" sz="1200" dirty="0" smtClean="0"/>
              <a:t>()</a:t>
            </a:r>
            <a:endParaRPr lang="en-US" altLang="ko-KR" sz="1200" dirty="0"/>
          </a:p>
          <a:p>
            <a:r>
              <a:rPr lang="en-US" altLang="ko-KR" sz="1200" dirty="0" err="1"/>
              <a:t>foo.say_foo</a:t>
            </a:r>
            <a:r>
              <a:rPr lang="en-US" altLang="ko-KR" sz="1200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9100" y="4077072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 </a:t>
            </a:r>
            <a:r>
              <a:rPr lang="ko-KR" altLang="en-US" sz="1200" dirty="0" smtClean="0"/>
              <a:t>출력 결과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'Foo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', {'__module__': '__main__', '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 at 0x107071B0&gt;, '__doc__': None})</a:t>
            </a:r>
          </a:p>
          <a:p>
            <a:r>
              <a:rPr lang="en-US" altLang="ko-KR" sz="1200" dirty="0"/>
              <a:t>foo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9100" y="530120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Foo.say_foo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호출 처리 결과</a:t>
            </a:r>
            <a:endParaRPr lang="en-US" altLang="ko-KR" sz="1200" dirty="0" smtClean="0"/>
          </a:p>
          <a:p>
            <a:r>
              <a:rPr lang="en-US" altLang="ko-KR" sz="1200" dirty="0" smtClean="0"/>
              <a:t>foo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593160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만들기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즉 값이 객체이므로 기본 객체의 구성을 이해해야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a </a:t>
            </a:r>
            <a:r>
              <a:rPr lang="en-US" altLang="ko-KR" dirty="0"/>
              <a:t>=type('A',(object,),</a:t>
            </a:r>
            <a:r>
              <a:rPr lang="en-US" altLang="ko-KR" dirty="0" err="1"/>
              <a:t>dict</a:t>
            </a:r>
            <a:r>
              <a:rPr lang="en-US" altLang="ko-KR" dirty="0"/>
              <a:t>(a=1))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a.a</a:t>
            </a:r>
            <a:r>
              <a:rPr lang="en-US" altLang="ko-KR" dirty="0" smtClean="0"/>
              <a:t>  # 1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3404899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A(object)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 = 1</a:t>
            </a:r>
          </a:p>
          <a:p>
            <a:endParaRPr lang="en-US" altLang="ko-KR" dirty="0"/>
          </a:p>
          <a:p>
            <a:r>
              <a:rPr lang="ko-KR" altLang="en-US" dirty="0" smtClean="0"/>
              <a:t>과 동일한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3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52559</TotalTime>
  <Words>8720</Words>
  <Application>Microsoft Office PowerPoint</Application>
  <PresentationFormat>화면 슬라이드 쇼(4:3)</PresentationFormat>
  <Paragraphs>2072</Paragraphs>
  <Slides>163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163</vt:i4>
      </vt:variant>
    </vt:vector>
  </HeadingPairs>
  <TitlesOfParts>
    <vt:vector size="164" baseType="lpstr">
      <vt:lpstr>가을</vt:lpstr>
      <vt:lpstr>Python  함수 이해하기 version 2.x</vt:lpstr>
      <vt:lpstr>함수정의 </vt:lpstr>
      <vt:lpstr>Function  정의</vt:lpstr>
      <vt:lpstr>함수란  </vt:lpstr>
      <vt:lpstr>함수 정의</vt:lpstr>
      <vt:lpstr>함수 실행</vt:lpstr>
      <vt:lpstr>함수 처리 예시</vt:lpstr>
      <vt:lpstr>Function  구조</vt:lpstr>
      <vt:lpstr>함수 구조  </vt:lpstr>
      <vt:lpstr>함수 내부 구조 조회   </vt:lpstr>
      <vt:lpstr>function type</vt:lpstr>
      <vt:lpstr>function type : 예시</vt:lpstr>
      <vt:lpstr>Code type   </vt:lpstr>
      <vt:lpstr>Code type : 예시</vt:lpstr>
      <vt:lpstr>inspect 모듈 : 함수 구조 조회  </vt:lpstr>
      <vt:lpstr>inspect 모듈 : 조회 예시</vt:lpstr>
      <vt:lpstr>Function와 메소드 구분하기 </vt:lpstr>
      <vt:lpstr>함수 와 메소드 구별 </vt:lpstr>
      <vt:lpstr>Function  생성 </vt:lpstr>
      <vt:lpstr>함수 – 메모리 생성 규칙 </vt:lpstr>
      <vt:lpstr>함수 – 메모리 생성 예시 </vt:lpstr>
      <vt:lpstr>Function  scope</vt:lpstr>
      <vt:lpstr>함수 변수 Scoping</vt:lpstr>
      <vt:lpstr>함수-scope 관리 기준  </vt:lpstr>
      <vt:lpstr>지역변수와 전역변수</vt:lpstr>
      <vt:lpstr>locals()/globals()  </vt:lpstr>
      <vt:lpstr>함수 내에서 global 변수 갱신</vt:lpstr>
      <vt:lpstr>Global 변수를 인자로 처리</vt:lpstr>
      <vt:lpstr>Function  결과</vt:lpstr>
      <vt:lpstr>함수 결과 처리-None</vt:lpstr>
      <vt:lpstr>함수 결과 처리-return</vt:lpstr>
      <vt:lpstr>함수 결과 처리-yield</vt:lpstr>
      <vt:lpstr>Function  Parameter</vt:lpstr>
      <vt:lpstr>함수-Namespace : 인자관리 </vt:lpstr>
      <vt:lpstr>함수 인자 – mutable/immutable </vt:lpstr>
      <vt:lpstr>함수 인자 -인자 정의</vt:lpstr>
      <vt:lpstr>함수 인자 -초기값 할당 </vt:lpstr>
      <vt:lpstr>함수-가변인자-값(*args) </vt:lpstr>
      <vt:lpstr>함수-가변인자-키/값(**args) </vt:lpstr>
      <vt:lpstr>함수-가변인자 통합</vt:lpstr>
      <vt:lpstr>가변인자 확인하기</vt:lpstr>
      <vt:lpstr>가변인자 처리하기</vt:lpstr>
      <vt:lpstr>First Class Object</vt:lpstr>
      <vt:lpstr>First Class Object(1)</vt:lpstr>
      <vt:lpstr>First Class Object(2)</vt:lpstr>
      <vt:lpstr>함수를 변수에 할당</vt:lpstr>
      <vt:lpstr>함수를 파라미터로 전달</vt:lpstr>
      <vt:lpstr>함수 결과값을 함수로 전달</vt:lpstr>
      <vt:lpstr>함수  실행</vt:lpstr>
      <vt:lpstr>Function  Call 방법</vt:lpstr>
      <vt:lpstr>함수 반복 호출</vt:lpstr>
      <vt:lpstr>함수 재귀호출</vt:lpstr>
      <vt:lpstr>함수 시점 호출 iteration</vt:lpstr>
      <vt:lpstr>함수 시점 호출 :Generation </vt:lpstr>
      <vt:lpstr>함수 시점호출 : Generation </vt:lpstr>
      <vt:lpstr>함수부분호출 : Curry</vt:lpstr>
      <vt:lpstr>함수부분 호출 : partial</vt:lpstr>
      <vt:lpstr>lambda  함수 version 2.x</vt:lpstr>
      <vt:lpstr>익명함수 정의</vt:lpstr>
      <vt:lpstr>Lambda 함수</vt:lpstr>
      <vt:lpstr>Lambda함수 구조</vt:lpstr>
      <vt:lpstr>익명함수 실행</vt:lpstr>
      <vt:lpstr>Lambda 함수 실행</vt:lpstr>
      <vt:lpstr>Lambda 함수 실행 : 변수</vt:lpstr>
      <vt:lpstr>Lambda 함수 실행 : 즉시 실행</vt:lpstr>
      <vt:lpstr>Lambda함수 주의할 점</vt:lpstr>
      <vt:lpstr>내포함수  호출연계</vt:lpstr>
      <vt:lpstr>Nested Function</vt:lpstr>
      <vt:lpstr>함수를 내부함수 정의</vt:lpstr>
      <vt:lpstr>함수를 내부함수 처리</vt:lpstr>
      <vt:lpstr>내외부 함수에 대한 변수 scope</vt:lpstr>
      <vt:lpstr>Closure</vt:lpstr>
      <vt:lpstr>함수 – Closure : context</vt:lpstr>
      <vt:lpstr>함수 – Closure : __closure__</vt:lpstr>
      <vt:lpstr>함수 – Closure : 자유변수(1)</vt:lpstr>
      <vt:lpstr>함수 – Closure : 자유변수(2)</vt:lpstr>
      <vt:lpstr>외부함수  호출연계</vt:lpstr>
      <vt:lpstr>Function Chaining</vt:lpstr>
      <vt:lpstr>함수 연속 실행</vt:lpstr>
      <vt:lpstr>Function Decorator</vt:lpstr>
      <vt:lpstr>Decorator 문법</vt:lpstr>
      <vt:lpstr>Decorator 사용 기법</vt:lpstr>
      <vt:lpstr>Decorator : functools 사용이유</vt:lpstr>
      <vt:lpstr>Decorator 처리 흐름</vt:lpstr>
      <vt:lpstr>Decorator 단순 예시</vt:lpstr>
      <vt:lpstr>Decorator :단순 wrapping 예시</vt:lpstr>
      <vt:lpstr>Decorator:전달함수(파라미터)</vt:lpstr>
      <vt:lpstr>Function decorator : 파라미터</vt:lpstr>
      <vt:lpstr>Functools Module</vt:lpstr>
      <vt:lpstr>Functools Module: 파라미터</vt:lpstr>
      <vt:lpstr>복수 Function decorator 순서</vt:lpstr>
      <vt:lpstr>복수 Function decorator 예시</vt:lpstr>
      <vt:lpstr>함수로  클래스 생성</vt:lpstr>
      <vt:lpstr>사용자 정의 함수 사용</vt:lpstr>
      <vt:lpstr>클래스 생성 함수 정의</vt:lpstr>
      <vt:lpstr>클래스 생성 함수 실행</vt:lpstr>
      <vt:lpstr>Type 함수 사용( 변수 )</vt:lpstr>
      <vt:lpstr>Type 함수 : 클래스 만들기 </vt:lpstr>
      <vt:lpstr>Type 함수 사용</vt:lpstr>
      <vt:lpstr>클래스 생성 함수 정의</vt:lpstr>
      <vt:lpstr>클래스 생성 함수 실행</vt:lpstr>
      <vt:lpstr>Type 함수 사용( 상속 )</vt:lpstr>
      <vt:lpstr>상속 클래스 정의</vt:lpstr>
      <vt:lpstr>클래스 생성 실행</vt:lpstr>
      <vt:lpstr>  내장함수</vt:lpstr>
      <vt:lpstr>Built-in function list</vt:lpstr>
      <vt:lpstr>2.X built-in Functions</vt:lpstr>
      <vt:lpstr>3.X built-in Functions</vt:lpstr>
      <vt:lpstr>도움말 보기 함수</vt:lpstr>
      <vt:lpstr>help함수</vt:lpstr>
      <vt:lpstr>내장 타입 생성 및 변환 함수</vt:lpstr>
      <vt:lpstr>Type 처리 함수</vt:lpstr>
      <vt:lpstr>타입처리 함수 </vt:lpstr>
      <vt:lpstr>Type 함수</vt:lpstr>
      <vt:lpstr>slice 함수</vt:lpstr>
      <vt:lpstr>클래스 내부 정의 함수</vt:lpstr>
      <vt:lpstr>Class Member</vt:lpstr>
      <vt:lpstr>Super() 함수(2.x)</vt:lpstr>
      <vt:lpstr>Super() 함수의 binding(2.x)</vt:lpstr>
      <vt:lpstr>Super() 을 이용한 접근(2.x)</vt:lpstr>
      <vt:lpstr>Property 함수- 객체 직접 정의(1)</vt:lpstr>
      <vt:lpstr>Property함수–객체 직접 정의(2)</vt:lpstr>
      <vt:lpstr>Iterable 처리 함수 </vt:lpstr>
      <vt:lpstr>all()/ any()</vt:lpstr>
      <vt:lpstr>Iterable 처리 함수 – 시점 호출</vt:lpstr>
      <vt:lpstr>Iterable 처리 함수 – range</vt:lpstr>
      <vt:lpstr>인스턴스/클래스 점검 함수 </vt:lpstr>
      <vt:lpstr>issubclass/isinstance 함수</vt:lpstr>
      <vt:lpstr>id/hash 함수</vt:lpstr>
      <vt:lpstr>객체접근 함수</vt:lpstr>
      <vt:lpstr>객체접근 함수</vt:lpstr>
      <vt:lpstr>객체접근 함수: 예시 1</vt:lpstr>
      <vt:lpstr>객체접근 함수: 예시 2</vt:lpstr>
      <vt:lpstr>함수 변수 스코프</vt:lpstr>
      <vt:lpstr>지역변수와 전역변수</vt:lpstr>
      <vt:lpstr>Namespace</vt:lpstr>
      <vt:lpstr>__import__함수</vt:lpstr>
      <vt:lpstr>Vars() 함수</vt:lpstr>
      <vt:lpstr>dir함수</vt:lpstr>
      <vt:lpstr>정렬함수</vt:lpstr>
      <vt:lpstr>Sequence 타입 정렬</vt:lpstr>
      <vt:lpstr>직접 실행 함수들</vt:lpstr>
      <vt:lpstr>Compile 함수</vt:lpstr>
      <vt:lpstr>eval : Expression 실행</vt:lpstr>
      <vt:lpstr>exec : Statement 실행</vt:lpstr>
      <vt:lpstr>Run-time function 처리</vt:lpstr>
      <vt:lpstr>reload/execfile</vt:lpstr>
      <vt:lpstr>High Order Function</vt:lpstr>
      <vt:lpstr>High Order Function</vt:lpstr>
      <vt:lpstr>map 함수</vt:lpstr>
      <vt:lpstr>reduce 함수</vt:lpstr>
      <vt:lpstr>filter 함수</vt:lpstr>
      <vt:lpstr>enumerate 함수</vt:lpstr>
      <vt:lpstr>zip 함수</vt:lpstr>
      <vt:lpstr>포맷 함수</vt:lpstr>
      <vt:lpstr>Input/format/print 함수</vt:lpstr>
      <vt:lpstr>Repr 함수</vt:lpstr>
      <vt:lpstr>변환 함수</vt:lpstr>
      <vt:lpstr>bin/oct/hex/ord/chr/unichar</vt:lpstr>
      <vt:lpstr>수학 관련 함수</vt:lpstr>
      <vt:lpstr>수학 함수 </vt:lpstr>
      <vt:lpstr>File 처리 함수</vt:lpstr>
      <vt:lpstr>파일 관리 함수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629</cp:revision>
  <dcterms:created xsi:type="dcterms:W3CDTF">2015-12-01T07:34:30Z</dcterms:created>
  <dcterms:modified xsi:type="dcterms:W3CDTF">2016-02-26T08:49:19Z</dcterms:modified>
</cp:coreProperties>
</file>