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13"/>
  </p:notesMasterIdLst>
  <p:sldIdLst>
    <p:sldId id="256" r:id="rId2"/>
    <p:sldId id="1197" r:id="rId3"/>
    <p:sldId id="1187" r:id="rId4"/>
    <p:sldId id="1188" r:id="rId5"/>
    <p:sldId id="1189" r:id="rId6"/>
    <p:sldId id="1203" r:id="rId7"/>
    <p:sldId id="1190" r:id="rId8"/>
    <p:sldId id="1043" r:id="rId9"/>
    <p:sldId id="1115" r:id="rId10"/>
    <p:sldId id="1096" r:id="rId11"/>
    <p:sldId id="1116" r:id="rId12"/>
    <p:sldId id="1202" r:id="rId13"/>
    <p:sldId id="1111" r:id="rId14"/>
    <p:sldId id="1112" r:id="rId15"/>
    <p:sldId id="1113" r:id="rId16"/>
    <p:sldId id="1118" r:id="rId17"/>
    <p:sldId id="1198" r:id="rId18"/>
    <p:sldId id="1199" r:id="rId19"/>
    <p:sldId id="1200" r:id="rId20"/>
    <p:sldId id="1201" r:id="rId21"/>
    <p:sldId id="1114" r:id="rId22"/>
    <p:sldId id="1098" r:id="rId23"/>
    <p:sldId id="1205" r:id="rId24"/>
    <p:sldId id="1099" r:id="rId25"/>
    <p:sldId id="1100" r:id="rId26"/>
    <p:sldId id="1204" r:id="rId27"/>
    <p:sldId id="1105" r:id="rId28"/>
    <p:sldId id="1106" r:id="rId29"/>
    <p:sldId id="1107" r:id="rId30"/>
    <p:sldId id="1117" r:id="rId31"/>
    <p:sldId id="1119" r:id="rId32"/>
    <p:sldId id="1120" r:id="rId33"/>
    <p:sldId id="1121" r:id="rId34"/>
    <p:sldId id="1122" r:id="rId35"/>
    <p:sldId id="1123" r:id="rId36"/>
    <p:sldId id="1124" r:id="rId37"/>
    <p:sldId id="1125" r:id="rId38"/>
    <p:sldId id="1129" r:id="rId39"/>
    <p:sldId id="1131" r:id="rId40"/>
    <p:sldId id="1133" r:id="rId41"/>
    <p:sldId id="1135" r:id="rId42"/>
    <p:sldId id="1110" r:id="rId43"/>
    <p:sldId id="1173" r:id="rId44"/>
    <p:sldId id="1174" r:id="rId45"/>
    <p:sldId id="1175" r:id="rId46"/>
    <p:sldId id="1176" r:id="rId47"/>
    <p:sldId id="1177" r:id="rId48"/>
    <p:sldId id="1178" r:id="rId49"/>
    <p:sldId id="1179" r:id="rId50"/>
    <p:sldId id="1180" r:id="rId51"/>
    <p:sldId id="1181" r:id="rId52"/>
    <p:sldId id="1182" r:id="rId53"/>
    <p:sldId id="1183" r:id="rId54"/>
    <p:sldId id="1184" r:id="rId55"/>
    <p:sldId id="1185" r:id="rId56"/>
    <p:sldId id="1075" r:id="rId57"/>
    <p:sldId id="1079" r:id="rId58"/>
    <p:sldId id="1080" r:id="rId59"/>
    <p:sldId id="1077" r:id="rId60"/>
    <p:sldId id="1076" r:id="rId61"/>
    <p:sldId id="1090" r:id="rId62"/>
    <p:sldId id="1078" r:id="rId63"/>
    <p:sldId id="1136" r:id="rId64"/>
    <p:sldId id="1137" r:id="rId65"/>
    <p:sldId id="1138" r:id="rId66"/>
    <p:sldId id="1139" r:id="rId67"/>
    <p:sldId id="1140" r:id="rId68"/>
    <p:sldId id="1141" r:id="rId69"/>
    <p:sldId id="1142" r:id="rId70"/>
    <p:sldId id="1143" r:id="rId71"/>
    <p:sldId id="1144" r:id="rId72"/>
    <p:sldId id="1145" r:id="rId73"/>
    <p:sldId id="1146" r:id="rId74"/>
    <p:sldId id="1147" r:id="rId75"/>
    <p:sldId id="1148" r:id="rId76"/>
    <p:sldId id="1149" r:id="rId77"/>
    <p:sldId id="1150" r:id="rId78"/>
    <p:sldId id="1151" r:id="rId79"/>
    <p:sldId id="1152" r:id="rId80"/>
    <p:sldId id="1153" r:id="rId81"/>
    <p:sldId id="1154" r:id="rId82"/>
    <p:sldId id="1155" r:id="rId83"/>
    <p:sldId id="1156" r:id="rId84"/>
    <p:sldId id="1157" r:id="rId85"/>
    <p:sldId id="1158" r:id="rId86"/>
    <p:sldId id="1072" r:id="rId87"/>
    <p:sldId id="1042" r:id="rId88"/>
    <p:sldId id="1073" r:id="rId89"/>
    <p:sldId id="1071" r:id="rId90"/>
    <p:sldId id="1074" r:id="rId91"/>
    <p:sldId id="1081" r:id="rId92"/>
    <p:sldId id="1083" r:id="rId93"/>
    <p:sldId id="1084" r:id="rId94"/>
    <p:sldId id="1085" r:id="rId95"/>
    <p:sldId id="1086" r:id="rId96"/>
    <p:sldId id="1087" r:id="rId97"/>
    <p:sldId id="1088" r:id="rId98"/>
    <p:sldId id="1159" r:id="rId99"/>
    <p:sldId id="1160" r:id="rId100"/>
    <p:sldId id="1161" r:id="rId101"/>
    <p:sldId id="1162" r:id="rId102"/>
    <p:sldId id="1163" r:id="rId103"/>
    <p:sldId id="1164" r:id="rId104"/>
    <p:sldId id="1165" r:id="rId105"/>
    <p:sldId id="1166" r:id="rId106"/>
    <p:sldId id="1167" r:id="rId107"/>
    <p:sldId id="1168" r:id="rId108"/>
    <p:sldId id="1169" r:id="rId109"/>
    <p:sldId id="1170" r:id="rId110"/>
    <p:sldId id="1171" r:id="rId111"/>
    <p:sldId id="1172" r:id="rId1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822764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br>
              <a:rPr lang="en-US" altLang="ko-KR" sz="9600" dirty="0" smtClean="0"/>
            </a:br>
            <a:r>
              <a:rPr lang="en-US" altLang="ko-KR" sz="9600" dirty="0" smtClean="0"/>
              <a:t>Namespace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binding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모듈에 속한 함수</a:t>
            </a:r>
            <a:r>
              <a:rPr lang="en-US" altLang="ko-KR" dirty="0" smtClean="0"/>
              <a:t>, class, instance</a:t>
            </a:r>
            <a:r>
              <a:rPr lang="ko-KR" altLang="en-US" dirty="0" smtClean="0"/>
              <a:t>는 특정 </a:t>
            </a:r>
            <a:r>
              <a:rPr lang="ko-KR" altLang="en-US" dirty="0" err="1" smtClean="0"/>
              <a:t>바이딩이</a:t>
            </a:r>
            <a:r>
              <a:rPr lang="ko-KR" altLang="en-US" dirty="0" smtClean="0"/>
              <a:t> 안 된 경우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변수를 참조함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980005" y="3212976"/>
            <a:ext cx="4248472" cy="1080120"/>
            <a:chOff x="1979712" y="3320988"/>
            <a:chExt cx="5616624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1979712" y="3320988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모듈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3501008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globals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>
              <a:off x="4067944" y="3861048"/>
              <a:ext cx="864096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755576" y="5024231"/>
            <a:ext cx="2098963" cy="1080120"/>
            <a:chOff x="-1836712" y="5589240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-1836712" y="5589240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함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600" y="5769260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locals()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1" idx="1"/>
            </p:cNvCxnSpPr>
            <p:nvPr/>
          </p:nvCxnSpPr>
          <p:spPr>
            <a:xfrm>
              <a:off x="251520" y="6129300"/>
              <a:ext cx="720080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491880" y="502423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class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2" idx="3"/>
              <a:endCxn id="1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372200" y="499661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instance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r>
                <a:rPr lang="en-US" altLang="ko-KR" sz="1200" b="1" dirty="0" err="1" smtClean="0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3"/>
              <a:endCxn id="2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>
            <a:stCxn id="6" idx="2"/>
            <a:endCxn id="10" idx="0"/>
          </p:cNvCxnSpPr>
          <p:nvPr/>
        </p:nvCxnSpPr>
        <p:spPr>
          <a:xfrm flipH="1">
            <a:off x="1156036" y="4113076"/>
            <a:ext cx="5064791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901051" y="4113076"/>
            <a:ext cx="2319776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22" idx="0"/>
          </p:cNvCxnSpPr>
          <p:nvPr/>
        </p:nvCxnSpPr>
        <p:spPr>
          <a:xfrm>
            <a:off x="6220827" y="4113076"/>
            <a:ext cx="560544" cy="8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받음</a:t>
            </a:r>
            <a:r>
              <a:rPr lang="en-US" altLang="ko-KR" dirty="0" smtClean="0"/>
              <a:t>. 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내부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사용할 함수를 외부에 정의</a:t>
            </a:r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함수로 인식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클래스에서 외부함수를 </a:t>
            </a:r>
            <a:r>
              <a:rPr lang="ko-KR" altLang="en-US" sz="1600" dirty="0" err="1" smtClean="0"/>
              <a:t>메소드로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600" dirty="0" smtClean="0">
                <a:sym typeface="Wingdings" panose="05000000000000000000" pitchFamily="2" charset="2"/>
              </a:rPr>
              <a:t> 인식</a:t>
            </a:r>
            <a:endParaRPr lang="ko-KR" altLang="en-US" sz="1600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36099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method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3645024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self.name </a:t>
            </a:r>
            <a:r>
              <a:rPr lang="en-US" altLang="ko-KR" sz="1200" b="1" dirty="0"/>
              <a:t>= name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3789040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4727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dirty="0" smtClean="0"/>
              <a:t>oo = Foo(“Dahl”)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35693" y="386104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Foo.__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</a:t>
            </a:r>
            <a:r>
              <a:rPr lang="en-US" altLang="ko-KR" sz="1400" dirty="0" err="1" smtClean="0"/>
              <a:t>foo,”Dahl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3491880" y="42930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4015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{'name': 'Dahl'}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2320" y="57747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6660232" y="479715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function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instance: 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429309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6228184" y="4402081"/>
            <a:ext cx="1656184" cy="76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01609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 = Foo(“Dahl”)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429309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Foo.__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</a:t>
            </a:r>
            <a:r>
              <a:rPr lang="en-US" altLang="ko-KR" sz="1200" dirty="0" err="1" smtClean="0"/>
              <a:t>foo,”Dahl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4067944" y="4783529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28184" y="5709902"/>
            <a:ext cx="1656184" cy="74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</a:t>
            </a:r>
            <a:r>
              <a:rPr lang="en-US" altLang="ko-KR" sz="1200" b="1" dirty="0" err="1"/>
              <a:t>lastname</a:t>
            </a:r>
            <a:r>
              <a:rPr lang="en-US" altLang="ko-KR" sz="1200" b="1" dirty="0"/>
              <a:t>': 'Moon', 'name': 'Yong'}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4251" y="60081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7056276" y="5164977"/>
            <a:ext cx="0" cy="5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21297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8691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foo.bar</a:t>
            </a:r>
            <a:r>
              <a:rPr lang="en-US" altLang="ko-KR" sz="1200" dirty="0" smtClean="0"/>
              <a:t>(“Moon”)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600" y="3212976"/>
            <a:ext cx="7867600" cy="2654424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1.32 </a:t>
            </a:r>
            <a:r>
              <a:rPr lang="ko-KR" altLang="en-US" sz="6000" dirty="0" err="1" smtClean="0"/>
              <a:t>메소드에</a:t>
            </a:r>
            <a:r>
              <a:rPr lang="ko-KR" altLang="en-US" sz="6000" dirty="0" smtClean="0"/>
              <a:t> 대한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namespace </a:t>
            </a:r>
            <a:br>
              <a:rPr lang="en-US" altLang="ko-KR" sz="6000" dirty="0" smtClean="0"/>
            </a:br>
            <a:r>
              <a:rPr lang="ko-KR" altLang="en-US" sz="6000" dirty="0" smtClean="0"/>
              <a:t>관리기준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접근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로컬변수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 함수 기준에 따라 네임스페이스를 관리하므로 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내부에 정의된 이름은 로컬과 글로벌로만 인식하므로 클래스나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참조할 경우 명확히 한정자를 정의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64103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445917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600" dirty="0" smtClean="0"/>
              <a:t>self.name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self</a:t>
            </a:r>
            <a:r>
              <a:rPr lang="ko-KR" altLang="en-US" sz="1600" dirty="0" smtClean="0"/>
              <a:t>라는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객체 한정자를 부여해서 </a:t>
            </a:r>
            <a:r>
              <a:rPr lang="ko-KR" altLang="en-US" sz="1600" dirty="0" err="1" smtClean="0"/>
              <a:t>인스턴스에서</a:t>
            </a:r>
            <a:r>
              <a:rPr lang="ko-KR" altLang="en-US" sz="1600" dirty="0" smtClean="0"/>
              <a:t> 있다는 것을 표시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글로벌 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글로벌 네임스페이스는 자기가 작성된 모듈이 </a:t>
            </a:r>
            <a:r>
              <a:rPr lang="en-US" altLang="ko-KR" dirty="0" err="1" smtClean="0"/>
              <a:t>globals</a:t>
            </a:r>
            <a:r>
              <a:rPr lang="ko-KR" altLang="en-US" dirty="0" smtClean="0"/>
              <a:t>로 인식해서 한정자가 없는 경우 </a:t>
            </a:r>
            <a:r>
              <a:rPr lang="en-US" altLang="ko-KR" dirty="0" smtClean="0"/>
              <a:t>local&gt;global&gt;</a:t>
            </a:r>
            <a:r>
              <a:rPr lang="en-US" altLang="ko-KR" dirty="0" err="1" smtClean="0"/>
              <a:t>builtin</a:t>
            </a:r>
            <a:r>
              <a:rPr lang="ko-KR" altLang="en-US" dirty="0" smtClean="0"/>
              <a:t>으로 인식함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4103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메소드는</a:t>
            </a:r>
            <a:r>
              <a:rPr lang="ko-KR" altLang="en-US" dirty="0" smtClean="0"/>
              <a:t> 꼭 한정자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단위의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참조 변수를 정의하면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namespace(__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타입으로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변경하고 싶으면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영역을 불러 직접 갱신해도 됨</a:t>
            </a:r>
            <a:endParaRPr lang="en-US" altLang="ko-KR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16835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4365104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0800000">
            <a:off x="3704342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551723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vvv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한정자없이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에러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한정자를 안 주면 </a:t>
            </a:r>
            <a:r>
              <a:rPr lang="en-US" altLang="ko-KR" dirty="0" smtClean="0"/>
              <a:t>local/global namespace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확인한고</a:t>
            </a:r>
            <a:r>
              <a:rPr lang="ko-KR" altLang="en-US" dirty="0" smtClean="0"/>
              <a:t> 오류 처리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53" y="2780928"/>
            <a:ext cx="4229100" cy="398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한정자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클래스 내에 있으므로 반드시 한정자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클래스나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부여해서 호출해야 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68960"/>
            <a:ext cx="3962400" cy="34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en-US" altLang="ko-KR" dirty="0" smtClean="0"/>
              <a:t>: 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 내의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29" y="2852936"/>
            <a:ext cx="4867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 </a:t>
            </a:r>
            <a:r>
              <a:rPr lang="ko-KR" altLang="en-US" dirty="0" smtClean="0"/>
              <a:t>처리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충돌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동일한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를 관리하므로 이름이 동일시 재할당이 발생해 버림</a:t>
            </a:r>
            <a:endParaRPr lang="en-US" altLang="ko-KR" sz="2800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27527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3140968"/>
            <a:ext cx="3312368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780928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64502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2002170" y="475600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5562174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1678" y="4459715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같은 이름이 존재하면 나중에 할당되는 값으로 변경</a:t>
            </a:r>
            <a:endParaRPr lang="ko-KR" altLang="en-US" sz="16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namespace key/value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함수를 정의하면 </a:t>
            </a:r>
            <a:r>
              <a:rPr lang="ko-KR" altLang="en-US" sz="2800" dirty="0" err="1" smtClean="0"/>
              <a:t>함수명이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namespce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키값으로</a:t>
            </a:r>
            <a:r>
              <a:rPr lang="ko-KR" altLang="en-US" sz="2800" dirty="0" smtClean="0"/>
              <a:t> 정의되고 값으로 함수 객체가 할당 됨</a:t>
            </a:r>
            <a:r>
              <a:rPr lang="en-US" altLang="ko-KR" sz="2800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sz="2800" dirty="0" smtClean="0"/>
              <a:t>동일한 이름으로 모듈에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값만 변경</a:t>
            </a:r>
            <a:endParaRPr lang="en-US" altLang="ko-KR" sz="28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417646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function</a:t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ko-KR" altLang="en-US" sz="5400" dirty="0" smtClean="0"/>
              <a:t>관리 규칙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107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 :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757977"/>
            <a:ext cx="2016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함수는 내부의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처리를 위한 </a:t>
            </a:r>
            <a:r>
              <a:rPr lang="en-US" altLang="ko-KR" sz="1400" dirty="0" smtClean="0"/>
              <a:t>Namespace</a:t>
            </a:r>
            <a:r>
              <a:rPr lang="ko-KR" altLang="en-US" sz="1400" dirty="0" smtClean="0"/>
              <a:t>를 별도로 관리한다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내부함수가 실행되면 외부함수 </a:t>
            </a:r>
            <a:r>
              <a:rPr lang="en-US" altLang="ko-KR" sz="1400" dirty="0" smtClean="0"/>
              <a:t>Namespace</a:t>
            </a:r>
            <a:r>
              <a:rPr lang="ko-KR" altLang="en-US" sz="1400" dirty="0" smtClean="0"/>
              <a:t>를 참조하여 처리할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하위에서 상위는 참조가 가능하나 상위에서 하위는 참조가 불가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함수 내부에서 </a:t>
            </a:r>
            <a:r>
              <a:rPr lang="en-US" altLang="ko-KR" sz="1400" dirty="0" smtClean="0"/>
              <a:t>locals()/</a:t>
            </a:r>
            <a:r>
              <a:rPr lang="en-US" altLang="ko-KR" sz="1400" dirty="0" err="1" smtClean="0"/>
              <a:t>globals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관리 영역 참조가능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3121044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모듈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172896" y="4147219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외부함수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7440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63888" y="528141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내부함수</a:t>
            </a:r>
            <a:endParaRPr lang="en-US" altLang="ko-KR" sz="1400" dirty="0" smtClean="0"/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3806885"/>
            <a:ext cx="0" cy="34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3860894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참조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833059"/>
            <a:ext cx="1320560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영역참조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2464" y="3266793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2464" y="4355116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183289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7" idx="0"/>
            <a:endCxn id="6" idx="2"/>
          </p:cNvCxnSpPr>
          <p:nvPr/>
        </p:nvCxnSpPr>
        <p:spPr>
          <a:xfrm flipV="1">
            <a:off x="1356792" y="4833059"/>
            <a:ext cx="127330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2630096" y="4833059"/>
            <a:ext cx="44544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0"/>
            <a:endCxn id="6" idx="2"/>
          </p:cNvCxnSpPr>
          <p:nvPr/>
        </p:nvCxnSpPr>
        <p:spPr>
          <a:xfrm flipH="1" flipV="1">
            <a:off x="2630096" y="4833059"/>
            <a:ext cx="1390992" cy="448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172896" y="1916832"/>
            <a:ext cx="914400" cy="68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Built-in</a:t>
            </a:r>
          </a:p>
        </p:txBody>
      </p:sp>
      <p:cxnSp>
        <p:nvCxnSpPr>
          <p:cNvPr id="31" name="직선 화살표 연결선 30"/>
          <p:cNvCxnSpPr>
            <a:stCxn id="5" idx="0"/>
            <a:endCxn id="29" idx="2"/>
          </p:cNvCxnSpPr>
          <p:nvPr/>
        </p:nvCxnSpPr>
        <p:spPr>
          <a:xfrm flipV="1">
            <a:off x="2630096" y="2602673"/>
            <a:ext cx="0" cy="518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32464" y="2204864"/>
            <a:ext cx="1152128" cy="270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4752" y="2757977"/>
            <a:ext cx="1296144" cy="2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영역 참조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 기준예시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영역만 관리하고 그 함수가 속한 모듈에서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로 관리 됨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2914"/>
            <a:ext cx="4608512" cy="252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65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 object namespace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</a:t>
            </a:r>
            <a:r>
              <a:rPr lang="en-US" altLang="ko-KR" dirty="0" smtClean="0"/>
              <a:t>function 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객체이므로 함수 객체 내부에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변수를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수 있음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4294"/>
            <a:ext cx="4968552" cy="284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Global/local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dirty="0" smtClean="0"/>
              <a:t>보통 모듈단위로 전역변수</a:t>
            </a:r>
            <a:r>
              <a:rPr lang="en-US" altLang="ko-KR" dirty="0" smtClean="0"/>
              <a:t>( global)</a:t>
            </a:r>
            <a:r>
              <a:rPr lang="ko-KR" altLang="en-US" dirty="0" smtClean="0"/>
              <a:t>과 함수 단위의 지역변수</a:t>
            </a:r>
            <a:r>
              <a:rPr lang="en-US" altLang="ko-KR" dirty="0" smtClean="0"/>
              <a:t>( local)</a:t>
            </a:r>
            <a:r>
              <a:rPr lang="ko-KR" altLang="en-US" dirty="0" smtClean="0"/>
              <a:t>로 구분해서 관리</a:t>
            </a:r>
            <a:endParaRPr lang="en-US" altLang="ko-KR" dirty="0" smtClean="0"/>
          </a:p>
          <a:p>
            <a:pPr marL="365760" lvl="1" indent="0" fontAlgn="base">
              <a:buNone/>
            </a:pPr>
            <a:r>
              <a:rPr lang="en-US" altLang="ko-KR" dirty="0" err="1" smtClean="0"/>
              <a:t>Builtin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기본 제공하는 영역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477" y="347886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변수 검색 기준은 </a:t>
            </a:r>
            <a:r>
              <a:rPr lang="en-US" altLang="ko-KR" dirty="0">
                <a:latin typeface="+mn-ea"/>
              </a:rPr>
              <a:t>Local &gt; Global &gt; Built-in </a:t>
            </a:r>
            <a:r>
              <a:rPr lang="ko-KR" altLang="en-US" dirty="0">
                <a:latin typeface="+mn-ea"/>
              </a:rPr>
              <a:t>영역 순으로 </a:t>
            </a:r>
            <a:r>
              <a:rPr lang="ko-KR" altLang="en-US" dirty="0" smtClean="0">
                <a:latin typeface="+mn-ea"/>
              </a:rPr>
              <a:t>찾는다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5556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전역변수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4365104"/>
            <a:ext cx="3125249" cy="1872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지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참조변수 </a:t>
            </a:r>
            <a:r>
              <a:rPr lang="en-US" altLang="ko-KR" dirty="0" smtClean="0"/>
              <a:t>: local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참조 변수를 함수 내의 </a:t>
            </a:r>
            <a:r>
              <a:rPr lang="en-US" altLang="ko-KR" dirty="0" smtClean="0"/>
              <a:t>local </a:t>
            </a:r>
            <a:r>
              <a:rPr lang="ko-KR" altLang="en-US" dirty="0" smtClean="0"/>
              <a:t>영역에 추가하려면 </a:t>
            </a:r>
            <a:r>
              <a:rPr lang="en-US" altLang="ko-KR" dirty="0" smtClean="0"/>
              <a:t>local namespace(__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__)</a:t>
            </a:r>
            <a:r>
              <a:rPr lang="ko-KR" altLang="en-US" dirty="0" smtClean="0"/>
              <a:t>에 추가해서 처리해서 사용이 가능</a:t>
            </a:r>
            <a:endParaRPr lang="en-US" altLang="ko-KR" dirty="0" smtClean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2004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313253"/>
            <a:ext cx="2448272" cy="1584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r>
              <a:rPr lang="en-US" altLang="ko-KR" dirty="0" err="1" smtClean="0">
                <a:solidFill>
                  <a:schemeClr val="tx1"/>
                </a:solidFill>
              </a:rPr>
              <a:t>func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3305560" y="4699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3692689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var_init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5435764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‘x’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286987"/>
            <a:ext cx="5019675" cy="2646065"/>
          </a:xfrm>
          <a:prstGeom prst="rect">
            <a:avLst/>
          </a:prstGeom>
          <a:noFill/>
          <a:ln>
            <a:noFill/>
            <a:prstDash val="sysDash"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sz="2800" dirty="0" smtClean="0"/>
              <a:t>현재 구현된 영역에 정의된 변수는 전역변수 이고 함수 </a:t>
            </a:r>
            <a:r>
              <a:rPr lang="ko-KR" altLang="en-US" sz="2800" dirty="0" err="1" smtClean="0"/>
              <a:t>정의시</a:t>
            </a:r>
            <a:r>
              <a:rPr lang="ko-KR" altLang="en-US" sz="2800" dirty="0" smtClean="0"/>
              <a:t> 내부에 있는 것은 지역변수이므로 </a:t>
            </a:r>
            <a:r>
              <a:rPr lang="en-US" altLang="ko-KR" sz="2800" dirty="0" smtClean="0"/>
              <a:t>p</a:t>
            </a:r>
            <a:r>
              <a:rPr lang="ko-KR" altLang="en-US" sz="2800" dirty="0" smtClean="0"/>
              <a:t>라는 변수는 지역과 전역에 다 정의 됨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98570" y="47700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함수내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그 내부에 정의된 변수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3"/>
            <a:endCxn id="6" idx="1"/>
          </p:cNvCxnSpPr>
          <p:nvPr/>
        </p:nvCxnSpPr>
        <p:spPr>
          <a:xfrm>
            <a:off x="2885187" y="3843482"/>
            <a:ext cx="3413383" cy="1249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6360" y="337455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외부 변수는 전역변수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005880" y="3374558"/>
            <a:ext cx="4320480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6955" y="3573016"/>
            <a:ext cx="2088232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3588" y="3212976"/>
            <a:ext cx="1188132" cy="3231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 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동일한 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local/global </a:t>
            </a:r>
            <a:r>
              <a:rPr lang="ko-KR" altLang="en-US" dirty="0" smtClean="0"/>
              <a:t>영역에 있으면 별도로 인식하고  </a:t>
            </a:r>
            <a:r>
              <a:rPr lang="ko-KR" altLang="en-US" dirty="0" err="1" smtClean="0"/>
              <a:t>변수명에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이 있어도 단순히 할당일 경우는 에러가 발생하지 않음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321982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30963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 참조는 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immutable </a:t>
            </a:r>
            <a:r>
              <a:rPr lang="ko-KR" altLang="en-US" dirty="0" smtClean="0"/>
              <a:t>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참조만 할 경우는 아무 </a:t>
            </a:r>
            <a:r>
              <a:rPr lang="ko-KR" altLang="en-US" dirty="0" err="1" smtClean="0"/>
              <a:t>이상없이</a:t>
            </a:r>
            <a:r>
              <a:rPr lang="ko-KR" altLang="en-US" dirty="0" smtClean="0"/>
              <a:t> 사용이 가능함</a:t>
            </a:r>
            <a:endParaRPr lang="en-US" altLang="ko-K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349567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모듈의 </a:t>
            </a:r>
            <a:r>
              <a:rPr lang="en-US" altLang="ko-KR" dirty="0" smtClean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6200000">
            <a:off x="2122580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9832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global immutable </a:t>
            </a:r>
            <a:r>
              <a:rPr lang="ko-KR" altLang="en-US" dirty="0" smtClean="0"/>
              <a:t>갱신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에러가 발생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848350" cy="34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356992"/>
            <a:ext cx="259228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75682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result = result +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가 단순 바인딩이 아닌 표현식이라서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를 명기해야 함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427984" y="3356992"/>
            <a:ext cx="1296144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immutuable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사용을 할 경우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키워드로 정의가 필요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9"/>
            <a:ext cx="3398515" cy="232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3587" y="3140968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모듈의 </a:t>
            </a:r>
            <a:r>
              <a:rPr lang="en-US" altLang="ko-KR" dirty="0" smtClean="0">
                <a:solidFill>
                  <a:schemeClr val="tx1"/>
                </a:solidFill>
              </a:rPr>
              <a:t>namespace(global)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3587" y="5157192"/>
            <a:ext cx="2448272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namespace(local)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 rot="16200000">
            <a:off x="1786535" y="4534264"/>
            <a:ext cx="5349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3787" y="46165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881" y="5733256"/>
            <a:ext cx="307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, float </a:t>
            </a:r>
            <a:r>
              <a:rPr lang="ko-KR" altLang="en-US" dirty="0" smtClean="0"/>
              <a:t>등이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키워드로 명기해야 변수의 값이 대치됨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global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mutable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Global Mutable </a:t>
            </a:r>
            <a:r>
              <a:rPr lang="ko-KR" altLang="en-US" dirty="0" smtClean="0"/>
              <a:t>변수를 인자로 </a:t>
            </a:r>
            <a:r>
              <a:rPr lang="ko-KR" altLang="en-US" dirty="0" err="1" smtClean="0"/>
              <a:t>전달시</a:t>
            </a:r>
            <a:r>
              <a:rPr lang="ko-KR" altLang="en-US" dirty="0"/>
              <a:t> </a:t>
            </a:r>
            <a:r>
              <a:rPr lang="ko-KR" altLang="en-US" dirty="0" smtClean="0"/>
              <a:t>실제 객체 </a:t>
            </a:r>
            <a:r>
              <a:rPr lang="ko-KR" altLang="en-US" dirty="0" err="1" smtClean="0"/>
              <a:t>레퍼런스가</a:t>
            </a:r>
            <a:r>
              <a:rPr lang="ko-KR" altLang="en-US" dirty="0" smtClean="0"/>
              <a:t> 전달되므로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로 지정하지 않아도 내부 원소가 변경됨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1125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nonlocal(3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Nonlocal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</a:t>
            </a:r>
            <a:r>
              <a:rPr lang="ko-KR" altLang="en-US" dirty="0" smtClean="0"/>
              <a:t>변수는 참조는 가능하지만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영역이 다르면 갱신할 경우 예외처리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67136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외부 함수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3480" y="3248980"/>
            <a:ext cx="216024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</a:t>
            </a:r>
            <a:r>
              <a:rPr lang="ko-KR" altLang="en-US">
                <a:solidFill>
                  <a:schemeClr val="tx1"/>
                </a:solidFill>
              </a:rPr>
              <a:t>부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함수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899384" y="3767158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표현식사용시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에러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에러가 발생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94" y="2852936"/>
            <a:ext cx="6305550" cy="38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1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외부함수 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  <a:r>
              <a:rPr lang="en-US" altLang="ko-KR" dirty="0" smtClean="0"/>
              <a:t> immutable </a:t>
            </a:r>
            <a:r>
              <a:rPr lang="ko-KR" altLang="en-US" dirty="0" smtClean="0"/>
              <a:t>변수에 대해 </a:t>
            </a:r>
            <a:r>
              <a:rPr lang="ko-KR" altLang="en-US" dirty="0" err="1" smtClean="0"/>
              <a:t>표현식에서</a:t>
            </a:r>
            <a:r>
              <a:rPr lang="ko-KR" altLang="en-US" dirty="0" smtClean="0"/>
              <a:t> 사용할 경우 꼭</a:t>
            </a:r>
            <a:r>
              <a:rPr lang="en-US" altLang="ko-KR" dirty="0" smtClean="0"/>
              <a:t> nonlocal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정의 후에 </a:t>
            </a:r>
            <a:r>
              <a:rPr lang="ko-KR" altLang="en-US" dirty="0" smtClean="0"/>
              <a:t>사용 가능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488832" cy="370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local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관리 규칙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내부에 정의된 변수를 전부 로컬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로 관리하므로 타입과 관련 없이 변경됨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907704" y="5877272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877272"/>
            <a:ext cx="19442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로컬변수 </a:t>
            </a:r>
            <a:r>
              <a:rPr lang="en-US" altLang="ko-KR" dirty="0" smtClean="0">
                <a:solidFill>
                  <a:schemeClr val="tx1"/>
                </a:solidFill>
              </a:rPr>
              <a:t>namespace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3"/>
            <a:endCxn id="6" idx="1"/>
          </p:cNvCxnSpPr>
          <p:nvPr/>
        </p:nvCxnSpPr>
        <p:spPr>
          <a:xfrm>
            <a:off x="3851920" y="616530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9425"/>
            <a:ext cx="5400600" cy="244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대한 타입 체크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참조변수이므로 다양한 타입이 처리되므로 내부 </a:t>
            </a:r>
            <a:r>
              <a:rPr lang="ko-KR" altLang="en-US" dirty="0" err="1" smtClean="0"/>
              <a:t>로직상</a:t>
            </a:r>
            <a:r>
              <a:rPr lang="ko-KR" altLang="en-US" dirty="0" smtClean="0"/>
              <a:t> 특정타입만 되는 경우는 추가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구현해야 함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056784" cy="36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ko-KR" altLang="en-US" dirty="0" err="1"/>
              <a:t>이름별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함수의 로컬변수로 관리하므로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존재하므로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처리가 가능함 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03" y="3501008"/>
            <a:ext cx="49339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가변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가변</a:t>
            </a:r>
            <a:r>
              <a:rPr lang="en-US" altLang="ko-KR" dirty="0" smtClean="0"/>
              <a:t>(*[tuple], **[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])</a:t>
            </a:r>
            <a:r>
              <a:rPr lang="ko-KR" altLang="en-US" dirty="0" smtClean="0"/>
              <a:t>로 처리하도록 정의하면 </a:t>
            </a:r>
            <a:r>
              <a:rPr lang="en-US" altLang="ko-KR" dirty="0" err="1" smtClean="0"/>
              <a:t>agrs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kwargs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들어오는 인자를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768752" cy="34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등의 단위로 작업공간을 두고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기준으로 식별한다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단위로 동일한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가진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객체 등을 관리해서 이중으로 발생하지 않도록 처리해야 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Runtime</a:t>
            </a:r>
            <a:r>
              <a:rPr lang="ko-KR" altLang="en-US" dirty="0" smtClean="0"/>
              <a:t>에 로컬변수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locals()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검색해서 처리해야 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Runtime</a:t>
            </a:r>
            <a:r>
              <a:rPr lang="ko-KR" altLang="en-US" dirty="0" smtClean="0"/>
              <a:t>에 입력된 것을 직접 변수로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로 인식하지 않음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4807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인자에서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주어진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인자의 개수를 맞추기 위해 인자전달을 위해 함수 호출에서 위치인자</a:t>
            </a:r>
            <a:r>
              <a:rPr lang="en-US" altLang="ko-KR" dirty="0" smtClean="0"/>
              <a:t>(*), </a:t>
            </a:r>
            <a:r>
              <a:rPr lang="ko-KR" altLang="en-US" dirty="0" smtClean="0"/>
              <a:t>키워드인자</a:t>
            </a:r>
            <a:r>
              <a:rPr lang="en-US" altLang="ko-KR" dirty="0" smtClean="0"/>
              <a:t>(**)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unpack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424847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Class</a:t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ko-KR" altLang="en-US" sz="5400" dirty="0" smtClean="0"/>
              <a:t>관리 규칙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91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38600"/>
            <a:ext cx="8155632" cy="1828800"/>
          </a:xfrm>
        </p:spPr>
        <p:txBody>
          <a:bodyPr>
            <a:noAutofit/>
          </a:bodyPr>
          <a:lstStyle/>
          <a:p>
            <a:pPr algn="r"/>
            <a:r>
              <a:rPr lang="en-US" altLang="ko-KR" sz="6000" dirty="0" smtClean="0"/>
              <a:t>2.1 Python</a:t>
            </a:r>
            <a:r>
              <a:rPr lang="en-US" altLang="ko-KR" sz="6000" dirty="0"/>
              <a:t> </a:t>
            </a:r>
            <a:r>
              <a:rPr lang="en-US" altLang="ko-KR" sz="6000" dirty="0" smtClean="0"/>
              <a:t>class </a:t>
            </a:r>
            <a:r>
              <a:rPr lang="ko-KR" altLang="en-US" sz="6000" dirty="0" smtClean="0"/>
              <a:t>구조</a:t>
            </a: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클래스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모든 클래스는 </a:t>
            </a:r>
            <a:r>
              <a:rPr lang="en-US" altLang="ko-KR" dirty="0" smtClean="0"/>
              <a:t>object class</a:t>
            </a:r>
            <a:r>
              <a:rPr lang="ko-KR" altLang="en-US" dirty="0" smtClean="0"/>
              <a:t>를 상속하며 모든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 의해 만들어진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83768" y="371703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object 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95938" y="522920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20072" y="443711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7" idx="0"/>
            <a:endCxn id="3" idx="2"/>
          </p:cNvCxnSpPr>
          <p:nvPr/>
        </p:nvCxnSpPr>
        <p:spPr>
          <a:xfrm flipH="1" flipV="1">
            <a:off x="3347864" y="4437112"/>
            <a:ext cx="1217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8" idx="1"/>
            <a:endCxn id="3" idx="3"/>
          </p:cNvCxnSpPr>
          <p:nvPr/>
        </p:nvCxnSpPr>
        <p:spPr>
          <a:xfrm flipH="1" flipV="1">
            <a:off x="4211960" y="4077072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1"/>
            <a:endCxn id="7" idx="3"/>
          </p:cNvCxnSpPr>
          <p:nvPr/>
        </p:nvCxnSpPr>
        <p:spPr>
          <a:xfrm flipH="1">
            <a:off x="4224130" y="4797152"/>
            <a:ext cx="99594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9872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20749" y="5570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32650" y="38924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클래스 구조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__class__ </a:t>
            </a:r>
            <a:r>
              <a:rPr lang="ko-KR" altLang="en-US" dirty="0" smtClean="0"/>
              <a:t>에 자기를 만든 클래스가 표시되고 </a:t>
            </a:r>
            <a:r>
              <a:rPr lang="en-US" altLang="ko-KR" dirty="0" smtClean="0"/>
              <a:t>__bases__</a:t>
            </a:r>
            <a:r>
              <a:rPr lang="ko-KR" altLang="en-US" dirty="0" smtClean="0"/>
              <a:t>에 상속한 클래스를 표시</a:t>
            </a:r>
            <a:endParaRPr lang="en-US" altLang="ko-KR" dirty="0" smtClean="0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15" y="4118291"/>
            <a:ext cx="2619375" cy="81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16" y="5150321"/>
            <a:ext cx="26193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5812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330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2 </a:t>
            </a:r>
            <a:r>
              <a:rPr lang="ko-KR" altLang="en-US" u="sng" dirty="0"/>
              <a:t>버</a:t>
            </a:r>
            <a:r>
              <a:rPr lang="ko-KR" altLang="en-US" u="sng" dirty="0" smtClean="0"/>
              <a:t>전</a:t>
            </a:r>
            <a:endParaRPr lang="ko-KR" alt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364088" y="330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3</a:t>
            </a:r>
            <a:r>
              <a:rPr lang="en-US" altLang="ko-KR" u="sng" dirty="0" smtClean="0"/>
              <a:t> </a:t>
            </a:r>
            <a:r>
              <a:rPr lang="ko-KR" altLang="en-US" u="sng" dirty="0"/>
              <a:t>버</a:t>
            </a:r>
            <a:r>
              <a:rPr lang="ko-KR" altLang="en-US" u="sng" dirty="0" smtClean="0"/>
              <a:t>전</a:t>
            </a:r>
            <a:endParaRPr lang="ko-KR" altLang="en-US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class </a:t>
            </a:r>
            <a:r>
              <a:rPr lang="ko-KR" altLang="en-US" dirty="0" smtClean="0"/>
              <a:t>속성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속성을 관리하는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생성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4149080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8104" y="4149080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635896" y="46531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48691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자식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부모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제외하면 자기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내에서 관리하는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존재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97" y="3429000"/>
            <a:ext cx="45720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관리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7549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 smtClean="0">
                <a:latin typeface="+mn-ea"/>
              </a:rPr>
              <a:t>Import</a:t>
            </a:r>
            <a:r>
              <a:rPr lang="ko-KR" altLang="en-US" sz="2800" dirty="0" smtClean="0">
                <a:latin typeface="+mn-ea"/>
              </a:rPr>
              <a:t>로 패키지를 포함한 모듈을 호출하여 모듈처리 시 식별이 명확하도록 작업공간을 분리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프로젝트는 </a:t>
            </a:r>
            <a:r>
              <a:rPr lang="en-US" altLang="ko-KR" sz="2800" dirty="0" err="1" smtClean="0">
                <a:latin typeface="+mn-ea"/>
              </a:rPr>
              <a:t>pythonpath</a:t>
            </a:r>
            <a:r>
              <a:rPr lang="ko-KR" altLang="en-US" sz="2800" dirty="0" smtClean="0">
                <a:latin typeface="+mn-ea"/>
              </a:rPr>
              <a:t>를 기준으로 관리해서 </a:t>
            </a:r>
            <a:r>
              <a:rPr lang="ko-KR" altLang="en-US" sz="2800" dirty="0" err="1" smtClean="0">
                <a:latin typeface="+mn-ea"/>
              </a:rPr>
              <a:t>로드함</a:t>
            </a:r>
            <a:r>
              <a:rPr lang="en-US" altLang="ko-KR" sz="2800" dirty="0" smtClean="0">
                <a:latin typeface="+mn-ea"/>
              </a:rPr>
              <a:t>. 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7984" y="356034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객체이므로 이름공간관리 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83568" y="3929674"/>
            <a:ext cx="2808312" cy="2163622"/>
            <a:chOff x="1199088" y="4255360"/>
            <a:chExt cx="4472448" cy="2860794"/>
          </a:xfrm>
        </p:grpSpPr>
        <p:sp>
          <p:nvSpPr>
            <p:cNvPr id="4" name="직사각형 3"/>
            <p:cNvSpPr/>
            <p:nvPr/>
          </p:nvSpPr>
          <p:spPr>
            <a:xfrm>
              <a:off x="1199088" y="4255360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프로젝</a:t>
              </a:r>
              <a:r>
                <a:rPr lang="ko-KR" altLang="en-US" sz="1200" dirty="0"/>
                <a:t>트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18664" y="4753805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9328" y="5244629"/>
              <a:ext cx="1296144" cy="327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4168" y="5722763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모</a:t>
              </a:r>
              <a:r>
                <a:rPr lang="ko-KR" altLang="en-US" sz="1200" dirty="0"/>
                <a:t>듈</a:t>
              </a:r>
            </a:p>
          </p:txBody>
        </p:sp>
        <p:cxnSp>
          <p:nvCxnSpPr>
            <p:cNvPr id="12" name="꺾인 연결선 11"/>
            <p:cNvCxnSpPr>
              <a:stCxn id="4" idx="2"/>
              <a:endCxn id="5" idx="1"/>
            </p:cNvCxnSpPr>
            <p:nvPr/>
          </p:nvCxnSpPr>
          <p:spPr>
            <a:xfrm rot="16200000" flipH="1">
              <a:off x="1865494" y="4564243"/>
              <a:ext cx="334836" cy="37150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5" idx="2"/>
              <a:endCxn id="6" idx="1"/>
            </p:cNvCxnSpPr>
            <p:nvPr/>
          </p:nvCxnSpPr>
          <p:spPr>
            <a:xfrm rot="16200000" flipH="1">
              <a:off x="2949424" y="4998333"/>
              <a:ext cx="327217" cy="49259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" idx="2"/>
              <a:endCxn id="10" idx="1"/>
            </p:cNvCxnSpPr>
            <p:nvPr/>
          </p:nvCxnSpPr>
          <p:spPr>
            <a:xfrm rot="16200000" flipH="1">
              <a:off x="2717777" y="5229980"/>
              <a:ext cx="805351" cy="5074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55976" y="6309320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75392" y="6788937"/>
              <a:ext cx="1296144" cy="3272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클래스</a:t>
              </a:r>
              <a:endParaRPr lang="ko-KR" altLang="en-US" sz="1200" dirty="0"/>
            </a:p>
          </p:txBody>
        </p:sp>
        <p:cxnSp>
          <p:nvCxnSpPr>
            <p:cNvPr id="23" name="꺾인 연결선 22"/>
            <p:cNvCxnSpPr>
              <a:stCxn id="10" idx="2"/>
              <a:endCxn id="20" idx="1"/>
            </p:cNvCxnSpPr>
            <p:nvPr/>
          </p:nvCxnSpPr>
          <p:spPr>
            <a:xfrm rot="16200000" flipH="1">
              <a:off x="3977634" y="6094586"/>
              <a:ext cx="422949" cy="33373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0" idx="2"/>
              <a:endCxn id="21" idx="1"/>
            </p:cNvCxnSpPr>
            <p:nvPr/>
          </p:nvCxnSpPr>
          <p:spPr>
            <a:xfrm rot="16200000" flipH="1">
              <a:off x="3747533" y="6324687"/>
              <a:ext cx="902566" cy="3531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www.pasteur.fr/formation/infobio/python/images/module_co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1681"/>
            <a:ext cx="4826521" cy="20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instance </a:t>
            </a:r>
            <a:r>
              <a:rPr lang="ko-KR" altLang="en-US" dirty="0" smtClean="0"/>
              <a:t>속성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속성이 생성되고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속성들을 추가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259504" y="4328960"/>
            <a:ext cx="484632" cy="6122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4494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생</a:t>
            </a:r>
            <a:r>
              <a:rPr lang="ko-KR" altLang="en-US"/>
              <a:t>성</a:t>
            </a:r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8304" y="4494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가진 속성들만 각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만들어짐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49080"/>
            <a:ext cx="3581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속성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정의하면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내의 속성이 생성되고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를 생성시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속성들을 추가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메소</a:t>
            </a:r>
            <a:r>
              <a:rPr lang="ko-KR" altLang="en-US" dirty="0" err="1">
                <a:solidFill>
                  <a:schemeClr val="tx1"/>
                </a:solidFill>
              </a:rPr>
              <a:t>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locals()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6296" y="42988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Scope(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확장자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인스턴스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표시</a:t>
            </a:r>
            <a:endParaRPr lang="ko-KR" altLang="en-US" sz="1200" dirty="0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2360721" y="4302388"/>
            <a:ext cx="484632" cy="642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31434" y="4439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삽입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함수와 동일한 영역을 가지므로 </a:t>
            </a:r>
            <a:r>
              <a:rPr lang="en-US" altLang="ko-KR" dirty="0" err="1" smtClean="0"/>
              <a:t>getPerson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내의 </a:t>
            </a:r>
            <a:r>
              <a:rPr lang="en-US" altLang="ko-KR" dirty="0" err="1" smtClean="0"/>
              <a:t>var_mt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지정하면 별도의 영역으로 관리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7477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</a:t>
            </a:r>
            <a:r>
              <a:rPr lang="ko-KR" altLang="en-US" dirty="0" smtClean="0"/>
              <a:t>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에 따른 검색흐름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4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4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 역할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Class: </a:t>
            </a:r>
            <a:r>
              <a:rPr lang="ko-KR" altLang="en-US" dirty="0" smtClean="0"/>
              <a:t> 네임스페이스 역할을 수행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Method : </a:t>
            </a:r>
            <a:r>
              <a:rPr lang="ko-KR" altLang="en-US" dirty="0" smtClean="0"/>
              <a:t> 네임스페이스 역할을 수행 못함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명확하게 한정자를 부여해야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19876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name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내부의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오류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오류메시지 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en-US" altLang="ko-KR" dirty="0" smtClean="0"/>
              <a:t>undefined </a:t>
            </a:r>
            <a:r>
              <a:rPr lang="ko-KR" altLang="en-US" dirty="0"/>
              <a:t> </a:t>
            </a:r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  B.name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en-US" altLang="ko-KR" sz="1000" b="1" dirty="0"/>
              <a:t>b = B()</a:t>
            </a:r>
          </a:p>
          <a:p>
            <a:r>
              <a:rPr lang="en-US" altLang="ko-KR" sz="1000" b="1" dirty="0"/>
              <a:t>print b.name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1796" y="52292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한정자로 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지정해서 처리됨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/>
              <a:t>variable </a:t>
            </a: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95936" y="3645024"/>
            <a:ext cx="936104" cy="1224136"/>
          </a:xfrm>
          <a:prstGeom prst="rightArrow">
            <a:avLst>
              <a:gd name="adj1" fmla="val 58566"/>
              <a:gd name="adj2" fmla="val 248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한정자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부</a:t>
            </a:r>
            <a:r>
              <a:rPr lang="ko-KR" altLang="en-US" sz="1400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23736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함수와 객체 </a:t>
            </a:r>
            <a:r>
              <a:rPr lang="ko-KR" altLang="en-US" dirty="0" err="1" smtClean="0"/>
              <a:t>두영역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dirty="0" smtClean="0"/>
              <a:t>함수는 함수이면서 객체이므로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전부 가지고 처리됨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68241" y="3369971"/>
            <a:ext cx="7288136" cy="3083363"/>
            <a:chOff x="668240" y="2897324"/>
            <a:chExt cx="8147431" cy="3556011"/>
          </a:xfrm>
        </p:grpSpPr>
        <p:grpSp>
          <p:nvGrpSpPr>
            <p:cNvPr id="8" name="그룹 7"/>
            <p:cNvGrpSpPr/>
            <p:nvPr/>
          </p:nvGrpSpPr>
          <p:grpSpPr>
            <a:xfrm>
              <a:off x="668240" y="2897324"/>
              <a:ext cx="3810047" cy="3556011"/>
              <a:chOff x="467544" y="1916832"/>
              <a:chExt cx="4317048" cy="4536503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172896" y="3121044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모듈</a:t>
                </a:r>
                <a:endParaRPr lang="en-US" altLang="ko-KR" sz="1200" dirty="0" smtClean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72896" y="4147219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외부함수</a:t>
                </a:r>
                <a:endParaRPr lang="en-US" altLang="ko-KR" sz="1200" dirty="0" smtClean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99592" y="528141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내부함수</a:t>
                </a:r>
                <a:endParaRPr lang="en-US" altLang="ko-KR" sz="1200" dirty="0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217440" y="528141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내부함수</a:t>
                </a:r>
                <a:endParaRPr lang="en-US" altLang="ko-KR" sz="1200" dirty="0" smtClean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563888" y="528141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내부함수</a:t>
                </a:r>
                <a:endParaRPr lang="en-US" altLang="ko-KR" sz="1200" dirty="0" smtClean="0"/>
              </a:p>
            </p:txBody>
          </p:sp>
          <p:cxnSp>
            <p:nvCxnSpPr>
              <p:cNvPr id="30" name="직선 화살표 연결선 29"/>
              <p:cNvCxnSpPr>
                <a:stCxn id="24" idx="0"/>
                <a:endCxn id="22" idx="2"/>
              </p:cNvCxnSpPr>
              <p:nvPr/>
            </p:nvCxnSpPr>
            <p:spPr>
              <a:xfrm flipV="1">
                <a:off x="2630096" y="3806885"/>
                <a:ext cx="0" cy="3403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83568" y="3860894"/>
                <a:ext cx="1296144" cy="3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영역 참조</a:t>
                </a:r>
                <a:endParaRPr lang="ko-KR" alt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7544" y="4833059"/>
                <a:ext cx="1320560" cy="3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영역참조</a:t>
                </a:r>
                <a:endParaRPr lang="ko-KR" altLang="en-US" sz="12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632464" y="3266793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632464" y="4355116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55576" y="6183289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123728" y="6183289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491880" y="6183289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27" idx="0"/>
                <a:endCxn id="24" idx="2"/>
              </p:cNvCxnSpPr>
              <p:nvPr/>
            </p:nvCxnSpPr>
            <p:spPr>
              <a:xfrm flipV="1">
                <a:off x="1356792" y="4833059"/>
                <a:ext cx="1273304" cy="4483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stCxn id="28" idx="0"/>
              </p:cNvCxnSpPr>
              <p:nvPr/>
            </p:nvCxnSpPr>
            <p:spPr>
              <a:xfrm flipH="1" flipV="1">
                <a:off x="2630096" y="4833059"/>
                <a:ext cx="44544" cy="4483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29" idx="0"/>
                <a:endCxn id="24" idx="2"/>
              </p:cNvCxnSpPr>
              <p:nvPr/>
            </p:nvCxnSpPr>
            <p:spPr>
              <a:xfrm flipH="1" flipV="1">
                <a:off x="2630096" y="4833059"/>
                <a:ext cx="1390992" cy="4483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2172896" y="1916832"/>
                <a:ext cx="914400" cy="685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Built-in</a:t>
                </a:r>
              </a:p>
            </p:txBody>
          </p:sp>
          <p:cxnSp>
            <p:nvCxnSpPr>
              <p:cNvPr id="42" name="직선 화살표 연결선 41"/>
              <p:cNvCxnSpPr>
                <a:stCxn id="22" idx="0"/>
                <a:endCxn id="41" idx="2"/>
              </p:cNvCxnSpPr>
              <p:nvPr/>
            </p:nvCxnSpPr>
            <p:spPr>
              <a:xfrm flipV="1">
                <a:off x="2630096" y="2602673"/>
                <a:ext cx="0" cy="5183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632464" y="2204864"/>
                <a:ext cx="1152128" cy="270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24752" y="2757977"/>
                <a:ext cx="1296144" cy="3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영역 참조</a:t>
                </a:r>
                <a:endParaRPr lang="ko-KR" altLang="en-US" sz="12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071255" y="2897324"/>
              <a:ext cx="3744416" cy="3556011"/>
              <a:chOff x="467544" y="2010544"/>
              <a:chExt cx="4320480" cy="444279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172896" y="201054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Base class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172896" y="337869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class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9592" y="48908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instance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17440" y="48908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instance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3888" y="48908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instance</a:t>
                </a:r>
              </a:p>
            </p:txBody>
          </p:sp>
          <p:cxnSp>
            <p:nvCxnSpPr>
              <p:cNvPr id="50" name="직선 화살표 연결선 49"/>
              <p:cNvCxnSpPr>
                <a:stCxn id="46" idx="0"/>
                <a:endCxn id="45" idx="2"/>
              </p:cNvCxnSpPr>
              <p:nvPr/>
            </p:nvCxnSpPr>
            <p:spPr>
              <a:xfrm flipV="1">
                <a:off x="2630096" y="2924944"/>
                <a:ext cx="0" cy="453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46" idx="2"/>
                <a:endCxn id="47" idx="0"/>
              </p:cNvCxnSpPr>
              <p:nvPr/>
            </p:nvCxnSpPr>
            <p:spPr>
              <a:xfrm flipH="1">
                <a:off x="1356792" y="4293096"/>
                <a:ext cx="1273304" cy="597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6" idx="2"/>
                <a:endCxn id="48" idx="0"/>
              </p:cNvCxnSpPr>
              <p:nvPr/>
            </p:nvCxnSpPr>
            <p:spPr>
              <a:xfrm>
                <a:off x="2630096" y="4293096"/>
                <a:ext cx="44544" cy="597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46" idx="2"/>
                <a:endCxn id="49" idx="0"/>
              </p:cNvCxnSpPr>
              <p:nvPr/>
            </p:nvCxnSpPr>
            <p:spPr>
              <a:xfrm>
                <a:off x="2630096" y="4293096"/>
                <a:ext cx="1390992" cy="597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209327" y="2996952"/>
                <a:ext cx="770384" cy="34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상</a:t>
                </a:r>
                <a:r>
                  <a:rPr lang="ko-KR" altLang="en-US" sz="1200" dirty="0"/>
                  <a:t>속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7544" y="4293096"/>
                <a:ext cx="1320560" cy="576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err="1" smtClean="0"/>
                  <a:t>인스턴스</a:t>
                </a:r>
                <a:r>
                  <a:rPr lang="ko-KR" altLang="en-US" sz="1200" dirty="0" smtClean="0"/>
                  <a:t> 생성</a:t>
                </a:r>
                <a:endParaRPr lang="ko-KR" altLang="en-US" sz="12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635896" y="2204864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635896" y="365587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755576" y="609329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123728" y="609329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491880" y="6093296"/>
                <a:ext cx="1152128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Dict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{}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115616" y="2977207"/>
            <a:ext cx="235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/>
              <a:t>함수 영역</a:t>
            </a:r>
            <a:endParaRPr lang="ko-KR" altLang="en-US" sz="1400" b="1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5198780" y="2975718"/>
            <a:ext cx="235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/>
              <a:t>객</a:t>
            </a:r>
            <a:r>
              <a:rPr lang="ko-KR" altLang="en-US" sz="1400" b="1" u="sng" dirty="0"/>
              <a:t>체</a:t>
            </a:r>
            <a:r>
              <a:rPr lang="ko-KR" altLang="en-US" sz="1400" b="1" u="sng" dirty="0" smtClean="0"/>
              <a:t> 영역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1512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Binding class/instance variable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a.name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접근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a.A_name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A_name</a:t>
            </a:r>
            <a:r>
              <a:rPr lang="ko-KR" altLang="en-US" dirty="0" smtClean="0"/>
              <a:t>을 접근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19876" y="3140968"/>
            <a:ext cx="5552324" cy="2878989"/>
            <a:chOff x="819876" y="3140968"/>
            <a:chExt cx="6848468" cy="2878989"/>
          </a:xfrm>
        </p:grpSpPr>
        <p:sp>
          <p:nvSpPr>
            <p:cNvPr id="3" name="직사각형 2"/>
            <p:cNvSpPr/>
            <p:nvPr/>
          </p:nvSpPr>
          <p:spPr>
            <a:xfrm>
              <a:off x="819876" y="3140968"/>
              <a:ext cx="3312368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class A() :</a:t>
              </a:r>
            </a:p>
            <a:p>
              <a:r>
                <a:rPr lang="en-US" altLang="ko-KR" sz="1000" b="1" dirty="0"/>
                <a:t>    name = " class variable"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= "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class variable "</a:t>
              </a:r>
            </a:p>
            <a:p>
              <a:r>
                <a:rPr lang="en-US" altLang="ko-KR" sz="1000" b="1" dirty="0"/>
                <a:t>    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def</a:t>
              </a:r>
              <a:r>
                <a:rPr lang="en-US" altLang="ko-KR" sz="1000" b="1" dirty="0"/>
                <a:t>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__(self, name=None) :</a:t>
              </a:r>
            </a:p>
            <a:p>
              <a:r>
                <a:rPr lang="en-US" altLang="ko-KR" sz="1000" b="1" dirty="0"/>
                <a:t>        self.name = name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3140968"/>
              <a:ext cx="2160240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a = A("</a:t>
              </a:r>
              <a:r>
                <a:rPr lang="en-US" altLang="ko-KR" sz="1000" b="1" dirty="0" smtClean="0"/>
                <a:t>instance variable")</a:t>
              </a:r>
            </a:p>
            <a:p>
              <a:r>
                <a:rPr lang="en-US" altLang="ko-KR" sz="1000" b="1" dirty="0" smtClean="0"/>
                <a:t>a.name</a:t>
              </a:r>
            </a:p>
            <a:p>
              <a:r>
                <a:rPr lang="en-US" altLang="ko-KR" sz="1000" b="1" dirty="0" err="1" smtClean="0"/>
                <a:t>a.A_name</a:t>
              </a:r>
              <a:endParaRPr lang="ko-KR" altLang="en-US" sz="1000" b="1" dirty="0"/>
            </a:p>
          </p:txBody>
        </p:sp>
        <p:cxnSp>
          <p:nvCxnSpPr>
            <p:cNvPr id="11" name="직선 화살표 연결선 10"/>
            <p:cNvCxnSpPr>
              <a:stCxn id="6" idx="1"/>
              <a:endCxn id="3" idx="3"/>
            </p:cNvCxnSpPr>
            <p:nvPr/>
          </p:nvCxnSpPr>
          <p:spPr>
            <a:xfrm flipH="1">
              <a:off x="4132244" y="3843046"/>
              <a:ext cx="1375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08104" y="5057681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{'name': '</a:t>
              </a:r>
              <a:r>
                <a:rPr lang="en-US" altLang="ko-KR" sz="1000" b="1" dirty="0" err="1"/>
                <a:t>instanc</a:t>
              </a:r>
              <a:r>
                <a:rPr lang="en-US" altLang="ko-KR" sz="1000" b="1" dirty="0"/>
                <a:t> variable'}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761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6" idx="2"/>
              <a:endCxn id="18" idx="0"/>
            </p:cNvCxnSpPr>
            <p:nvPr/>
          </p:nvCxnSpPr>
          <p:spPr>
            <a:xfrm>
              <a:off x="6588224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9876" y="5057681"/>
              <a:ext cx="3312368" cy="96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{'__module__': '__main__', '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': ' </a:t>
              </a:r>
              <a:r>
                <a:rPr lang="en-US" altLang="ko-KR" sz="1000" b="1" dirty="0" err="1"/>
                <a:t>A_name</a:t>
              </a:r>
              <a:r>
                <a:rPr lang="en-US" altLang="ko-KR" sz="1000" b="1" dirty="0"/>
                <a:t> class variable ', 'name': ' class variable', '__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__': &lt;function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 at 0x10577CF0&gt;, '__doc__': None}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078" y="478068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6" name="직선 화살표 연결선 25"/>
            <p:cNvCxnSpPr>
              <a:stCxn id="3" idx="2"/>
              <a:endCxn id="15" idx="0"/>
            </p:cNvCxnSpPr>
            <p:nvPr/>
          </p:nvCxnSpPr>
          <p:spPr>
            <a:xfrm>
              <a:off x="2476060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660232" y="3566047"/>
            <a:ext cx="2267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참조되는 값</a:t>
            </a:r>
            <a:endParaRPr lang="en-US" altLang="ko-KR" sz="1000" dirty="0" smtClean="0"/>
          </a:p>
          <a:p>
            <a:r>
              <a:rPr lang="en-US" altLang="ko-KR" sz="1000" dirty="0" smtClean="0"/>
              <a:t>instance variable</a:t>
            </a:r>
          </a:p>
          <a:p>
            <a:r>
              <a:rPr lang="en-US" altLang="ko-KR" sz="1000" dirty="0" err="1"/>
              <a:t>A_name</a:t>
            </a:r>
            <a:r>
              <a:rPr lang="en-US" altLang="ko-KR" sz="1000" dirty="0"/>
              <a:t> class </a:t>
            </a:r>
            <a:r>
              <a:rPr lang="en-US" altLang="ko-KR" sz="1000" dirty="0" smtClean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variable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공유된 변수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변수인 리스트나 </a:t>
            </a:r>
            <a:r>
              <a:rPr lang="ko-KR" altLang="en-US" dirty="0" err="1" smtClean="0"/>
              <a:t>딕션너리</a:t>
            </a:r>
            <a:r>
              <a:rPr lang="ko-KR" altLang="en-US" dirty="0" smtClean="0"/>
              <a:t> 사용시 모든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mutable </a:t>
            </a:r>
            <a:r>
              <a:rPr lang="ko-KR" altLang="en-US" dirty="0" smtClean="0"/>
              <a:t>변수에 갱신함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객체별로</a:t>
            </a:r>
            <a:r>
              <a:rPr lang="ko-KR" altLang="en-US" dirty="0" smtClean="0">
                <a:sym typeface="Wingdings" panose="05000000000000000000" pitchFamily="2" charset="2"/>
              </a:rPr>
              <a:t> 관리가 필요한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내부에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인스턴스변수로</a:t>
            </a:r>
            <a:r>
              <a:rPr lang="ko-KR" altLang="en-US" dirty="0" smtClean="0">
                <a:sym typeface="Wingdings" panose="05000000000000000000" pitchFamily="2" charset="2"/>
              </a:rPr>
              <a:t> 정의하고 사용해야 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83568" y="4005064"/>
            <a:ext cx="367240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Dog: </a:t>
            </a:r>
            <a:endParaRPr lang="en-US" altLang="ko-KR" sz="1200" dirty="0" smtClean="0"/>
          </a:p>
          <a:p>
            <a:r>
              <a:rPr lang="en-US" altLang="ko-KR" sz="1200" dirty="0" smtClean="0"/>
              <a:t>    tricks </a:t>
            </a:r>
            <a:r>
              <a:rPr lang="en-US" altLang="ko-KR" sz="1200" dirty="0"/>
              <a:t>= [] # mistaken use of a class </a:t>
            </a:r>
            <a:r>
              <a:rPr lang="en-US" altLang="ko-KR" sz="1200" dirty="0" smtClean="0"/>
              <a:t>variable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self.name </a:t>
            </a:r>
            <a:r>
              <a:rPr lang="en-US" altLang="ko-KR" sz="1200" dirty="0"/>
              <a:t>= name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add_trick</a:t>
            </a:r>
            <a:r>
              <a:rPr lang="en-US" altLang="ko-KR" sz="1200" dirty="0"/>
              <a:t>(self, trick):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self.tricks.append</a:t>
            </a:r>
            <a:r>
              <a:rPr lang="en-US" altLang="ko-KR" sz="1200" dirty="0" smtClean="0"/>
              <a:t>(trick)  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88024" y="4005064"/>
            <a:ext cx="381642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d </a:t>
            </a:r>
            <a:r>
              <a:rPr lang="en-US" altLang="ko-KR" sz="1200" dirty="0"/>
              <a:t>= Dog('Fido') </a:t>
            </a:r>
            <a:endParaRPr lang="en-US" altLang="ko-KR" sz="1200" dirty="0" smtClean="0"/>
          </a:p>
          <a:p>
            <a:r>
              <a:rPr lang="en-US" altLang="ko-KR" sz="1200" dirty="0" smtClean="0"/>
              <a:t>e </a:t>
            </a:r>
            <a:r>
              <a:rPr lang="en-US" altLang="ko-KR" sz="1200" dirty="0"/>
              <a:t>= Dog('Buddy')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d.add_trick</a:t>
            </a:r>
            <a:r>
              <a:rPr lang="en-US" altLang="ko-KR" sz="1200" dirty="0"/>
              <a:t>('roll over')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e.add_trick</a:t>
            </a:r>
            <a:r>
              <a:rPr lang="en-US" altLang="ko-KR" sz="1200" dirty="0"/>
              <a:t>('play dead')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d.tricks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# unexpectedly shared by all dogs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 # [</a:t>
            </a:r>
            <a:r>
              <a:rPr lang="en-US" altLang="ko-KR" sz="1200" dirty="0"/>
              <a:t>'roll over', 'play dead'] </a:t>
            </a:r>
          </a:p>
        </p:txBody>
      </p:sp>
    </p:spTree>
    <p:extLst>
      <p:ext uri="{BB962C8B-B14F-4D97-AF65-F5344CB8AC3E}">
        <p14:creationId xmlns:p14="http://schemas.microsoft.com/office/powerpoint/2010/main" val="31012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variable : mangling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클래스에서 접근 시는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Instance</a:t>
            </a:r>
            <a:r>
              <a:rPr lang="ko-KR" altLang="en-US" dirty="0" smtClean="0"/>
              <a:t>에서 접근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mangling</a:t>
            </a:r>
            <a:r>
              <a:rPr lang="ko-KR" altLang="en-US" dirty="0" smtClean="0"/>
              <a:t>이 만들어 지므로 </a:t>
            </a:r>
            <a:r>
              <a:rPr lang="ko-KR" altLang="en-US" dirty="0" err="1" smtClean="0"/>
              <a:t>인스턴스명</a:t>
            </a:r>
            <a:r>
              <a:rPr lang="en-US" altLang="ko-KR" dirty="0" smtClean="0"/>
              <a:t>._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접근해야 함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819876" y="3140968"/>
            <a:ext cx="5552324" cy="2878989"/>
            <a:chOff x="819876" y="3140968"/>
            <a:chExt cx="6848468" cy="2878989"/>
          </a:xfrm>
        </p:grpSpPr>
        <p:sp>
          <p:nvSpPr>
            <p:cNvPr id="3" name="직사각형 2"/>
            <p:cNvSpPr/>
            <p:nvPr/>
          </p:nvSpPr>
          <p:spPr>
            <a:xfrm>
              <a:off x="819876" y="3140968"/>
              <a:ext cx="3312368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class C() :</a:t>
              </a:r>
            </a:p>
            <a:p>
              <a:r>
                <a:rPr lang="en-US" altLang="ko-KR" sz="1000" b="1" dirty="0"/>
                <a:t>    __name = "class variable "</a:t>
              </a:r>
            </a:p>
            <a:p>
              <a:r>
                <a:rPr lang="en-US" altLang="ko-KR" sz="1000" b="1" dirty="0"/>
                <a:t>    </a:t>
              </a:r>
              <a:r>
                <a:rPr lang="en-US" altLang="ko-KR" sz="1000" b="1" dirty="0" err="1"/>
                <a:t>def</a:t>
              </a:r>
              <a:r>
                <a:rPr lang="en-US" altLang="ko-KR" sz="1000" b="1" dirty="0"/>
                <a:t>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__(self) :</a:t>
              </a:r>
            </a:p>
            <a:p>
              <a:r>
                <a:rPr lang="en-US" altLang="ko-KR" sz="1000" b="1" dirty="0"/>
                <a:t>        self.name = </a:t>
              </a:r>
              <a:r>
                <a:rPr lang="en-US" altLang="ko-KR" sz="1000" b="1" dirty="0" err="1"/>
                <a:t>C.__</a:t>
              </a:r>
              <a:r>
                <a:rPr lang="en-US" altLang="ko-KR" sz="1000" b="1" dirty="0" err="1" smtClean="0"/>
                <a:t>name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3140968"/>
              <a:ext cx="2160240" cy="1404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c = C()</a:t>
              </a:r>
            </a:p>
            <a:p>
              <a:endParaRPr lang="en-US" altLang="ko-KR" sz="1000" b="1" dirty="0"/>
            </a:p>
            <a:p>
              <a:r>
                <a:rPr lang="en-US" altLang="ko-KR" sz="1000" b="1" dirty="0"/>
                <a:t>print c.name </a:t>
              </a:r>
            </a:p>
            <a:p>
              <a:r>
                <a:rPr lang="en-US" altLang="ko-KR" sz="1000" b="1" dirty="0"/>
                <a:t>print </a:t>
              </a:r>
              <a:r>
                <a:rPr lang="en-US" altLang="ko-KR" sz="1000" b="1" dirty="0" err="1"/>
                <a:t>c.__name</a:t>
              </a:r>
              <a:endParaRPr lang="ko-KR" altLang="en-US" sz="1000" b="1" dirty="0"/>
            </a:p>
          </p:txBody>
        </p:sp>
        <p:cxnSp>
          <p:nvCxnSpPr>
            <p:cNvPr id="11" name="직선 화살표 연결선 10"/>
            <p:cNvCxnSpPr>
              <a:stCxn id="6" idx="1"/>
              <a:endCxn id="3" idx="3"/>
            </p:cNvCxnSpPr>
            <p:nvPr/>
          </p:nvCxnSpPr>
          <p:spPr>
            <a:xfrm flipH="1">
              <a:off x="4132244" y="3843046"/>
              <a:ext cx="1375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08104" y="5057681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{'name': 'class variable '}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761148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6" idx="2"/>
              <a:endCxn id="18" idx="0"/>
            </p:cNvCxnSpPr>
            <p:nvPr/>
          </p:nvCxnSpPr>
          <p:spPr>
            <a:xfrm>
              <a:off x="6588224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819876" y="5057681"/>
              <a:ext cx="3312368" cy="96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/>
                <a:t>{'_</a:t>
              </a:r>
              <a:r>
                <a:rPr lang="en-US" altLang="ko-KR" sz="1000" b="1" dirty="0" err="1"/>
                <a:t>C__name</a:t>
              </a:r>
              <a:r>
                <a:rPr lang="en-US" altLang="ko-KR" sz="1000" b="1" dirty="0"/>
                <a:t>': 'class variable ', '__module__': '__main__', '__doc__': None, '__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__': &lt;function __</a:t>
              </a:r>
              <a:r>
                <a:rPr lang="en-US" altLang="ko-KR" sz="1000" b="1" dirty="0" err="1"/>
                <a:t>init</a:t>
              </a:r>
              <a:r>
                <a:rPr lang="en-US" altLang="ko-KR" sz="1000" b="1" dirty="0"/>
                <a:t>__ at 0x10577B30&gt;}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078" y="478068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</a:t>
              </a:r>
              <a:r>
                <a:rPr lang="en-US" altLang="ko-KR" sz="1200" dirty="0" smtClean="0"/>
                <a:t>.__</a:t>
              </a:r>
              <a:r>
                <a:rPr lang="en-US" altLang="ko-KR" sz="1200" dirty="0" err="1" smtClean="0"/>
                <a:t>dict</a:t>
              </a:r>
              <a:r>
                <a:rPr lang="en-US" altLang="ko-KR" sz="1200" dirty="0" smtClean="0"/>
                <a:t>__</a:t>
              </a:r>
              <a:endParaRPr lang="ko-KR" altLang="en-US" sz="1200" dirty="0"/>
            </a:p>
          </p:txBody>
        </p:sp>
        <p:cxnSp>
          <p:nvCxnSpPr>
            <p:cNvPr id="26" name="직선 화살표 연결선 25"/>
            <p:cNvCxnSpPr>
              <a:stCxn id="3" idx="2"/>
              <a:endCxn id="15" idx="0"/>
            </p:cNvCxnSpPr>
            <p:nvPr/>
          </p:nvCxnSpPr>
          <p:spPr>
            <a:xfrm>
              <a:off x="2476060" y="4545124"/>
              <a:ext cx="0" cy="512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660232" y="3566047"/>
            <a:ext cx="22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처리결과 </a:t>
            </a:r>
            <a:endParaRPr lang="en-US" altLang="ko-KR" sz="1000" dirty="0" smtClean="0"/>
          </a:p>
          <a:p>
            <a:r>
              <a:rPr lang="en-US" altLang="ko-KR" sz="1000" dirty="0" smtClean="0"/>
              <a:t>C </a:t>
            </a:r>
            <a:r>
              <a:rPr lang="en-US" altLang="ko-KR" sz="1000" dirty="0"/>
              <a:t>instance has no attribute '__</a:t>
            </a:r>
            <a:r>
              <a:rPr lang="en-US" altLang="ko-KR" sz="1000" dirty="0" smtClean="0"/>
              <a:t>name‘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#</a:t>
            </a:r>
            <a:r>
              <a:rPr lang="ko-KR" altLang="en-US" sz="1000" dirty="0" err="1" smtClean="0"/>
              <a:t>인스턴스에서</a:t>
            </a:r>
            <a:r>
              <a:rPr lang="ko-KR" altLang="en-US" sz="1000" dirty="0" smtClean="0"/>
              <a:t> 호출할 경우 </a:t>
            </a:r>
            <a:r>
              <a:rPr lang="en-US" altLang="ko-KR" sz="1000" dirty="0" smtClean="0"/>
              <a:t>mangling </a:t>
            </a:r>
            <a:r>
              <a:rPr lang="ko-KR" altLang="en-US" sz="1000" dirty="0" smtClean="0"/>
              <a:t>기준에 따라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인스턴스명</a:t>
            </a:r>
            <a:r>
              <a:rPr lang="en-US" altLang="ko-KR" sz="1000" dirty="0" smtClean="0"/>
              <a:t>._</a:t>
            </a:r>
            <a:r>
              <a:rPr lang="ko-KR" altLang="en-US" sz="1000" dirty="0" err="1" smtClean="0"/>
              <a:t>클래스명</a:t>
            </a:r>
            <a:r>
              <a:rPr lang="en-US" altLang="ko-KR" sz="1000" dirty="0" smtClean="0"/>
              <a:t>__</a:t>
            </a:r>
            <a:r>
              <a:rPr lang="ko-KR" altLang="en-US" sz="1000" dirty="0" smtClean="0"/>
              <a:t>클래스변수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로</a:t>
            </a:r>
            <a:r>
              <a:rPr lang="ko-KR" altLang="en-US" sz="1000" dirty="0" smtClean="0"/>
              <a:t> 접근해야 함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/>
              <a:t>print </a:t>
            </a:r>
            <a:r>
              <a:rPr lang="en-US" altLang="ko-KR" sz="1000" b="1" dirty="0" err="1"/>
              <a:t>c.__</a:t>
            </a:r>
            <a:r>
              <a:rPr lang="en-US" altLang="ko-KR" sz="1000" b="1" dirty="0" err="1" smtClean="0"/>
              <a:t>name</a:t>
            </a:r>
            <a:r>
              <a:rPr lang="en-US" altLang="ko-KR" sz="1000" b="1" dirty="0" smtClean="0"/>
              <a:t>  </a:t>
            </a:r>
            <a:r>
              <a:rPr lang="en-US" altLang="ko-KR" sz="1000" b="1" dirty="0" smtClean="0">
                <a:sym typeface="Wingdings" panose="05000000000000000000" pitchFamily="2" charset="2"/>
              </a:rPr>
              <a:t> </a:t>
            </a:r>
            <a:endParaRPr lang="ko-KR" altLang="en-US" sz="1000" b="1" dirty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c._C__</a:t>
            </a:r>
            <a:r>
              <a:rPr lang="en-US" altLang="ko-KR" sz="1000" dirty="0" err="1" smtClean="0"/>
              <a:t>name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로 수정하면 정상 처리됨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59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class/instance</a:t>
            </a:r>
            <a:r>
              <a:rPr lang="ko-KR" altLang="en-US" dirty="0" smtClean="0"/>
              <a:t>는 내부 관리용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 관리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450912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class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501615" y="450912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58924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instance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04658" y="558924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Base class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501615" y="342900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__</a:t>
            </a:r>
            <a:r>
              <a:rPr lang="en-US" altLang="ko-KR" b="1" dirty="0" err="1" smtClean="0"/>
              <a:t>dict</a:t>
            </a:r>
            <a:r>
              <a:rPr lang="en-US" altLang="ko-KR" b="1" dirty="0" smtClean="0"/>
              <a:t>__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0" idx="3"/>
            <a:endCxn id="11" idx="1"/>
          </p:cNvCxnSpPr>
          <p:nvPr/>
        </p:nvCxnSpPr>
        <p:spPr>
          <a:xfrm>
            <a:off x="3563888" y="3789040"/>
            <a:ext cx="93772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  <a:endCxn id="7" idx="1"/>
          </p:cNvCxnSpPr>
          <p:nvPr/>
        </p:nvCxnSpPr>
        <p:spPr>
          <a:xfrm>
            <a:off x="3563888" y="4869160"/>
            <a:ext cx="93772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3563888" y="5949280"/>
            <a:ext cx="94077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0"/>
            <a:endCxn id="10" idx="2"/>
          </p:cNvCxnSpPr>
          <p:nvPr/>
        </p:nvCxnSpPr>
        <p:spPr>
          <a:xfrm flipV="1">
            <a:off x="2339752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8" idx="0"/>
          </p:cNvCxnSpPr>
          <p:nvPr/>
        </p:nvCxnSpPr>
        <p:spPr>
          <a:xfrm>
            <a:off x="2339752" y="5229200"/>
            <a:ext cx="0" cy="3600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 rot="16200000">
            <a:off x="6233324" y="4575988"/>
            <a:ext cx="27786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64945" y="46882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참조기</a:t>
            </a:r>
            <a:r>
              <a:rPr lang="ko-KR" altLang="en-US"/>
              <a:t>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없는 것은 </a:t>
            </a:r>
            <a:r>
              <a:rPr lang="en-US" altLang="ko-KR" dirty="0" smtClean="0"/>
              <a:t>base class </a:t>
            </a:r>
            <a:r>
              <a:rPr lang="ko-KR" altLang="en-US" dirty="0" smtClean="0"/>
              <a:t>내를 </a:t>
            </a:r>
            <a:r>
              <a:rPr lang="ko-KR" altLang="en-US" dirty="0" err="1" smtClean="0"/>
              <a:t>검색해처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3308052"/>
            <a:ext cx="2520280" cy="2880320"/>
            <a:chOff x="1115616" y="3429000"/>
            <a:chExt cx="5837314" cy="2880320"/>
          </a:xfrm>
        </p:grpSpPr>
        <p:sp>
          <p:nvSpPr>
            <p:cNvPr id="3" name="직사각형 2"/>
            <p:cNvSpPr/>
            <p:nvPr/>
          </p:nvSpPr>
          <p:spPr>
            <a:xfrm>
              <a:off x="1115616" y="450912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class</a:t>
              </a:r>
              <a:endParaRPr lang="ko-KR" altLang="en-US" sz="14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01615" y="450912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__</a:t>
              </a:r>
              <a:r>
                <a:rPr lang="en-US" altLang="ko-KR" sz="1400" b="1" dirty="0" err="1" smtClean="0"/>
                <a:t>dict</a:t>
              </a:r>
              <a:r>
                <a:rPr lang="en-US" altLang="ko-KR" sz="1400" b="1" dirty="0" smtClean="0"/>
                <a:t>__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558924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instance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04658" y="558924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__</a:t>
              </a:r>
              <a:r>
                <a:rPr lang="en-US" altLang="ko-KR" sz="1400" b="1" dirty="0" err="1" smtClean="0"/>
                <a:t>dict</a:t>
              </a:r>
              <a:r>
                <a:rPr lang="en-US" altLang="ko-KR" sz="1400" b="1" dirty="0" smtClean="0"/>
                <a:t>__</a:t>
              </a:r>
              <a:endParaRPr lang="ko-KR" altLang="en-US" sz="14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15616" y="342900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Base class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01615" y="342900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__</a:t>
              </a:r>
              <a:r>
                <a:rPr lang="en-US" altLang="ko-KR" sz="1400" b="1" dirty="0" err="1" smtClean="0"/>
                <a:t>dict</a:t>
              </a:r>
              <a:r>
                <a:rPr lang="en-US" altLang="ko-KR" sz="1400" b="1" dirty="0" smtClean="0"/>
                <a:t>__</a:t>
              </a:r>
              <a:endParaRPr lang="ko-KR" altLang="en-US" sz="1400" b="1" dirty="0"/>
            </a:p>
          </p:txBody>
        </p:sp>
        <p:cxnSp>
          <p:nvCxnSpPr>
            <p:cNvPr id="5" name="직선 화살표 연결선 4"/>
            <p:cNvCxnSpPr>
              <a:stCxn id="10" idx="3"/>
              <a:endCxn id="11" idx="1"/>
            </p:cNvCxnSpPr>
            <p:nvPr/>
          </p:nvCxnSpPr>
          <p:spPr>
            <a:xfrm>
              <a:off x="3563888" y="3789040"/>
              <a:ext cx="93772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3" idx="3"/>
              <a:endCxn id="7" idx="1"/>
            </p:cNvCxnSpPr>
            <p:nvPr/>
          </p:nvCxnSpPr>
          <p:spPr>
            <a:xfrm>
              <a:off x="3563888" y="4869160"/>
              <a:ext cx="93772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3563888" y="5949280"/>
              <a:ext cx="94077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3" idx="0"/>
              <a:endCxn id="10" idx="2"/>
            </p:cNvCxnSpPr>
            <p:nvPr/>
          </p:nvCxnSpPr>
          <p:spPr>
            <a:xfrm flipV="1">
              <a:off x="2339752" y="4149080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3" idx="2"/>
              <a:endCxn id="8" idx="0"/>
            </p:cNvCxnSpPr>
            <p:nvPr/>
          </p:nvCxnSpPr>
          <p:spPr>
            <a:xfrm>
              <a:off x="2339752" y="5229200"/>
              <a:ext cx="0" cy="36004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오른쪽 화살표 18"/>
          <p:cNvSpPr/>
          <p:nvPr/>
        </p:nvSpPr>
        <p:spPr>
          <a:xfrm rot="16200000">
            <a:off x="2056860" y="4556752"/>
            <a:ext cx="27786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95202" y="6260380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참조기</a:t>
            </a:r>
            <a:r>
              <a:rPr lang="ko-KR" altLang="en-US" dirty="0"/>
              <a:t>준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92264"/>
            <a:ext cx="42767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자식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별로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관리되고 있음</a:t>
            </a:r>
            <a:endParaRPr lang="en-US" altLang="ko-K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708920"/>
            <a:ext cx="55054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상속관계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parent class/child 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별로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관리되고 있음</a:t>
            </a:r>
            <a:endParaRPr lang="en-US" altLang="ko-K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419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 등 네임스페이스 관리를 </a:t>
            </a:r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: </a:t>
            </a:r>
            <a:r>
              <a:rPr lang="ko-KR" altLang="en-US" dirty="0" smtClean="0"/>
              <a:t>객체 네임스페이스를 관리 사전으로 표시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564904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&gt;&gt;&gt;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03648" y="4797152"/>
            <a:ext cx="41044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&gt;&gt;&gt;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</a:p>
          <a:p>
            <a:r>
              <a:rPr lang="en-US" altLang="ko-KR" dirty="0" smtClean="0"/>
              <a:t>&gt;&gt;&gt;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068960"/>
            <a:ext cx="57531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705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63" y="3068960"/>
            <a:ext cx="5915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 별도의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존재하지 않음</a:t>
            </a:r>
            <a:endParaRPr lang="en-US" altLang="ko-K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810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내장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상속할 경우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상속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상속하는 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만들어짐</a:t>
            </a:r>
            <a:endParaRPr lang="en-US" altLang="ko-KR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67240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상속 </a:t>
            </a:r>
            <a:r>
              <a:rPr lang="en-US" altLang="ko-KR" dirty="0" smtClean="0"/>
              <a:t>: list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819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list class</a:t>
            </a:r>
            <a:r>
              <a:rPr lang="ko-KR" altLang="en-US" dirty="0" smtClean="0"/>
              <a:t>를 상속하는 사용자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r>
              <a:rPr lang="ko-KR" altLang="en-US" dirty="0" smtClean="0"/>
              <a:t>가 만들어지고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오버라이딩해서</a:t>
            </a:r>
            <a:r>
              <a:rPr lang="ko-KR" altLang="en-US" dirty="0" smtClean="0"/>
              <a:t> 내부적으로 검색이 가능하도록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3614539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23728" y="4509120"/>
            <a:ext cx="3024336" cy="4937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56176" y="4221088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할당된 것이 </a:t>
            </a:r>
            <a:r>
              <a:rPr lang="en-US" altLang="ko-KR" dirty="0" smtClean="0"/>
              <a:t>list</a:t>
            </a:r>
            <a:r>
              <a:rPr lang="ko-KR" altLang="en-US" dirty="0"/>
              <a:t> </a:t>
            </a:r>
            <a:r>
              <a:rPr lang="ko-KR" altLang="en-US" dirty="0" smtClean="0"/>
              <a:t>객체이므로 정확히 명기해줘야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외부 함수를 내부 </a:t>
            </a:r>
            <a:r>
              <a:rPr lang="ko-KR" altLang="en-US" dirty="0" err="1" smtClean="0"/>
              <a:t>메소드화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/>
              <a:t> </a:t>
            </a:r>
            <a:r>
              <a:rPr lang="ko-KR" altLang="en-US" dirty="0" smtClean="0"/>
              <a:t>내의 속성을 항상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</a:t>
            </a:r>
            <a:r>
              <a:rPr lang="ko-KR" altLang="en-US" dirty="0" smtClean="0"/>
              <a:t>를 만들고 내부 속성으로 항상 추가가 가능</a:t>
            </a:r>
            <a:endParaRPr lang="en-US" altLang="ko-K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5"/>
            <a:ext cx="2924175" cy="34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13176"/>
            <a:ext cx="396044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5514" y="2952612"/>
            <a:ext cx="2808312" cy="12567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0" y="321167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외부에 함수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873826" y="3396343"/>
            <a:ext cx="878194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4420" y="421446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 속성 즉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함수 할당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64501" y="4361805"/>
            <a:ext cx="2808312" cy="79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3" idx="1"/>
          </p:cNvCxnSpPr>
          <p:nvPr/>
        </p:nvCxnSpPr>
        <p:spPr>
          <a:xfrm flipV="1">
            <a:off x="3873826" y="4537628"/>
            <a:ext cx="1030594" cy="221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Module</a:t>
            </a:r>
            <a:br>
              <a:rPr lang="en-US" altLang="ko-KR" sz="5400" dirty="0" smtClean="0"/>
            </a:br>
            <a:r>
              <a:rPr lang="en-US" altLang="ko-KR" sz="5400" dirty="0" smtClean="0"/>
              <a:t>Namespace </a:t>
            </a:r>
            <a:br>
              <a:rPr lang="en-US" altLang="ko-KR" sz="5400" dirty="0" smtClean="0"/>
            </a:br>
            <a:r>
              <a:rPr lang="ko-KR" altLang="en-US" sz="5400" dirty="0" smtClean="0"/>
              <a:t>관리 규칙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34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Runtime </a:t>
            </a:r>
            <a:r>
              <a:rPr lang="ko-KR" altLang="en-US" dirty="0" smtClean="0"/>
              <a:t>속성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class/instance </a:t>
            </a:r>
            <a:r>
              <a:rPr lang="ko-KR" altLang="en-US" dirty="0" smtClean="0"/>
              <a:t>속성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58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class/</a:t>
            </a:r>
            <a:r>
              <a:rPr lang="en-US" altLang="ko-KR" dirty="0" err="1" smtClean="0"/>
              <a:t>instace</a:t>
            </a:r>
            <a:r>
              <a:rPr lang="ko-KR" altLang="en-US" dirty="0" smtClean="0"/>
              <a:t>는 별도의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속성관리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존재해서 실시간으로 추가나 삭제 등이 가능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56992"/>
            <a:ext cx="6337300" cy="280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class/instance runtime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class/</a:t>
            </a:r>
            <a:r>
              <a:rPr lang="en-US" altLang="ko-KR" dirty="0" err="1" smtClean="0"/>
              <a:t>instace</a:t>
            </a:r>
            <a:r>
              <a:rPr lang="ko-KR" altLang="en-US" dirty="0" smtClean="0"/>
              <a:t>는 열려있어 내부에 속성이나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추가해서 처리 가능 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02" y="3212976"/>
            <a:ext cx="5648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Global </a:t>
            </a:r>
            <a:r>
              <a:rPr lang="ko-KR" altLang="en-US" dirty="0" smtClean="0"/>
              <a:t>변수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: global </a:t>
            </a:r>
            <a:r>
              <a:rPr lang="ko-KR" altLang="en-US" dirty="0" smtClean="0"/>
              <a:t>변수 참조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변수를 사용하면 함수처럼 사용할 수 있음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40" y="3212976"/>
            <a:ext cx="5781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class : class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class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내부의 로컬처럼 인식되어 처리 됨 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4076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method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9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3645024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self.name </a:t>
            </a:r>
            <a:r>
              <a:rPr lang="en-US" altLang="ko-KR" sz="1200" b="1" dirty="0"/>
              <a:t>= name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3789040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4727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r>
              <a:rPr lang="en-US" altLang="ko-KR" sz="1400" dirty="0" smtClean="0"/>
              <a:t>oo = Foo(“Dahl”)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35693" y="386104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Foo.__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</a:t>
            </a:r>
            <a:r>
              <a:rPr lang="en-US" altLang="ko-KR" sz="1400" dirty="0" err="1" smtClean="0"/>
              <a:t>foo,”Dahl</a:t>
            </a:r>
            <a:r>
              <a:rPr lang="en-US" altLang="ko-KR" sz="1400" dirty="0" smtClean="0"/>
              <a:t>”)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3491880" y="42930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4015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{'name': 'Dahl'}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2320" y="57747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6660232" y="479715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일반 함수와 차이점은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를 받아야 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함수를 정의 후 클래스의 정의에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할당해서 </a:t>
            </a:r>
            <a:r>
              <a:rPr lang="ko-KR" altLang="en-US" dirty="0" err="1" smtClean="0"/>
              <a:t>사용가능함</a:t>
            </a:r>
            <a:endParaRPr lang="en-US" altLang="ko-KR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smtClean="0"/>
              <a:t>self :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ko-KR" dirty="0" err="1" smtClean="0"/>
              <a:t>cls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525644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788024" y="381628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사용할 함수를 외부에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함수로 인식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클래스에서 외부함수를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6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Binding instance: 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에서 실제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되는 영역이  곧 실행 영역으로 인식한다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7584" y="429309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6228184" y="4402081"/>
            <a:ext cx="1656184" cy="76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#context</a:t>
            </a:r>
          </a:p>
          <a:p>
            <a:r>
              <a:rPr lang="en-US" altLang="ko-KR" sz="1200" b="1" dirty="0" smtClean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01609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oo = Foo(“Dahl”)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429309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Foo.__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</a:t>
            </a:r>
            <a:r>
              <a:rPr lang="en-US" altLang="ko-KR" sz="1200" dirty="0" err="1" smtClean="0"/>
              <a:t>foo,”Dahl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4067944" y="4783529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28184" y="5709902"/>
            <a:ext cx="1656184" cy="74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</a:t>
            </a:r>
            <a:r>
              <a:rPr lang="en-US" altLang="ko-KR" sz="1200" b="1" dirty="0" err="1"/>
              <a:t>lastname</a:t>
            </a:r>
            <a:r>
              <a:rPr lang="en-US" altLang="ko-KR" sz="1200" b="1" dirty="0"/>
              <a:t>': 'Moon', 'name': 'Yong'}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4251" y="60081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r>
              <a:rPr lang="en-US" altLang="ko-KR" sz="1200" dirty="0" smtClean="0"/>
              <a:t>oo.__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7056276" y="5164977"/>
            <a:ext cx="0" cy="5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21297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8691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foo.bar</a:t>
            </a:r>
            <a:r>
              <a:rPr lang="en-US" altLang="ko-KR" sz="1200" dirty="0" smtClean="0"/>
              <a:t>(“Moon”)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89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모듈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Binding </a:t>
            </a:r>
            <a:r>
              <a:rPr lang="en-US" altLang="ko-KR" dirty="0" err="1" smtClean="0"/>
              <a:t>decreptor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1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Descriptor </a:t>
            </a:r>
            <a:r>
              <a:rPr lang="ko-KR" altLang="en-US" dirty="0" smtClean="0"/>
              <a:t>를 이용하여 객체 내의 변수들의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제어해서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명과 동일한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객체가 생성되어야 함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349642" y="3356992"/>
            <a:ext cx="6174686" cy="3044998"/>
            <a:chOff x="1349642" y="2564904"/>
            <a:chExt cx="6174686" cy="4042892"/>
          </a:xfrm>
        </p:grpSpPr>
        <p:sp>
          <p:nvSpPr>
            <p:cNvPr id="7" name="직사각형 6"/>
            <p:cNvSpPr/>
            <p:nvPr/>
          </p:nvSpPr>
          <p:spPr>
            <a:xfrm>
              <a:off x="1349642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Class P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82090" y="3898258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pPr algn="ctr"/>
              <a:r>
                <a:rPr lang="en-US" altLang="ko-KR" sz="1400" dirty="0" smtClean="0"/>
                <a:t>{‘_x’: }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9642" y="5285307"/>
              <a:ext cx="2088232" cy="95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Descriptor </a:t>
              </a:r>
            </a:p>
            <a:p>
              <a:pPr algn="ctr"/>
              <a:r>
                <a:rPr lang="ko-KR" altLang="en-US" sz="1400" dirty="0" err="1" smtClean="0"/>
                <a:t>인스턴스</a:t>
              </a:r>
              <a:r>
                <a:rPr lang="ko-KR" altLang="en-US" sz="1400" dirty="0" smtClean="0"/>
                <a:t> 생성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x 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  <a:endCxn id="14" idx="0"/>
            </p:cNvCxnSpPr>
            <p:nvPr/>
          </p:nvCxnSpPr>
          <p:spPr>
            <a:xfrm>
              <a:off x="2393758" y="4752173"/>
              <a:ext cx="0" cy="53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01770" y="4850412"/>
              <a:ext cx="720080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cxnSp>
          <p:nvCxnSpPr>
            <p:cNvPr id="18" name="직선 화살표 연결선 17"/>
            <p:cNvCxnSpPr>
              <a:stCxn id="7" idx="3"/>
              <a:endCxn id="13" idx="1"/>
            </p:cNvCxnSpPr>
            <p:nvPr/>
          </p:nvCxnSpPr>
          <p:spPr>
            <a:xfrm>
              <a:off x="3437874" y="4325216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1890" y="3955468"/>
              <a:ext cx="165618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인스턴</a:t>
              </a:r>
              <a:r>
                <a:rPr lang="ko-KR" altLang="en-US" sz="1400" dirty="0" err="1"/>
                <a:t>스</a:t>
              </a:r>
              <a:r>
                <a:rPr lang="ko-KR" altLang="en-US" sz="1400" dirty="0" err="1" smtClean="0"/>
                <a:t>생성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58154" y="4291077"/>
              <a:ext cx="936104" cy="39541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" name="꺾인 연결선 21"/>
            <p:cNvCxnSpPr>
              <a:stCxn id="20" idx="2"/>
              <a:endCxn id="14" idx="3"/>
            </p:cNvCxnSpPr>
            <p:nvPr/>
          </p:nvCxnSpPr>
          <p:spPr>
            <a:xfrm rot="5400000">
              <a:off x="4393379" y="3730982"/>
              <a:ext cx="1077322" cy="2988332"/>
            </a:xfrm>
            <a:prstGeom prst="bentConnector2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663788" y="6242311"/>
              <a:ext cx="4806534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class </a:t>
              </a:r>
              <a:r>
                <a:rPr lang="ko-KR" altLang="en-US" sz="1400" dirty="0" smtClean="0"/>
                <a:t>내 </a:t>
              </a:r>
              <a:r>
                <a:rPr lang="en-US" altLang="ko-KR" sz="1400" dirty="0" err="1" smtClean="0"/>
                <a:t>descripter</a:t>
              </a:r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인스턴스의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호출하여 처리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36096" y="5234199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Instance p1</a:t>
              </a:r>
            </a:p>
            <a:p>
              <a:r>
                <a:rPr lang="en-US" altLang="ko-KR" sz="1400" dirty="0"/>
                <a:t>p1.x </a:t>
              </a:r>
              <a:r>
                <a:rPr lang="ko-KR" altLang="en-US" sz="1400" dirty="0"/>
                <a:t>접근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49642" y="2564904"/>
              <a:ext cx="2088232" cy="85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Descriptor</a:t>
              </a:r>
              <a:endParaRPr lang="ko-KR" altLang="en-US" sz="1400" dirty="0"/>
            </a:p>
          </p:txBody>
        </p:sp>
        <p:cxnSp>
          <p:nvCxnSpPr>
            <p:cNvPr id="6" name="직선 화살표 연결선 5"/>
            <p:cNvCxnSpPr>
              <a:stCxn id="7" idx="0"/>
              <a:endCxn id="21" idx="2"/>
            </p:cNvCxnSpPr>
            <p:nvPr/>
          </p:nvCxnSpPr>
          <p:spPr>
            <a:xfrm flipV="1">
              <a:off x="2393758" y="3418819"/>
              <a:ext cx="0" cy="479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741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</a:t>
            </a:r>
            <a:r>
              <a:rPr lang="en-US" altLang="ko-KR" dirty="0" smtClean="0"/>
              <a:t>: 1.Descriptor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별도의 클래스에 </a:t>
            </a:r>
            <a:r>
              <a:rPr lang="en-US" altLang="ko-KR" dirty="0" smtClean="0"/>
              <a:t>__get__/__set__/__delete__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780928"/>
            <a:ext cx="604867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inspect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(object):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name, type, default=None):</a:t>
            </a:r>
          </a:p>
          <a:p>
            <a:r>
              <a:rPr lang="en-US" altLang="ko-KR" sz="1000" dirty="0"/>
              <a:t>        self.name = "_" + name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self.type</a:t>
            </a:r>
            <a:r>
              <a:rPr lang="en-US" altLang="ko-KR" sz="1000" dirty="0"/>
              <a:t> = type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self.default</a:t>
            </a:r>
            <a:r>
              <a:rPr lang="en-US" altLang="ko-KR" sz="1000" dirty="0"/>
              <a:t> = default if default else type()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__get__(self, instance, </a:t>
            </a:r>
            <a:r>
              <a:rPr lang="en-US" altLang="ko-KR" sz="1000" dirty="0" err="1"/>
              <a:t>cls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getattr</a:t>
            </a:r>
            <a:r>
              <a:rPr lang="en-US" altLang="ko-KR" sz="1000" dirty="0"/>
              <a:t>(instance, self.name, </a:t>
            </a:r>
            <a:r>
              <a:rPr lang="en-US" altLang="ko-KR" sz="1000" dirty="0" err="1"/>
              <a:t>self.default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__set__(</a:t>
            </a:r>
            <a:r>
              <a:rPr lang="en-US" altLang="ko-KR" sz="1000" dirty="0" err="1"/>
              <a:t>self,instance,value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if not </a:t>
            </a:r>
            <a:r>
              <a:rPr lang="en-US" altLang="ko-KR" sz="1000" dirty="0" err="1"/>
              <a:t>isinstance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value,self.type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    raise </a:t>
            </a:r>
            <a:r>
              <a:rPr lang="en-US" altLang="ko-KR" sz="1000" dirty="0" err="1"/>
              <a:t>TypeError</a:t>
            </a:r>
            <a:r>
              <a:rPr lang="en-US" altLang="ko-KR" sz="1000" dirty="0"/>
              <a:t>("Must be a %s" % </a:t>
            </a:r>
            <a:r>
              <a:rPr lang="en-US" altLang="ko-KR" sz="1000" dirty="0" err="1"/>
              <a:t>self.type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setattr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instance,self.name,value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__delete__(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raise </a:t>
            </a:r>
            <a:r>
              <a:rPr lang="en-US" altLang="ko-KR" sz="1000" dirty="0" err="1"/>
              <a:t>AttributeError</a:t>
            </a:r>
            <a:r>
              <a:rPr lang="en-US" altLang="ko-KR" sz="1000" dirty="0"/>
              <a:t>("Can't delete attribute")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17214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처리절차 </a:t>
            </a:r>
            <a:r>
              <a:rPr lang="en-US" altLang="ko-KR" dirty="0" smtClean="0"/>
              <a:t>: 2. </a:t>
            </a:r>
            <a:r>
              <a:rPr lang="ko-KR" altLang="en-US" dirty="0" smtClean="0"/>
              <a:t>세부 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가 관리하는 영역에 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객체가 생성 되어 있음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780928"/>
            <a:ext cx="446449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Person(object):</a:t>
            </a:r>
          </a:p>
          <a:p>
            <a:r>
              <a:rPr lang="en-US" altLang="ko-KR" sz="1000" dirty="0"/>
              <a:t>    name =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("name",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age = 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("age",int,42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acct = Person()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print('method descriptor', </a:t>
            </a:r>
            <a:r>
              <a:rPr lang="en-US" altLang="ko-KR" sz="1000" dirty="0" err="1"/>
              <a:t>inspect.isdatadescriptor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TypedProperty</a:t>
            </a:r>
            <a:r>
              <a:rPr lang="en-US" altLang="ko-KR" sz="1000" dirty="0"/>
              <a:t>))</a:t>
            </a:r>
          </a:p>
          <a:p>
            <a:r>
              <a:rPr lang="en-US" altLang="ko-KR" sz="1000" dirty="0"/>
              <a:t>acct.name = "obi"</a:t>
            </a:r>
          </a:p>
          <a:p>
            <a:r>
              <a:rPr lang="en-US" altLang="ko-KR" sz="1000" dirty="0" err="1"/>
              <a:t>acct.age</a:t>
            </a:r>
            <a:r>
              <a:rPr lang="en-US" altLang="ko-KR" sz="1000" dirty="0"/>
              <a:t> = 1234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 acct 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 ", acct.__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" Person 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 __ ", Person.__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69552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{'_</a:t>
            </a:r>
            <a:r>
              <a:rPr lang="en-US" altLang="ko-KR" sz="1200" dirty="0"/>
              <a:t>age': 1234, '_name': 'obi'}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2120" y="5293657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  </a:t>
            </a:r>
          </a:p>
          <a:p>
            <a:r>
              <a:rPr lang="en-US" altLang="ko-KR" sz="1200" dirty="0" smtClean="0"/>
              <a:t>'name</a:t>
            </a:r>
            <a:r>
              <a:rPr lang="en-US" altLang="ko-KR" sz="1200" dirty="0"/>
              <a:t>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0x1056BAD0&gt;,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0x1056BAB0&gt;,</a:t>
            </a:r>
          </a:p>
        </p:txBody>
      </p:sp>
    </p:spTree>
    <p:extLst>
      <p:ext uri="{BB962C8B-B14F-4D97-AF65-F5344CB8AC3E}">
        <p14:creationId xmlns:p14="http://schemas.microsoft.com/office/powerpoint/2010/main" val="42677079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생성시 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변수가 클래스 내부에 객체로 만들어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실행됨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11560" y="2852936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508104" y="3911025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5082547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42, 'type': 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'&gt;, 'name': '_age'}</a:t>
            </a:r>
          </a:p>
          <a:p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392252" y="5082547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'', 'type':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'name': '_name'}</a:t>
            </a:r>
          </a:p>
          <a:p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44480" y="419905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1"/>
            <a:endCxn id="34" idx="3"/>
          </p:cNvCxnSpPr>
          <p:nvPr/>
        </p:nvCxnSpPr>
        <p:spPr>
          <a:xfrm flipH="1">
            <a:off x="1763688" y="4415082"/>
            <a:ext cx="3680792" cy="1462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60232" y="419486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0" idx="2"/>
          </p:cNvCxnSpPr>
          <p:nvPr/>
        </p:nvCxnSpPr>
        <p:spPr>
          <a:xfrm flipH="1">
            <a:off x="4644008" y="4626914"/>
            <a:ext cx="2592288" cy="132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1560" y="566124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1880" y="5733256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08104" y="2647623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acct.name </a:t>
            </a:r>
            <a:r>
              <a:rPr lang="en-US" altLang="ko-KR" sz="1200" dirty="0"/>
              <a:t>= "obi"</a:t>
            </a:r>
          </a:p>
          <a:p>
            <a:r>
              <a:rPr lang="en-US" altLang="ko-KR" sz="1200" dirty="0" err="1"/>
              <a:t>acct.age</a:t>
            </a:r>
            <a:r>
              <a:rPr lang="en-US" altLang="ko-KR" sz="1200" dirty="0"/>
              <a:t> = 1234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44480" y="2852936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98035" y="2874662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1560" y="3315094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1" idx="1"/>
          </p:cNvCxnSpPr>
          <p:nvPr/>
        </p:nvCxnSpPr>
        <p:spPr>
          <a:xfrm flipH="1">
            <a:off x="3491880" y="3140968"/>
            <a:ext cx="1952600" cy="21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1"/>
            <a:endCxn id="44" idx="3"/>
          </p:cNvCxnSpPr>
          <p:nvPr/>
        </p:nvCxnSpPr>
        <p:spPr>
          <a:xfrm flipH="1">
            <a:off x="1611288" y="3140968"/>
            <a:ext cx="3833192" cy="462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6" idx="0"/>
          </p:cNvCxnSpPr>
          <p:nvPr/>
        </p:nvCxnSpPr>
        <p:spPr>
          <a:xfrm>
            <a:off x="2997899" y="3450726"/>
            <a:ext cx="1070045" cy="2282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2"/>
          </p:cNvCxnSpPr>
          <p:nvPr/>
        </p:nvCxnSpPr>
        <p:spPr>
          <a:xfrm>
            <a:off x="1111424" y="3891158"/>
            <a:ext cx="0" cy="1842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15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3068960"/>
            <a:ext cx="29523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Person(object):</a:t>
            </a:r>
          </a:p>
          <a:p>
            <a:r>
              <a:rPr lang="en-US" altLang="ko-KR" sz="1200" dirty="0"/>
              <a:t>    name = 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("name",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age = 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("age",int,42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acct = Person()</a:t>
            </a:r>
          </a:p>
          <a:p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 내에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681028"/>
            <a:ext cx="1296143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847129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4963975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1960" y="5252007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2051719" y="3969060"/>
            <a:ext cx="3942996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2051719" y="3969060"/>
            <a:ext cx="2160241" cy="1645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65509" y="3056181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{}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11386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55576" y="2852936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acct = Person()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acct.name </a:t>
            </a:r>
            <a:r>
              <a:rPr lang="en-US" altLang="ko-KR" sz="1200" dirty="0"/>
              <a:t>= "obi"</a:t>
            </a:r>
          </a:p>
          <a:p>
            <a:r>
              <a:rPr lang="en-US" altLang="ko-KR" sz="1200" dirty="0" err="1"/>
              <a:t>acct.age</a:t>
            </a:r>
            <a:r>
              <a:rPr lang="en-US" altLang="ko-KR" sz="1200" dirty="0"/>
              <a:t> = 1234</a:t>
            </a:r>
          </a:p>
          <a:p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Person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내부 변수에 값을 할당하면 </a:t>
            </a:r>
            <a:r>
              <a:rPr lang="en-US" altLang="ko-KR" dirty="0" smtClean="0"/>
              <a:t>__set__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값 생성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755576" y="3140968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631105"/>
            <a:ext cx="4320480" cy="153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Person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__ </a:t>
            </a:r>
            <a:endParaRPr lang="en-US" altLang="ko-KR" sz="1200" dirty="0" smtClean="0"/>
          </a:p>
          <a:p>
            <a:r>
              <a:rPr lang="en-US" altLang="ko-KR" sz="1200" dirty="0"/>
              <a:t> {'__module__': '__main__', 'name':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0x1070D430&gt;, 'age': &lt;__main__.</a:t>
            </a:r>
            <a:r>
              <a:rPr lang="en-US" altLang="ko-KR" sz="1200" dirty="0" err="1"/>
              <a:t>TypedProperty</a:t>
            </a:r>
            <a:r>
              <a:rPr lang="en-US" altLang="ko-KR" sz="1200" dirty="0"/>
              <a:t> object at 0x1056B870&gt;,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'Person' objects&gt;,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'Person' objects&gt;, '__doc__': None}</a:t>
            </a:r>
          </a:p>
          <a:p>
            <a:endParaRPr lang="en-US" altLang="ko-KR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012160" y="4747951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11960" y="5035983"/>
            <a:ext cx="999728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1" idx="3"/>
          </p:cNvCxnSpPr>
          <p:nvPr/>
        </p:nvCxnSpPr>
        <p:spPr>
          <a:xfrm>
            <a:off x="1755304" y="3429000"/>
            <a:ext cx="4112840" cy="15013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1" idx="3"/>
            <a:endCxn id="22" idx="1"/>
          </p:cNvCxnSpPr>
          <p:nvPr/>
        </p:nvCxnSpPr>
        <p:spPr>
          <a:xfrm>
            <a:off x="1755304" y="3429000"/>
            <a:ext cx="2456656" cy="196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4" idx="0"/>
            <a:endCxn id="13" idx="2"/>
          </p:cNvCxnSpPr>
          <p:nvPr/>
        </p:nvCxnSpPr>
        <p:spPr>
          <a:xfrm flipV="1">
            <a:off x="4711824" y="3861048"/>
            <a:ext cx="1185258" cy="1174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3" idx="0"/>
          </p:cNvCxnSpPr>
          <p:nvPr/>
        </p:nvCxnSpPr>
        <p:spPr>
          <a:xfrm flipH="1" flipV="1">
            <a:off x="5897081" y="3861048"/>
            <a:ext cx="614943" cy="886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215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23528" y="2852936"/>
            <a:ext cx="3888432" cy="145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Person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__["age"].__get__(</a:t>
            </a:r>
            <a:r>
              <a:rPr lang="en-US" altLang="ko-KR" sz="1200" dirty="0" err="1"/>
              <a:t>acct,Person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Print Person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__["name"].__get__(</a:t>
            </a:r>
            <a:r>
              <a:rPr lang="en-US" altLang="ko-KR" sz="1200" dirty="0" err="1"/>
              <a:t>acct,Person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실행 구조 </a:t>
            </a:r>
            <a:r>
              <a:rPr lang="en-US" altLang="ko-KR" dirty="0" smtClean="0"/>
              <a:t>: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acct.age/acct.name  </a:t>
            </a:r>
            <a:r>
              <a:rPr lang="ko-KR" altLang="en-US" dirty="0" smtClean="0"/>
              <a:t>호출하면 </a:t>
            </a:r>
            <a:r>
              <a:rPr lang="en-US" altLang="ko-KR" dirty="0" smtClean="0"/>
              <a:t>Person.__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__[“</a:t>
            </a:r>
            <a:r>
              <a:rPr lang="ko-KR" altLang="en-US" dirty="0" err="1" smtClean="0"/>
              <a:t>인스턴스변수명</a:t>
            </a:r>
            <a:r>
              <a:rPr lang="en-US" altLang="ko-KR" dirty="0" smtClean="0"/>
              <a:t>”].__get__() </a:t>
            </a:r>
            <a:r>
              <a:rPr lang="ko-KR" altLang="en-US" dirty="0" smtClean="0"/>
              <a:t>가 실행되어 결과값을 조회</a:t>
            </a:r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827584" y="3284984"/>
            <a:ext cx="3312368" cy="576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65509" y="3140967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acct 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{'_age': 1234, '_name': 'obi'}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01884" y="3429000"/>
            <a:ext cx="2390395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528" y="4977172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__["age"].__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42, 'type': &lt;type 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'&gt;, 'name': '_age'}</a:t>
            </a:r>
          </a:p>
          <a:p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104220" y="4977172"/>
            <a:ext cx="26282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Person.__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__["name"].__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{'default': '', 'type':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'name': '_name'}</a:t>
            </a:r>
          </a:p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23528" y="5555873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3848" y="5627881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99592" y="3861048"/>
            <a:ext cx="1584176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1" idx="2"/>
          </p:cNvCxnSpPr>
          <p:nvPr/>
        </p:nvCxnSpPr>
        <p:spPr>
          <a:xfrm>
            <a:off x="2483768" y="3861047"/>
            <a:ext cx="1296144" cy="1800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168" y="5112809"/>
            <a:ext cx="2952328" cy="103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1234</a:t>
            </a:r>
            <a:endParaRPr lang="en-US" altLang="ko-KR" sz="1200" dirty="0"/>
          </a:p>
          <a:p>
            <a:r>
              <a:rPr lang="en-US" altLang="ko-KR" sz="1200" dirty="0" smtClean="0"/>
              <a:t>obi</a:t>
            </a:r>
            <a:endParaRPr lang="en-US" altLang="ko-KR" sz="1200" dirty="0"/>
          </a:p>
        </p:txBody>
      </p:sp>
      <p:cxnSp>
        <p:nvCxnSpPr>
          <p:cNvPr id="27" name="직선 화살표 연결선 26"/>
          <p:cNvCxnSpPr>
            <a:stCxn id="20" idx="0"/>
          </p:cNvCxnSpPr>
          <p:nvPr/>
        </p:nvCxnSpPr>
        <p:spPr>
          <a:xfrm flipV="1">
            <a:off x="899592" y="3861048"/>
            <a:ext cx="4997489" cy="1694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3" idx="2"/>
          </p:cNvCxnSpPr>
          <p:nvPr/>
        </p:nvCxnSpPr>
        <p:spPr>
          <a:xfrm flipV="1">
            <a:off x="3923928" y="3861048"/>
            <a:ext cx="1973154" cy="1766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97081" y="5410302"/>
            <a:ext cx="119519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5897082" y="3861048"/>
            <a:ext cx="597598" cy="15492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950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2636912"/>
            <a:ext cx="6477000" cy="3230488"/>
          </a:xfrm>
        </p:spPr>
        <p:txBody>
          <a:bodyPr>
            <a:noAutofit/>
          </a:bodyPr>
          <a:lstStyle/>
          <a:p>
            <a:pPr algn="r"/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1.31 </a:t>
            </a:r>
            <a:r>
              <a:rPr lang="ko-KR" altLang="en-US" sz="6000" dirty="0" smtClean="0"/>
              <a:t>멤버 </a:t>
            </a:r>
            <a:r>
              <a:rPr lang="ko-KR" altLang="en-US" sz="6000" dirty="0" err="1" smtClean="0"/>
              <a:t>메소드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접근</a:t>
            </a:r>
            <a:r>
              <a:rPr lang="en-US" altLang="ko-KR" sz="6000" dirty="0" smtClean="0"/>
              <a:t>(binding)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01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60308</TotalTime>
  <Words>3414</Words>
  <Application>Microsoft Office PowerPoint</Application>
  <PresentationFormat>화면 슬라이드 쇼(4:3)</PresentationFormat>
  <Paragraphs>690</Paragraphs>
  <Slides>111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111</vt:i4>
      </vt:variant>
    </vt:vector>
  </HeadingPairs>
  <TitlesOfParts>
    <vt:vector size="112" baseType="lpstr">
      <vt:lpstr>가을</vt:lpstr>
      <vt:lpstr>Python Namespace  binding</vt:lpstr>
      <vt:lpstr> Namespace   </vt:lpstr>
      <vt:lpstr>Namespace</vt:lpstr>
      <vt:lpstr>Namespace</vt:lpstr>
      <vt:lpstr>Namespace 관리 기준</vt:lpstr>
      <vt:lpstr>함수 : 함수와 객체 두영역 처리</vt:lpstr>
      <vt:lpstr>Namespace 확인하기</vt:lpstr>
      <vt:lpstr>Module Namespace  관리 규칙 </vt:lpstr>
      <vt:lpstr>모듈 namespace</vt:lpstr>
      <vt:lpstr> 모듈 namespace 관리</vt:lpstr>
      <vt:lpstr>모듈 단위의 global영역</vt:lpstr>
      <vt:lpstr>Namespace : __dict__</vt:lpstr>
      <vt:lpstr>Namespace 처리 규칙</vt:lpstr>
      <vt:lpstr>식별자 충돌</vt:lpstr>
      <vt:lpstr> namespace key/value 관리</vt:lpstr>
      <vt:lpstr>function Namespace  관리 규칙 </vt:lpstr>
      <vt:lpstr>Namespace : 함수</vt:lpstr>
      <vt:lpstr>function Namespace 흐름</vt:lpstr>
      <vt:lpstr>Namespace : 함수  기준예시</vt:lpstr>
      <vt:lpstr>함수 : object namespace 사용</vt:lpstr>
      <vt:lpstr>Global/local</vt:lpstr>
      <vt:lpstr>지역변수와 전역변수</vt:lpstr>
      <vt:lpstr>참조변수 : local 영역</vt:lpstr>
      <vt:lpstr>지역변수와 전역변수 예시 1</vt:lpstr>
      <vt:lpstr>지역변수와 전역변수 예시 2</vt:lpstr>
      <vt:lpstr> global 키워드 </vt:lpstr>
      <vt:lpstr> global 변수 참조는 가능</vt:lpstr>
      <vt:lpstr> global immutable 갱신 오류</vt:lpstr>
      <vt:lpstr> global immutuable 변수</vt:lpstr>
      <vt:lpstr> global 변수 : mutable</vt:lpstr>
      <vt:lpstr> nonlocal(3버전)</vt:lpstr>
      <vt:lpstr>Nonlocal를 사용하는 이유</vt:lpstr>
      <vt:lpstr>외부함수 변수: 표현식사용시 에러</vt:lpstr>
      <vt:lpstr>외부함수 변수: 표현식 사용 방식</vt:lpstr>
      <vt:lpstr>파라미터 : local 변수</vt:lpstr>
      <vt:lpstr>파라미터 관리 규칙</vt:lpstr>
      <vt:lpstr>파라미터에 대한 타입 체크</vt:lpstr>
      <vt:lpstr>파라미터는 이름별 처리</vt:lpstr>
      <vt:lpstr>가변 파라미터 처리</vt:lpstr>
      <vt:lpstr>Runtime에 로컬변수</vt:lpstr>
      <vt:lpstr>인자에서 unpack 처리</vt:lpstr>
      <vt:lpstr>Class Namespace  관리 규칙 </vt:lpstr>
      <vt:lpstr>2.1 Python class 구조</vt:lpstr>
      <vt:lpstr> class 구조</vt:lpstr>
      <vt:lpstr> 파이썬 클래스 구조</vt:lpstr>
      <vt:lpstr> 파이썬 클래스 구조 보기</vt:lpstr>
      <vt:lpstr> class 속성 관리</vt:lpstr>
      <vt:lpstr>클래스 namespace </vt:lpstr>
      <vt:lpstr>클래스 namespace 예시 </vt:lpstr>
      <vt:lpstr> instance 속성 관리</vt:lpstr>
      <vt:lpstr>instance namespace </vt:lpstr>
      <vt:lpstr>인스턴스 namespace 예시 </vt:lpstr>
      <vt:lpstr> method 속성 관리</vt:lpstr>
      <vt:lpstr>method namespace </vt:lpstr>
      <vt:lpstr>인스턴스 namespace 예시 </vt:lpstr>
      <vt:lpstr>Binding 변수</vt:lpstr>
      <vt:lpstr>Namespace에 따른 검색흐름</vt:lpstr>
      <vt:lpstr>Class &amp; instance scope</vt:lpstr>
      <vt:lpstr>클래스와 메소드 내부 역할</vt:lpstr>
      <vt:lpstr>Binding class/instance variable</vt:lpstr>
      <vt:lpstr>Class variable는 공유된 변수</vt:lpstr>
      <vt:lpstr>Binding variable : mangling</vt:lpstr>
      <vt:lpstr>Class 내부 구조</vt:lpstr>
      <vt:lpstr> class 내부 구조</vt:lpstr>
      <vt:lpstr> class 내부 구조 예시</vt:lpstr>
      <vt:lpstr>자식 Class 내부 구조</vt:lpstr>
      <vt:lpstr> class 별 __dict__ 관리 기준</vt:lpstr>
      <vt:lpstr>상속관계 class 내부 구조</vt:lpstr>
      <vt:lpstr> parent class/child class</vt:lpstr>
      <vt:lpstr>내장class 내부 구조</vt:lpstr>
      <vt:lpstr> 숫자 class</vt:lpstr>
      <vt:lpstr> 문자열 class</vt:lpstr>
      <vt:lpstr> list class</vt:lpstr>
      <vt:lpstr> dict class</vt:lpstr>
      <vt:lpstr>내장class를 상속할 경우 구조</vt:lpstr>
      <vt:lpstr> 내장 class를 상속 : int</vt:lpstr>
      <vt:lpstr> 내장 class를 상속 : list</vt:lpstr>
      <vt:lpstr>외부 함수를 내부 메소드화</vt:lpstr>
      <vt:lpstr> class 내의 속성을 항상 추가</vt:lpstr>
      <vt:lpstr>Runtime 속성 추가</vt:lpstr>
      <vt:lpstr> class/instance 속성 관리 기준</vt:lpstr>
      <vt:lpstr> class/instance runtime 처리</vt:lpstr>
      <vt:lpstr>Global 변수 참조</vt:lpstr>
      <vt:lpstr> class : global 변수 참조 </vt:lpstr>
      <vt:lpstr> class : class 속성(변수) 사용</vt:lpstr>
      <vt:lpstr>Binding method</vt:lpstr>
      <vt:lpstr>Binding instance</vt:lpstr>
      <vt:lpstr>함수 와 메소드 구별 </vt:lpstr>
      <vt:lpstr>Binding instance: function</vt:lpstr>
      <vt:lpstr>Binding decreptor</vt:lpstr>
      <vt:lpstr>Descriptor</vt:lpstr>
      <vt:lpstr>처리절차: 1.Descriptor 정의</vt:lpstr>
      <vt:lpstr>처리절차 : 2. 세부 정의 및 실행</vt:lpstr>
      <vt:lpstr>Descriptor 실행 구조</vt:lpstr>
      <vt:lpstr>Descriptor 실행 구조 :흐름 1</vt:lpstr>
      <vt:lpstr>Descriptor 실행 구조 :흐름 2</vt:lpstr>
      <vt:lpstr>Descriptor 실행 구조 :흐름 3</vt:lpstr>
      <vt:lpstr>  1.31 멤버 메소드 접근(binding) </vt:lpstr>
      <vt:lpstr>함수/메소드 구별</vt:lpstr>
      <vt:lpstr>함수 와 메소드 구별 </vt:lpstr>
      <vt:lpstr>Binding method</vt:lpstr>
      <vt:lpstr>Binding instance</vt:lpstr>
      <vt:lpstr>Binding function</vt:lpstr>
      <vt:lpstr>Binding instance: function</vt:lpstr>
      <vt:lpstr>1.32 메소드에 대한 namespace  관리기준 </vt:lpstr>
      <vt:lpstr>메소드 namespace 접근 방식</vt:lpstr>
      <vt:lpstr> 메소드 로컬변수</vt:lpstr>
      <vt:lpstr> 메소드 글로벌 변수</vt:lpstr>
      <vt:lpstr>메소드는 꼭 한정자 처리</vt:lpstr>
      <vt:lpstr> 한정자없이 메소드 호출 에러</vt:lpstr>
      <vt:lpstr> 한정자.메소드 호출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686</cp:revision>
  <dcterms:created xsi:type="dcterms:W3CDTF">2015-12-01T07:34:30Z</dcterms:created>
  <dcterms:modified xsi:type="dcterms:W3CDTF">2017-01-07T06:10:11Z</dcterms:modified>
</cp:coreProperties>
</file>