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55"/>
  </p:notesMasterIdLst>
  <p:sldIdLst>
    <p:sldId id="256" r:id="rId2"/>
    <p:sldId id="1137" r:id="rId3"/>
    <p:sldId id="1136" r:id="rId4"/>
    <p:sldId id="1035" r:id="rId5"/>
    <p:sldId id="1132" r:id="rId6"/>
    <p:sldId id="1133" r:id="rId7"/>
    <p:sldId id="1134" r:id="rId8"/>
    <p:sldId id="748" r:id="rId9"/>
    <p:sldId id="1135" r:id="rId10"/>
    <p:sldId id="352" r:id="rId11"/>
    <p:sldId id="1138" r:id="rId12"/>
    <p:sldId id="1131" r:id="rId13"/>
    <p:sldId id="1139" r:id="rId14"/>
    <p:sldId id="1172" r:id="rId15"/>
    <p:sldId id="1168" r:id="rId16"/>
    <p:sldId id="1169" r:id="rId17"/>
    <p:sldId id="1170" r:id="rId18"/>
    <p:sldId id="1171" r:id="rId19"/>
    <p:sldId id="1173" r:id="rId20"/>
    <p:sldId id="952" r:id="rId21"/>
    <p:sldId id="1141" r:id="rId22"/>
    <p:sldId id="1174" r:id="rId23"/>
    <p:sldId id="1175" r:id="rId24"/>
    <p:sldId id="1176" r:id="rId25"/>
    <p:sldId id="1177" r:id="rId26"/>
    <p:sldId id="1149" r:id="rId27"/>
    <p:sldId id="1150" r:id="rId28"/>
    <p:sldId id="1151" r:id="rId29"/>
    <p:sldId id="1152" r:id="rId30"/>
    <p:sldId id="1154" r:id="rId31"/>
    <p:sldId id="1153" r:id="rId32"/>
    <p:sldId id="1162" r:id="rId33"/>
    <p:sldId id="1164" r:id="rId34"/>
    <p:sldId id="1163" r:id="rId35"/>
    <p:sldId id="1165" r:id="rId36"/>
    <p:sldId id="1166" r:id="rId37"/>
    <p:sldId id="1167" r:id="rId38"/>
    <p:sldId id="1155" r:id="rId39"/>
    <p:sldId id="967" r:id="rId40"/>
    <p:sldId id="1157" r:id="rId41"/>
    <p:sldId id="1158" r:id="rId42"/>
    <p:sldId id="1159" r:id="rId43"/>
    <p:sldId id="1178" r:id="rId44"/>
    <p:sldId id="1179" r:id="rId45"/>
    <p:sldId id="1156" r:id="rId46"/>
    <p:sldId id="1180" r:id="rId47"/>
    <p:sldId id="1181" r:id="rId48"/>
    <p:sldId id="1182" r:id="rId49"/>
    <p:sldId id="1184" r:id="rId50"/>
    <p:sldId id="1183" r:id="rId51"/>
    <p:sldId id="1185" r:id="rId52"/>
    <p:sldId id="1160" r:id="rId53"/>
    <p:sldId id="1161" r:id="rId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9512" autoAdjust="0"/>
  </p:normalViewPr>
  <p:slideViewPr>
    <p:cSldViewPr>
      <p:cViewPr>
        <p:scale>
          <a:sx n="82" d="100"/>
          <a:sy n="82" d="100"/>
        </p:scale>
        <p:origin x="-178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2016-03-03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2016-03-03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2016-03-03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2016-03-03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2016-03-03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smtClean="0"/>
              <a:t>Python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collections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이해하기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3600" dirty="0" smtClean="0"/>
              <a:t>version 2.x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namedtuple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Tuple</a:t>
            </a:r>
            <a:r>
              <a:rPr lang="ko-KR" altLang="en-US" dirty="0" smtClean="0"/>
              <a:t>을 보다 명시적으로 사용하기 위해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으로 접근하기 위해 만든 별도의 </a:t>
            </a:r>
            <a:r>
              <a:rPr lang="en-US" altLang="ko-KR" dirty="0" smtClean="0"/>
              <a:t>function class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3284984"/>
            <a:ext cx="6912768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collections.namedtuple</a:t>
            </a:r>
            <a:r>
              <a:rPr lang="en-US" altLang="ko-KR" dirty="0"/>
              <a:t>(</a:t>
            </a:r>
            <a:r>
              <a:rPr lang="en-US" altLang="ko-KR" i="1" dirty="0" err="1"/>
              <a:t>typename</a:t>
            </a:r>
            <a:r>
              <a:rPr lang="en-US" altLang="ko-KR" dirty="0"/>
              <a:t>, </a:t>
            </a:r>
            <a:r>
              <a:rPr lang="en-US" altLang="ko-KR" i="1" dirty="0" err="1"/>
              <a:t>field_names</a:t>
            </a:r>
            <a:r>
              <a:rPr lang="en-US" altLang="ko-KR" dirty="0"/>
              <a:t>[, </a:t>
            </a:r>
            <a:r>
              <a:rPr lang="en-US" altLang="ko-KR" i="1" dirty="0"/>
              <a:t>verbose=False</a:t>
            </a:r>
            <a:r>
              <a:rPr lang="en-US" altLang="ko-KR" dirty="0"/>
              <a:t>][, </a:t>
            </a:r>
            <a:r>
              <a:rPr lang="en-US" altLang="ko-KR" i="1" dirty="0"/>
              <a:t>rename=False</a:t>
            </a:r>
            <a:r>
              <a:rPr lang="en-US" altLang="ko-KR" dirty="0"/>
              <a:t>])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91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Namedtuple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만들기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 err="1" smtClean="0"/>
              <a:t>Nametuple</a:t>
            </a:r>
            <a:r>
              <a:rPr lang="ko-KR" altLang="en-US" sz="2800" dirty="0" smtClean="0"/>
              <a:t>은 </a:t>
            </a:r>
            <a:r>
              <a:rPr lang="en-US" altLang="ko-KR" sz="2800" dirty="0" smtClean="0"/>
              <a:t>tuple</a:t>
            </a:r>
            <a:r>
              <a:rPr lang="ko-KR" altLang="en-US" sz="2800" dirty="0" smtClean="0"/>
              <a:t>의 </a:t>
            </a:r>
            <a:r>
              <a:rPr lang="en-US" altLang="ko-KR" sz="2800" dirty="0" smtClean="0"/>
              <a:t>subclass</a:t>
            </a:r>
            <a:r>
              <a:rPr lang="ko-KR" altLang="en-US" sz="2800" dirty="0" smtClean="0"/>
              <a:t>를 만드는 </a:t>
            </a:r>
            <a:r>
              <a:rPr lang="en-US" altLang="ko-KR" sz="2800" dirty="0" smtClean="0"/>
              <a:t>factory</a:t>
            </a:r>
            <a:r>
              <a:rPr lang="ko-KR" altLang="en-US" sz="2800" dirty="0" smtClean="0"/>
              <a:t>기능을 처리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4077072"/>
            <a:ext cx="2808312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&lt;function&gt;</a:t>
            </a:r>
          </a:p>
          <a:p>
            <a:pPr algn="ctr"/>
            <a:r>
              <a:rPr lang="en-US" altLang="ko-KR" sz="1400" dirty="0" err="1"/>
              <a:t>namedtuple</a:t>
            </a:r>
            <a:r>
              <a:rPr lang="en-US" altLang="ko-KR" sz="1400" dirty="0"/>
              <a:t>('Point', ['x', 'y</a:t>
            </a:r>
            <a:r>
              <a:rPr lang="en-US" altLang="ko-KR" sz="1400" dirty="0" smtClean="0"/>
              <a:t>'])</a:t>
            </a:r>
            <a:endParaRPr lang="ko-KR" altLang="en-US" sz="1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364088" y="3429000"/>
            <a:ext cx="2448272" cy="2664296"/>
            <a:chOff x="5004048" y="3429000"/>
            <a:chExt cx="2808312" cy="2664296"/>
          </a:xfrm>
        </p:grpSpPr>
        <p:sp>
          <p:nvSpPr>
            <p:cNvPr id="5" name="직사각형 4"/>
            <p:cNvSpPr/>
            <p:nvPr/>
          </p:nvSpPr>
          <p:spPr>
            <a:xfrm>
              <a:off x="5364088" y="5085184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Point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64088" y="3645024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</a:t>
              </a:r>
              <a:r>
                <a:rPr lang="en-US" altLang="ko-KR" dirty="0" smtClean="0"/>
                <a:t>uple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>
              <a:stCxn id="5" idx="0"/>
            </p:cNvCxnSpPr>
            <p:nvPr/>
          </p:nvCxnSpPr>
          <p:spPr>
            <a:xfrm flipV="1">
              <a:off x="6372200" y="4293096"/>
              <a:ext cx="0" cy="79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5004048" y="3429000"/>
              <a:ext cx="2808312" cy="26642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오른쪽 화살표 10"/>
          <p:cNvSpPr/>
          <p:nvPr/>
        </p:nvSpPr>
        <p:spPr>
          <a:xfrm>
            <a:off x="3995936" y="4433056"/>
            <a:ext cx="978408" cy="652128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23928" y="5250496"/>
            <a:ext cx="112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새로운 타입 생성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148064" y="2803156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ssubclass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Point,tuple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 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11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Namedtuple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404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Namedtuple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US" altLang="ko-KR" dirty="0" smtClean="0"/>
              <a:t>p </a:t>
            </a:r>
            <a:r>
              <a:rPr lang="en-US" altLang="ko-KR" dirty="0"/>
              <a:t>= </a:t>
            </a:r>
            <a:r>
              <a:rPr lang="en-US" altLang="ko-KR" sz="3200" dirty="0"/>
              <a:t>Point(x=10, y=11)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786909"/>
              </p:ext>
            </p:extLst>
          </p:nvPr>
        </p:nvGraphicFramePr>
        <p:xfrm>
          <a:off x="899592" y="2636912"/>
          <a:ext cx="7416824" cy="3500153"/>
        </p:xfrm>
        <a:graphic>
          <a:graphicData uri="http://schemas.openxmlformats.org/drawingml/2006/table">
            <a:tbl>
              <a:tblPr/>
              <a:tblGrid>
                <a:gridCol w="1728192"/>
                <a:gridCol w="2592288"/>
                <a:gridCol w="3096344"/>
              </a:tblGrid>
              <a:tr h="3911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Method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example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820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'_</a:t>
                      </a:r>
                      <a:r>
                        <a:rPr lang="en-US" sz="1200" dirty="0" err="1" smtClean="0">
                          <a:effectLst/>
                        </a:rPr>
                        <a:t>asdict</a:t>
                      </a:r>
                      <a:r>
                        <a:rPr lang="en-US" sz="1200" dirty="0" smtClean="0">
                          <a:effectLst/>
                        </a:rPr>
                        <a:t>',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p._</a:t>
                      </a:r>
                      <a:r>
                        <a:rPr lang="en-US" altLang="ko-KR" sz="1200" dirty="0" err="1" smtClean="0">
                          <a:effectLst/>
                        </a:rPr>
                        <a:t>asdict</a:t>
                      </a:r>
                      <a:r>
                        <a:rPr lang="en-US" altLang="ko-KR" sz="1200" dirty="0" smtClean="0">
                          <a:effectLst/>
                        </a:rPr>
                        <a:t>()</a:t>
                      </a:r>
                    </a:p>
                    <a:p>
                      <a:pPr fontAlgn="t"/>
                      <a:r>
                        <a:rPr lang="en-US" altLang="ko-KR" sz="1200" dirty="0" err="1" smtClean="0">
                          <a:effectLst/>
                        </a:rPr>
                        <a:t>OrderedDict</a:t>
                      </a:r>
                      <a:r>
                        <a:rPr lang="en-US" altLang="ko-KR" sz="1200" dirty="0" smtClean="0">
                          <a:effectLst/>
                        </a:rPr>
                        <a:t>([('x', 10), ('y', 11)])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 smtClean="0">
                          <a:effectLst/>
                        </a:rPr>
                        <a:t>Namedtuple</a:t>
                      </a:r>
                      <a:r>
                        <a:rPr lang="ko-KR" altLang="en-US" sz="1200" dirty="0" smtClean="0">
                          <a:effectLst/>
                        </a:rPr>
                        <a:t>에서 생성된 타입의 </a:t>
                      </a:r>
                      <a:r>
                        <a:rPr lang="ko-KR" altLang="en-US" sz="1200" dirty="0" err="1" smtClean="0">
                          <a:effectLst/>
                        </a:rPr>
                        <a:t>인스턴스를</a:t>
                      </a:r>
                      <a:r>
                        <a:rPr lang="ko-KR" altLang="en-US" sz="1200" dirty="0" smtClean="0">
                          <a:effectLst/>
                        </a:rPr>
                        <a:t> </a:t>
                      </a:r>
                      <a:r>
                        <a:rPr lang="en-US" altLang="ko-KR" sz="1200" dirty="0" err="1" smtClean="0">
                          <a:effectLst/>
                        </a:rPr>
                        <a:t>OrderedDict</a:t>
                      </a:r>
                      <a:r>
                        <a:rPr lang="ko-KR" altLang="en-US" sz="1200" dirty="0" smtClean="0">
                          <a:effectLst/>
                        </a:rPr>
                        <a:t>로 전환 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02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smtClean="0">
                          <a:effectLst/>
                        </a:rPr>
                        <a:t> '_fields',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err="1" smtClean="0">
                          <a:effectLst/>
                        </a:rPr>
                        <a:t>p._fields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 ('x', 'y')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err="1" smtClean="0">
                          <a:effectLst/>
                        </a:rPr>
                        <a:t>Namedtuple</a:t>
                      </a:r>
                      <a:r>
                        <a:rPr lang="ko-KR" altLang="en-US" sz="1200" dirty="0" smtClean="0">
                          <a:effectLst/>
                        </a:rPr>
                        <a:t>에서 생성된 타입내의 </a:t>
                      </a:r>
                      <a:r>
                        <a:rPr lang="en-US" altLang="ko-KR" sz="1200" dirty="0" smtClean="0">
                          <a:effectLst/>
                        </a:rPr>
                        <a:t>named</a:t>
                      </a:r>
                      <a:r>
                        <a:rPr lang="en-US" altLang="ko-KR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변수를 검색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02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smtClean="0">
                          <a:effectLst/>
                        </a:rPr>
                        <a:t> '_make',</a:t>
                      </a:r>
                    </a:p>
                    <a:p>
                      <a:pPr algn="ctr" fontAlgn="t"/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 b =</a:t>
                      </a:r>
                      <a:r>
                        <a:rPr lang="en-US" altLang="ko-KR" sz="1200" dirty="0" err="1" smtClean="0">
                          <a:effectLst/>
                        </a:rPr>
                        <a:t>Point._make</a:t>
                      </a:r>
                      <a:r>
                        <a:rPr lang="en-US" altLang="ko-KR" sz="1200" dirty="0" smtClean="0">
                          <a:effectLst/>
                        </a:rPr>
                        <a:t>([5,5])</a:t>
                      </a:r>
                    </a:p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 b</a:t>
                      </a:r>
                    </a:p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 Point(x=5, y=5)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effectLst/>
                        </a:rPr>
                        <a:t>Namedtuple</a:t>
                      </a:r>
                      <a:r>
                        <a:rPr lang="ko-KR" altLang="en-US" sz="1200" dirty="0" smtClean="0">
                          <a:effectLst/>
                        </a:rPr>
                        <a:t>에서 생성된 타입을 가지고 새로운 </a:t>
                      </a:r>
                      <a:r>
                        <a:rPr lang="ko-KR" altLang="en-US" sz="1200" dirty="0" err="1" smtClean="0">
                          <a:effectLst/>
                        </a:rPr>
                        <a:t>인스턴스를</a:t>
                      </a:r>
                      <a:r>
                        <a:rPr lang="ko-KR" altLang="en-US" sz="1200" dirty="0" smtClean="0">
                          <a:effectLst/>
                        </a:rPr>
                        <a:t> 생성 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02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smtClean="0">
                          <a:effectLst/>
                        </a:rPr>
                        <a:t> '_replace',</a:t>
                      </a:r>
                    </a:p>
                    <a:p>
                      <a:pPr algn="ctr" fontAlgn="t"/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 </a:t>
                      </a:r>
                      <a:r>
                        <a:rPr lang="en-US" altLang="ko-KR" sz="1200" dirty="0" err="1" smtClean="0">
                          <a:effectLst/>
                        </a:rPr>
                        <a:t>p._replace</a:t>
                      </a:r>
                      <a:r>
                        <a:rPr lang="en-US" altLang="ko-KR" sz="1200" dirty="0" smtClean="0">
                          <a:effectLst/>
                        </a:rPr>
                        <a:t>(x=33)</a:t>
                      </a:r>
                    </a:p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Point(x=33, y=11)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effectLst/>
                        </a:rPr>
                        <a:t>Namedtuple</a:t>
                      </a:r>
                      <a:r>
                        <a:rPr lang="ko-KR" altLang="en-US" sz="1200" dirty="0" smtClean="0">
                          <a:effectLst/>
                        </a:rPr>
                        <a:t>에서 생성된 타입에 대한 </a:t>
                      </a:r>
                      <a:r>
                        <a:rPr lang="ko-KR" altLang="en-US" sz="1200" dirty="0" err="1" smtClean="0">
                          <a:effectLst/>
                        </a:rPr>
                        <a:t>인스턴스</a:t>
                      </a:r>
                      <a:r>
                        <a:rPr lang="ko-KR" altLang="en-US" sz="1200" dirty="0" smtClean="0">
                          <a:effectLst/>
                        </a:rPr>
                        <a:t> 내의 값을 변경 </a:t>
                      </a:r>
                      <a:endParaRPr lang="en-US" altLang="ko-KR" sz="1200" dirty="0" smtClean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02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smtClean="0">
                          <a:effectLst/>
                        </a:rPr>
                        <a:t> 'count',</a:t>
                      </a:r>
                    </a:p>
                    <a:p>
                      <a:pPr algn="ctr" fontAlgn="t"/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err="1" smtClean="0">
                          <a:effectLst/>
                        </a:rPr>
                        <a:t>p.count</a:t>
                      </a:r>
                      <a:r>
                        <a:rPr lang="en-US" altLang="ko-KR" sz="1200" dirty="0" smtClean="0">
                          <a:effectLst/>
                        </a:rPr>
                        <a:t>(11)</a:t>
                      </a:r>
                    </a:p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 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smtClean="0">
                          <a:effectLst/>
                        </a:rPr>
                        <a:t>내부 값에 대한 </a:t>
                      </a:r>
                      <a:r>
                        <a:rPr lang="ko-KR" altLang="en-US" sz="1200" dirty="0" err="1" smtClean="0">
                          <a:effectLst/>
                        </a:rPr>
                        <a:t>갯수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027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 'index',</a:t>
                      </a:r>
                    </a:p>
                    <a:p>
                      <a:pPr algn="ctr" fontAlgn="t"/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err="1" smtClean="0">
                          <a:effectLst/>
                        </a:rPr>
                        <a:t>p.index</a:t>
                      </a:r>
                      <a:r>
                        <a:rPr lang="en-US" altLang="ko-KR" sz="1200" dirty="0" smtClean="0">
                          <a:effectLst/>
                        </a:rPr>
                        <a:t>(11)</a:t>
                      </a:r>
                    </a:p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smtClean="0">
                          <a:effectLst/>
                        </a:rPr>
                        <a:t>내부 값에 대한 위치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46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 err="1" smtClean="0"/>
              <a:t>Dict</a:t>
            </a:r>
            <a:r>
              <a:rPr lang="en-US" altLang="ko-KR" sz="9600" dirty="0" smtClean="0"/>
              <a:t> </a:t>
            </a:r>
            <a:br>
              <a:rPr lang="en-US" altLang="ko-KR" sz="9600" dirty="0" smtClean="0"/>
            </a:br>
            <a:r>
              <a:rPr lang="en-US" altLang="ko-KR" sz="9600" dirty="0" smtClean="0"/>
              <a:t>method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564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dict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99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d= {"k":1,"v":2}</a:t>
            </a:r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269521"/>
              </p:ext>
            </p:extLst>
          </p:nvPr>
        </p:nvGraphicFramePr>
        <p:xfrm>
          <a:off x="683568" y="2237664"/>
          <a:ext cx="7560840" cy="4167685"/>
        </p:xfrm>
        <a:graphic>
          <a:graphicData uri="http://schemas.openxmlformats.org/drawingml/2006/table">
            <a:tbl>
              <a:tblPr/>
              <a:tblGrid>
                <a:gridCol w="2232248"/>
                <a:gridCol w="1728192"/>
                <a:gridCol w="3600400"/>
              </a:tblGrid>
              <a:tr h="3315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94617"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dict.clear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endParaRPr kumimoji="0" lang="en-US" altLang="ko-KR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d= {"k":1,"v":2}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d.clear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{}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내의 요소들 </a:t>
                      </a:r>
                      <a:r>
                        <a:rPr kumimoji="0" lang="ko-KR" altLang="en-US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클리어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077"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dict.copy</a:t>
                      </a:r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d1 = 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d.copy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d1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{'k': 1, 'v': 2}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객체를 다른 곳에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카피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617"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dict.fromkeys</a:t>
                      </a:r>
                      <a:r>
                        <a:rPr kumimoji="0" lang="en-US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d2 =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d.fromkeys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(d)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d2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{'k': None, 'v': None}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dict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객체의 키를 새로운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dict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객체를 생성하는 키로 처리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588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dict.get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(key, default=None)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d.get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('k')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dict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내의 키를 가지고 값을 가져옴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919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dict.has_key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(key)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d.has_key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('k')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dict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내의 키 존재 여부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077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dict.items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d.items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[('k', 1), ('v', 2)]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dict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객체의 키와 값을 순서쌍으로 나타내어 리스트로 전달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1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d= {"k":1,"v":2}</a:t>
            </a:r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292839"/>
              </p:ext>
            </p:extLst>
          </p:nvPr>
        </p:nvGraphicFramePr>
        <p:xfrm>
          <a:off x="683568" y="2237664"/>
          <a:ext cx="7560840" cy="3924266"/>
        </p:xfrm>
        <a:graphic>
          <a:graphicData uri="http://schemas.openxmlformats.org/drawingml/2006/table">
            <a:tbl>
              <a:tblPr/>
              <a:tblGrid>
                <a:gridCol w="2232248"/>
                <a:gridCol w="1800200"/>
                <a:gridCol w="3528392"/>
              </a:tblGrid>
              <a:tr h="3315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94617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kumimoji="0" lang="en-US" sz="12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d.keys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['k', 'v']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내의 키를 리스트로 전달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07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dict.setdefault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(key, default=None)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d.setdefault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('s’,3)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{'k': 1, 's': 3, 'v': 2}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내의 키와 값을 추가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61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dict.update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(dict2)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d.update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({1:1})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Id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{1: 1, 'k': 1, 'v': 2}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추가 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58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dict.values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d.values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[1, 2]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dict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내의 값을 리스틀 전달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6106"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(‘key’)</a:t>
                      </a:r>
                      <a:endParaRPr kumimoji="0"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{'k': 1, 's': None, 'v': 2}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d.pop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('s')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{'k': 1, 'v': 2}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dict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내의 원소를 삭제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82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d= {"k":1,"v":2}</a:t>
            </a:r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044868"/>
              </p:ext>
            </p:extLst>
          </p:nvPr>
        </p:nvGraphicFramePr>
        <p:xfrm>
          <a:off x="683568" y="2237665"/>
          <a:ext cx="7560840" cy="4153775"/>
        </p:xfrm>
        <a:graphic>
          <a:graphicData uri="http://schemas.openxmlformats.org/drawingml/2006/table">
            <a:tbl>
              <a:tblPr/>
              <a:tblGrid>
                <a:gridCol w="2232248"/>
                <a:gridCol w="2520280"/>
                <a:gridCol w="2808312"/>
              </a:tblGrid>
              <a:tr h="27376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737047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 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iteritems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kumimoji="0" 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d.iteritems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  print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('k', 1)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('v', 2)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내의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iterable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객체로 전환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3047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 </a:t>
                      </a: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Iterkeys</a:t>
                      </a: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kumimoji="0" lang="en-US" altLang="ko-KR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d.iterkeys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    print 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내의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iterable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객체로 전환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7047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 </a:t>
                      </a: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itervalues</a:t>
                      </a: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kumimoji="0" lang="en-US" altLang="ko-KR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for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in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d.itervalues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() :   print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 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내의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iterable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객체로 전환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53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dict.viewitems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d.viewitems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dict_items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([ ('k', 1), ('v', 2)])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dict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내의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item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을 보기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992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dict.viewkeys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d.viewkeys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dict_keys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(['k', 'v'])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dict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내의 키를 보기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17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dict.viewvalues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</a:p>
                    <a:p>
                      <a:pPr algn="l" fontAlgn="t"/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d.viewvalues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dict_values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([1, 2])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dict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내의 값을 보기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74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 err="1"/>
              <a:t>OrderedDict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60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Collection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1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OrderedDict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324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OrderedDict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만들기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 err="1"/>
              <a:t>OrderedDict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은 </a:t>
            </a:r>
            <a:r>
              <a:rPr lang="en-US" altLang="ko-KR" sz="2800" dirty="0" err="1" smtClean="0"/>
              <a:t>dict</a:t>
            </a:r>
            <a:r>
              <a:rPr lang="ko-KR" altLang="en-US" sz="2800" dirty="0" smtClean="0"/>
              <a:t>의 </a:t>
            </a:r>
            <a:r>
              <a:rPr lang="en-US" altLang="ko-KR" sz="2800" dirty="0" smtClean="0"/>
              <a:t>subclass</a:t>
            </a:r>
            <a:r>
              <a:rPr lang="ko-KR" altLang="en-US" sz="2800" dirty="0" smtClean="0"/>
              <a:t>로써 새로운 </a:t>
            </a:r>
            <a:r>
              <a:rPr lang="ko-KR" altLang="en-US" sz="2800" dirty="0" err="1" smtClean="0"/>
              <a:t>인스턴스를</a:t>
            </a:r>
            <a:r>
              <a:rPr lang="ko-KR" altLang="en-US" sz="2800" dirty="0" smtClean="0"/>
              <a:t> 만드는 클래스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4077072"/>
            <a:ext cx="2808312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collections.OrderedDict</a:t>
            </a:r>
            <a:r>
              <a:rPr lang="en-US" altLang="ko-KR" sz="1400" dirty="0"/>
              <a:t>(sorted(</a:t>
            </a:r>
            <a:r>
              <a:rPr lang="en-US" altLang="ko-KR" sz="1400" dirty="0" err="1"/>
              <a:t>d.items</a:t>
            </a:r>
            <a:r>
              <a:rPr lang="en-US" altLang="ko-KR" sz="1400" dirty="0"/>
              <a:t>()))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5364088" y="3429000"/>
            <a:ext cx="2448272" cy="2664296"/>
            <a:chOff x="5004048" y="3429000"/>
            <a:chExt cx="2808312" cy="2664296"/>
          </a:xfrm>
        </p:grpSpPr>
        <p:sp>
          <p:nvSpPr>
            <p:cNvPr id="5" name="직사각형 4"/>
            <p:cNvSpPr/>
            <p:nvPr/>
          </p:nvSpPr>
          <p:spPr>
            <a:xfrm>
              <a:off x="5364088" y="5085184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OrderedDict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64088" y="3645024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dict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>
              <a:stCxn id="5" idx="0"/>
            </p:cNvCxnSpPr>
            <p:nvPr/>
          </p:nvCxnSpPr>
          <p:spPr>
            <a:xfrm flipV="1">
              <a:off x="6372200" y="4293096"/>
              <a:ext cx="0" cy="79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5004048" y="3429000"/>
              <a:ext cx="2808312" cy="26642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오른쪽 화살표 10"/>
          <p:cNvSpPr/>
          <p:nvPr/>
        </p:nvSpPr>
        <p:spPr>
          <a:xfrm>
            <a:off x="3995936" y="4433056"/>
            <a:ext cx="978408" cy="652128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23928" y="5250496"/>
            <a:ext cx="112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생성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44008" y="2803156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issubclass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collections.OrderedDict,dict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 True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78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dict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OrderedDict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차이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8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Dict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OrderedDict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차이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 err="1" smtClean="0"/>
              <a:t>Dict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타입은 순서가 없지만 </a:t>
            </a:r>
            <a:r>
              <a:rPr lang="en-US" altLang="ko-KR" sz="2800" dirty="0" err="1" smtClean="0"/>
              <a:t>OrederDict</a:t>
            </a:r>
            <a:r>
              <a:rPr lang="ko-KR" altLang="en-US" sz="2800" dirty="0" smtClean="0"/>
              <a:t>는 입력된 순서를 유지</a:t>
            </a:r>
            <a:endParaRPr lang="en-US" altLang="ko-KR" sz="2800" dirty="0"/>
          </a:p>
        </p:txBody>
      </p:sp>
      <p:sp>
        <p:nvSpPr>
          <p:cNvPr id="4" name="직사각형 3"/>
          <p:cNvSpPr/>
          <p:nvPr/>
        </p:nvSpPr>
        <p:spPr>
          <a:xfrm>
            <a:off x="1331640" y="3212976"/>
            <a:ext cx="3240360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from collections import </a:t>
            </a:r>
            <a:r>
              <a:rPr lang="en-US" altLang="ko-KR" sz="1200" dirty="0" err="1"/>
              <a:t>OrderedDict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od = </a:t>
            </a:r>
            <a:r>
              <a:rPr lang="en-US" altLang="ko-KR" sz="1200" dirty="0" err="1"/>
              <a:t>OrderedDict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od['a'] = 1</a:t>
            </a:r>
          </a:p>
          <a:p>
            <a:r>
              <a:rPr lang="en-US" altLang="ko-KR" sz="1200" dirty="0"/>
              <a:t>od['b'] = 2</a:t>
            </a:r>
          </a:p>
          <a:p>
            <a:r>
              <a:rPr lang="en-US" altLang="ko-KR" sz="1200" dirty="0"/>
              <a:t>od['c'] = 3</a:t>
            </a:r>
          </a:p>
          <a:p>
            <a:endParaRPr lang="en-US" altLang="ko-KR" sz="1200" dirty="0"/>
          </a:p>
          <a:p>
            <a:r>
              <a:rPr lang="en-US" altLang="ko-KR" sz="1200" dirty="0"/>
              <a:t>d = 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d['a'] = 1</a:t>
            </a:r>
          </a:p>
          <a:p>
            <a:r>
              <a:rPr lang="en-US" altLang="ko-KR" sz="1200" dirty="0"/>
              <a:t>d['b'] = 2</a:t>
            </a:r>
          </a:p>
          <a:p>
            <a:r>
              <a:rPr lang="en-US" altLang="ko-KR" sz="1200" dirty="0"/>
              <a:t>d['c'] = 3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'ordered 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 : ', od</a:t>
            </a:r>
          </a:p>
          <a:p>
            <a:r>
              <a:rPr lang="en-US" altLang="ko-KR" sz="1200" dirty="0"/>
              <a:t>print ' 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        : ',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0682" y="5229200"/>
            <a:ext cx="402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ordered 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 :  </a:t>
            </a:r>
            <a:r>
              <a:rPr lang="en-US" altLang="ko-KR" sz="1200" dirty="0" err="1"/>
              <a:t>OrderedDict</a:t>
            </a:r>
            <a:r>
              <a:rPr lang="en-US" altLang="ko-KR" sz="1200" dirty="0"/>
              <a:t>([('a', 1), ('b', 2), ('c', 3)])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        :  {'a': 1, 'c': 3, 'b': 2}</a:t>
            </a:r>
          </a:p>
        </p:txBody>
      </p:sp>
    </p:spTree>
    <p:extLst>
      <p:ext uri="{BB962C8B-B14F-4D97-AF65-F5344CB8AC3E}">
        <p14:creationId xmlns:p14="http://schemas.microsoft.com/office/powerpoint/2010/main" val="125586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OrderedDict</a:t>
            </a:r>
            <a:r>
              <a:rPr lang="ko-KR" altLang="en-US" dirty="0" smtClean="0"/>
              <a:t> 다루기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08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OrderedDict</a:t>
            </a:r>
            <a:r>
              <a:rPr lang="en-US" altLang="ko-KR" dirty="0"/>
              <a:t>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 err="1"/>
              <a:t>OrderedDict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클래스에 비교연산이 </a:t>
            </a:r>
            <a:r>
              <a:rPr lang="en-US" altLang="ko-KR" sz="2800" dirty="0" smtClean="0"/>
              <a:t>override </a:t>
            </a:r>
          </a:p>
          <a:p>
            <a:pPr marL="457200" lvl="1" indent="0" fontAlgn="base">
              <a:buNone/>
            </a:pPr>
            <a:r>
              <a:rPr lang="ko-KR" altLang="en-US" sz="2800" dirty="0" smtClean="0"/>
              <a:t>순서가 다르면 동등하지 않은 것으로 인식함</a:t>
            </a:r>
            <a:endParaRPr lang="en-US" altLang="ko-KR" sz="2800" dirty="0"/>
          </a:p>
        </p:txBody>
      </p:sp>
      <p:sp>
        <p:nvSpPr>
          <p:cNvPr id="5" name="직사각형 4"/>
          <p:cNvSpPr/>
          <p:nvPr/>
        </p:nvSpPr>
        <p:spPr>
          <a:xfrm>
            <a:off x="3635896" y="3566829"/>
            <a:ext cx="187220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'__</a:t>
            </a:r>
            <a:r>
              <a:rPr lang="en-US" altLang="ko-KR" sz="1200" dirty="0" err="1"/>
              <a:t>cmp</a:t>
            </a:r>
            <a:r>
              <a:rPr lang="en-US" altLang="ko-KR" sz="1200" dirty="0" smtClean="0"/>
              <a:t>__',</a:t>
            </a:r>
            <a:endParaRPr lang="en-US" altLang="ko-KR" sz="1200" dirty="0"/>
          </a:p>
          <a:p>
            <a:r>
              <a:rPr lang="en-US" altLang="ko-KR" sz="1200" dirty="0"/>
              <a:t> '__</a:t>
            </a:r>
            <a:r>
              <a:rPr lang="en-US" altLang="ko-KR" sz="1200" dirty="0" err="1"/>
              <a:t>eq</a:t>
            </a:r>
            <a:r>
              <a:rPr lang="en-US" altLang="ko-KR" sz="1200" dirty="0" smtClean="0"/>
              <a:t>__',</a:t>
            </a:r>
            <a:endParaRPr lang="en-US" altLang="ko-KR" sz="1200" dirty="0"/>
          </a:p>
          <a:p>
            <a:r>
              <a:rPr lang="en-US" altLang="ko-KR" sz="1200" dirty="0"/>
              <a:t> '__</a:t>
            </a:r>
            <a:r>
              <a:rPr lang="en-US" altLang="ko-KR" sz="1200" dirty="0" err="1"/>
              <a:t>ge</a:t>
            </a:r>
            <a:r>
              <a:rPr lang="en-US" altLang="ko-KR" sz="1200" dirty="0" smtClean="0"/>
              <a:t>__',</a:t>
            </a:r>
            <a:endParaRPr lang="en-US" altLang="ko-KR" sz="1200" dirty="0"/>
          </a:p>
          <a:p>
            <a:r>
              <a:rPr lang="en-US" altLang="ko-KR" sz="1200" dirty="0"/>
              <a:t> '__</a:t>
            </a:r>
            <a:r>
              <a:rPr lang="en-US" altLang="ko-KR" sz="1200" dirty="0" err="1"/>
              <a:t>gt</a:t>
            </a:r>
            <a:r>
              <a:rPr lang="en-US" altLang="ko-KR" sz="1200" dirty="0" smtClean="0"/>
              <a:t>__',</a:t>
            </a:r>
            <a:endParaRPr lang="en-US" altLang="ko-KR" sz="1200" dirty="0"/>
          </a:p>
          <a:p>
            <a:r>
              <a:rPr lang="en-US" altLang="ko-KR" sz="1200" dirty="0"/>
              <a:t> '__le</a:t>
            </a:r>
            <a:r>
              <a:rPr lang="en-US" altLang="ko-KR" sz="1200" dirty="0" smtClean="0"/>
              <a:t>__',</a:t>
            </a:r>
            <a:endParaRPr lang="en-US" altLang="ko-KR" sz="1200" dirty="0"/>
          </a:p>
          <a:p>
            <a:r>
              <a:rPr lang="en-US" altLang="ko-KR" sz="1200" dirty="0"/>
              <a:t> '__</a:t>
            </a:r>
            <a:r>
              <a:rPr lang="en-US" altLang="ko-KR" sz="1200" dirty="0" err="1"/>
              <a:t>lt</a:t>
            </a:r>
            <a:r>
              <a:rPr lang="en-US" altLang="ko-KR" sz="1200" dirty="0" smtClean="0"/>
              <a:t>__',</a:t>
            </a:r>
            <a:endParaRPr lang="en-US" altLang="ko-KR" sz="1200" dirty="0"/>
          </a:p>
          <a:p>
            <a:r>
              <a:rPr lang="en-US" altLang="ko-KR" sz="1200" dirty="0"/>
              <a:t> '__ne</a:t>
            </a:r>
            <a:r>
              <a:rPr lang="en-US" altLang="ko-KR" sz="1200" dirty="0" smtClean="0"/>
              <a:t>__',</a:t>
            </a:r>
            <a:endParaRPr lang="en-US" altLang="ko-K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051720" y="413824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</a:t>
            </a:r>
            <a:r>
              <a:rPr lang="ko-KR" altLang="en-US" dirty="0"/>
              <a:t>교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1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 smtClean="0"/>
              <a:t>counter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59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Counter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34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Counter </a:t>
            </a:r>
            <a:r>
              <a:rPr lang="ko-KR" altLang="en-US" dirty="0" smtClean="0"/>
              <a:t>구조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Counter </a:t>
            </a:r>
            <a:r>
              <a:rPr lang="ko-KR" altLang="en-US" sz="2800" dirty="0" smtClean="0"/>
              <a:t>은 </a:t>
            </a:r>
            <a:r>
              <a:rPr lang="en-US" altLang="ko-KR" sz="2800" dirty="0" err="1" smtClean="0"/>
              <a:t>dict</a:t>
            </a:r>
            <a:r>
              <a:rPr lang="ko-KR" altLang="en-US" sz="2800" dirty="0" smtClean="0"/>
              <a:t>의 </a:t>
            </a:r>
            <a:r>
              <a:rPr lang="en-US" altLang="ko-KR" sz="2800" dirty="0" smtClean="0"/>
              <a:t>subclass</a:t>
            </a:r>
            <a:r>
              <a:rPr lang="ko-KR" altLang="en-US" sz="2800" dirty="0" smtClean="0"/>
              <a:t>로써 새로운 </a:t>
            </a:r>
            <a:r>
              <a:rPr lang="ko-KR" altLang="en-US" sz="2800" dirty="0" err="1" smtClean="0"/>
              <a:t>인스턴스를</a:t>
            </a:r>
            <a:r>
              <a:rPr lang="ko-KR" altLang="en-US" sz="2800" dirty="0" smtClean="0"/>
              <a:t> 만드는 클래스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4077072"/>
            <a:ext cx="2808312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collections.Counter</a:t>
            </a:r>
            <a:r>
              <a:rPr lang="en-US" altLang="ko-KR" sz="1400" dirty="0" smtClean="0"/>
              <a:t>(sorted(</a:t>
            </a:r>
            <a:r>
              <a:rPr lang="en-US" altLang="ko-KR" sz="1400" dirty="0" err="1" smtClean="0"/>
              <a:t>d.items</a:t>
            </a:r>
            <a:r>
              <a:rPr lang="en-US" altLang="ko-KR" sz="1400" dirty="0"/>
              <a:t>()))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5364088" y="3429000"/>
            <a:ext cx="2448272" cy="2664296"/>
            <a:chOff x="5004048" y="3429000"/>
            <a:chExt cx="2808312" cy="2664296"/>
          </a:xfrm>
        </p:grpSpPr>
        <p:sp>
          <p:nvSpPr>
            <p:cNvPr id="5" name="직사각형 4"/>
            <p:cNvSpPr/>
            <p:nvPr/>
          </p:nvSpPr>
          <p:spPr>
            <a:xfrm>
              <a:off x="5364088" y="5085184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Counter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64088" y="3645024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dict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>
              <a:stCxn id="5" idx="0"/>
            </p:cNvCxnSpPr>
            <p:nvPr/>
          </p:nvCxnSpPr>
          <p:spPr>
            <a:xfrm flipV="1">
              <a:off x="6372200" y="4293096"/>
              <a:ext cx="0" cy="79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5004048" y="3429000"/>
              <a:ext cx="2808312" cy="26642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오른쪽 화살표 10"/>
          <p:cNvSpPr/>
          <p:nvPr/>
        </p:nvSpPr>
        <p:spPr>
          <a:xfrm>
            <a:off x="3995936" y="4433056"/>
            <a:ext cx="978408" cy="652128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23928" y="5250496"/>
            <a:ext cx="112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생성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44008" y="2803156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issubclass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collections.Counter,dict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 True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4487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Counter </a:t>
            </a:r>
            <a:r>
              <a:rPr lang="ko-KR" altLang="en-US" dirty="0" smtClean="0"/>
              <a:t>생성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Counter </a:t>
            </a:r>
            <a:r>
              <a:rPr lang="ko-KR" altLang="en-US" sz="2800" dirty="0" smtClean="0"/>
              <a:t>클래스로 생성하는 이유는 실제 </a:t>
            </a:r>
            <a:r>
              <a:rPr lang="ko-KR" altLang="en-US" sz="2800" dirty="0" err="1" smtClean="0"/>
              <a:t>키값들에</a:t>
            </a:r>
            <a:r>
              <a:rPr lang="ko-KR" altLang="en-US" sz="2800" dirty="0" smtClean="0"/>
              <a:t> 연속된 상황이 확인이 필요할 경우 사용</a:t>
            </a:r>
            <a:endParaRPr lang="en-US" altLang="ko-KR" sz="2800" dirty="0"/>
          </a:p>
        </p:txBody>
      </p:sp>
      <p:sp>
        <p:nvSpPr>
          <p:cNvPr id="4" name="직사각형 3"/>
          <p:cNvSpPr/>
          <p:nvPr/>
        </p:nvSpPr>
        <p:spPr>
          <a:xfrm>
            <a:off x="1331640" y="3212976"/>
            <a:ext cx="3744416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import collections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collections.Counter</a:t>
            </a:r>
            <a:r>
              <a:rPr lang="en-US" altLang="ko-KR" sz="1200" dirty="0"/>
              <a:t>("attacked")</a:t>
            </a:r>
          </a:p>
          <a:p>
            <a:r>
              <a:rPr lang="en-US" altLang="ko-KR" sz="1200" dirty="0" smtClean="0"/>
              <a:t>Counter</a:t>
            </a:r>
            <a:r>
              <a:rPr lang="en-US" altLang="ko-KR" sz="1200" dirty="0"/>
              <a:t>({'a': 2, 't': 2, 'c': 1, 'e': 1, 'd': 1, 'k': 1})</a:t>
            </a:r>
          </a:p>
          <a:p>
            <a:r>
              <a:rPr lang="en-US" altLang="ko-KR" sz="1200" dirty="0" smtClean="0"/>
              <a:t>&gt;&gt;&gt;</a:t>
            </a:r>
            <a:endParaRPr lang="en-US" altLang="ko-KR" sz="1200" dirty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collections.Counter</a:t>
            </a:r>
            <a:r>
              <a:rPr lang="en-US" altLang="ko-KR" sz="1200" dirty="0"/>
              <a:t>({1:2,2:2})</a:t>
            </a:r>
          </a:p>
          <a:p>
            <a:r>
              <a:rPr lang="en-US" altLang="ko-KR" sz="1200" dirty="0" smtClean="0"/>
              <a:t>Counter</a:t>
            </a:r>
            <a:r>
              <a:rPr lang="en-US" altLang="ko-KR" sz="1200" dirty="0"/>
              <a:t>({1: 2, 2: 2})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collections.Counter</a:t>
            </a:r>
            <a:r>
              <a:rPr lang="en-US" altLang="ko-KR" sz="1200" dirty="0"/>
              <a:t>({1:2,2:2}.items())</a:t>
            </a:r>
          </a:p>
          <a:p>
            <a:r>
              <a:rPr lang="en-US" altLang="ko-KR" sz="1200" dirty="0" smtClean="0"/>
              <a:t>Counter</a:t>
            </a:r>
            <a:r>
              <a:rPr lang="en-US" altLang="ko-KR" sz="1200" dirty="0"/>
              <a:t>({(1, 2): 1, (2, 2): 1</a:t>
            </a:r>
            <a:r>
              <a:rPr lang="en-US" altLang="ko-KR" sz="1200" dirty="0" smtClean="0"/>
              <a:t>})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/>
              <a:t>collections.Counter</a:t>
            </a:r>
            <a:r>
              <a:rPr lang="en-US" altLang="ko-KR" sz="1200" dirty="0"/>
              <a:t>([1,2,3])</a:t>
            </a:r>
          </a:p>
          <a:p>
            <a:r>
              <a:rPr lang="en-US" altLang="ko-KR" sz="1200" dirty="0" smtClean="0"/>
              <a:t>Counter</a:t>
            </a:r>
            <a:r>
              <a:rPr lang="en-US" altLang="ko-KR" sz="1200" dirty="0"/>
              <a:t>({1: 1, 2: 1, 3: 1})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1747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collections </a:t>
            </a:r>
            <a:r>
              <a:rPr lang="ko-KR" altLang="en-US" dirty="0" smtClean="0"/>
              <a:t>제공 요소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t</a:t>
            </a:r>
            <a:r>
              <a:rPr lang="en-US" altLang="ko-KR" dirty="0" smtClean="0"/>
              <a:t>uple, </a:t>
            </a:r>
            <a:r>
              <a:rPr lang="en-US" altLang="ko-KR" dirty="0" err="1" smtClean="0"/>
              <a:t>dict</a:t>
            </a:r>
            <a:r>
              <a:rPr lang="en-US" altLang="ko-KR" dirty="0"/>
              <a:t> </a:t>
            </a:r>
            <a:r>
              <a:rPr lang="ko-KR" altLang="en-US" dirty="0" smtClean="0"/>
              <a:t>에 대한 확장 데이터 구조를 제공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428522"/>
              </p:ext>
            </p:extLst>
          </p:nvPr>
        </p:nvGraphicFramePr>
        <p:xfrm>
          <a:off x="899592" y="3068960"/>
          <a:ext cx="7344816" cy="2916895"/>
        </p:xfrm>
        <a:graphic>
          <a:graphicData uri="http://schemas.openxmlformats.org/drawingml/2006/table">
            <a:tbl>
              <a:tblPr/>
              <a:tblGrid>
                <a:gridCol w="1656184"/>
                <a:gridCol w="4032448"/>
                <a:gridCol w="1656184"/>
              </a:tblGrid>
              <a:tr h="504131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주요 요소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설명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추가된 버전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4131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namedtuple</a:t>
                      </a:r>
                      <a:r>
                        <a:rPr kumimoji="0"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108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Tuple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타입의 </a:t>
                      </a:r>
                      <a:r>
                        <a:rPr lang="en-US" altLang="ko-KR" sz="1200" baseline="0" dirty="0" smtClean="0">
                          <a:effectLst/>
                        </a:rPr>
                        <a:t>subclass</a:t>
                      </a:r>
                      <a:r>
                        <a:rPr lang="ko-KR" altLang="en-US" sz="1200" baseline="0" dirty="0" smtClean="0">
                          <a:effectLst/>
                        </a:rPr>
                        <a:t>를 만들어 주는 </a:t>
                      </a:r>
                      <a:r>
                        <a:rPr lang="en-US" altLang="ko-KR" sz="1200" baseline="0" dirty="0" smtClean="0">
                          <a:effectLst/>
                        </a:rPr>
                        <a:t>function</a:t>
                      </a:r>
                      <a:endParaRPr lang="en-US" sz="1200" dirty="0">
                        <a:effectLst/>
                      </a:endParaRPr>
                    </a:p>
                  </a:txBody>
                  <a:tcPr marL="108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i="1" dirty="0">
                          <a:effectLst/>
                        </a:rPr>
                        <a:t>New in version 2.6.</a:t>
                      </a:r>
                      <a:endParaRPr lang="en-US" sz="1200" dirty="0">
                        <a:effectLst/>
                      </a:endParaRPr>
                    </a:p>
                  </a:txBody>
                  <a:tcPr marL="108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131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OrderedDict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dict</a:t>
                      </a:r>
                      <a:r>
                        <a:rPr lang="en-US" sz="1200" dirty="0">
                          <a:effectLst/>
                        </a:rPr>
                        <a:t> subclass that remembers the order entries were added</a:t>
                      </a:r>
                    </a:p>
                  </a:txBody>
                  <a:tcPr marL="108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i="1" dirty="0">
                          <a:effectLst/>
                        </a:rPr>
                        <a:t>New in version 2.7.</a:t>
                      </a:r>
                      <a:endParaRPr lang="en-US" sz="1200" dirty="0">
                        <a:effectLst/>
                      </a:endParaRPr>
                    </a:p>
                  </a:txBody>
                  <a:tcPr marL="108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131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Counter</a:t>
                      </a:r>
                    </a:p>
                  </a:txBody>
                  <a:tcPr marL="108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dict</a:t>
                      </a:r>
                      <a:r>
                        <a:rPr lang="en-US" sz="1200" dirty="0">
                          <a:effectLst/>
                        </a:rPr>
                        <a:t> subclass for counting </a:t>
                      </a:r>
                      <a:r>
                        <a:rPr lang="en-US" sz="1200" dirty="0" err="1">
                          <a:effectLst/>
                        </a:rPr>
                        <a:t>hashable</a:t>
                      </a:r>
                      <a:r>
                        <a:rPr lang="en-US" sz="1200" dirty="0">
                          <a:effectLst/>
                        </a:rPr>
                        <a:t> objects</a:t>
                      </a:r>
                    </a:p>
                  </a:txBody>
                  <a:tcPr marL="108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i="1" dirty="0">
                          <a:effectLst/>
                        </a:rPr>
                        <a:t>New in version 2.7.</a:t>
                      </a:r>
                      <a:endParaRPr lang="en-US" sz="1200" dirty="0">
                        <a:effectLst/>
                      </a:endParaRPr>
                    </a:p>
                  </a:txBody>
                  <a:tcPr marL="108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089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defaultdict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dict</a:t>
                      </a:r>
                      <a:r>
                        <a:rPr lang="en-US" sz="1200" dirty="0">
                          <a:effectLst/>
                        </a:rPr>
                        <a:t> subclass that calls a factory function to supply missing values</a:t>
                      </a:r>
                    </a:p>
                  </a:txBody>
                  <a:tcPr marL="108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i="1" dirty="0">
                          <a:effectLst/>
                        </a:rPr>
                        <a:t>New in version 2.5.</a:t>
                      </a:r>
                      <a:endParaRPr lang="en-US" sz="1200" dirty="0">
                        <a:effectLst/>
                      </a:endParaRPr>
                    </a:p>
                  </a:txBody>
                  <a:tcPr marL="108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131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deque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list-like container with fast appends and pops on either end</a:t>
                      </a:r>
                    </a:p>
                  </a:txBody>
                  <a:tcPr marL="108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i="1" dirty="0">
                          <a:effectLst/>
                        </a:rPr>
                        <a:t>New in version 2.4.</a:t>
                      </a:r>
                      <a:endParaRPr lang="en-US" sz="1200" dirty="0">
                        <a:effectLst/>
                      </a:endParaRPr>
                    </a:p>
                  </a:txBody>
                  <a:tcPr marL="108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7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Counter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085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ounter </a:t>
            </a:r>
            <a:r>
              <a:rPr lang="ko-KR" altLang="en-US" dirty="0" smtClean="0"/>
              <a:t>추가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fontScale="92500" lnSpcReduction="10000"/>
          </a:bodyPr>
          <a:lstStyle/>
          <a:p>
            <a:pPr marL="0" indent="0" fontAlgn="t">
              <a:buNone/>
            </a:pPr>
            <a:r>
              <a:rPr lang="en-US" altLang="ko-KR" dirty="0"/>
              <a:t>al = </a:t>
            </a:r>
            <a:r>
              <a:rPr lang="en-US" altLang="ko-KR" dirty="0" err="1"/>
              <a:t>collections.Counter</a:t>
            </a:r>
            <a:r>
              <a:rPr lang="en-US" altLang="ko-KR" dirty="0"/>
              <a:t>([1,2,3,4</a:t>
            </a:r>
            <a:r>
              <a:rPr lang="en-US" altLang="ko-KR" dirty="0" smtClean="0"/>
              <a:t>])</a:t>
            </a:r>
          </a:p>
          <a:p>
            <a:pPr marL="0" indent="0" fontAlgn="t">
              <a:buNone/>
            </a:pPr>
            <a:r>
              <a:rPr lang="en-US" altLang="ko-KR" dirty="0" smtClean="0"/>
              <a:t>a2 </a:t>
            </a:r>
            <a:r>
              <a:rPr lang="en-US" altLang="ko-KR" dirty="0"/>
              <a:t>= </a:t>
            </a:r>
            <a:r>
              <a:rPr lang="en-US" altLang="ko-KR" dirty="0" err="1"/>
              <a:t>collections.Counter</a:t>
            </a:r>
            <a:r>
              <a:rPr lang="en-US" altLang="ko-KR" dirty="0"/>
              <a:t>({1:2,2:4})</a:t>
            </a:r>
          </a:p>
          <a:p>
            <a:pPr marL="0" indent="0" fontAlgn="t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62399"/>
              </p:ext>
            </p:extLst>
          </p:nvPr>
        </p:nvGraphicFramePr>
        <p:xfrm>
          <a:off x="899592" y="2636912"/>
          <a:ext cx="7416824" cy="3134393"/>
        </p:xfrm>
        <a:graphic>
          <a:graphicData uri="http://schemas.openxmlformats.org/drawingml/2006/table">
            <a:tbl>
              <a:tblPr/>
              <a:tblGrid>
                <a:gridCol w="1728192"/>
                <a:gridCol w="2592288"/>
                <a:gridCol w="3096344"/>
              </a:tblGrid>
              <a:tr h="3911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Method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example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82027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elements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err="1" smtClean="0">
                          <a:effectLst/>
                        </a:rPr>
                        <a:t>al.elements</a:t>
                      </a:r>
                      <a:r>
                        <a:rPr lang="en-US" altLang="ko-KR" sz="1200" dirty="0" smtClean="0">
                          <a:effectLst/>
                        </a:rPr>
                        <a:t>()</a:t>
                      </a:r>
                    </a:p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&lt;</a:t>
                      </a:r>
                      <a:r>
                        <a:rPr lang="en-US" altLang="ko-KR" sz="1200" dirty="0" err="1" smtClean="0">
                          <a:effectLst/>
                        </a:rPr>
                        <a:t>itertools.chain</a:t>
                      </a:r>
                      <a:r>
                        <a:rPr lang="en-US" altLang="ko-KR" sz="1200" dirty="0" smtClean="0">
                          <a:effectLst/>
                        </a:rPr>
                        <a:t> at x10542eb0&gt;</a:t>
                      </a:r>
                    </a:p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list(</a:t>
                      </a:r>
                      <a:r>
                        <a:rPr lang="en-US" altLang="ko-KR" sz="1200" dirty="0" err="1" smtClean="0">
                          <a:effectLst/>
                        </a:rPr>
                        <a:t>al.elements</a:t>
                      </a:r>
                      <a:r>
                        <a:rPr lang="en-US" altLang="ko-KR" sz="1200" dirty="0" smtClean="0">
                          <a:effectLst/>
                        </a:rPr>
                        <a:t>())</a:t>
                      </a:r>
                    </a:p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[1, 2, 3, 4]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Counter </a:t>
                      </a:r>
                      <a:r>
                        <a:rPr lang="ko-KR" altLang="en-US" sz="1200" dirty="0" err="1" smtClean="0">
                          <a:effectLst/>
                        </a:rPr>
                        <a:t>인스턴스의</a:t>
                      </a:r>
                      <a:r>
                        <a:rPr lang="ko-KR" altLang="en-US" sz="1200" dirty="0" smtClean="0">
                          <a:effectLst/>
                        </a:rPr>
                        <a:t> 요소를 </a:t>
                      </a:r>
                      <a:r>
                        <a:rPr lang="en-US" altLang="ko-KR" sz="1200" dirty="0" smtClean="0">
                          <a:effectLst/>
                        </a:rPr>
                        <a:t>counter </a:t>
                      </a:r>
                      <a:r>
                        <a:rPr lang="ko-KR" altLang="en-US" sz="1200" dirty="0" smtClean="0">
                          <a:effectLst/>
                        </a:rPr>
                        <a:t>개수 만큼 보여줌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027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most_common</a:t>
                      </a:r>
                      <a:endParaRPr lang="en-US" altLang="ko-KR" sz="1200" dirty="0" smtClean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 list(a2.elements())</a:t>
                      </a:r>
                    </a:p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[1, 1, 2, 2, 2, 2]</a:t>
                      </a:r>
                    </a:p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a2.most_common()</a:t>
                      </a:r>
                    </a:p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[(2, 4), (1, 2)]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Counter </a:t>
                      </a:r>
                      <a:r>
                        <a:rPr lang="ko-KR" altLang="en-US" sz="1200" dirty="0" err="1" smtClean="0">
                          <a:effectLst/>
                        </a:rPr>
                        <a:t>인스턴스의</a:t>
                      </a:r>
                      <a:r>
                        <a:rPr lang="ko-KR" altLang="en-US" sz="1200" dirty="0" smtClean="0">
                          <a:effectLst/>
                        </a:rPr>
                        <a:t> 값을</a:t>
                      </a:r>
                      <a:r>
                        <a:rPr lang="ko-KR" altLang="en-US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err="1" smtClean="0">
                          <a:effectLst/>
                        </a:rPr>
                        <a:t>튜플로</a:t>
                      </a:r>
                      <a:r>
                        <a:rPr lang="ko-KR" altLang="en-US" sz="1200" baseline="0" dirty="0" smtClean="0">
                          <a:effectLst/>
                        </a:rPr>
                        <a:t> </a:t>
                      </a:r>
                      <a:r>
                        <a:rPr lang="en-US" altLang="ko-KR" sz="1200" baseline="0" dirty="0" smtClean="0">
                          <a:effectLst/>
                        </a:rPr>
                        <a:t>key/value</a:t>
                      </a:r>
                      <a:r>
                        <a:rPr lang="ko-KR" altLang="en-US" sz="1200" baseline="0" dirty="0" smtClean="0">
                          <a:effectLst/>
                        </a:rPr>
                        <a:t>를 묶어서 리스트로 보여줌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027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subtract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a2.subtract(al)</a:t>
                      </a:r>
                    </a:p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a2</a:t>
                      </a:r>
                    </a:p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Counter({2: 3, 1: 1, 3: -1, 4: -1})</a:t>
                      </a:r>
                    </a:p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a2+al</a:t>
                      </a:r>
                    </a:p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Counter({2: 4, 1: 2})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Counter </a:t>
                      </a:r>
                      <a:r>
                        <a:rPr lang="ko-KR" altLang="en-US" sz="1200" dirty="0" err="1" smtClean="0">
                          <a:effectLst/>
                        </a:rPr>
                        <a:t>인스턴스들간에</a:t>
                      </a:r>
                      <a:r>
                        <a:rPr lang="ko-KR" altLang="en-US" sz="1200" dirty="0" smtClean="0">
                          <a:effectLst/>
                        </a:rPr>
                        <a:t>  값을 빼는 </a:t>
                      </a:r>
                      <a:r>
                        <a:rPr lang="ko-KR" altLang="en-US" sz="1200" dirty="0" err="1" smtClean="0">
                          <a:effectLst/>
                        </a:rPr>
                        <a:t>ㄳ</a:t>
                      </a:r>
                      <a:r>
                        <a:rPr lang="ko-KR" altLang="en-US" sz="1200" dirty="0" smtClean="0">
                          <a:effectLst/>
                        </a:rPr>
                        <a:t> 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21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Counter </a:t>
            </a:r>
            <a:r>
              <a:rPr lang="ko-KR" altLang="en-US" dirty="0" smtClean="0"/>
              <a:t>계산 다루기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80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Counter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Counter </a:t>
            </a:r>
            <a:r>
              <a:rPr lang="ko-KR" altLang="en-US" sz="2800" dirty="0" smtClean="0"/>
              <a:t>클래스에 사칙연산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집합연산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비교연산이 </a:t>
            </a:r>
            <a:r>
              <a:rPr lang="en-US" altLang="ko-KR" sz="2800" dirty="0" smtClean="0"/>
              <a:t>override </a:t>
            </a:r>
            <a:endParaRPr lang="en-US" altLang="ko-KR" sz="2800" dirty="0"/>
          </a:p>
        </p:txBody>
      </p:sp>
      <p:sp>
        <p:nvSpPr>
          <p:cNvPr id="4" name="직사각형 3"/>
          <p:cNvSpPr/>
          <p:nvPr/>
        </p:nvSpPr>
        <p:spPr>
          <a:xfrm>
            <a:off x="2483768" y="3751495"/>
            <a:ext cx="187220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'__add__',</a:t>
            </a:r>
          </a:p>
          <a:p>
            <a:r>
              <a:rPr lang="en-US" altLang="ko-KR" sz="1200" dirty="0" smtClean="0"/>
              <a:t>'__</a:t>
            </a:r>
            <a:r>
              <a:rPr lang="en-US" altLang="ko-KR" sz="1200" dirty="0"/>
              <a:t>sub__',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56176" y="3751495"/>
            <a:ext cx="187220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'__</a:t>
            </a:r>
            <a:r>
              <a:rPr lang="en-US" altLang="ko-KR" sz="1200" dirty="0" err="1"/>
              <a:t>cmp</a:t>
            </a:r>
            <a:r>
              <a:rPr lang="en-US" altLang="ko-KR" sz="1200" dirty="0" smtClean="0"/>
              <a:t>__',</a:t>
            </a:r>
            <a:endParaRPr lang="en-US" altLang="ko-KR" sz="1200" dirty="0"/>
          </a:p>
          <a:p>
            <a:r>
              <a:rPr lang="en-US" altLang="ko-KR" sz="1200" dirty="0"/>
              <a:t> '__</a:t>
            </a:r>
            <a:r>
              <a:rPr lang="en-US" altLang="ko-KR" sz="1200" dirty="0" err="1"/>
              <a:t>eq</a:t>
            </a:r>
            <a:r>
              <a:rPr lang="en-US" altLang="ko-KR" sz="1200" dirty="0" smtClean="0"/>
              <a:t>__',</a:t>
            </a:r>
            <a:endParaRPr lang="en-US" altLang="ko-KR" sz="1200" dirty="0"/>
          </a:p>
          <a:p>
            <a:r>
              <a:rPr lang="en-US" altLang="ko-KR" sz="1200" dirty="0"/>
              <a:t> '__</a:t>
            </a:r>
            <a:r>
              <a:rPr lang="en-US" altLang="ko-KR" sz="1200" dirty="0" err="1"/>
              <a:t>ge</a:t>
            </a:r>
            <a:r>
              <a:rPr lang="en-US" altLang="ko-KR" sz="1200" dirty="0" smtClean="0"/>
              <a:t>__',</a:t>
            </a:r>
            <a:endParaRPr lang="en-US" altLang="ko-KR" sz="1200" dirty="0"/>
          </a:p>
          <a:p>
            <a:r>
              <a:rPr lang="en-US" altLang="ko-KR" sz="1200" dirty="0"/>
              <a:t> '__</a:t>
            </a:r>
            <a:r>
              <a:rPr lang="en-US" altLang="ko-KR" sz="1200" dirty="0" err="1"/>
              <a:t>gt</a:t>
            </a:r>
            <a:r>
              <a:rPr lang="en-US" altLang="ko-KR" sz="1200" dirty="0" smtClean="0"/>
              <a:t>__',</a:t>
            </a:r>
            <a:endParaRPr lang="en-US" altLang="ko-KR" sz="1200" dirty="0"/>
          </a:p>
          <a:p>
            <a:r>
              <a:rPr lang="en-US" altLang="ko-KR" sz="1200" dirty="0"/>
              <a:t> '__le</a:t>
            </a:r>
            <a:r>
              <a:rPr lang="en-US" altLang="ko-KR" sz="1200" dirty="0" smtClean="0"/>
              <a:t>__',</a:t>
            </a:r>
            <a:endParaRPr lang="en-US" altLang="ko-KR" sz="1200" dirty="0"/>
          </a:p>
          <a:p>
            <a:r>
              <a:rPr lang="en-US" altLang="ko-KR" sz="1200" dirty="0"/>
              <a:t> '__</a:t>
            </a:r>
            <a:r>
              <a:rPr lang="en-US" altLang="ko-KR" sz="1200" dirty="0" err="1"/>
              <a:t>lt</a:t>
            </a:r>
            <a:r>
              <a:rPr lang="en-US" altLang="ko-KR" sz="1200" dirty="0" smtClean="0"/>
              <a:t>__',</a:t>
            </a:r>
            <a:endParaRPr lang="en-US" altLang="ko-KR" sz="1200" dirty="0"/>
          </a:p>
          <a:p>
            <a:r>
              <a:rPr lang="en-US" altLang="ko-KR" sz="1200" dirty="0"/>
              <a:t> '__ne</a:t>
            </a:r>
            <a:r>
              <a:rPr lang="en-US" altLang="ko-KR" sz="1200" dirty="0" smtClean="0"/>
              <a:t>__',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2483768" y="4759607"/>
            <a:ext cx="187220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'__</a:t>
            </a:r>
            <a:r>
              <a:rPr lang="en-US" altLang="ko-KR" sz="1200" dirty="0"/>
              <a:t>and</a:t>
            </a:r>
            <a:r>
              <a:rPr lang="en-US" altLang="ko-KR" sz="1200" dirty="0" smtClean="0"/>
              <a:t>__',</a:t>
            </a:r>
            <a:endParaRPr lang="en-US" altLang="ko-KR" sz="1200" dirty="0"/>
          </a:p>
          <a:p>
            <a:r>
              <a:rPr lang="en-US" altLang="ko-KR" sz="1200" dirty="0" smtClean="0"/>
              <a:t>'__</a:t>
            </a:r>
            <a:r>
              <a:rPr lang="en-US" altLang="ko-KR" sz="1200" dirty="0"/>
              <a:t>or</a:t>
            </a:r>
            <a:r>
              <a:rPr lang="en-US" altLang="ko-KR" sz="1200" dirty="0" smtClean="0"/>
              <a:t>__',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396751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사칙연산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504763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집</a:t>
            </a:r>
            <a:r>
              <a:rPr lang="ko-KR" altLang="en-US" dirty="0"/>
              <a:t>합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432291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</a:t>
            </a:r>
            <a:r>
              <a:rPr lang="ko-KR" altLang="en-US" dirty="0"/>
              <a:t>교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27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Counter </a:t>
            </a:r>
            <a:r>
              <a:rPr lang="ko-KR" altLang="en-US" dirty="0" smtClean="0"/>
              <a:t>사칙연산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Counter </a:t>
            </a:r>
            <a:r>
              <a:rPr lang="ko-KR" altLang="en-US" sz="2800" dirty="0" err="1" smtClean="0"/>
              <a:t>인스턴스</a:t>
            </a:r>
            <a:r>
              <a:rPr lang="ko-KR" altLang="en-US" sz="2800" dirty="0" smtClean="0"/>
              <a:t> 내의 </a:t>
            </a:r>
            <a:r>
              <a:rPr lang="ko-KR" altLang="en-US" sz="2800" dirty="0" err="1" smtClean="0"/>
              <a:t>키값이</a:t>
            </a:r>
            <a:r>
              <a:rPr lang="ko-KR" altLang="en-US" sz="2800" dirty="0" smtClean="0"/>
              <a:t> 같은 경우에 </a:t>
            </a:r>
            <a:r>
              <a:rPr lang="en-US" altLang="ko-KR" sz="2800" dirty="0" smtClean="0"/>
              <a:t>+/- </a:t>
            </a:r>
            <a:r>
              <a:rPr lang="ko-KR" altLang="en-US" sz="2800" dirty="0" smtClean="0"/>
              <a:t>연산이 가능하며 </a:t>
            </a:r>
            <a:r>
              <a:rPr lang="en-US" altLang="ko-KR" sz="2800" dirty="0" smtClean="0"/>
              <a:t>zero </a:t>
            </a:r>
            <a:r>
              <a:rPr lang="ko-KR" altLang="en-US" sz="2800" dirty="0" smtClean="0"/>
              <a:t>값은 표시하지 않음</a:t>
            </a:r>
            <a:endParaRPr lang="en-US" altLang="ko-KR" sz="2800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2708920"/>
            <a:ext cx="3528392" cy="381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from collections import Counter</a:t>
            </a:r>
          </a:p>
          <a:p>
            <a:endParaRPr lang="en-US" altLang="ko-KR" sz="1200" dirty="0"/>
          </a:p>
          <a:p>
            <a:r>
              <a:rPr lang="en-US" altLang="ko-KR" sz="1200" dirty="0"/>
              <a:t>s = Counter("</a:t>
            </a:r>
            <a:r>
              <a:rPr lang="en-US" altLang="ko-KR" sz="1200" dirty="0" err="1"/>
              <a:t>abceabde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/>
              <a:t>s2 = Counter("</a:t>
            </a:r>
            <a:r>
              <a:rPr lang="en-US" altLang="ko-KR" sz="1200" dirty="0" err="1"/>
              <a:t>defabc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/>
              <a:t>print "s  : ",s</a:t>
            </a:r>
          </a:p>
          <a:p>
            <a:r>
              <a:rPr lang="en-US" altLang="ko-KR" sz="1200" dirty="0"/>
              <a:t>print "s2 :",s2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counter </a:t>
            </a:r>
            <a:r>
              <a:rPr lang="ko-KR" altLang="en-US" sz="1200" dirty="0"/>
              <a:t>더하기 </a:t>
            </a:r>
          </a:p>
          <a:p>
            <a:r>
              <a:rPr lang="en-US" altLang="ko-KR" sz="1200" dirty="0" err="1"/>
              <a:t>sadd</a:t>
            </a:r>
            <a:r>
              <a:rPr lang="en-US" altLang="ko-KR" sz="1200" dirty="0"/>
              <a:t> = s+s2</a:t>
            </a:r>
          </a:p>
          <a:p>
            <a:r>
              <a:rPr lang="en-US" altLang="ko-KR" sz="1200" dirty="0"/>
              <a:t>print " s + s2 :",</a:t>
            </a:r>
            <a:r>
              <a:rPr lang="en-US" altLang="ko-KR" sz="1200" dirty="0" err="1"/>
              <a:t>sadd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#counter  </a:t>
            </a:r>
            <a:r>
              <a:rPr lang="ko-KR" altLang="en-US" sz="1200" dirty="0" smtClean="0"/>
              <a:t>빼기</a:t>
            </a:r>
            <a:endParaRPr lang="ko-KR" altLang="en-US" sz="1200" dirty="0"/>
          </a:p>
          <a:p>
            <a:r>
              <a:rPr lang="en-US" altLang="ko-KR" sz="1200" dirty="0" err="1"/>
              <a:t>ssub</a:t>
            </a:r>
            <a:r>
              <a:rPr lang="en-US" altLang="ko-KR" sz="1200" dirty="0"/>
              <a:t> = s - s2</a:t>
            </a:r>
          </a:p>
          <a:p>
            <a:r>
              <a:rPr lang="en-US" altLang="ko-KR" sz="1200" dirty="0"/>
              <a:t>print " s - s2 :",</a:t>
            </a:r>
            <a:r>
              <a:rPr lang="en-US" altLang="ko-KR" sz="1200" dirty="0" err="1"/>
              <a:t>ssub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ssub2 = s2 - s</a:t>
            </a:r>
          </a:p>
          <a:p>
            <a:r>
              <a:rPr lang="en-US" altLang="ko-KR" sz="1200" dirty="0"/>
              <a:t>print " s2 - s :",ssub2</a:t>
            </a:r>
          </a:p>
          <a:p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4785038"/>
            <a:ext cx="3600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  :  Counter({'a': 2, 'b': 2, 'e': 2, 'c': 1, 'd': 1})</a:t>
            </a:r>
          </a:p>
          <a:p>
            <a:r>
              <a:rPr lang="en-US" altLang="ko-KR" sz="1000" dirty="0"/>
              <a:t>s2 : Counter({'a': 1, 'c': 1, 'b': 1, 'e': 1, 'd': 1, 'f': 1})</a:t>
            </a:r>
          </a:p>
          <a:p>
            <a:r>
              <a:rPr lang="en-US" altLang="ko-KR" sz="1000" dirty="0"/>
              <a:t> s + s2 : Counter({'a': 3, 'b': 3, 'e': 3, 'c': 2, 'd': 2, 'f': 1})</a:t>
            </a:r>
          </a:p>
          <a:p>
            <a:r>
              <a:rPr lang="en-US" altLang="ko-KR" sz="1000" dirty="0"/>
              <a:t> s - s2 : Counter({'a': 1, 'b': 1, 'e': 1})</a:t>
            </a:r>
          </a:p>
          <a:p>
            <a:r>
              <a:rPr lang="en-US" altLang="ko-KR" sz="1000" dirty="0"/>
              <a:t> s2 - s : Counter({'f': 1})</a:t>
            </a:r>
          </a:p>
        </p:txBody>
      </p:sp>
    </p:spTree>
    <p:extLst>
      <p:ext uri="{BB962C8B-B14F-4D97-AF65-F5344CB8AC3E}">
        <p14:creationId xmlns:p14="http://schemas.microsoft.com/office/powerpoint/2010/main" val="294112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Counter </a:t>
            </a:r>
            <a:r>
              <a:rPr lang="ko-KR" altLang="en-US" dirty="0" smtClean="0"/>
              <a:t>집</a:t>
            </a:r>
            <a:r>
              <a:rPr lang="ko-KR" altLang="en-US" dirty="0"/>
              <a:t>합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Counter </a:t>
            </a:r>
            <a:r>
              <a:rPr lang="ko-KR" altLang="en-US" sz="2800" dirty="0" err="1" smtClean="0"/>
              <a:t>인스턴스</a:t>
            </a:r>
            <a:r>
              <a:rPr lang="ko-KR" altLang="en-US" sz="2800" dirty="0" smtClean="0"/>
              <a:t> 내의 </a:t>
            </a:r>
            <a:r>
              <a:rPr lang="ko-KR" altLang="en-US" sz="2800" dirty="0" err="1" smtClean="0"/>
              <a:t>키값이</a:t>
            </a:r>
            <a:r>
              <a:rPr lang="ko-KR" altLang="en-US" sz="2800" dirty="0" smtClean="0"/>
              <a:t> 같은 경우에 </a:t>
            </a:r>
            <a:r>
              <a:rPr lang="en-US" altLang="ko-KR" sz="2800" dirty="0" smtClean="0"/>
              <a:t>&amp;/| </a:t>
            </a:r>
            <a:r>
              <a:rPr lang="ko-KR" altLang="en-US" sz="2800" dirty="0" smtClean="0"/>
              <a:t>연산이 가능</a:t>
            </a:r>
            <a:endParaRPr lang="en-US" altLang="ko-KR" sz="2800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2996952"/>
            <a:ext cx="3528392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from collections import Counter</a:t>
            </a:r>
          </a:p>
          <a:p>
            <a:endParaRPr lang="en-US" altLang="ko-KR" sz="1200" dirty="0"/>
          </a:p>
          <a:p>
            <a:r>
              <a:rPr lang="en-US" altLang="ko-KR" sz="1200" dirty="0"/>
              <a:t>s = Counter("</a:t>
            </a:r>
            <a:r>
              <a:rPr lang="en-US" altLang="ko-KR" sz="1200" dirty="0" err="1"/>
              <a:t>abceabde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/>
              <a:t>s2 = Counter("</a:t>
            </a:r>
            <a:r>
              <a:rPr lang="en-US" altLang="ko-KR" sz="1200" dirty="0" err="1"/>
              <a:t>defabc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/>
              <a:t>print "s  : ",s</a:t>
            </a:r>
          </a:p>
          <a:p>
            <a:r>
              <a:rPr lang="en-US" altLang="ko-KR" sz="1200" dirty="0"/>
              <a:t>print "s2 :",s2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교집합</a:t>
            </a:r>
          </a:p>
          <a:p>
            <a:r>
              <a:rPr lang="en-US" altLang="ko-KR" sz="1200" dirty="0" err="1"/>
              <a:t>sadd</a:t>
            </a:r>
            <a:r>
              <a:rPr lang="en-US" altLang="ko-KR" sz="1200" dirty="0"/>
              <a:t> = s &amp;s2</a:t>
            </a:r>
          </a:p>
          <a:p>
            <a:r>
              <a:rPr lang="en-US" altLang="ko-KR" sz="1200" dirty="0"/>
              <a:t>print " s &amp; s2 :",</a:t>
            </a:r>
            <a:r>
              <a:rPr lang="en-US" altLang="ko-KR" sz="1200" dirty="0" err="1"/>
              <a:t>sadd</a:t>
            </a:r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합집합</a:t>
            </a:r>
          </a:p>
          <a:p>
            <a:r>
              <a:rPr lang="en-US" altLang="ko-KR" sz="1200" dirty="0" err="1"/>
              <a:t>ssub</a:t>
            </a:r>
            <a:r>
              <a:rPr lang="en-US" altLang="ko-KR" sz="1200" dirty="0"/>
              <a:t> = s | s2</a:t>
            </a:r>
          </a:p>
          <a:p>
            <a:r>
              <a:rPr lang="en-US" altLang="ko-KR" sz="1200" dirty="0"/>
              <a:t>print " s | s2 :",</a:t>
            </a:r>
            <a:r>
              <a:rPr lang="en-US" altLang="ko-KR" sz="1200" dirty="0" err="1"/>
              <a:t>ssub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4785038"/>
            <a:ext cx="36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  :  Counter({'a': 2, 'b': 2, 'e': 2, 'c': 1, 'd': 1})</a:t>
            </a:r>
          </a:p>
          <a:p>
            <a:r>
              <a:rPr lang="en-US" altLang="ko-KR" sz="1000" dirty="0"/>
              <a:t>s2 : Counter({'a': 1, 'c': 1, 'b': 1, 'e': 1, 'd': 1, 'f': 1</a:t>
            </a:r>
            <a:r>
              <a:rPr lang="en-US" altLang="ko-KR" sz="1000" dirty="0" smtClean="0"/>
              <a:t>})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/>
              <a:t>s &amp; s2 : Counter({'a': 1, 'c': 1, 'b': 1, 'e': 1, 'd': 1})</a:t>
            </a:r>
          </a:p>
          <a:p>
            <a:r>
              <a:rPr lang="en-US" altLang="ko-KR" sz="1000" dirty="0"/>
              <a:t> s | s2 : Counter({'a': 2, 'b': 2, 'e': 2, 'c': 1, 'd': 1, 'f': 1})</a:t>
            </a:r>
          </a:p>
        </p:txBody>
      </p:sp>
    </p:spTree>
    <p:extLst>
      <p:ext uri="{BB962C8B-B14F-4D97-AF65-F5344CB8AC3E}">
        <p14:creationId xmlns:p14="http://schemas.microsoft.com/office/powerpoint/2010/main" val="21664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Counter </a:t>
            </a:r>
            <a:r>
              <a:rPr lang="ko-KR" altLang="en-US" dirty="0" smtClean="0"/>
              <a:t>내부 접근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300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Counter </a:t>
            </a:r>
            <a:r>
              <a:rPr lang="ko-KR" altLang="en-US" dirty="0" smtClean="0"/>
              <a:t>접</a:t>
            </a:r>
            <a:r>
              <a:rPr lang="ko-KR" altLang="en-US" dirty="0"/>
              <a:t>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Counter </a:t>
            </a:r>
            <a:r>
              <a:rPr lang="ko-KR" altLang="en-US" sz="2800" dirty="0" err="1" smtClean="0"/>
              <a:t>인스턴스는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dict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타입처럼 키를 통해 접근</a:t>
            </a:r>
            <a:endParaRPr lang="en-US" altLang="ko-KR" sz="2800" dirty="0"/>
          </a:p>
        </p:txBody>
      </p:sp>
      <p:sp>
        <p:nvSpPr>
          <p:cNvPr id="4" name="직사각형 3"/>
          <p:cNvSpPr/>
          <p:nvPr/>
        </p:nvSpPr>
        <p:spPr>
          <a:xfrm>
            <a:off x="1043608" y="3307713"/>
            <a:ext cx="3528392" cy="3145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from collections import Counter</a:t>
            </a:r>
          </a:p>
          <a:p>
            <a:endParaRPr lang="en-US" altLang="ko-KR" sz="1200" dirty="0"/>
          </a:p>
          <a:p>
            <a:r>
              <a:rPr lang="en-US" altLang="ko-KR" sz="1200" dirty="0"/>
              <a:t>s = Counter("</a:t>
            </a:r>
            <a:r>
              <a:rPr lang="en-US" altLang="ko-KR" sz="1200" dirty="0" err="1"/>
              <a:t>abceabde</a:t>
            </a:r>
            <a:r>
              <a:rPr lang="en-US" altLang="ko-KR" sz="1200" dirty="0"/>
              <a:t>")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#</a:t>
            </a:r>
            <a:r>
              <a:rPr lang="ko-KR" altLang="en-US" sz="1200" dirty="0"/>
              <a:t>접근</a:t>
            </a:r>
          </a:p>
          <a:p>
            <a:endParaRPr lang="ko-KR" altLang="en-US" sz="1200" dirty="0"/>
          </a:p>
          <a:p>
            <a:r>
              <a:rPr lang="en-US" altLang="ko-KR" sz="1200" dirty="0"/>
              <a:t>for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in "</a:t>
            </a:r>
            <a:r>
              <a:rPr lang="en-US" altLang="ko-KR" sz="1200" dirty="0" err="1"/>
              <a:t>abcedf</a:t>
            </a:r>
            <a:r>
              <a:rPr lang="en-US" altLang="ko-KR" sz="1200" dirty="0"/>
              <a:t>" :</a:t>
            </a:r>
          </a:p>
          <a:p>
            <a:r>
              <a:rPr lang="en-US" altLang="ko-KR" sz="1200" dirty="0"/>
              <a:t>    print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," : ", s[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</a:t>
            </a:r>
          </a:p>
          <a:p>
            <a:r>
              <a:rPr lang="en-US" altLang="ko-KR" sz="1200" dirty="0"/>
              <a:t>print " s element ", [ x for x in </a:t>
            </a:r>
            <a:r>
              <a:rPr lang="en-US" altLang="ko-KR" sz="1200" dirty="0" err="1"/>
              <a:t>s.elements</a:t>
            </a:r>
            <a:r>
              <a:rPr lang="en-US" altLang="ko-KR" sz="1200" dirty="0"/>
              <a:t>()]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24128" y="4785038"/>
            <a:ext cx="28803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000" dirty="0"/>
              <a:t>a  :  2</a:t>
            </a:r>
          </a:p>
          <a:p>
            <a:r>
              <a:rPr lang="pt-BR" altLang="ko-KR" sz="1000" dirty="0"/>
              <a:t>b  :  2</a:t>
            </a:r>
          </a:p>
          <a:p>
            <a:r>
              <a:rPr lang="pt-BR" altLang="ko-KR" sz="1000" dirty="0"/>
              <a:t>c  :  1</a:t>
            </a:r>
          </a:p>
          <a:p>
            <a:r>
              <a:rPr lang="pt-BR" altLang="ko-KR" sz="1000" dirty="0"/>
              <a:t>e  :  2</a:t>
            </a:r>
          </a:p>
          <a:p>
            <a:r>
              <a:rPr lang="pt-BR" altLang="ko-KR" sz="1000" dirty="0"/>
              <a:t>d  :  1</a:t>
            </a:r>
          </a:p>
          <a:p>
            <a:r>
              <a:rPr lang="pt-BR" altLang="ko-KR" sz="1000" dirty="0"/>
              <a:t>f  :  </a:t>
            </a:r>
            <a:r>
              <a:rPr lang="pt-BR" altLang="ko-KR" sz="1000" dirty="0" smtClean="0"/>
              <a:t>0</a:t>
            </a:r>
          </a:p>
          <a:p>
            <a:r>
              <a:rPr lang="pt-BR" altLang="ko-KR" sz="1000" dirty="0"/>
              <a:t> s element  ['a', 'a', 'c', 'b', 'b', 'e', 'e', 'd</a:t>
            </a:r>
            <a:r>
              <a:rPr lang="pt-BR" altLang="ko-KR" sz="1000" dirty="0" smtClean="0"/>
              <a:t>']</a:t>
            </a:r>
            <a:endParaRPr lang="pt-BR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84057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43608" y="1412776"/>
            <a:ext cx="7795592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err="1"/>
              <a:t>defaultdict</a:t>
            </a:r>
            <a:r>
              <a:rPr lang="en-US" altLang="ko-KR" sz="9600" dirty="0"/>
              <a:t/>
            </a:r>
            <a:br>
              <a:rPr lang="en-US" altLang="ko-KR" sz="9600" dirty="0"/>
            </a:b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40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defaultdict</a:t>
            </a:r>
            <a:r>
              <a:rPr lang="en-US" altLang="ko-KR" dirty="0" smtClean="0"/>
              <a:t> </a:t>
            </a:r>
            <a:r>
              <a:rPr lang="ko-KR" altLang="en-US" dirty="0"/>
              <a:t>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24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 smtClean="0"/>
              <a:t>Named</a:t>
            </a:r>
            <a:br>
              <a:rPr lang="en-US" altLang="ko-KR" sz="9600" dirty="0" smtClean="0"/>
            </a:br>
            <a:r>
              <a:rPr lang="en-US" altLang="ko-KR" sz="9600" dirty="0" smtClean="0"/>
              <a:t>tuple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7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defaultdict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 err="1" smtClean="0"/>
              <a:t>defaultdict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은 </a:t>
            </a:r>
            <a:r>
              <a:rPr lang="en-US" altLang="ko-KR" sz="2800" dirty="0" err="1" smtClean="0"/>
              <a:t>dict</a:t>
            </a:r>
            <a:r>
              <a:rPr lang="ko-KR" altLang="en-US" sz="2800" dirty="0" smtClean="0"/>
              <a:t>의 </a:t>
            </a:r>
            <a:r>
              <a:rPr lang="en-US" altLang="ko-KR" sz="2800" dirty="0" smtClean="0"/>
              <a:t>subclass</a:t>
            </a:r>
            <a:r>
              <a:rPr lang="ko-KR" altLang="en-US" sz="2800" dirty="0" smtClean="0"/>
              <a:t>로써 새로운 </a:t>
            </a:r>
            <a:r>
              <a:rPr lang="ko-KR" altLang="en-US" sz="2800" dirty="0" err="1" smtClean="0"/>
              <a:t>인스턴스를</a:t>
            </a:r>
            <a:r>
              <a:rPr lang="ko-KR" altLang="en-US" sz="2800" dirty="0" smtClean="0"/>
              <a:t> 만드는 클래스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4077072"/>
            <a:ext cx="2808312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 </a:t>
            </a:r>
            <a:r>
              <a:rPr lang="en-US" altLang="ko-KR" sz="1400" dirty="0" err="1"/>
              <a:t>collections.defaultdict</a:t>
            </a:r>
            <a:r>
              <a:rPr lang="en-US" altLang="ko-KR" sz="1400" dirty="0"/>
              <a:t>([</a:t>
            </a:r>
            <a:r>
              <a:rPr lang="en-US" altLang="ko-KR" sz="1400" dirty="0" err="1"/>
              <a:t>default_factory</a:t>
            </a:r>
            <a:r>
              <a:rPr lang="en-US" altLang="ko-KR" sz="1400" dirty="0"/>
              <a:t>[, ...]])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5364088" y="3429000"/>
            <a:ext cx="2448272" cy="2664296"/>
            <a:chOff x="5004048" y="3429000"/>
            <a:chExt cx="2808312" cy="2664296"/>
          </a:xfrm>
        </p:grpSpPr>
        <p:sp>
          <p:nvSpPr>
            <p:cNvPr id="5" name="직사각형 4"/>
            <p:cNvSpPr/>
            <p:nvPr/>
          </p:nvSpPr>
          <p:spPr>
            <a:xfrm>
              <a:off x="5364088" y="5085184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defaultdict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64088" y="3645024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dict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>
              <a:stCxn id="5" idx="0"/>
            </p:cNvCxnSpPr>
            <p:nvPr/>
          </p:nvCxnSpPr>
          <p:spPr>
            <a:xfrm flipV="1">
              <a:off x="6372200" y="4293096"/>
              <a:ext cx="0" cy="79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5004048" y="3429000"/>
              <a:ext cx="2808312" cy="26642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오른쪽 화살표 10"/>
          <p:cNvSpPr/>
          <p:nvPr/>
        </p:nvSpPr>
        <p:spPr>
          <a:xfrm>
            <a:off x="3995936" y="4433056"/>
            <a:ext cx="978408" cy="652128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23928" y="5250496"/>
            <a:ext cx="112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생성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708590" y="2803156"/>
            <a:ext cx="3759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issubclass</a:t>
            </a:r>
            <a:r>
              <a:rPr lang="en-US" altLang="ko-KR" sz="1400" dirty="0" smtClean="0"/>
              <a:t>(collections.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defaultdict,dict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 True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1261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defaultdict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76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defaultdict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 만들기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생성시 </a:t>
            </a:r>
            <a:r>
              <a:rPr lang="en-US" altLang="ko-KR" sz="2800" dirty="0" smtClean="0"/>
              <a:t>list </a:t>
            </a:r>
            <a:r>
              <a:rPr lang="ko-KR" altLang="en-US" sz="2800" dirty="0" smtClean="0"/>
              <a:t>타입을 정하면 실제 생기는 </a:t>
            </a:r>
            <a:r>
              <a:rPr lang="ko-KR" altLang="en-US" sz="2800" dirty="0" err="1" smtClean="0"/>
              <a:t>인스턴스</a:t>
            </a:r>
            <a:r>
              <a:rPr lang="ko-KR" altLang="en-US" sz="2800" dirty="0" smtClean="0"/>
              <a:t> 값이 </a:t>
            </a:r>
            <a:r>
              <a:rPr lang="en-US" altLang="ko-KR" sz="2800" dirty="0" smtClean="0"/>
              <a:t>list </a:t>
            </a:r>
            <a:r>
              <a:rPr lang="ko-KR" altLang="en-US" sz="2800" dirty="0" smtClean="0"/>
              <a:t>타입으로만 처리됨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3248980"/>
            <a:ext cx="4464496" cy="2916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&gt;&gt;&gt; </a:t>
            </a:r>
            <a:r>
              <a:rPr lang="en-US" altLang="ko-KR" sz="1000" dirty="0" err="1" smtClean="0"/>
              <a:t>dd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</a:t>
            </a:r>
            <a:r>
              <a:rPr lang="en-US" altLang="ko-KR" sz="1000" dirty="0" err="1"/>
              <a:t>collections.defaultdict</a:t>
            </a:r>
            <a:r>
              <a:rPr lang="en-US" altLang="ko-KR" sz="1000" dirty="0"/>
              <a:t>(list)</a:t>
            </a:r>
          </a:p>
          <a:p>
            <a:r>
              <a:rPr lang="en-US" altLang="ko-KR" sz="1000" dirty="0" err="1" smtClean="0"/>
              <a:t>defaultdict</a:t>
            </a:r>
            <a:r>
              <a:rPr lang="en-US" altLang="ko-KR" sz="1000" dirty="0"/>
              <a:t>(&lt;type 'list'&gt;, {})</a:t>
            </a:r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 smtClean="0"/>
              <a:t>dd</a:t>
            </a:r>
            <a:r>
              <a:rPr lang="en-US" altLang="ko-KR" sz="1000" dirty="0"/>
              <a:t>['k'].append(1)</a:t>
            </a:r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 smtClean="0"/>
              <a:t>dd</a:t>
            </a:r>
            <a:endParaRPr lang="en-US" altLang="ko-KR" sz="1000" dirty="0"/>
          </a:p>
          <a:p>
            <a:r>
              <a:rPr lang="en-US" altLang="ko-KR" sz="1000" dirty="0" err="1" smtClean="0"/>
              <a:t>defaultdict</a:t>
            </a:r>
            <a:r>
              <a:rPr lang="en-US" altLang="ko-KR" sz="1000" dirty="0"/>
              <a:t>(&lt;type 'list'&gt;, {'k': [1]})</a:t>
            </a:r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 smtClean="0"/>
              <a:t>dd</a:t>
            </a:r>
            <a:r>
              <a:rPr lang="en-US" altLang="ko-KR" sz="1000" dirty="0"/>
              <a:t>['k'].append(2)</a:t>
            </a:r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dd</a:t>
            </a:r>
            <a:endParaRPr lang="en-US" altLang="ko-KR" sz="1000" dirty="0"/>
          </a:p>
          <a:p>
            <a:r>
              <a:rPr lang="en-US" altLang="ko-KR" sz="1000" dirty="0" err="1" smtClean="0"/>
              <a:t>defaultdict</a:t>
            </a:r>
            <a:r>
              <a:rPr lang="en-US" altLang="ko-KR" sz="1000" dirty="0"/>
              <a:t>(&lt;type 'list'&gt;, {'k': [1, 2]})</a:t>
            </a:r>
          </a:p>
        </p:txBody>
      </p:sp>
    </p:spTree>
    <p:extLst>
      <p:ext uri="{BB962C8B-B14F-4D97-AF65-F5344CB8AC3E}">
        <p14:creationId xmlns:p14="http://schemas.microsoft.com/office/powerpoint/2010/main" val="13526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defaultdict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35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defaultdict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 만들기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err="1" smtClean="0"/>
              <a:t>첫번째</a:t>
            </a:r>
            <a:r>
              <a:rPr lang="ko-KR" altLang="en-US" sz="2800" dirty="0" smtClean="0"/>
              <a:t> 인자에 다양한 데이터 타입이 들어가고 뒤에 인자부터는 </a:t>
            </a:r>
            <a:r>
              <a:rPr lang="en-US" altLang="ko-KR" sz="2800" dirty="0" err="1" smtClean="0"/>
              <a:t>dict</a:t>
            </a:r>
            <a:r>
              <a:rPr lang="ko-KR" altLang="en-US" sz="2800" dirty="0" smtClean="0"/>
              <a:t>타입에 맞는 키워드인자로 처리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3248980"/>
            <a:ext cx="3456384" cy="2916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default_factory</a:t>
            </a:r>
            <a:r>
              <a:rPr lang="en-US" altLang="ko-KR" sz="1000" dirty="0"/>
              <a:t>():</a:t>
            </a:r>
          </a:p>
          <a:p>
            <a:r>
              <a:rPr lang="en-US" altLang="ko-KR" sz="1000" dirty="0"/>
              <a:t>    return 'default value'</a:t>
            </a:r>
          </a:p>
          <a:p>
            <a:endParaRPr lang="en-US" altLang="ko-KR" sz="1000" dirty="0"/>
          </a:p>
          <a:p>
            <a:r>
              <a:rPr lang="en-US" altLang="ko-KR" sz="1000" dirty="0"/>
              <a:t>d = </a:t>
            </a:r>
            <a:r>
              <a:rPr lang="en-US" altLang="ko-KR" sz="1000" dirty="0" err="1"/>
              <a:t>defaultdict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default_factory</a:t>
            </a:r>
            <a:r>
              <a:rPr lang="en-US" altLang="ko-KR" sz="1000" dirty="0"/>
              <a:t>, foo='bar')</a:t>
            </a:r>
          </a:p>
          <a:p>
            <a:r>
              <a:rPr lang="en-US" altLang="ko-KR" sz="1000" dirty="0"/>
              <a:t>print 'd:', d</a:t>
            </a:r>
          </a:p>
          <a:p>
            <a:r>
              <a:rPr lang="en-US" altLang="ko-KR" sz="1000" dirty="0"/>
              <a:t>print 'foo =&gt;', d['foo']</a:t>
            </a:r>
          </a:p>
          <a:p>
            <a:r>
              <a:rPr lang="en-US" altLang="ko-KR" sz="1000" dirty="0"/>
              <a:t>print 'bar =&gt;', d['bar']</a:t>
            </a:r>
          </a:p>
          <a:p>
            <a:endParaRPr lang="en-US" altLang="ko-KR" sz="1000" dirty="0"/>
          </a:p>
          <a:p>
            <a:r>
              <a:rPr lang="en-US" altLang="ko-KR" sz="1000" dirty="0"/>
              <a:t>dl = </a:t>
            </a:r>
            <a:r>
              <a:rPr lang="en-US" altLang="ko-KR" sz="1000" dirty="0" err="1"/>
              <a:t>defaultdict</a:t>
            </a:r>
            <a:r>
              <a:rPr lang="en-US" altLang="ko-KR" sz="1000" dirty="0"/>
              <a:t>(list, foo=[1,2,3])</a:t>
            </a:r>
          </a:p>
          <a:p>
            <a:r>
              <a:rPr lang="en-US" altLang="ko-KR" sz="1000" dirty="0"/>
              <a:t>print 'dl : ',dl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4008" y="4728919"/>
            <a:ext cx="4176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d: </a:t>
            </a:r>
            <a:r>
              <a:rPr lang="en-US" altLang="ko-KR" sz="1000" dirty="0" err="1"/>
              <a:t>defaultdict</a:t>
            </a:r>
            <a:r>
              <a:rPr lang="en-US" altLang="ko-KR" sz="1000" dirty="0"/>
              <a:t>(&lt;function </a:t>
            </a:r>
            <a:r>
              <a:rPr lang="en-US" altLang="ko-KR" sz="1000" dirty="0" err="1"/>
              <a:t>default_factory</a:t>
            </a:r>
            <a:r>
              <a:rPr lang="en-US" altLang="ko-KR" sz="1000" dirty="0"/>
              <a:t> at 0x104FC6F0&gt;, {'foo': 'bar'})</a:t>
            </a:r>
          </a:p>
          <a:p>
            <a:r>
              <a:rPr lang="en-US" altLang="ko-KR" sz="1000" dirty="0"/>
              <a:t>foo =&gt; bar</a:t>
            </a:r>
          </a:p>
          <a:p>
            <a:r>
              <a:rPr lang="en-US" altLang="ko-KR" sz="1000" dirty="0"/>
              <a:t>bar =&gt; default value</a:t>
            </a:r>
          </a:p>
          <a:p>
            <a:r>
              <a:rPr lang="en-US" altLang="ko-KR" sz="1000" dirty="0"/>
              <a:t>dl :  </a:t>
            </a:r>
            <a:r>
              <a:rPr lang="en-US" altLang="ko-KR" sz="1000" dirty="0" err="1"/>
              <a:t>defaultdict</a:t>
            </a:r>
            <a:r>
              <a:rPr lang="en-US" altLang="ko-KR" sz="1000" dirty="0"/>
              <a:t>(&lt;type 'list'&gt;, {'foo': [1, 2, 3]})</a:t>
            </a: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3238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 err="1"/>
              <a:t>deque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51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deque</a:t>
            </a:r>
            <a:r>
              <a:rPr lang="en-US" altLang="ko-KR" dirty="0" smtClean="0"/>
              <a:t> </a:t>
            </a:r>
            <a:r>
              <a:rPr lang="ko-KR" altLang="en-US" dirty="0"/>
              <a:t>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604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deque</a:t>
            </a:r>
            <a:r>
              <a:rPr lang="en-US" altLang="ko-KR" dirty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 err="1"/>
              <a:t>deque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은 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새로운 </a:t>
            </a:r>
            <a:r>
              <a:rPr lang="ko-KR" altLang="en-US" sz="2800" dirty="0" err="1" smtClean="0"/>
              <a:t>인스턴스를</a:t>
            </a:r>
            <a:r>
              <a:rPr lang="ko-KR" altLang="en-US" sz="2800" dirty="0" smtClean="0"/>
              <a:t> 만드는 클래스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4077072"/>
            <a:ext cx="2808312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collections.deque</a:t>
            </a:r>
            <a:r>
              <a:rPr lang="en-US" altLang="ko-KR" sz="1400" dirty="0"/>
              <a:t>([</a:t>
            </a:r>
            <a:r>
              <a:rPr lang="en-US" altLang="ko-KR" sz="1400" i="1" dirty="0" err="1"/>
              <a:t>iterable</a:t>
            </a:r>
            <a:r>
              <a:rPr lang="en-US" altLang="ko-KR" sz="1400" dirty="0"/>
              <a:t>[, </a:t>
            </a:r>
            <a:r>
              <a:rPr lang="en-US" altLang="ko-KR" sz="1400" i="1" dirty="0" err="1"/>
              <a:t>maxlen</a:t>
            </a:r>
            <a:r>
              <a:rPr lang="en-US" altLang="ko-KR" sz="1400" dirty="0"/>
              <a:t>]])</a:t>
            </a:r>
            <a:endParaRPr lang="en-US" altLang="ko-KR" sz="1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364088" y="3429000"/>
            <a:ext cx="2448272" cy="2664296"/>
            <a:chOff x="5004048" y="3429000"/>
            <a:chExt cx="2808312" cy="2664296"/>
          </a:xfrm>
        </p:grpSpPr>
        <p:sp>
          <p:nvSpPr>
            <p:cNvPr id="5" name="직사각형 4"/>
            <p:cNvSpPr/>
            <p:nvPr/>
          </p:nvSpPr>
          <p:spPr>
            <a:xfrm>
              <a:off x="5364088" y="5085184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deque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64088" y="3645024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object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>
              <a:stCxn id="5" idx="0"/>
            </p:cNvCxnSpPr>
            <p:nvPr/>
          </p:nvCxnSpPr>
          <p:spPr>
            <a:xfrm flipV="1">
              <a:off x="6372200" y="4293096"/>
              <a:ext cx="0" cy="79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5004048" y="3429000"/>
              <a:ext cx="2808312" cy="26642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오른쪽 화살표 10"/>
          <p:cNvSpPr/>
          <p:nvPr/>
        </p:nvSpPr>
        <p:spPr>
          <a:xfrm>
            <a:off x="3995936" y="4433056"/>
            <a:ext cx="978408" cy="652128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23928" y="5250496"/>
            <a:ext cx="112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생성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012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Deque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28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deque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deque</a:t>
            </a:r>
            <a:r>
              <a:rPr lang="en-US" altLang="ko-KR" dirty="0"/>
              <a:t>([])</a:t>
            </a:r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835163"/>
              </p:ext>
            </p:extLst>
          </p:nvPr>
        </p:nvGraphicFramePr>
        <p:xfrm>
          <a:off x="683568" y="2237664"/>
          <a:ext cx="7560840" cy="4229066"/>
        </p:xfrm>
        <a:graphic>
          <a:graphicData uri="http://schemas.openxmlformats.org/drawingml/2006/table">
            <a:tbl>
              <a:tblPr/>
              <a:tblGrid>
                <a:gridCol w="1944216"/>
                <a:gridCol w="2448272"/>
                <a:gridCol w="3168352"/>
              </a:tblGrid>
              <a:tr h="3315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94617"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'append',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d.append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deque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([1])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우측에  원소 추가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077"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'</a:t>
                      </a:r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appendleft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',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d.appendleft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deque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([3, 1])</a:t>
                      </a:r>
                      <a:endParaRPr kumimoji="0" lang="en-US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좌측에 원소 추가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617"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'clear',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d.clear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d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deque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([])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요소들을 전부 초기화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588"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'count',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d.count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(1)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원소의 개수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919"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'extend',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d.extend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([2,3,4])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deque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([3, 1, 2, 3, 4])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리스트 등을 기존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인스턴스에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 추가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077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extendleft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',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d.extendleft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([10,12])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d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deque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([12, 10, 3, 1, 2, 3, 4])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리스트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틍을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 기존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인스턴스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 좌측부터 추가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57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tuple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07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deque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d= {"k":1,"v":2}</a:t>
            </a:r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29902"/>
              </p:ext>
            </p:extLst>
          </p:nvPr>
        </p:nvGraphicFramePr>
        <p:xfrm>
          <a:off x="683568" y="2237664"/>
          <a:ext cx="7560840" cy="4052924"/>
        </p:xfrm>
        <a:graphic>
          <a:graphicData uri="http://schemas.openxmlformats.org/drawingml/2006/table">
            <a:tbl>
              <a:tblPr/>
              <a:tblGrid>
                <a:gridCol w="1728192"/>
                <a:gridCol w="2808312"/>
                <a:gridCol w="3024336"/>
              </a:tblGrid>
              <a:tr h="3315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28077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'pop',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deque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([3, 10, 12, 4, 3, 2])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d.pop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deque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([3, 10, 12, 4, 3])</a:t>
                      </a:r>
                      <a:endParaRPr kumimoji="0" lang="en-US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우측 끝에 요소를 삭제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617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popleft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',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deque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([3, 10, 12, 4, 3])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d.popleft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deque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([10, 12, 4, 3])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좌측 끝에 요소를 삭제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588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'remove',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deque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([1, 3, 10, 12, 4, 3, 2])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d.remove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(1)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deque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([3, 10, 12, 4, 3, 2])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값으로 요소를 삭제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919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'reverse',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deque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([2, 3, 4, 12, 10, 3, 1])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d.reverse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deque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([1, 3, 10, 12, 4, 3, 2])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내부 요소들을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역정렬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8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deque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d= {"k":1,"v":2}</a:t>
            </a:r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15172"/>
              </p:ext>
            </p:extLst>
          </p:nvPr>
        </p:nvGraphicFramePr>
        <p:xfrm>
          <a:off x="683568" y="2237664"/>
          <a:ext cx="7560840" cy="1185004"/>
        </p:xfrm>
        <a:graphic>
          <a:graphicData uri="http://schemas.openxmlformats.org/drawingml/2006/table">
            <a:tbl>
              <a:tblPr/>
              <a:tblGrid>
                <a:gridCol w="1728192"/>
                <a:gridCol w="2808312"/>
                <a:gridCol w="3024336"/>
              </a:tblGrid>
              <a:tr h="3315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28077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'rotate'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deque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([4, 12, 10, 3, 1, 2, 3])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d.rotate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(2)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deque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([2, 3, 4, 12, 10, 3, 1])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요소들을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n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값만큼 순회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56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deque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다루기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6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deque</a:t>
            </a:r>
            <a:r>
              <a:rPr lang="en-US" altLang="ko-KR" dirty="0"/>
              <a:t> </a:t>
            </a:r>
            <a:r>
              <a:rPr lang="ko-KR" altLang="en-US" dirty="0" smtClean="0"/>
              <a:t> 다루기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앞과 뒤로 모든 </a:t>
            </a:r>
            <a:r>
              <a:rPr lang="en-US" altLang="ko-KR" sz="2800" dirty="0" smtClean="0"/>
              <a:t>queue </a:t>
            </a:r>
            <a:r>
              <a:rPr lang="ko-KR" altLang="en-US" sz="2800" dirty="0" smtClean="0"/>
              <a:t>처리가 가능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3248980"/>
            <a:ext cx="3168352" cy="2916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d = </a:t>
            </a:r>
            <a:r>
              <a:rPr lang="en-US" altLang="ko-KR" sz="1000" dirty="0" err="1"/>
              <a:t>deque</a:t>
            </a:r>
            <a:r>
              <a:rPr lang="en-US" altLang="ko-KR" sz="1000" dirty="0"/>
              <a:t>('</a:t>
            </a:r>
            <a:r>
              <a:rPr lang="en-US" altLang="ko-KR" sz="1000" dirty="0" err="1"/>
              <a:t>abcdefg</a:t>
            </a:r>
            <a:r>
              <a:rPr lang="en-US" altLang="ko-KR" sz="1000" dirty="0"/>
              <a:t>')</a:t>
            </a:r>
          </a:p>
          <a:p>
            <a:r>
              <a:rPr lang="en-US" altLang="ko-KR" sz="1000" dirty="0"/>
              <a:t>print '</a:t>
            </a:r>
            <a:r>
              <a:rPr lang="en-US" altLang="ko-KR" sz="1000" dirty="0" err="1"/>
              <a:t>Deque</a:t>
            </a:r>
            <a:r>
              <a:rPr lang="en-US" altLang="ko-KR" sz="1000" dirty="0"/>
              <a:t>:', d</a:t>
            </a:r>
          </a:p>
          <a:p>
            <a:r>
              <a:rPr lang="en-US" altLang="ko-KR" sz="1000" dirty="0"/>
              <a:t>print 'Length:', 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(d)</a:t>
            </a:r>
          </a:p>
          <a:p>
            <a:r>
              <a:rPr lang="en-US" altLang="ko-KR" sz="1000" dirty="0"/>
              <a:t>print 'Left end:', d[0]</a:t>
            </a:r>
          </a:p>
          <a:p>
            <a:r>
              <a:rPr lang="en-US" altLang="ko-KR" sz="1000" dirty="0"/>
              <a:t>print 'Right end:', d[-1]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d.remove</a:t>
            </a:r>
            <a:r>
              <a:rPr lang="en-US" altLang="ko-KR" sz="1000" dirty="0"/>
              <a:t>('c')</a:t>
            </a:r>
          </a:p>
          <a:p>
            <a:r>
              <a:rPr lang="en-US" altLang="ko-KR" sz="1000" dirty="0"/>
              <a:t>print 'remove(c):', 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88024" y="4365104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Deque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deque</a:t>
            </a:r>
            <a:r>
              <a:rPr lang="en-US" altLang="ko-KR" sz="1200" dirty="0"/>
              <a:t>(['a', 'b', 'c', 'd', 'e', 'f', 'g'])</a:t>
            </a:r>
          </a:p>
          <a:p>
            <a:r>
              <a:rPr lang="en-US" altLang="ko-KR" sz="1200" dirty="0"/>
              <a:t>Length: 7</a:t>
            </a:r>
          </a:p>
          <a:p>
            <a:r>
              <a:rPr lang="en-US" altLang="ko-KR" sz="1200" dirty="0"/>
              <a:t>Left end: a</a:t>
            </a:r>
          </a:p>
          <a:p>
            <a:r>
              <a:rPr lang="en-US" altLang="ko-KR" sz="1200" dirty="0"/>
              <a:t>Right end: g</a:t>
            </a:r>
          </a:p>
          <a:p>
            <a:r>
              <a:rPr lang="en-US" altLang="ko-KR" sz="1200" dirty="0"/>
              <a:t>remove(c): </a:t>
            </a:r>
            <a:r>
              <a:rPr lang="en-US" altLang="ko-KR" sz="1200" dirty="0" err="1"/>
              <a:t>deque</a:t>
            </a:r>
            <a:r>
              <a:rPr lang="en-US" altLang="ko-KR" sz="1200" dirty="0"/>
              <a:t>(['a', 'b', 'd', 'e', 'f', 'g'])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9064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Tuple </a:t>
            </a:r>
            <a:r>
              <a:rPr lang="ko-KR" altLang="en-US" dirty="0" smtClean="0"/>
              <a:t>기본 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368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tuple</a:t>
            </a:r>
            <a:r>
              <a:rPr lang="ko-KR" altLang="en-US" dirty="0" smtClean="0"/>
              <a:t>타입에 </a:t>
            </a:r>
            <a:r>
              <a:rPr lang="en-US" altLang="ko-KR" dirty="0" smtClean="0"/>
              <a:t>immutable </a:t>
            </a:r>
            <a:r>
              <a:rPr lang="ko-KR" altLang="en-US" dirty="0" smtClean="0"/>
              <a:t>타입으로 내부 원소에 대해 갱신이 불가능하여 리스트처리보다 제한적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Slicing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처럼 처리가능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226584"/>
              </p:ext>
            </p:extLst>
          </p:nvPr>
        </p:nvGraphicFramePr>
        <p:xfrm>
          <a:off x="755576" y="3284984"/>
          <a:ext cx="7416824" cy="3131520"/>
        </p:xfrm>
        <a:graphic>
          <a:graphicData uri="http://schemas.openxmlformats.org/drawingml/2006/table">
            <a:tbl>
              <a:tblPr/>
              <a:tblGrid>
                <a:gridCol w="2088232"/>
                <a:gridCol w="1728192"/>
                <a:gridCol w="3600400"/>
              </a:tblGrid>
              <a:tr h="3911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Python Expression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Results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820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T =(1,)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(1,)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err="1" smtClean="0">
                          <a:effectLst/>
                        </a:rPr>
                        <a:t>튜플의</a:t>
                      </a:r>
                      <a:r>
                        <a:rPr lang="ko-KR" altLang="en-US" sz="1200" dirty="0" smtClean="0">
                          <a:effectLst/>
                        </a:rPr>
                        <a:t> 원소가 하나인 경우 생성 꼭 한 개일 경우는 뒤에 </a:t>
                      </a:r>
                      <a:r>
                        <a:rPr lang="ko-KR" altLang="en-US" sz="1200" dirty="0" err="1" smtClean="0">
                          <a:effectLst/>
                        </a:rPr>
                        <a:t>꼼마</a:t>
                      </a:r>
                      <a:r>
                        <a:rPr lang="en-US" altLang="ko-KR" sz="1200" dirty="0" smtClean="0">
                          <a:effectLst/>
                        </a:rPr>
                        <a:t>(,)</a:t>
                      </a:r>
                      <a:r>
                        <a:rPr lang="ko-KR" altLang="en-US" sz="1200" dirty="0" smtClean="0">
                          <a:effectLst/>
                        </a:rPr>
                        <a:t>를</a:t>
                      </a:r>
                      <a:r>
                        <a:rPr lang="en-US" altLang="ko-KR" sz="1200" dirty="0" smtClean="0"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</a:rPr>
                        <a:t>붙여야 함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027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(1,2,3,4)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(1, 2, 3, 4)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err="1" smtClean="0">
                          <a:effectLst/>
                        </a:rPr>
                        <a:t>튜플</a:t>
                      </a:r>
                      <a:r>
                        <a:rPr lang="ko-KR" altLang="en-US" sz="1200" dirty="0" smtClean="0">
                          <a:effectLst/>
                        </a:rPr>
                        <a:t> 생성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0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err="1" smtClean="0">
                          <a:effectLst/>
                        </a:rPr>
                        <a:t>len</a:t>
                      </a:r>
                      <a:r>
                        <a:rPr lang="en-US" sz="1200" dirty="0" smtClean="0">
                          <a:effectLst/>
                        </a:rPr>
                        <a:t>((1</a:t>
                      </a:r>
                      <a:r>
                        <a:rPr lang="en-US" sz="1200" dirty="0">
                          <a:effectLst/>
                        </a:rPr>
                        <a:t>, 2, </a:t>
                      </a:r>
                      <a:r>
                        <a:rPr lang="en-US" sz="1200" dirty="0" smtClean="0">
                          <a:effectLst/>
                        </a:rPr>
                        <a:t>3))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>
                          <a:effectLst/>
                        </a:rPr>
                        <a:t>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Length </a:t>
                      </a:r>
                      <a:r>
                        <a:rPr lang="ko-KR" altLang="en-US" sz="1200" dirty="0" smtClean="0">
                          <a:effectLst/>
                        </a:rPr>
                        <a:t>함수로 길이 확인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59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smtClean="0">
                          <a:effectLst/>
                        </a:rPr>
                        <a:t>(1</a:t>
                      </a:r>
                      <a:r>
                        <a:rPr lang="en-US" altLang="ko-KR" sz="1200" dirty="0">
                          <a:effectLst/>
                        </a:rPr>
                        <a:t>, 2, </a:t>
                      </a:r>
                      <a:r>
                        <a:rPr lang="en-US" altLang="ko-KR" sz="1200" dirty="0" smtClean="0">
                          <a:effectLst/>
                        </a:rPr>
                        <a:t>3) </a:t>
                      </a:r>
                      <a:r>
                        <a:rPr lang="en-US" altLang="ko-KR" sz="1200" dirty="0">
                          <a:effectLst/>
                        </a:rPr>
                        <a:t>+ </a:t>
                      </a:r>
                      <a:r>
                        <a:rPr lang="en-US" altLang="ko-KR" sz="1200" dirty="0" smtClean="0">
                          <a:effectLst/>
                        </a:rPr>
                        <a:t>(4</a:t>
                      </a:r>
                      <a:r>
                        <a:rPr lang="en-US" altLang="ko-KR" sz="1200" dirty="0">
                          <a:effectLst/>
                        </a:rPr>
                        <a:t>, 5, </a:t>
                      </a:r>
                      <a:r>
                        <a:rPr lang="en-US" altLang="ko-KR" sz="1200" dirty="0" smtClean="0">
                          <a:effectLst/>
                        </a:rPr>
                        <a:t>6)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(1</a:t>
                      </a:r>
                      <a:r>
                        <a:rPr lang="en-US" altLang="ko-KR" sz="1200" dirty="0">
                          <a:effectLst/>
                        </a:rPr>
                        <a:t>, 2, 3, 4, 5, </a:t>
                      </a:r>
                      <a:r>
                        <a:rPr lang="en-US" altLang="ko-KR" sz="1200" dirty="0" smtClean="0">
                          <a:effectLst/>
                        </a:rPr>
                        <a:t>6)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err="1" smtClean="0">
                          <a:effectLst/>
                        </a:rPr>
                        <a:t>튜플을</a:t>
                      </a:r>
                      <a:r>
                        <a:rPr lang="en-US" altLang="ko-KR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</a:rPr>
                        <a:t> 합치기 </a:t>
                      </a:r>
                      <a:r>
                        <a:rPr lang="en-US" sz="1200" dirty="0" smtClean="0">
                          <a:effectLst/>
                        </a:rPr>
                        <a:t>Concatenation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3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('Hi!‘) </a:t>
                      </a:r>
                      <a:r>
                        <a:rPr lang="en-US" sz="1200" dirty="0">
                          <a:effectLst/>
                        </a:rPr>
                        <a:t>* 4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'</a:t>
                      </a:r>
                      <a:r>
                        <a:rPr lang="en-US" sz="1200" dirty="0" err="1" smtClean="0">
                          <a:effectLst/>
                        </a:rPr>
                        <a:t>Hi!Hi!Hi!Hi</a:t>
                      </a:r>
                      <a:r>
                        <a:rPr lang="en-US" sz="1200" dirty="0" smtClean="0">
                          <a:effectLst/>
                        </a:rPr>
                        <a:t>!'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err="1" smtClean="0">
                          <a:effectLst/>
                        </a:rPr>
                        <a:t>튜플의</a:t>
                      </a:r>
                      <a:r>
                        <a:rPr lang="ko-KR" altLang="en-US" sz="1200" dirty="0" smtClean="0">
                          <a:effectLst/>
                        </a:rPr>
                        <a:t> 반복을 </a:t>
                      </a:r>
                      <a:r>
                        <a:rPr lang="en-US" altLang="ko-KR" sz="1200" dirty="0" smtClean="0">
                          <a:effectLst/>
                        </a:rPr>
                        <a:t>string</a:t>
                      </a:r>
                      <a:r>
                        <a:rPr lang="ko-KR" altLang="en-US" sz="1200" dirty="0" smtClean="0">
                          <a:effectLst/>
                        </a:rPr>
                        <a:t>으로 표시 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7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3 in </a:t>
                      </a:r>
                      <a:r>
                        <a:rPr lang="en-US" sz="1200" dirty="0" smtClean="0">
                          <a:effectLst/>
                        </a:rPr>
                        <a:t>(1</a:t>
                      </a:r>
                      <a:r>
                        <a:rPr lang="en-US" sz="1200" dirty="0">
                          <a:effectLst/>
                        </a:rPr>
                        <a:t>, 2, </a:t>
                      </a:r>
                      <a:r>
                        <a:rPr lang="en-US" sz="1200" dirty="0" smtClean="0">
                          <a:effectLst/>
                        </a:rPr>
                        <a:t>3)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err="1" smtClean="0">
                          <a:effectLst/>
                        </a:rPr>
                        <a:t>튜플</a:t>
                      </a:r>
                      <a:r>
                        <a:rPr lang="ko-KR" altLang="en-US" sz="1200" dirty="0" smtClean="0">
                          <a:effectLst/>
                        </a:rPr>
                        <a:t> 내의 원소들이 </a:t>
                      </a:r>
                      <a:r>
                        <a:rPr lang="en-US" sz="1200" dirty="0" smtClean="0">
                          <a:effectLst/>
                        </a:rPr>
                        <a:t>Membership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for x in </a:t>
                      </a:r>
                      <a:r>
                        <a:rPr lang="en-US" sz="1200" dirty="0" smtClean="0">
                          <a:effectLst/>
                        </a:rPr>
                        <a:t>(1</a:t>
                      </a:r>
                      <a:r>
                        <a:rPr lang="en-US" sz="1200" dirty="0">
                          <a:effectLst/>
                        </a:rPr>
                        <a:t>, 2, </a:t>
                      </a:r>
                      <a:r>
                        <a:rPr lang="en-US" sz="1200" dirty="0" smtClean="0">
                          <a:effectLst/>
                        </a:rPr>
                        <a:t>3): </a:t>
                      </a:r>
                      <a:r>
                        <a:rPr lang="en-US" sz="1200" dirty="0">
                          <a:effectLst/>
                        </a:rPr>
                        <a:t>print x,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>
                          <a:effectLst/>
                        </a:rPr>
                        <a:t>1 2 3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err="1" smtClean="0">
                          <a:effectLst/>
                        </a:rPr>
                        <a:t>튜플의</a:t>
                      </a:r>
                      <a:r>
                        <a:rPr lang="ko-KR" altLang="en-US" sz="1200" dirty="0" smtClean="0">
                          <a:effectLst/>
                        </a:rPr>
                        <a:t> 원소들을 반복자 활용 </a:t>
                      </a:r>
                      <a:r>
                        <a:rPr lang="en-US" altLang="ko-KR" sz="1200" dirty="0" smtClean="0">
                          <a:effectLst/>
                        </a:rPr>
                        <a:t>- </a:t>
                      </a:r>
                      <a:r>
                        <a:rPr lang="en-US" sz="1200" dirty="0" smtClean="0">
                          <a:effectLst/>
                        </a:rPr>
                        <a:t>Iteration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7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Tuple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t = 1,2,3,4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265412"/>
              </p:ext>
            </p:extLst>
          </p:nvPr>
        </p:nvGraphicFramePr>
        <p:xfrm>
          <a:off x="755576" y="3284984"/>
          <a:ext cx="7416824" cy="1366553"/>
        </p:xfrm>
        <a:graphic>
          <a:graphicData uri="http://schemas.openxmlformats.org/drawingml/2006/table">
            <a:tbl>
              <a:tblPr/>
              <a:tblGrid>
                <a:gridCol w="2088232"/>
                <a:gridCol w="2232248"/>
                <a:gridCol w="3096344"/>
              </a:tblGrid>
              <a:tr h="3911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Method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example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820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count(</a:t>
                      </a:r>
                      <a:r>
                        <a:rPr lang="en-US" sz="1200" dirty="0" err="1" smtClean="0">
                          <a:effectLst/>
                        </a:rPr>
                        <a:t>obj</a:t>
                      </a:r>
                      <a:r>
                        <a:rPr lang="en-US" sz="1200" dirty="0" smtClean="0">
                          <a:effectLst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 </a:t>
                      </a:r>
                      <a:r>
                        <a:rPr lang="en-US" altLang="ko-KR" sz="1200" dirty="0" err="1" smtClean="0">
                          <a:effectLst/>
                        </a:rPr>
                        <a:t>t.count</a:t>
                      </a:r>
                      <a:r>
                        <a:rPr lang="en-US" altLang="ko-KR" sz="1200" dirty="0" smtClean="0">
                          <a:effectLst/>
                        </a:rPr>
                        <a:t>(3)</a:t>
                      </a:r>
                    </a:p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1</a:t>
                      </a:r>
                      <a:endParaRPr lang="en-US" altLang="ko-KR" sz="1200" dirty="0" smtClean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err="1" smtClean="0">
                          <a:effectLst/>
                        </a:rPr>
                        <a:t>튜플내의</a:t>
                      </a:r>
                      <a:r>
                        <a:rPr lang="ko-KR" altLang="en-US" sz="1200" dirty="0" smtClean="0">
                          <a:effectLst/>
                        </a:rPr>
                        <a:t> 원소의 </a:t>
                      </a:r>
                      <a:r>
                        <a:rPr lang="ko-KR" altLang="en-US" sz="1200" dirty="0" err="1" smtClean="0">
                          <a:effectLst/>
                        </a:rPr>
                        <a:t>갯수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0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Index(</a:t>
                      </a:r>
                      <a:r>
                        <a:rPr lang="en-US" sz="1200" dirty="0" err="1" smtClean="0">
                          <a:effectLst/>
                        </a:rPr>
                        <a:t>obj</a:t>
                      </a:r>
                      <a:r>
                        <a:rPr lang="en-US" sz="1200" dirty="0" smtClean="0">
                          <a:effectLst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err="1" smtClean="0">
                          <a:effectLst/>
                        </a:rPr>
                        <a:t>t.index</a:t>
                      </a:r>
                      <a:r>
                        <a:rPr lang="en-US" altLang="ko-KR" sz="1200" dirty="0" smtClean="0">
                          <a:effectLst/>
                        </a:rPr>
                        <a:t>(2)</a:t>
                      </a:r>
                    </a:p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1</a:t>
                      </a:r>
                      <a:endParaRPr lang="en-US" altLang="ko-KR" sz="1200" dirty="0" smtClean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err="1" smtClean="0">
                          <a:effectLst/>
                        </a:rPr>
                        <a:t>튜플내의</a:t>
                      </a:r>
                      <a:r>
                        <a:rPr lang="ko-KR" altLang="en-US" sz="1200" dirty="0" smtClean="0">
                          <a:effectLst/>
                        </a:rPr>
                        <a:t> 원소의 위치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16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namedtuple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68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uple vs. </a:t>
            </a:r>
            <a:r>
              <a:rPr lang="en-US" altLang="ko-KR" dirty="0" err="1" smtClean="0"/>
              <a:t>namedtuple</a:t>
            </a:r>
            <a:r>
              <a:rPr lang="en-US" altLang="ko-KR" dirty="0" smtClean="0"/>
              <a:t> 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 fontScale="925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Tuple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를 기준으로 접근하지만 </a:t>
            </a:r>
            <a:r>
              <a:rPr lang="en-US" altLang="ko-KR" dirty="0" err="1" smtClean="0"/>
              <a:t>nametuple</a:t>
            </a:r>
            <a:r>
              <a:rPr lang="ko-KR" altLang="en-US" dirty="0" smtClean="0"/>
              <a:t>은 키를 가지고 접근할 수 있는 것도 추가적으로 지원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3933056"/>
            <a:ext cx="24482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tuple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220072" y="3933056"/>
            <a:ext cx="24482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namedtuple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335699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내장 타입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00092" y="342900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확장 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77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59350</TotalTime>
  <Words>2551</Words>
  <Application>Microsoft Office PowerPoint</Application>
  <PresentationFormat>화면 슬라이드 쇼(4:3)</PresentationFormat>
  <Paragraphs>525</Paragraphs>
  <Slides>53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4" baseType="lpstr">
      <vt:lpstr>가을</vt:lpstr>
      <vt:lpstr>Python  collections 이해하기 version 2.x</vt:lpstr>
      <vt:lpstr>Collection 구성</vt:lpstr>
      <vt:lpstr>collections 제공 요소</vt:lpstr>
      <vt:lpstr>Named tuple </vt:lpstr>
      <vt:lpstr>tuple</vt:lpstr>
      <vt:lpstr>Tuple 기본 처리</vt:lpstr>
      <vt:lpstr>Tuple 메소드</vt:lpstr>
      <vt:lpstr>namedtuple</vt:lpstr>
      <vt:lpstr>tuple vs. namedtuple   </vt:lpstr>
      <vt:lpstr>namedtuple 선언  </vt:lpstr>
      <vt:lpstr>Namedtuple로 타입 만들기  </vt:lpstr>
      <vt:lpstr>Namedtuple 메소드</vt:lpstr>
      <vt:lpstr>Namedtuple 추가 메소드</vt:lpstr>
      <vt:lpstr>Dict  method </vt:lpstr>
      <vt:lpstr>dict</vt:lpstr>
      <vt:lpstr>dict 메소드(1)</vt:lpstr>
      <vt:lpstr>dict 메소드(2)</vt:lpstr>
      <vt:lpstr>dict 메소드(3)</vt:lpstr>
      <vt:lpstr>OrderedDict </vt:lpstr>
      <vt:lpstr>OrderedDict 구조</vt:lpstr>
      <vt:lpstr>OrderedDict 타입 만들기  </vt:lpstr>
      <vt:lpstr>dict/OrderedDict 차이</vt:lpstr>
      <vt:lpstr>Dict/OrderedDict 차이</vt:lpstr>
      <vt:lpstr>OrderedDict 다루기</vt:lpstr>
      <vt:lpstr>OrderedDict 연산자</vt:lpstr>
      <vt:lpstr>counter </vt:lpstr>
      <vt:lpstr>Counter 구조</vt:lpstr>
      <vt:lpstr>Counter 구조  </vt:lpstr>
      <vt:lpstr>Counter 생성 예시</vt:lpstr>
      <vt:lpstr>Counter 메소드</vt:lpstr>
      <vt:lpstr>Counter 추가 메소드</vt:lpstr>
      <vt:lpstr>Counter 계산 다루기</vt:lpstr>
      <vt:lpstr>Counter 연산자</vt:lpstr>
      <vt:lpstr>Counter 사칙연산</vt:lpstr>
      <vt:lpstr>Counter 집합연산</vt:lpstr>
      <vt:lpstr>Counter 내부 접근 </vt:lpstr>
      <vt:lpstr>Counter 접근</vt:lpstr>
      <vt:lpstr>defaultdict  </vt:lpstr>
      <vt:lpstr>defaultdict 구조</vt:lpstr>
      <vt:lpstr>defaultdict 구조</vt:lpstr>
      <vt:lpstr>defaultdict 생성</vt:lpstr>
      <vt:lpstr>defaultdict  만들기  </vt:lpstr>
      <vt:lpstr>defaultdict 함수 이용</vt:lpstr>
      <vt:lpstr>defaultdict  만들기  </vt:lpstr>
      <vt:lpstr>deque </vt:lpstr>
      <vt:lpstr>deque 구조</vt:lpstr>
      <vt:lpstr>deque 구조</vt:lpstr>
      <vt:lpstr>Deque 메소드</vt:lpstr>
      <vt:lpstr>deque 메소드(1)</vt:lpstr>
      <vt:lpstr>deque 메소드(2)</vt:lpstr>
      <vt:lpstr>deque 메소드(3)</vt:lpstr>
      <vt:lpstr>deque 다루기</vt:lpstr>
      <vt:lpstr>deque  다루기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657</cp:revision>
  <dcterms:created xsi:type="dcterms:W3CDTF">2015-12-01T07:34:30Z</dcterms:created>
  <dcterms:modified xsi:type="dcterms:W3CDTF">2016-03-08T04:54:26Z</dcterms:modified>
</cp:coreProperties>
</file>