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9"/>
  </p:notesMasterIdLst>
  <p:sldIdLst>
    <p:sldId id="256" r:id="rId2"/>
    <p:sldId id="1043" r:id="rId3"/>
    <p:sldId id="1042" r:id="rId4"/>
    <p:sldId id="1047" r:id="rId5"/>
    <p:sldId id="1048" r:id="rId6"/>
    <p:sldId id="1049" r:id="rId7"/>
    <p:sldId id="1050" r:id="rId8"/>
    <p:sldId id="1052" r:id="rId9"/>
    <p:sldId id="1053" r:id="rId10"/>
    <p:sldId id="1044" r:id="rId11"/>
    <p:sldId id="1045" r:id="rId12"/>
    <p:sldId id="1046" r:id="rId13"/>
    <p:sldId id="306" r:id="rId14"/>
    <p:sldId id="941" r:id="rId15"/>
    <p:sldId id="997" r:id="rId16"/>
    <p:sldId id="999" r:id="rId17"/>
    <p:sldId id="1001" r:id="rId18"/>
    <p:sldId id="992" r:id="rId19"/>
    <p:sldId id="1000" r:id="rId20"/>
    <p:sldId id="993" r:id="rId21"/>
    <p:sldId id="965" r:id="rId22"/>
    <p:sldId id="994" r:id="rId23"/>
    <p:sldId id="995" r:id="rId24"/>
    <p:sldId id="1016" r:id="rId25"/>
    <p:sldId id="1002" r:id="rId26"/>
    <p:sldId id="1003" r:id="rId27"/>
    <p:sldId id="1023" r:id="rId28"/>
    <p:sldId id="1025" r:id="rId29"/>
    <p:sldId id="1026" r:id="rId30"/>
    <p:sldId id="1027" r:id="rId31"/>
    <p:sldId id="1028" r:id="rId32"/>
    <p:sldId id="1029" r:id="rId33"/>
    <p:sldId id="1032" r:id="rId34"/>
    <p:sldId id="1005" r:id="rId35"/>
    <p:sldId id="1010" r:id="rId36"/>
    <p:sldId id="1011" r:id="rId37"/>
    <p:sldId id="1017" r:id="rId38"/>
    <p:sldId id="1018" r:id="rId39"/>
    <p:sldId id="1019" r:id="rId40"/>
    <p:sldId id="1020" r:id="rId41"/>
    <p:sldId id="1041" r:id="rId42"/>
    <p:sldId id="1035" r:id="rId43"/>
    <p:sldId id="1036" r:id="rId44"/>
    <p:sldId id="1037" r:id="rId45"/>
    <p:sldId id="1038" r:id="rId46"/>
    <p:sldId id="1068" r:id="rId47"/>
    <p:sldId id="1069" r:id="rId48"/>
    <p:sldId id="1040" r:id="rId49"/>
    <p:sldId id="1039" r:id="rId50"/>
    <p:sldId id="1070" r:id="rId51"/>
    <p:sldId id="1007" r:id="rId52"/>
    <p:sldId id="1014" r:id="rId53"/>
    <p:sldId id="1021" r:id="rId54"/>
    <p:sldId id="1022" r:id="rId55"/>
    <p:sldId id="1015" r:id="rId56"/>
    <p:sldId id="1061" r:id="rId57"/>
    <p:sldId id="1063" r:id="rId58"/>
    <p:sldId id="1064" r:id="rId59"/>
    <p:sldId id="1065" r:id="rId60"/>
    <p:sldId id="1066" r:id="rId61"/>
    <p:sldId id="1062" r:id="rId62"/>
    <p:sldId id="1055" r:id="rId63"/>
    <p:sldId id="1056" r:id="rId64"/>
    <p:sldId id="1057" r:id="rId65"/>
    <p:sldId id="1058" r:id="rId66"/>
    <p:sldId id="1059" r:id="rId67"/>
    <p:sldId id="1067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날</a:t>
            </a:r>
            <a:r>
              <a:rPr lang="ko-KR" altLang="en-US" sz="9600" dirty="0"/>
              <a:t>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time.struct_time</a:t>
            </a:r>
            <a:r>
              <a:rPr lang="en-US" altLang="ko-KR" dirty="0" smtClean="0"/>
              <a:t> class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gmtime</a:t>
            </a:r>
            <a:r>
              <a:rPr lang="en-US" altLang="ko-KR" dirty="0"/>
              <a:t>(), </a:t>
            </a:r>
            <a:r>
              <a:rPr lang="en-US" altLang="ko-KR" dirty="0" err="1"/>
              <a:t>localtime</a:t>
            </a:r>
            <a:r>
              <a:rPr lang="en-US" altLang="ko-KR" dirty="0"/>
              <a:t>(), </a:t>
            </a:r>
            <a:r>
              <a:rPr lang="en-US" altLang="ko-KR" dirty="0" err="1" smtClean="0"/>
              <a:t>strptime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26065"/>
              </p:ext>
            </p:extLst>
          </p:nvPr>
        </p:nvGraphicFramePr>
        <p:xfrm>
          <a:off x="1043608" y="2852936"/>
          <a:ext cx="7056784" cy="3168351"/>
        </p:xfrm>
        <a:graphic>
          <a:graphicData uri="http://schemas.openxmlformats.org/drawingml/2006/table">
            <a:tbl>
              <a:tblPr/>
              <a:tblGrid>
                <a:gridCol w="1080120"/>
                <a:gridCol w="1800200"/>
                <a:gridCol w="4176464"/>
              </a:tblGrid>
              <a:tr h="32039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tm_year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(for example, 1993)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tm_mon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12]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31]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tm_hour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23]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tm_min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59]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tm_sec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61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tm_wday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6], Monday is 0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366]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tm_isdst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 or -1; see below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Instance variable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99794"/>
              </p:ext>
            </p:extLst>
          </p:nvPr>
        </p:nvGraphicFramePr>
        <p:xfrm>
          <a:off x="827584" y="2996952"/>
          <a:ext cx="7416824" cy="3393342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일반적인 날짜에 대한 클래스이고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(Gregorian calendar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속성으로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month, day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시간에 대한 클래스이고 속성으로 </a:t>
                      </a:r>
                      <a:r>
                        <a:rPr lang="en-US" sz="1200" dirty="0" smtClean="0">
                          <a:effectLst/>
                        </a:rPr>
                        <a:t>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date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와  </a:t>
                      </a:r>
                      <a:r>
                        <a:rPr lang="en-US" altLang="ko-KR" sz="1200" baseline="0" dirty="0" smtClean="0">
                          <a:effectLst/>
                        </a:rPr>
                        <a:t>time 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조합을 나타내는 클래스이고 </a:t>
                      </a:r>
                      <a:r>
                        <a:rPr lang="ko-KR" altLang="en-US" sz="1200" dirty="0" smtClean="0">
                          <a:effectLst/>
                        </a:rPr>
                        <a:t>속성은</a:t>
                      </a:r>
                      <a:r>
                        <a:rPr lang="en-US" sz="1200" dirty="0" smtClean="0">
                          <a:effectLst/>
                        </a:rPr>
                        <a:t> year, month, day, 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ko-KR" altLang="en-US" sz="1200" dirty="0" smtClean="0">
                          <a:effectLst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datetime.timedelta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두개의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date, time, or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클래스의 차를 표현하며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days, seconds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속성을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타입존</a:t>
                      </a:r>
                      <a:r>
                        <a:rPr lang="ko-KR" altLang="en-US" sz="1200" dirty="0" smtClean="0">
                          <a:effectLst/>
                        </a:rPr>
                        <a:t> 정보 클래스이며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고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내의 속성으로 처리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err="1" smtClean="0"/>
              <a:t>datetime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Moduel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주요 클래스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70312"/>
              </p:ext>
            </p:extLst>
          </p:nvPr>
        </p:nvGraphicFramePr>
        <p:xfrm>
          <a:off x="827584" y="2996952"/>
          <a:ext cx="7416824" cy="3393342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일반적인 날짜에 대한 클래스이고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(Gregorian calendar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속성으로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month, day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시간에 대한 클래스이고 속성으로 </a:t>
                      </a:r>
                      <a:r>
                        <a:rPr lang="en-US" sz="1200" dirty="0" smtClean="0">
                          <a:effectLst/>
                        </a:rPr>
                        <a:t>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date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와  </a:t>
                      </a:r>
                      <a:r>
                        <a:rPr lang="en-US" altLang="ko-KR" sz="1200" baseline="0" dirty="0" smtClean="0">
                          <a:effectLst/>
                        </a:rPr>
                        <a:t>time 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조합을 나타내는 클래스이고 </a:t>
                      </a:r>
                      <a:r>
                        <a:rPr lang="ko-KR" altLang="en-US" sz="1200" dirty="0" smtClean="0">
                          <a:effectLst/>
                        </a:rPr>
                        <a:t>속성은</a:t>
                      </a:r>
                      <a:r>
                        <a:rPr lang="en-US" sz="1200" dirty="0" smtClean="0">
                          <a:effectLst/>
                        </a:rPr>
                        <a:t> year, month, day, 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ko-KR" altLang="en-US" sz="1200" dirty="0" smtClean="0">
                          <a:effectLst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datetime.timedelta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두개의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date, time, or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클래스의 차를 표현하며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days, seconds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속성을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타입존</a:t>
                      </a:r>
                      <a:r>
                        <a:rPr lang="ko-KR" altLang="en-US" sz="1200" dirty="0" smtClean="0">
                          <a:effectLst/>
                        </a:rPr>
                        <a:t> 정보 클래스이며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고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내의 속성으로 처리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내부 클래스 구성</a:t>
            </a:r>
            <a:endParaRPr lang="en-US" altLang="ko-KR" dirty="0"/>
          </a:p>
        </p:txBody>
      </p:sp>
      <p:sp>
        <p:nvSpPr>
          <p:cNvPr id="10" name="순서도: 문서 9"/>
          <p:cNvSpPr/>
          <p:nvPr/>
        </p:nvSpPr>
        <p:spPr>
          <a:xfrm>
            <a:off x="1115616" y="2924944"/>
            <a:ext cx="1944216" cy="977815"/>
          </a:xfrm>
          <a:prstGeom prst="flowChartDocumen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Datetime.py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35085" y="3120572"/>
            <a:ext cx="1368152" cy="1110714"/>
            <a:chOff x="6012160" y="2455169"/>
            <a:chExt cx="1368152" cy="1946040"/>
          </a:xfrm>
        </p:grpSpPr>
        <p:sp>
          <p:nvSpPr>
            <p:cNvPr id="3" name="직사각형 2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datetime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81327" y="3120572"/>
            <a:ext cx="1368152" cy="1110714"/>
            <a:chOff x="6012160" y="2455169"/>
            <a:chExt cx="1368152" cy="1946040"/>
          </a:xfrm>
        </p:grpSpPr>
        <p:sp>
          <p:nvSpPr>
            <p:cNvPr id="49" name="직사각형 48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208206" y="3120572"/>
            <a:ext cx="1368152" cy="1110714"/>
            <a:chOff x="6012160" y="2455169"/>
            <a:chExt cx="1368152" cy="1946040"/>
          </a:xfrm>
        </p:grpSpPr>
        <p:sp>
          <p:nvSpPr>
            <p:cNvPr id="53" name="직사각형 52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085" y="4394441"/>
            <a:ext cx="1368152" cy="1110714"/>
            <a:chOff x="6012160" y="2455169"/>
            <a:chExt cx="1368152" cy="1946040"/>
          </a:xfrm>
        </p:grpSpPr>
        <p:sp>
          <p:nvSpPr>
            <p:cNvPr id="57" name="직사각형 56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timedelta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08206" y="4394441"/>
            <a:ext cx="1368152" cy="1110714"/>
            <a:chOff x="6012160" y="2455169"/>
            <a:chExt cx="1368152" cy="1946040"/>
          </a:xfrm>
        </p:grpSpPr>
        <p:sp>
          <p:nvSpPr>
            <p:cNvPr id="61" name="직사각형 60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tzinfo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419872" y="2924944"/>
            <a:ext cx="4896544" cy="30243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호출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내부 클래스 구성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600908"/>
            <a:ext cx="3456384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클래스에서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r>
              <a:rPr lang="en-US" altLang="ko-KR" dirty="0" err="1"/>
              <a:t>date.today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2600908"/>
            <a:ext cx="3456384" cy="27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Instance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err="1" smtClean="0"/>
              <a:t>da_to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date.today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en-US" altLang="ko-KR" dirty="0" err="1"/>
              <a:t>da_to.strftime</a:t>
            </a:r>
            <a:r>
              <a:rPr lang="en-US" altLang="ko-KR" dirty="0"/>
              <a:t>("%y %m %d")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>.date </a:t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26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datetime.date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4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변수와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907704" y="2564904"/>
            <a:ext cx="4392488" cy="3672408"/>
            <a:chOff x="1907704" y="2564904"/>
            <a:chExt cx="4392488" cy="3672408"/>
          </a:xfrm>
        </p:grpSpPr>
        <p:grpSp>
          <p:nvGrpSpPr>
            <p:cNvPr id="6" name="그룹 5"/>
            <p:cNvGrpSpPr/>
            <p:nvPr/>
          </p:nvGrpSpPr>
          <p:grpSpPr>
            <a:xfrm>
              <a:off x="1907704" y="2564904"/>
              <a:ext cx="4392488" cy="3672408"/>
              <a:chOff x="1403648" y="3162044"/>
              <a:chExt cx="3240360" cy="367240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403648" y="3162044"/>
                <a:ext cx="3240360" cy="41653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date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403648" y="3578578"/>
                <a:ext cx="3240360" cy="9516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classvariable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min 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ax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Resolution 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datetime.timedelta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03648" y="4530196"/>
                <a:ext cx="3240360" cy="23042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classmethod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today()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fromtimestamp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timestamp:float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fromordinal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ordinal:int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instancemethod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weekday()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isoweekday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strftime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(format: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isoformat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………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67944" y="3039081"/>
              <a:ext cx="2016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@</a:t>
              </a:r>
              <a:r>
                <a:rPr lang="en-US" altLang="ko-KR" sz="1000" dirty="0" err="1" smtClean="0"/>
                <a:t>instancevariable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year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smtClean="0"/>
                <a:t> month : </a:t>
              </a:r>
              <a:r>
                <a:rPr lang="en-US" altLang="ko-KR" sz="1000" dirty="0" err="1" smtClean="0"/>
                <a:t>int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day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time</a:t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3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45676"/>
              </p:ext>
            </p:extLst>
          </p:nvPr>
        </p:nvGraphicFramePr>
        <p:xfrm>
          <a:off x="755576" y="2348880"/>
          <a:ext cx="7416824" cy="227247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date(1, 1, 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date(9999, 12, 31)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&lt;type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최소값을 가지고 있음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Days: 1 day, seconds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0:00:00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87647"/>
              </p:ext>
            </p:extLst>
          </p:nvPr>
        </p:nvGraphicFramePr>
        <p:xfrm>
          <a:off x="827584" y="2996952"/>
          <a:ext cx="7416824" cy="227247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로컬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리턴함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즉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 </a:t>
                      </a:r>
                      <a:r>
                        <a:rPr lang="en-US" altLang="ko-KR" sz="1200" dirty="0" err="1" smtClean="0"/>
                        <a:t>date.fromtimestamp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time.time</a:t>
                      </a:r>
                      <a:r>
                        <a:rPr lang="en-US" altLang="ko-KR" sz="1200" dirty="0" smtClean="0"/>
                        <a:t>())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동등한 결과를 나타남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date.fromtimestamp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POSIX timestamp</a:t>
                      </a:r>
                      <a:r>
                        <a:rPr lang="ko-KR" altLang="en-US" sz="1200" dirty="0" smtClean="0">
                          <a:effectLst/>
                        </a:rPr>
                        <a:t>을 가지고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타입으로 전환 예를 들면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t</a:t>
                      </a:r>
                      <a:r>
                        <a:rPr lang="en-US" altLang="ko-KR" sz="1200" dirty="0" err="1" smtClean="0">
                          <a:effectLst/>
                        </a:rPr>
                        <a:t>ime.time</a:t>
                      </a:r>
                      <a:r>
                        <a:rPr lang="en-US" altLang="ko-KR" sz="1200" dirty="0" smtClean="0">
                          <a:effectLst/>
                        </a:rPr>
                        <a:t>()</a:t>
                      </a:r>
                      <a:r>
                        <a:rPr lang="ko-KR" altLang="en-US" sz="1200" dirty="0" smtClean="0">
                          <a:effectLst/>
                        </a:rPr>
                        <a:t>이 </a:t>
                      </a:r>
                      <a:r>
                        <a:rPr lang="ko-KR" altLang="en-US" sz="1200" dirty="0" err="1" smtClean="0">
                          <a:effectLst/>
                        </a:rPr>
                        <a:t>리턴결과는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posix</a:t>
                      </a:r>
                      <a:r>
                        <a:rPr lang="en-US" altLang="ko-KR" sz="1200" dirty="0" smtClean="0">
                          <a:effectLst/>
                        </a:rPr>
                        <a:t> timestamp</a:t>
                      </a:r>
                      <a:r>
                        <a:rPr lang="ko-KR" altLang="en-US" sz="1200" dirty="0" smtClean="0">
                          <a:effectLst/>
                        </a:rPr>
                        <a:t>를 가지고 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date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타입으로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리턴함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date.fromordinal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부터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들어온 값을 가지고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일수별로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해당일수 산출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87423"/>
              </p:ext>
            </p:extLst>
          </p:nvPr>
        </p:nvGraphicFramePr>
        <p:xfrm>
          <a:off x="755576" y="2348880"/>
          <a:ext cx="7416824" cy="227247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date.year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Between MINYEAR and MAXYEAR inclusive.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date.month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12 inclusive.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date.day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the number of days in the given month of the given year.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89699"/>
              </p:ext>
            </p:extLst>
          </p:nvPr>
        </p:nvGraphicFramePr>
        <p:xfrm>
          <a:off x="971600" y="2564904"/>
          <a:ext cx="7416824" cy="3590354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30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84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date.weekday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일요일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date.isoweekday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일요일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date.strftime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format</a:t>
                      </a:r>
                      <a:r>
                        <a:rPr lang="ko-KR" altLang="en-US" sz="1200" dirty="0" smtClean="0">
                          <a:effectLst/>
                        </a:rPr>
                        <a:t>에 </a:t>
                      </a:r>
                      <a:r>
                        <a:rPr lang="en-US" altLang="ko-KR" sz="1200" dirty="0" smtClean="0">
                          <a:effectLst/>
                        </a:rPr>
                        <a:t>“%y %m %d” </a:t>
                      </a:r>
                      <a:r>
                        <a:rPr lang="ko-KR" altLang="en-US" sz="1200" dirty="0" smtClean="0">
                          <a:effectLst/>
                        </a:rPr>
                        <a:t>또는 </a:t>
                      </a:r>
                      <a:r>
                        <a:rPr lang="en-US" altLang="ko-KR" sz="1200" dirty="0" smtClean="0">
                          <a:effectLst/>
                        </a:rPr>
                        <a:t>“%Y %m %d”</a:t>
                      </a:r>
                      <a:r>
                        <a:rPr lang="ko-KR" altLang="en-US" sz="1200" dirty="0" smtClean="0">
                          <a:effectLst/>
                        </a:rPr>
                        <a:t>로 처리하면 년도</a:t>
                      </a:r>
                      <a:r>
                        <a:rPr lang="ko-KR" altLang="en-US" sz="1200" baseline="0" dirty="0" smtClean="0">
                          <a:effectLst/>
                        </a:rPr>
                        <a:t> 월 일로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출력</a:t>
                      </a:r>
                      <a:r>
                        <a:rPr lang="en-US" altLang="ko-KR" sz="12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</a:rPr>
                        <a:t>연도는 대소문자에 따라 전체 </a:t>
                      </a:r>
                      <a:r>
                        <a:rPr lang="en-US" altLang="ko-KR" sz="1200" baseline="0" dirty="0" smtClean="0">
                          <a:effectLst/>
                        </a:rPr>
                        <a:t>YYYY[</a:t>
                      </a:r>
                      <a:r>
                        <a:rPr lang="ko-KR" altLang="en-US" sz="1200" baseline="0" dirty="0" smtClean="0">
                          <a:effectLst/>
                        </a:rPr>
                        <a:t>대문자</a:t>
                      </a:r>
                      <a:r>
                        <a:rPr lang="en-US" altLang="ko-KR" sz="1200" baseline="0" dirty="0" smtClean="0">
                          <a:effectLst/>
                        </a:rPr>
                        <a:t>] </a:t>
                      </a:r>
                      <a:r>
                        <a:rPr lang="ko-KR" altLang="en-US" sz="1200" baseline="0" dirty="0" smtClean="0">
                          <a:effectLst/>
                        </a:rPr>
                        <a:t>또는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yy</a:t>
                      </a:r>
                      <a:r>
                        <a:rPr lang="en-US" altLang="ko-KR" sz="1200" baseline="0" dirty="0" smtClean="0">
                          <a:effectLst/>
                        </a:rPr>
                        <a:t>[</a:t>
                      </a:r>
                      <a:r>
                        <a:rPr lang="ko-KR" altLang="en-US" sz="1200" baseline="0" dirty="0" smtClean="0">
                          <a:effectLst/>
                        </a:rPr>
                        <a:t>소문자</a:t>
                      </a:r>
                      <a:r>
                        <a:rPr lang="en-US" altLang="ko-KR" sz="1200" baseline="0" dirty="0" smtClean="0">
                          <a:effectLst/>
                        </a:rPr>
                        <a:t>] </a:t>
                      </a:r>
                      <a:r>
                        <a:rPr lang="ko-KR" altLang="en-US" sz="1200" baseline="0" dirty="0" smtClean="0">
                          <a:effectLst/>
                        </a:rPr>
                        <a:t>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date.isoformat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8601 format, ‘YYYY-MM-DD’. </a:t>
                      </a:r>
                    </a:p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방법은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smtClean="0"/>
                        <a:t>date(2002, 12, 4).</a:t>
                      </a:r>
                      <a:r>
                        <a:rPr lang="en-US" altLang="ko-KR" sz="1200" dirty="0" err="1" smtClean="0"/>
                        <a:t>isoformat</a:t>
                      </a:r>
                      <a:r>
                        <a:rPr lang="en-US" altLang="ko-KR" sz="1200" dirty="0" smtClean="0"/>
                        <a:t>() == '2002-12-04'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7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date.toordinal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년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월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일부터 </a:t>
                      </a:r>
                      <a:r>
                        <a:rPr lang="en-US" altLang="ko-KR" sz="1200" dirty="0" smtClean="0">
                          <a:effectLst/>
                        </a:rPr>
                        <a:t>date </a:t>
                      </a:r>
                      <a:r>
                        <a:rPr lang="ko-KR" altLang="en-US" sz="1200" dirty="0" smtClean="0">
                          <a:effectLst/>
                        </a:rPr>
                        <a:t>객체의 날짜까지의 </a:t>
                      </a:r>
                      <a:r>
                        <a:rPr lang="ko-KR" altLang="en-US" sz="1200" dirty="0" err="1" smtClean="0">
                          <a:effectLst/>
                        </a:rPr>
                        <a:t>줄리안</a:t>
                      </a:r>
                      <a:r>
                        <a:rPr lang="ko-KR" altLang="en-US" sz="1200" dirty="0" smtClean="0">
                          <a:effectLst/>
                        </a:rPr>
                        <a:t> 데이트를 구함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&gt;&gt;&gt; import </a:t>
                      </a:r>
                      <a:r>
                        <a:rPr lang="en-US" sz="1200" dirty="0" err="1" smtClean="0">
                          <a:effectLst/>
                        </a:rPr>
                        <a:t>datetime</a:t>
                      </a:r>
                      <a:endParaRPr lang="en-US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&gt;&gt;&gt; d1 = </a:t>
                      </a:r>
                      <a:r>
                        <a:rPr lang="en-US" sz="1200" dirty="0" err="1" smtClean="0">
                          <a:effectLst/>
                        </a:rPr>
                        <a:t>datetime.date.today</a:t>
                      </a:r>
                      <a:r>
                        <a:rPr lang="en-US" sz="1200" dirty="0" smtClean="0"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&gt;&gt;&gt; d1.toordinal()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735998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파라미터를</a:t>
                      </a:r>
                      <a:r>
                        <a:rPr lang="ko-KR" altLang="en-US" sz="1200" dirty="0" smtClean="0">
                          <a:effectLst/>
                        </a:rPr>
                        <a:t> 받아서 수정하면 별도의 </a:t>
                      </a:r>
                      <a:r>
                        <a:rPr lang="en-US" altLang="ko-KR" sz="1200" dirty="0" smtClean="0">
                          <a:effectLst/>
                        </a:rPr>
                        <a:t>date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effectLst/>
                        </a:rPr>
                        <a:t> 생김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date.timetuple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구조를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처리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99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사칙</a:t>
            </a:r>
            <a:r>
              <a:rPr lang="en-US" altLang="ko-KR" dirty="0" smtClean="0"/>
              <a:t>(+,-), </a:t>
            </a:r>
            <a:r>
              <a:rPr lang="ko-KR" altLang="en-US" dirty="0" smtClean="0"/>
              <a:t>논리연산 가능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3068960"/>
            <a:ext cx="41044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d1 = </a:t>
            </a:r>
            <a:r>
              <a:rPr lang="en-US" altLang="ko-KR" sz="1000" dirty="0" err="1"/>
              <a:t>datetime.date</a:t>
            </a:r>
            <a:r>
              <a:rPr lang="en-US" altLang="ko-KR" sz="1000" dirty="0"/>
              <a:t>(2016,02,03)</a:t>
            </a:r>
          </a:p>
          <a:p>
            <a:r>
              <a:rPr lang="en-US" altLang="ko-KR" sz="1000" dirty="0"/>
              <a:t>&gt;&gt;&gt; d2 = </a:t>
            </a:r>
            <a:r>
              <a:rPr lang="en-US" altLang="ko-KR" sz="1000" dirty="0" err="1"/>
              <a:t>datetime.date.today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 = d2-d1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dd</a:t>
            </a:r>
            <a:endParaRPr lang="en-US" altLang="ko-KR" sz="1000" dirty="0"/>
          </a:p>
          <a:p>
            <a:r>
              <a:rPr lang="en-US" altLang="ko-KR" sz="1000" dirty="0" err="1"/>
              <a:t>datetime.timedelta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&gt;&gt;&gt; d1 &gt; d2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 d1 &lt; d2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d3 = d1 +</a:t>
            </a:r>
            <a:r>
              <a:rPr lang="en-US" altLang="ko-KR" sz="1000" dirty="0" err="1"/>
              <a:t>dd</a:t>
            </a:r>
            <a:endParaRPr lang="en-US" altLang="ko-KR" sz="1000" dirty="0"/>
          </a:p>
          <a:p>
            <a:r>
              <a:rPr lang="en-US" altLang="ko-KR" sz="1000" dirty="0"/>
              <a:t>&gt;&gt;&gt; d3</a:t>
            </a:r>
          </a:p>
          <a:p>
            <a:r>
              <a:rPr lang="en-US" altLang="ko-KR" sz="1000" dirty="0" err="1"/>
              <a:t>datetime.date</a:t>
            </a:r>
            <a:r>
              <a:rPr lang="en-US" altLang="ko-KR" sz="1000" dirty="0"/>
              <a:t>(2016, 2, 4)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869160"/>
            <a:ext cx="216024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8104" y="501317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Datatime.date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datetime.timedelta</a:t>
            </a:r>
            <a:r>
              <a:rPr lang="ko-KR" altLang="en-US" dirty="0" smtClean="0"/>
              <a:t>를 하면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가 변경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7435" y="328498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Datatime.date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datetime.date</a:t>
            </a:r>
            <a:r>
              <a:rPr lang="ko-KR" altLang="en-US" dirty="0" smtClean="0"/>
              <a:t>를 하면 </a:t>
            </a:r>
            <a:r>
              <a:rPr lang="en-US" altLang="ko-KR" dirty="0" err="1" smtClean="0"/>
              <a:t>timedelta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3347864" y="5229200"/>
            <a:ext cx="2304256" cy="245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87624" y="3386609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3779912" y="3746649"/>
            <a:ext cx="17375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Julian </a:t>
            </a:r>
            <a:r>
              <a:rPr lang="ko-KR" altLang="en-US" dirty="0" smtClean="0"/>
              <a:t>계산 후 </a:t>
            </a:r>
            <a:r>
              <a:rPr lang="en-US" altLang="ko-KR" dirty="0" err="1" smtClean="0"/>
              <a:t>odianal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47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2492896"/>
            <a:ext cx="4248472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줄리안</a:t>
            </a:r>
            <a:r>
              <a:rPr lang="ko-KR" altLang="en-US" sz="1000" dirty="0" smtClean="0"/>
              <a:t> 데이트 구하기</a:t>
            </a:r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cal_julian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year,month,day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start = </a:t>
            </a:r>
            <a:r>
              <a:rPr lang="en-US" altLang="ko-KR" sz="1000" dirty="0" err="1"/>
              <a:t>datetime.date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year,month,day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' start day : ', start</a:t>
            </a:r>
          </a:p>
          <a:p>
            <a:r>
              <a:rPr lang="en-US" altLang="ko-KR" sz="1000" dirty="0"/>
              <a:t>    end   = </a:t>
            </a:r>
            <a:r>
              <a:rPr lang="en-US" altLang="ko-KR" sz="1000" dirty="0" err="1"/>
              <a:t>datetime.date.today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print ' end   day : ', end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 smtClean="0"/>
              <a:t>time_delta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= end - start</a:t>
            </a:r>
          </a:p>
          <a:p>
            <a:r>
              <a:rPr lang="en-US" altLang="ko-KR" sz="1000" dirty="0"/>
              <a:t>    print ' </a:t>
            </a:r>
            <a:r>
              <a:rPr lang="en-US" altLang="ko-KR" sz="1000" dirty="0" err="1"/>
              <a:t>julian</a:t>
            </a:r>
            <a:r>
              <a:rPr lang="en-US" altLang="ko-KR" sz="1000" dirty="0"/>
              <a:t> day : ', </a:t>
            </a:r>
            <a:r>
              <a:rPr lang="en-US" altLang="ko-KR" sz="1000" dirty="0" err="1"/>
              <a:t>time_delta.days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return (</a:t>
            </a:r>
            <a:r>
              <a:rPr lang="en-US" altLang="ko-KR" sz="1000" dirty="0" err="1"/>
              <a:t>start,time_delta.days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시작일로부터 현재일자 변환</a:t>
            </a:r>
            <a:r>
              <a:rPr lang="en-US" altLang="ko-KR" sz="1000" dirty="0" smtClean="0"/>
              <a:t>     </a:t>
            </a:r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cal_ordinal</a:t>
            </a:r>
            <a:r>
              <a:rPr lang="en-US" altLang="ko-KR" sz="1000" dirty="0"/>
              <a:t>(start) :</a:t>
            </a:r>
          </a:p>
          <a:p>
            <a:r>
              <a:rPr lang="en-US" altLang="ko-KR" sz="1000" dirty="0"/>
              <a:t>    x, y = </a:t>
            </a:r>
            <a:r>
              <a:rPr lang="en-US" altLang="ko-KR" sz="1000" dirty="0" err="1"/>
              <a:t>cal_julian</a:t>
            </a:r>
            <a:r>
              <a:rPr lang="en-US" altLang="ko-KR" sz="1000" dirty="0"/>
              <a:t>(1,1,1)</a:t>
            </a:r>
          </a:p>
          <a:p>
            <a:r>
              <a:rPr lang="en-US" altLang="ko-KR" sz="1000" dirty="0"/>
              <a:t>    ordinal = y  +1</a:t>
            </a:r>
          </a:p>
          <a:p>
            <a:r>
              <a:rPr lang="en-US" altLang="ko-KR" sz="1000" dirty="0"/>
              <a:t>    print " </a:t>
            </a:r>
            <a:r>
              <a:rPr lang="en-US" altLang="ko-KR" sz="1000" dirty="0" smtClean="0"/>
              <a:t>today </a:t>
            </a:r>
            <a:r>
              <a:rPr lang="en-US" altLang="ko-KR" sz="1000" dirty="0"/>
              <a:t>:", </a:t>
            </a:r>
            <a:r>
              <a:rPr lang="en-US" altLang="ko-KR" sz="1000" dirty="0" err="1"/>
              <a:t>datetime.date.fromordinal</a:t>
            </a:r>
            <a:r>
              <a:rPr lang="en-US" altLang="ko-KR" sz="1000" dirty="0"/>
              <a:t>(ordinal)</a:t>
            </a:r>
          </a:p>
          <a:p>
            <a:r>
              <a:rPr lang="en-US" altLang="ko-KR" sz="1000" dirty="0"/>
              <a:t>    </a:t>
            </a:r>
          </a:p>
          <a:p>
            <a:endParaRPr lang="en-US" altLang="ko-KR" sz="1000" dirty="0"/>
          </a:p>
          <a:p>
            <a:r>
              <a:rPr lang="en-US" altLang="ko-KR" sz="1000" dirty="0"/>
              <a:t>if __name__ == "__main__"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start,julian_day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cal_julian</a:t>
            </a:r>
            <a:r>
              <a:rPr lang="en-US" altLang="ko-KR" sz="1000" dirty="0"/>
              <a:t>(2015,2,3)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cal_ordinal</a:t>
            </a:r>
            <a:r>
              <a:rPr lang="en-US" altLang="ko-KR" sz="1000" dirty="0"/>
              <a:t>(start)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93096"/>
            <a:ext cx="2952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400" dirty="0"/>
              <a:t>start day :  2015-02-03</a:t>
            </a:r>
          </a:p>
          <a:p>
            <a:r>
              <a:rPr lang="en-US" altLang="ko-KR" sz="1400" dirty="0"/>
              <a:t> end   day :  2016-02-03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julian</a:t>
            </a:r>
            <a:r>
              <a:rPr lang="en-US" altLang="ko-KR" sz="1400" dirty="0"/>
              <a:t> day :  365</a:t>
            </a:r>
          </a:p>
          <a:p>
            <a:r>
              <a:rPr lang="en-US" altLang="ko-KR" sz="1400" dirty="0"/>
              <a:t> start day :  0001-01-01</a:t>
            </a:r>
          </a:p>
          <a:p>
            <a:r>
              <a:rPr lang="en-US" altLang="ko-KR" sz="1400" dirty="0"/>
              <a:t> end   day :  2016-02-03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julian</a:t>
            </a:r>
            <a:r>
              <a:rPr lang="en-US" altLang="ko-KR" sz="1400" dirty="0"/>
              <a:t> day :  735996</a:t>
            </a:r>
          </a:p>
          <a:p>
            <a:r>
              <a:rPr lang="en-US" altLang="ko-KR" sz="1400" dirty="0"/>
              <a:t> today  : 2016-02-03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86914" y="1569566"/>
            <a:ext cx="752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줄리안을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구해고</a:t>
            </a:r>
            <a:r>
              <a:rPr lang="ko-KR" altLang="en-US" sz="2800" dirty="0" smtClean="0"/>
              <a:t> 다시 원래 날짜를 전환하기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08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time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460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8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00808"/>
            <a:ext cx="6984776" cy="4680519"/>
            <a:chOff x="971600" y="1700808"/>
            <a:chExt cx="6984776" cy="4680519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700808"/>
              <a:ext cx="6984776" cy="4680519"/>
              <a:chOff x="1907704" y="2564904"/>
              <a:chExt cx="4392488" cy="39132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907704" y="2564904"/>
                <a:ext cx="4392488" cy="3913221"/>
                <a:chOff x="1403648" y="3162044"/>
                <a:chExt cx="3240360" cy="3913221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403648" y="3162044"/>
                  <a:ext cx="3240360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403648" y="3450076"/>
                  <a:ext cx="3240360" cy="85583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classvariable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min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ax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r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esolution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datetime.timedelta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403648" y="4305909"/>
                  <a:ext cx="3240360" cy="276935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instancemethod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replace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([ hour[, minute[, second[, microsecond[, 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tzinfo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]]]]])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isoformat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strftime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(format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utcoffset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tdst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tzname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356773" y="2921305"/>
                <a:ext cx="1313218" cy="7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@</a:t>
                </a:r>
                <a:r>
                  <a:rPr lang="en-US" altLang="ko-KR" sz="1000" dirty="0" err="1" smtClean="0"/>
                  <a:t>instancevariable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hour :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/>
              </a:p>
              <a:p>
                <a:r>
                  <a:rPr lang="en-US" altLang="ko-KR" sz="1000" dirty="0" err="1"/>
                  <a:t>munite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 err="1"/>
                  <a:t>int</a:t>
                </a:r>
                <a:endParaRPr lang="en-US" altLang="ko-KR" sz="1000" dirty="0"/>
              </a:p>
              <a:p>
                <a:r>
                  <a:rPr lang="en-US" altLang="ko-KR" sz="1000" dirty="0"/>
                  <a:t>second : </a:t>
                </a:r>
                <a:r>
                  <a:rPr lang="en-US" altLang="ko-KR" sz="1000" dirty="0" err="1"/>
                  <a:t>int</a:t>
                </a:r>
                <a:endParaRPr lang="ko-KR" altLang="en-US" sz="1000" dirty="0"/>
              </a:p>
              <a:p>
                <a:endParaRPr lang="en-US" altLang="ko-KR" sz="10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932040" y="2167674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 smtClean="0"/>
            </a:p>
            <a:p>
              <a:r>
                <a:rPr lang="en-US" altLang="ko-KR" sz="1000" dirty="0" smtClean="0"/>
                <a:t>microsecond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err="1"/>
                <a:t>t</a:t>
              </a:r>
              <a:r>
                <a:rPr lang="en-US" altLang="ko-KR" sz="1000" dirty="0" err="1" smtClean="0"/>
                <a:t>zinfo</a:t>
              </a:r>
              <a:r>
                <a:rPr lang="en-US" altLang="ko-KR" sz="1000" dirty="0" smtClean="0"/>
                <a:t> ; </a:t>
              </a:r>
              <a:r>
                <a:rPr lang="en-US" altLang="ko-KR" sz="1000" dirty="0" err="1" smtClean="0"/>
                <a:t>dateime.tzinfo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8900"/>
              </p:ext>
            </p:extLst>
          </p:nvPr>
        </p:nvGraphicFramePr>
        <p:xfrm>
          <a:off x="827584" y="2996952"/>
          <a:ext cx="7416824" cy="2930921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Time Stamp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(1970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자정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이후로 즉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탄생한 사건을 기준으로 초 단위로  측정한 절대 시간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UTC(Universal Time Coordinated)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1972</a:t>
                      </a:r>
                      <a:r>
                        <a:rPr lang="ko-KR" altLang="en-US" sz="1200" dirty="0" smtClean="0">
                          <a:effectLst/>
                        </a:rPr>
                        <a:t>년부터 시행된 국제 표준시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err="1" smtClean="0">
                          <a:effectLst/>
                        </a:rPr>
                        <a:t>협정세계시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이면 </a:t>
                      </a:r>
                      <a:r>
                        <a:rPr lang="ko-KR" altLang="en-US" sz="1200" dirty="0" err="1" smtClean="0">
                          <a:effectLst/>
                        </a:rPr>
                        <a:t>세슘</a:t>
                      </a:r>
                      <a:r>
                        <a:rPr lang="ko-KR" altLang="en-US" sz="1200" baseline="0" dirty="0" smtClean="0">
                          <a:effectLst/>
                        </a:rPr>
                        <a:t> 원자의 진동수에 의거한 초의 길이가 기준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GMT(Greenwich</a:t>
                      </a:r>
                      <a:r>
                        <a:rPr lang="en-US" altLang="ko-KR" sz="1200" baseline="0" dirty="0" smtClean="0"/>
                        <a:t> Mean 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영국 런던의 </a:t>
                      </a:r>
                      <a:r>
                        <a:rPr lang="ko-KR" altLang="en-US" sz="1200" dirty="0" err="1" smtClean="0">
                          <a:effectLst/>
                        </a:rPr>
                        <a:t>그리니치</a:t>
                      </a:r>
                      <a:r>
                        <a:rPr lang="ko-KR" altLang="en-US" sz="1200" dirty="0" smtClean="0">
                          <a:effectLst/>
                        </a:rPr>
                        <a:t> 천문대의 자오선상을 기준으로 하는 평균 태양시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LST(Local</a:t>
                      </a:r>
                      <a:r>
                        <a:rPr lang="en-US" sz="1200" baseline="0" dirty="0" smtClean="0">
                          <a:effectLst/>
                        </a:rPr>
                        <a:t> Standard      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UTC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경도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도마다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차이가 발생하는 시간이며 </a:t>
                      </a:r>
                      <a:r>
                        <a:rPr lang="ko-KR" alt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지방표준시라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부른다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한국은 동경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135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UTC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보다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빠르다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DST(Daylight</a:t>
                      </a:r>
                      <a:r>
                        <a:rPr lang="en-US" altLang="ko-KR" sz="1200" baseline="0" dirty="0" smtClean="0"/>
                        <a:t> Saving 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일광절약시간제로 </a:t>
                      </a:r>
                      <a:r>
                        <a:rPr lang="ko-KR" altLang="en-US" sz="1200" dirty="0" err="1" smtClean="0">
                          <a:effectLst/>
                        </a:rPr>
                        <a:t>서머타입이라고</a:t>
                      </a:r>
                      <a:r>
                        <a:rPr lang="ko-KR" altLang="en-US" sz="1200" dirty="0" smtClean="0">
                          <a:effectLst/>
                        </a:rPr>
                        <a:t> 불리며 에너지 절약을 목적으로 </a:t>
                      </a:r>
                      <a:r>
                        <a:rPr lang="ko-KR" altLang="en-US" sz="1200" dirty="0" err="1" smtClean="0">
                          <a:effectLst/>
                        </a:rPr>
                        <a:t>한시간을</a:t>
                      </a:r>
                      <a:r>
                        <a:rPr lang="ko-KR" altLang="en-US" sz="1200" dirty="0" smtClean="0">
                          <a:effectLst/>
                        </a:rPr>
                        <a:t> 앞으로 당기거나 뒤로 미루는 제도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1380"/>
              </p:ext>
            </p:extLst>
          </p:nvPr>
        </p:nvGraphicFramePr>
        <p:xfrm>
          <a:off x="755576" y="2348880"/>
          <a:ext cx="7416824" cy="227247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dirty="0" smtClean="0"/>
                        <a:t>time(0, 0, 0, 0)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time(23, 59, 59, 999999)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(microseconds=1)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35311"/>
              </p:ext>
            </p:extLst>
          </p:nvPr>
        </p:nvGraphicFramePr>
        <p:xfrm>
          <a:off x="755576" y="2060848"/>
          <a:ext cx="7416824" cy="270293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time.hour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range(24).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time.minute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time.second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time.microsecond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range(1000000).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datetime.tzinfo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34023"/>
              </p:ext>
            </p:extLst>
          </p:nvPr>
        </p:nvGraphicFramePr>
        <p:xfrm>
          <a:off x="529208" y="2204864"/>
          <a:ext cx="8075240" cy="3629908"/>
        </p:xfrm>
        <a:graphic>
          <a:graphicData uri="http://schemas.openxmlformats.org/drawingml/2006/table">
            <a:tbl>
              <a:tblPr/>
              <a:tblGrid>
                <a:gridCol w="2744014"/>
                <a:gridCol w="5331226"/>
              </a:tblGrid>
              <a:tr h="230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기존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ko-KR" altLang="en-US" sz="1200" dirty="0" smtClean="0">
                          <a:effectLst/>
                        </a:rPr>
                        <a:t>을 갱신한 새로운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인스터스를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time.isoformat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HH:MM:SS.mmmmmm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if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HH:MM:SS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time.strftime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정의에 따라 출력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time.utcoffset</a:t>
                      </a:r>
                      <a:r>
                        <a:rPr lang="en-US" sz="1200" dirty="0" smtClean="0">
                          <a:effectLst/>
                        </a:rPr>
                        <a:t>()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self.tzinfo.utcoffset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and raises an exception if the latter doesn’t return None or a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representing a whole number of minutes with magnitude less than one day.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time.dst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self.tzinfo.dst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and raises an exception if the latter doesn’t return None, or a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representing a whole number of minutes with magnitude less than one day.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time.tzname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self.tzinfo.tzname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or raises an exception if the latter doesn’t return None or a string object.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11521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en-US" altLang="ko-KR" dirty="0" smtClean="0"/>
              <a:t>Time</a:t>
            </a:r>
            <a:r>
              <a:rPr lang="ko-KR" altLang="en-US" dirty="0" smtClean="0"/>
              <a:t>처리시 </a:t>
            </a:r>
            <a:r>
              <a:rPr lang="en-US" altLang="ko-KR" dirty="0" err="1" smtClean="0"/>
              <a:t>tzinfo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구현한 후 처리하기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2996952"/>
            <a:ext cx="42484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import time, </a:t>
            </a:r>
            <a:r>
              <a:rPr lang="en-US" altLang="ko-KR" sz="1000" dirty="0" err="1"/>
              <a:t>tzinfo,timedelta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 </a:t>
            </a:r>
            <a:r>
              <a:rPr lang="ko-KR" altLang="en-US" sz="1000" dirty="0"/>
              <a:t>추상클래스를 현행화</a:t>
            </a:r>
          </a:p>
          <a:p>
            <a:r>
              <a:rPr lang="en-US" altLang="ko-KR" sz="1000" dirty="0"/>
              <a:t>class GMT1(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utcoffset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return </a:t>
            </a:r>
            <a:r>
              <a:rPr lang="en-US" altLang="ko-KR" sz="1000" dirty="0" err="1"/>
              <a:t>timedelta</a:t>
            </a:r>
            <a:r>
              <a:rPr lang="en-US" altLang="ko-KR" sz="1000" dirty="0"/>
              <a:t>(hours=1)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return </a:t>
            </a:r>
            <a:r>
              <a:rPr lang="en-US" altLang="ko-KR" sz="1000" dirty="0" err="1"/>
              <a:t>timedelta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tzname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self,dt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return "Europe/Prague"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시간생성  </a:t>
            </a:r>
            <a:r>
              <a:rPr lang="en-US" altLang="ko-KR" sz="1000" dirty="0" err="1"/>
              <a:t>tzinfo</a:t>
            </a:r>
            <a:r>
              <a:rPr lang="ko-KR" altLang="en-US" sz="1000" dirty="0"/>
              <a:t>에 객체 생성    </a:t>
            </a:r>
          </a:p>
          <a:p>
            <a:r>
              <a:rPr lang="en-US" altLang="ko-KR" sz="1000" dirty="0"/>
              <a:t>t = time(12, 10, 30, 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=GMT1())</a:t>
            </a:r>
          </a:p>
          <a:p>
            <a:r>
              <a:rPr lang="en-US" altLang="ko-KR" sz="1000" dirty="0"/>
              <a:t>print "time instance   : ",t</a:t>
            </a:r>
          </a:p>
          <a:p>
            <a:r>
              <a:rPr lang="en-US" altLang="ko-KR" sz="1000" dirty="0"/>
              <a:t>print "time </a:t>
            </a:r>
            <a:r>
              <a:rPr lang="en-US" altLang="ko-KR" sz="1000" dirty="0" err="1"/>
              <a:t>iso</a:t>
            </a:r>
            <a:r>
              <a:rPr lang="en-US" altLang="ko-KR" sz="1000" dirty="0"/>
              <a:t> format : ",</a:t>
            </a:r>
            <a:r>
              <a:rPr lang="en-US" altLang="ko-KR" sz="1000" dirty="0" err="1"/>
              <a:t>t.isoformat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"time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        : ", </a:t>
            </a:r>
            <a:r>
              <a:rPr lang="en-US" altLang="ko-KR" sz="1000" dirty="0" err="1"/>
              <a:t>t.dst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'time zone       : ',</a:t>
            </a:r>
            <a:r>
              <a:rPr lang="en-US" altLang="ko-KR" sz="1000" dirty="0" err="1"/>
              <a:t>t.tzname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"time </a:t>
            </a:r>
            <a:r>
              <a:rPr lang="en-US" altLang="ko-KR" sz="1000" dirty="0" err="1"/>
              <a:t>strftime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t.strftime</a:t>
            </a:r>
            <a:r>
              <a:rPr lang="en-US" altLang="ko-KR" sz="1000" dirty="0"/>
              <a:t>("%H:%M:%S %Z")</a:t>
            </a:r>
          </a:p>
          <a:p>
            <a:r>
              <a:rPr lang="en-US" altLang="ko-KR" sz="1000" dirty="0"/>
              <a:t>print 'The {} is {:%H:%M}.'.format("time", t)</a:t>
            </a:r>
          </a:p>
        </p:txBody>
      </p:sp>
    </p:spTree>
    <p:extLst>
      <p:ext uri="{BB962C8B-B14F-4D97-AF65-F5344CB8AC3E}">
        <p14:creationId xmlns:p14="http://schemas.microsoft.com/office/powerpoint/2010/main" val="3837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datetime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3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datetime.datetime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6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00808"/>
            <a:ext cx="6984776" cy="4680519"/>
            <a:chOff x="971600" y="1700808"/>
            <a:chExt cx="6984776" cy="4680519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700808"/>
              <a:ext cx="6984776" cy="4680519"/>
              <a:chOff x="1907704" y="2564904"/>
              <a:chExt cx="4392488" cy="39132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907704" y="2564904"/>
                <a:ext cx="4392488" cy="3913221"/>
                <a:chOff x="1403648" y="3162044"/>
                <a:chExt cx="3240360" cy="3913221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403648" y="3162044"/>
                  <a:ext cx="3240360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403648" y="3450076"/>
                  <a:ext cx="3240360" cy="85583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classvariable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min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datetime.date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ax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datetime.date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r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esolution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datetime.timedelta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403648" y="4305909"/>
                  <a:ext cx="3240360" cy="276935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classmethod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today()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ow(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utcnow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fromtimestamp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(timestamp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[, 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tz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])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fromordinal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(ordinal)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combine(date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, 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strptime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date_string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, format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instancemethod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ime() 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timetz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strftime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(format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isoformat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astimezone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tz:str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tzinfo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………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356773" y="2921305"/>
                <a:ext cx="1313218" cy="7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@</a:t>
                </a:r>
                <a:r>
                  <a:rPr lang="en-US" altLang="ko-KR" sz="1000" dirty="0" err="1" smtClean="0"/>
                  <a:t>instancevariable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year : </a:t>
                </a:r>
                <a:r>
                  <a:rPr lang="en-US" altLang="ko-KR" sz="1000" dirty="0" err="1" smtClean="0"/>
                  <a:t>int</a:t>
                </a:r>
                <a:r>
                  <a:rPr lang="en-US" altLang="ko-KR" sz="1000" dirty="0" smtClean="0"/>
                  <a:t> </a:t>
                </a:r>
              </a:p>
              <a:p>
                <a:r>
                  <a:rPr lang="en-US" altLang="ko-KR" sz="1000" dirty="0" smtClean="0"/>
                  <a:t> month : 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day : </a:t>
                </a:r>
                <a:r>
                  <a:rPr lang="en-US" altLang="ko-KR" sz="1000" dirty="0" err="1" smtClean="0"/>
                  <a:t>int</a:t>
                </a:r>
                <a:r>
                  <a:rPr lang="en-US" altLang="ko-KR" sz="1000" dirty="0" smtClean="0"/>
                  <a:t> </a:t>
                </a:r>
              </a:p>
              <a:p>
                <a:r>
                  <a:rPr lang="en-US" altLang="ko-KR" sz="1000" dirty="0"/>
                  <a:t>h</a:t>
                </a:r>
                <a:r>
                  <a:rPr lang="en-US" altLang="ko-KR" sz="1000" dirty="0" smtClean="0"/>
                  <a:t>our :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932040" y="2167674"/>
              <a:ext cx="20882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 smtClean="0"/>
            </a:p>
            <a:p>
              <a:r>
                <a:rPr lang="en-US" altLang="ko-KR" sz="1000" dirty="0" err="1"/>
                <a:t>munite</a:t>
              </a:r>
              <a:r>
                <a:rPr lang="en-US" altLang="ko-KR" sz="1000" dirty="0"/>
                <a:t> 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/>
                <a:t>second : </a:t>
              </a:r>
              <a:r>
                <a:rPr lang="en-US" altLang="ko-KR" sz="1000" dirty="0" err="1"/>
                <a:t>int</a:t>
              </a:r>
              <a:endParaRPr lang="ko-KR" altLang="en-US" sz="1000" dirty="0"/>
            </a:p>
            <a:p>
              <a:r>
                <a:rPr lang="en-US" altLang="ko-KR" sz="1000" dirty="0" smtClean="0"/>
                <a:t>microsecond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err="1"/>
                <a:t>t</a:t>
              </a:r>
              <a:r>
                <a:rPr lang="en-US" altLang="ko-KR" sz="1000" dirty="0" err="1" smtClean="0"/>
                <a:t>zinfo</a:t>
              </a:r>
              <a:r>
                <a:rPr lang="en-US" altLang="ko-KR" sz="1000" dirty="0" smtClean="0"/>
                <a:t> ; </a:t>
              </a:r>
              <a:r>
                <a:rPr lang="en-US" altLang="ko-KR" sz="1000" dirty="0" err="1" smtClean="0"/>
                <a:t>dateime.tzinfo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05888"/>
              </p:ext>
            </p:extLst>
          </p:nvPr>
        </p:nvGraphicFramePr>
        <p:xfrm>
          <a:off x="755576" y="2348880"/>
          <a:ext cx="7416824" cy="227247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date(1, 1, 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date(9999, 12, 31)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&lt;type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최소값을 가지고 있음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Days: 1 day, seconds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0:00:00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3872"/>
              </p:ext>
            </p:extLst>
          </p:nvPr>
        </p:nvGraphicFramePr>
        <p:xfrm>
          <a:off x="827584" y="2204864"/>
          <a:ext cx="7416824" cy="3815779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61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현재 날짜를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전부 보여줌 </a:t>
                      </a:r>
                      <a:r>
                        <a:rPr lang="en-US" altLang="ko-KR" sz="1200" dirty="0" err="1" smtClean="0">
                          <a:effectLst/>
                        </a:rPr>
                        <a:t>datetime.datetime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년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월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시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분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초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</a:rPr>
                        <a:t>마이크로초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datetime.now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현재의 </a:t>
                      </a:r>
                      <a:r>
                        <a:rPr lang="ko-KR" altLang="en-US" sz="1200" dirty="0" err="1" smtClean="0">
                          <a:effectLst/>
                        </a:rPr>
                        <a:t>타임존에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보여줌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err="1" smtClean="0">
                          <a:effectLst/>
                        </a:rPr>
                        <a:t>타임존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</a:rPr>
                        <a:t>tzinfo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이 없을 경우는 </a:t>
                      </a:r>
                      <a:r>
                        <a:rPr lang="en-US" altLang="ko-KR" sz="1200" dirty="0" err="1" smtClean="0"/>
                        <a:t>datetime.today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datetime.utcnow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UTC</a:t>
                      </a:r>
                      <a:r>
                        <a:rPr lang="ko-KR" altLang="en-US" sz="1200" dirty="0" smtClean="0">
                          <a:effectLst/>
                        </a:rPr>
                        <a:t>를 </a:t>
                      </a:r>
                      <a:r>
                        <a:rPr lang="ko-KR" altLang="en-US" sz="1200" dirty="0" smtClean="0">
                          <a:effectLst/>
                        </a:rPr>
                        <a:t>기준으로 </a:t>
                      </a:r>
                      <a:r>
                        <a:rPr lang="ko-KR" altLang="en-US" sz="1200" dirty="0" smtClean="0">
                          <a:effectLst/>
                        </a:rPr>
                        <a:t>현재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datetime.fromtimestamp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Posix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timestampe</a:t>
                      </a:r>
                      <a:r>
                        <a:rPr lang="en-US" sz="1200" baseline="0" dirty="0" smtClean="0">
                          <a:effectLst/>
                        </a:rPr>
                        <a:t>(</a:t>
                      </a:r>
                      <a:r>
                        <a:rPr lang="en-US" sz="1200" baseline="0" dirty="0" err="1" smtClean="0">
                          <a:effectLst/>
                        </a:rPr>
                        <a:t>time.time</a:t>
                      </a:r>
                      <a:r>
                        <a:rPr lang="en-US" sz="1200" baseline="0" dirty="0" smtClean="0">
                          <a:effectLst/>
                        </a:rPr>
                        <a:t>())</a:t>
                      </a:r>
                      <a:r>
                        <a:rPr lang="ko-KR" altLang="en-US" sz="1200" baseline="0" dirty="0" smtClean="0">
                          <a:effectLst/>
                        </a:rPr>
                        <a:t>을 기준으로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datetime.fromordinal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년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월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일부터 </a:t>
                      </a:r>
                      <a:r>
                        <a:rPr lang="en-US" altLang="ko-KR" sz="1200" dirty="0" smtClean="0">
                          <a:effectLst/>
                        </a:rPr>
                        <a:t>ordinal(</a:t>
                      </a:r>
                      <a:r>
                        <a:rPr lang="ko-KR" altLang="en-US" sz="1200" dirty="0" smtClean="0">
                          <a:effectLst/>
                        </a:rPr>
                        <a:t>일수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를 넣으면 계산해서 </a:t>
                      </a:r>
                      <a:r>
                        <a:rPr lang="en-US" altLang="ko-KR" sz="120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dirty="0" smtClean="0">
                          <a:effectLst/>
                        </a:rPr>
                        <a:t>으로 반환</a:t>
                      </a:r>
                      <a:r>
                        <a:rPr lang="en-US" altLang="ko-KR" sz="1200" dirty="0" smtClean="0">
                          <a:effectLst/>
                        </a:rPr>
                        <a:t>, time</a:t>
                      </a:r>
                      <a:r>
                        <a:rPr lang="ko-KR" altLang="en-US" sz="1200" dirty="0" smtClean="0">
                          <a:effectLst/>
                        </a:rPr>
                        <a:t>에 대한 정보는 초기화됨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datetime.combine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datetime.date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err="1" smtClean="0">
                          <a:effectLst/>
                        </a:rPr>
                        <a:t>datetime.time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객체를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조합하여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datetime.strptime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date_string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datetime.datetime.strptime</a:t>
                      </a:r>
                      <a:r>
                        <a:rPr lang="en-US" sz="1200" dirty="0" smtClean="0">
                          <a:effectLst/>
                        </a:rPr>
                        <a:t>("21/11/06 16:30", "%d/%m/%y %H:%M") </a:t>
                      </a:r>
                      <a:r>
                        <a:rPr lang="en-US" sz="1200" dirty="0" smtClean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dirty="0" err="1" smtClean="0">
                          <a:effectLst/>
                        </a:rPr>
                        <a:t>datetime.datetime</a:t>
                      </a:r>
                      <a:r>
                        <a:rPr lang="en-US" sz="1200" dirty="0" smtClean="0">
                          <a:effectLst/>
                        </a:rPr>
                        <a:t>(2006, 11, 21, 16, 30)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34369"/>
              </p:ext>
            </p:extLst>
          </p:nvPr>
        </p:nvGraphicFramePr>
        <p:xfrm>
          <a:off x="755576" y="2060848"/>
          <a:ext cx="7416824" cy="4084267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datetime.year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Between MINYEAR and MAXYEAR inclusive.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datetime.month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12 inclusive.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datetime.day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the number of days in the given month of the given year.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datetime.hour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range(24).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datetime.minute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datetime.second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datetime.microsecond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range(1000000).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datetime.tzinfo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-1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5774"/>
              </p:ext>
            </p:extLst>
          </p:nvPr>
        </p:nvGraphicFramePr>
        <p:xfrm>
          <a:off x="827584" y="2276872"/>
          <a:ext cx="7416824" cy="3897373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time.time</a:t>
                      </a:r>
                      <a:r>
                        <a:rPr lang="en-US" altLang="ko-KR" sz="1200" dirty="0" smtClean="0"/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초를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단위로 반환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>
                          <a:effectLst/>
                        </a:rPr>
                        <a:t>time.sleep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</a:rPr>
                        <a:t>secs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진행</a:t>
                      </a:r>
                      <a:r>
                        <a:rPr lang="ko-KR" altLang="en-US" sz="1200" baseline="0" dirty="0" smtClean="0">
                          <a:effectLst/>
                        </a:rPr>
                        <a:t> 중인 프로세스를 정해진 초만큼 정지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time.gmtime</a:t>
                      </a:r>
                      <a:r>
                        <a:rPr lang="en-US" altLang="ko-KR" sz="1200" dirty="0" smtClean="0"/>
                        <a:t>([sec])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입력된 초를 </a:t>
                      </a:r>
                      <a:r>
                        <a:rPr lang="en-US" altLang="ko-KR" sz="1200" dirty="0" smtClean="0">
                          <a:effectLst/>
                        </a:rPr>
                        <a:t>UTC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기준의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객체로 </a:t>
                      </a:r>
                      <a:r>
                        <a:rPr lang="ko-KR" altLang="en-US" sz="1200" dirty="0" smtClean="0">
                          <a:effectLst/>
                        </a:rPr>
                        <a:t>변환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ko-KR" altLang="en-US" sz="1200" baseline="0" dirty="0" smtClean="0">
                          <a:effectLst/>
                        </a:rPr>
                        <a:t> 단 인자가 없을 경우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time.time</a:t>
                      </a:r>
                      <a:r>
                        <a:rPr lang="en-US" altLang="ko-KR" sz="1200" baseline="0" dirty="0" smtClean="0">
                          <a:effectLst/>
                        </a:rPr>
                        <a:t>() </a:t>
                      </a:r>
                      <a:r>
                        <a:rPr lang="ko-KR" altLang="en-US" sz="1200" baseline="0" dirty="0" smtClean="0">
                          <a:effectLst/>
                        </a:rPr>
                        <a:t>함수 결과를 이용해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struct_time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time.localtime</a:t>
                      </a:r>
                      <a:r>
                        <a:rPr lang="en-US" altLang="ko-KR" sz="1200" dirty="0" smtClean="0"/>
                        <a:t>([</a:t>
                      </a:r>
                      <a:r>
                        <a:rPr lang="en-US" altLang="ko-KR" sz="1200" dirty="0" err="1" smtClean="0"/>
                        <a:t>secs</a:t>
                      </a:r>
                      <a:r>
                        <a:rPr lang="en-US" altLang="ko-KR" sz="1200" dirty="0" smtClean="0"/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입력된 초를 </a:t>
                      </a:r>
                      <a:r>
                        <a:rPr lang="ko-KR" altLang="en-US" sz="1200" dirty="0" err="1" smtClean="0">
                          <a:effectLst/>
                        </a:rPr>
                        <a:t>지방표준시</a:t>
                      </a:r>
                      <a:r>
                        <a:rPr lang="ko-KR" altLang="en-US" sz="1200" dirty="0" smtClean="0">
                          <a:effectLst/>
                        </a:rPr>
                        <a:t> 기준의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객체로 변환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단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인자가 없을 경우 </a:t>
                      </a:r>
                      <a:r>
                        <a:rPr lang="en-US" altLang="ko-KR" sz="1200" dirty="0" err="1" smtClean="0">
                          <a:effectLst/>
                        </a:rPr>
                        <a:t>time.time</a:t>
                      </a:r>
                      <a:r>
                        <a:rPr lang="en-US" altLang="ko-KR" sz="1200" dirty="0" smtClean="0">
                          <a:effectLst/>
                        </a:rPr>
                        <a:t>() </a:t>
                      </a:r>
                      <a:r>
                        <a:rPr lang="ko-KR" altLang="en-US" sz="1200" dirty="0" smtClean="0">
                          <a:effectLst/>
                        </a:rPr>
                        <a:t>함수 결과를 이용해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time.asctime</a:t>
                      </a:r>
                      <a:r>
                        <a:rPr lang="en-US" altLang="ko-KR" sz="1200" dirty="0" smtClean="0"/>
                        <a:t>([t])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struct_time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객체를 인자로 받아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요일문자축약 </a:t>
                      </a:r>
                      <a:r>
                        <a:rPr lang="ko-KR" alt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달문자축약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일자 시간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초 년도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문자열로 반환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time.mktime</a:t>
                      </a:r>
                      <a:r>
                        <a:rPr lang="en-US" sz="1200" dirty="0" smtClean="0">
                          <a:effectLst/>
                        </a:rPr>
                        <a:t>(t)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지방표준시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기준으로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객체를 인자로 받아 </a:t>
                      </a:r>
                      <a:r>
                        <a:rPr lang="en-US" altLang="ko-KR" sz="1200" dirty="0" smtClean="0">
                          <a:effectLst/>
                        </a:rPr>
                        <a:t>time()</a:t>
                      </a:r>
                      <a:r>
                        <a:rPr lang="ko-KR" altLang="en-US" sz="1200" dirty="0" smtClean="0">
                          <a:effectLst/>
                        </a:rPr>
                        <a:t>과 같은 누적된 초로 반환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time.ctime</a:t>
                      </a:r>
                      <a:r>
                        <a:rPr lang="en-US" sz="1200" dirty="0" smtClean="0">
                          <a:effectLst/>
                        </a:rPr>
                        <a:t>([sec])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초를 입력을 받아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요일문자축약 </a:t>
                      </a:r>
                      <a:r>
                        <a:rPr lang="ko-KR" alt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달문자축약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일자 시간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초 년도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문자열로 반환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88195"/>
              </p:ext>
            </p:extLst>
          </p:nvPr>
        </p:nvGraphicFramePr>
        <p:xfrm>
          <a:off x="971600" y="2420888"/>
          <a:ext cx="7416824" cy="3910387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162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zone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정보가 없을 경우는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]]]]]]]])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기존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ko-KR" altLang="en-US" sz="1200" dirty="0" smtClean="0">
                          <a:effectLst/>
                        </a:rPr>
                        <a:t>을 갱신한 새로운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인스터스를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datetime.astimezone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현재 </a:t>
                      </a:r>
                      <a:r>
                        <a:rPr lang="ko-KR" altLang="en-US" sz="1200" dirty="0" err="1" smtClean="0">
                          <a:effectLst/>
                        </a:rPr>
                        <a:t>타입존을</a:t>
                      </a:r>
                      <a:r>
                        <a:rPr lang="ko-KR" altLang="en-US" sz="1200" dirty="0" smtClean="0">
                          <a:effectLst/>
                        </a:rPr>
                        <a:t> 가져온다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err="1" smtClean="0">
                          <a:effectLst/>
                        </a:rPr>
                        <a:t>타입존에</a:t>
                      </a:r>
                      <a:r>
                        <a:rPr lang="ko-KR" altLang="en-US" sz="1200" dirty="0" smtClean="0">
                          <a:effectLst/>
                        </a:rPr>
                        <a:t> 대해서는 실제 구현하여 사용해야 함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&gt;&gt;&gt; </a:t>
                      </a:r>
                      <a:r>
                        <a:rPr lang="en-US" sz="1200" dirty="0" err="1" smtClean="0">
                          <a:effectLst/>
                        </a:rPr>
                        <a:t>now.astimezone</a:t>
                      </a:r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date_example.MyUTCOffsetTimezone</a:t>
                      </a:r>
                      <a:r>
                        <a:rPr lang="en-US" sz="1200" dirty="0" smtClean="0">
                          <a:effectLst/>
                        </a:rPr>
                        <a:t>())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8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datetime.utcoffset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utc</a:t>
                      </a:r>
                      <a:r>
                        <a:rPr lang="ko-KR" altLang="en-US" sz="1200" dirty="0" smtClean="0">
                          <a:effectLst/>
                        </a:rPr>
                        <a:t>와의 차이를 표시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en-US" altLang="ko-KR" sz="1200" dirty="0" err="1" smtClean="0">
                          <a:effectLst/>
                        </a:rPr>
                        <a:t>Timedelta</a:t>
                      </a:r>
                      <a:r>
                        <a:rPr lang="ko-KR" altLang="en-US" sz="1200" dirty="0" smtClean="0">
                          <a:effectLst/>
                        </a:rPr>
                        <a:t>로 표시됨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2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datetime.dst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일광시간대가 표시여부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datetime.tzname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datetime.timetuple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en-US" altLang="ko-KR" dirty="0" smtClean="0"/>
              <a:t> format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40968"/>
            <a:ext cx="640871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 # </a:t>
            </a:r>
            <a:r>
              <a:rPr lang="en-US" altLang="ko-KR" sz="1400" dirty="0" err="1"/>
              <a:t>YYYYmmddHHMMSS</a:t>
            </a:r>
            <a:r>
              <a:rPr lang="en-US" altLang="ko-KR" sz="1400" dirty="0"/>
              <a:t> </a:t>
            </a:r>
            <a:r>
              <a:rPr lang="ko-KR" altLang="en-US" sz="1400" dirty="0"/>
              <a:t>형태의 시간 출력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datetime.today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strftime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Y%m%d%H%M%S</a:t>
            </a:r>
            <a:r>
              <a:rPr lang="en-US" altLang="ko-KR" sz="1400" dirty="0"/>
              <a:t>")   </a:t>
            </a:r>
            <a:endParaRPr lang="en-US" altLang="ko-KR" sz="1400" dirty="0" smtClean="0"/>
          </a:p>
          <a:p>
            <a:r>
              <a:rPr lang="en-US" altLang="ko-KR" sz="1400" dirty="0"/>
              <a:t> </a:t>
            </a:r>
            <a:endParaRPr lang="en-US" altLang="ko-KR" sz="1400" dirty="0" smtClean="0"/>
          </a:p>
          <a:p>
            <a:r>
              <a:rPr lang="en-US" altLang="ko-KR" sz="1400" dirty="0"/>
              <a:t># YYYY/mm/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HH:MM:SS </a:t>
            </a:r>
            <a:r>
              <a:rPr lang="ko-KR" altLang="en-US" sz="1400" dirty="0"/>
              <a:t>형태의 시간 출력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datetime.today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strftime</a:t>
            </a:r>
            <a:r>
              <a:rPr lang="en-US" altLang="ko-KR" sz="1400" dirty="0"/>
              <a:t>("%Y/%m/%d %H:%M:%S") 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strftime</a:t>
            </a:r>
            <a:r>
              <a:rPr lang="en-US" altLang="ko-KR" dirty="0"/>
              <a:t>()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>
                <a:latin typeface="+mn-ea"/>
              </a:rPr>
              <a:t>Strftime</a:t>
            </a:r>
            <a:r>
              <a:rPr lang="ko-KR" altLang="en-US" sz="2800" dirty="0" smtClean="0">
                <a:latin typeface="+mn-ea"/>
              </a:rPr>
              <a:t>은 실제 </a:t>
            </a:r>
            <a:r>
              <a:rPr lang="ko-KR" altLang="en-US" sz="2800" dirty="0" err="1" smtClean="0">
                <a:latin typeface="+mn-ea"/>
              </a:rPr>
              <a:t>스트리으로</a:t>
            </a:r>
            <a:r>
              <a:rPr lang="ko-KR" altLang="en-US" sz="2800" dirty="0" smtClean="0">
                <a:latin typeface="+mn-ea"/>
              </a:rPr>
              <a:t> 변환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40968"/>
            <a:ext cx="655272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now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print(now)        </a:t>
            </a:r>
            <a:r>
              <a:rPr lang="en-US" altLang="ko-KR" sz="1000" dirty="0" smtClean="0"/>
              <a:t>                                             </a:t>
            </a:r>
            <a:r>
              <a:rPr lang="en-US" altLang="ko-KR" sz="1000" dirty="0"/>
              <a:t># 2015-04-19 12:11:32.669083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nowDate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</a:t>
            </a:r>
            <a:r>
              <a:rPr lang="en-US" altLang="ko-KR" sz="1000" dirty="0"/>
              <a:t>)    </a:t>
            </a:r>
            <a:r>
              <a:rPr lang="en-US" altLang="ko-KR" sz="1000" dirty="0" smtClean="0"/>
              <a:t>                                          # </a:t>
            </a:r>
            <a:r>
              <a:rPr lang="en-US" altLang="ko-KR" sz="1000" dirty="0"/>
              <a:t>2015-04-19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nowTime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nowTime</a:t>
            </a:r>
            <a:r>
              <a:rPr lang="en-US" altLang="ko-KR" sz="1000" dirty="0"/>
              <a:t>)     </a:t>
            </a:r>
            <a:r>
              <a:rPr lang="en-US" altLang="ko-KR" sz="1000" dirty="0" smtClean="0"/>
              <a:t>                                         </a:t>
            </a:r>
            <a:r>
              <a:rPr lang="en-US" altLang="ko-KR" sz="1000" dirty="0"/>
              <a:t># 12:11:32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sz="1000" dirty="0" err="1"/>
              <a:t>nowDatetime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 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nowDatetime</a:t>
            </a:r>
            <a:r>
              <a:rPr lang="en-US" altLang="ko-KR" sz="1000" dirty="0"/>
              <a:t>)  </a:t>
            </a:r>
            <a:r>
              <a:rPr lang="en-US" altLang="ko-KR" sz="1000" dirty="0" smtClean="0"/>
              <a:t>                                      # </a:t>
            </a:r>
            <a:r>
              <a:rPr lang="en-US" altLang="ko-KR" sz="1000" dirty="0"/>
              <a:t>2015-04-19 12:11:32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273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strptime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Strptime</a:t>
            </a:r>
            <a:r>
              <a:rPr lang="ko-KR" altLang="en-US" dirty="0" smtClean="0"/>
              <a:t>은 처리 결과를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40968"/>
            <a:ext cx="64807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strptime</a:t>
            </a:r>
            <a:r>
              <a:rPr lang="en-US" altLang="ko-KR" sz="1000" dirty="0"/>
              <a:t> "</a:t>
            </a:r>
          </a:p>
          <a:p>
            <a:r>
              <a:rPr lang="en-US" altLang="ko-KR" sz="1000" dirty="0" err="1"/>
              <a:t>myDatetimeStr</a:t>
            </a:r>
            <a:r>
              <a:rPr lang="en-US" altLang="ko-KR" sz="1000" dirty="0"/>
              <a:t> = '2015-04-15 12:23:38'</a:t>
            </a:r>
          </a:p>
          <a:p>
            <a:r>
              <a:rPr lang="en-US" altLang="ko-KR" sz="1000" dirty="0" err="1"/>
              <a:t>myDatetime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datetime.datetime.strptime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myDatetimeStr</a:t>
            </a:r>
            <a:r>
              <a:rPr lang="en-US" altLang="ko-KR" sz="1000" dirty="0"/>
              <a:t>, '%Y-%m-%d %H:%M:%S')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)) </a:t>
            </a:r>
            <a:r>
              <a:rPr lang="en-US" altLang="ko-KR" sz="1000" dirty="0" smtClean="0"/>
              <a:t>                   # </a:t>
            </a:r>
            <a:r>
              <a:rPr lang="en-US" altLang="ko-KR" sz="1000" dirty="0"/>
              <a:t>[class '</a:t>
            </a:r>
            <a:r>
              <a:rPr lang="en-US" altLang="ko-KR" sz="1000" dirty="0" err="1"/>
              <a:t>datetime.datetime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      </a:t>
            </a:r>
            <a:r>
              <a:rPr lang="en-US" altLang="ko-KR" sz="1000" dirty="0" smtClean="0"/>
              <a:t>                       </a:t>
            </a:r>
            <a:r>
              <a:rPr lang="en-US" altLang="ko-KR" sz="1000" dirty="0"/>
              <a:t># 2015-04-15 12:23:38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strptime</a:t>
            </a:r>
            <a:r>
              <a:rPr lang="en-US" altLang="ko-KR" sz="1000" dirty="0"/>
              <a:t>  &amp; replace "</a:t>
            </a:r>
          </a:p>
          <a:p>
            <a:r>
              <a:rPr lang="en-US" altLang="ko-KR" sz="1000" dirty="0" err="1"/>
              <a:t>yourDatetime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myDatetime.replace</a:t>
            </a:r>
            <a:r>
              <a:rPr lang="en-US" altLang="ko-KR" sz="1000" dirty="0"/>
              <a:t>(day=16)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   </a:t>
            </a:r>
            <a:r>
              <a:rPr lang="en-US" altLang="ko-KR" sz="1000" dirty="0" smtClean="0"/>
              <a:t>                          # </a:t>
            </a:r>
            <a:r>
              <a:rPr lang="en-US" altLang="ko-KR" sz="1000" dirty="0"/>
              <a:t>2015-04-15 12:23:38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yourDatetime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                          # </a:t>
            </a:r>
            <a:r>
              <a:rPr lang="en-US" altLang="ko-KR" sz="1000" dirty="0"/>
              <a:t>2015-04-16 12:23:38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6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timedelta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127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60851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datetime.timedelta</a:t>
            </a:r>
            <a:r>
              <a:rPr lang="en-US" altLang="ko-KR" dirty="0"/>
              <a:t>(days=0, seconds=0, microseconds=0, milliseconds=0, minutes=0, hours=0, weeks=0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err="1"/>
              <a:t>timedelta</a:t>
            </a:r>
            <a:r>
              <a:rPr lang="ko-KR" altLang="en-US" dirty="0"/>
              <a:t>에 들어갈 수 있는 </a:t>
            </a:r>
            <a:r>
              <a:rPr lang="ko-KR" altLang="en-US" dirty="0" err="1"/>
              <a:t>인자값은</a:t>
            </a:r>
            <a:r>
              <a:rPr lang="ko-KR" altLang="en-US" dirty="0"/>
              <a:t> 아래와 같다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(weeks=1)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(days=1)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(hours=1)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분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(minutes=1)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초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(seconds=1)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 err="1"/>
              <a:t>밀리초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(milliseconds=1)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 err="1"/>
              <a:t>마이크로초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(microseconds=1)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timedelta</a:t>
            </a:r>
            <a:r>
              <a:rPr lang="ko-KR" altLang="en-US" dirty="0"/>
              <a:t>로 </a:t>
            </a:r>
            <a:r>
              <a:rPr lang="en-US" altLang="ko-KR" dirty="0"/>
              <a:t>5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분을 표현하면 </a:t>
            </a:r>
            <a:r>
              <a:rPr lang="en-US" altLang="ko-KR" dirty="0" err="1"/>
              <a:t>datetime.timedelta</a:t>
            </a:r>
            <a:r>
              <a:rPr lang="en-US" altLang="ko-KR" dirty="0"/>
              <a:t>(hours=5, minutes=30)</a:t>
            </a:r>
            <a:r>
              <a:rPr lang="ko-KR" altLang="en-US" dirty="0"/>
              <a:t>이라고 하면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93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days, </a:t>
            </a:r>
            <a:r>
              <a:rPr lang="en-US" altLang="ko-KR" dirty="0" err="1" smtClean="0"/>
              <a:t>seconds,microseconds</a:t>
            </a:r>
            <a:r>
              <a:rPr lang="ko-KR" altLang="en-US" dirty="0" smtClean="0"/>
              <a:t>로 표시되며 </a:t>
            </a:r>
            <a:r>
              <a:rPr lang="en-US" altLang="ko-KR" dirty="0" smtClean="0"/>
              <a:t>read-only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28872"/>
              </p:ext>
            </p:extLst>
          </p:nvPr>
        </p:nvGraphicFramePr>
        <p:xfrm>
          <a:off x="665857" y="3212976"/>
          <a:ext cx="7722567" cy="853440"/>
        </p:xfrm>
        <a:graphic>
          <a:graphicData uri="http://schemas.openxmlformats.org/drawingml/2006/table">
            <a:tbl>
              <a:tblPr/>
              <a:tblGrid>
                <a:gridCol w="3067986"/>
                <a:gridCol w="46545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days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-999999999 and 999999999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seconds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0 and 86399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microseconds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0 and 999999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/>
              <a:t>total_seconds</a:t>
            </a:r>
            <a:r>
              <a:rPr lang="en-US" altLang="ko-KR" dirty="0" smtClean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호출하면 초단위로 쉽게 변경할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55576" y="3717032"/>
            <a:ext cx="77048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&gt;&gt;&gt; from 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timedelta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year = </a:t>
            </a:r>
            <a:r>
              <a:rPr lang="en-US" altLang="ko-KR" sz="1400" dirty="0" err="1"/>
              <a:t>timedelta</a:t>
            </a:r>
            <a:r>
              <a:rPr lang="en-US" altLang="ko-KR" sz="1400" dirty="0"/>
              <a:t>(days=365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&gt;&gt;&gt; </a:t>
            </a:r>
            <a:r>
              <a:rPr lang="en-US" altLang="ko-KR" sz="1400" dirty="0" err="1"/>
              <a:t>another_year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timedelta</a:t>
            </a:r>
            <a:r>
              <a:rPr lang="en-US" altLang="ko-KR" sz="1400" dirty="0"/>
              <a:t>(weeks=40, days=84, hours=23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... minutes=50, seconds=600) # adds up to 365 </a:t>
            </a:r>
            <a:r>
              <a:rPr lang="en-US" altLang="ko-KR" sz="1400" dirty="0" smtClean="0"/>
              <a:t>days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&gt;&gt;&gt; </a:t>
            </a:r>
            <a:r>
              <a:rPr lang="en-US" altLang="ko-KR" sz="1400" dirty="0" err="1"/>
              <a:t>year.total_seconds</a:t>
            </a:r>
            <a:r>
              <a:rPr lang="en-US" altLang="ko-KR" sz="1400" dirty="0"/>
              <a:t>() 31536000.0 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year == </a:t>
            </a:r>
            <a:r>
              <a:rPr lang="en-US" altLang="ko-KR" sz="1400" dirty="0" err="1"/>
              <a:t>another_year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True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54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datatime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) </a:t>
            </a:r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(days=1)  =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40968"/>
            <a:ext cx="64807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datetime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now2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오늘에 하루를 더해서 내일 구하기</a:t>
            </a:r>
            <a:endParaRPr lang="en-US" altLang="ko-KR" sz="1000" dirty="0"/>
          </a:p>
          <a:p>
            <a:r>
              <a:rPr lang="en-US" altLang="ko-KR" sz="1000" dirty="0"/>
              <a:t>tomorrow = now2 + </a:t>
            </a:r>
            <a:r>
              <a:rPr lang="en-US" altLang="ko-KR" sz="1000" dirty="0" err="1"/>
              <a:t>datetime.timedelta</a:t>
            </a:r>
            <a:r>
              <a:rPr lang="en-US" altLang="ko-KR" sz="1000" dirty="0"/>
              <a:t>(days=1)</a:t>
            </a:r>
          </a:p>
          <a:p>
            <a:r>
              <a:rPr lang="en-US" altLang="ko-KR" sz="1000" dirty="0"/>
              <a:t>print(tomorrow) </a:t>
            </a:r>
            <a:r>
              <a:rPr lang="en-US" altLang="ko-KR" sz="1000" dirty="0" smtClean="0"/>
              <a:t>                            # </a:t>
            </a:r>
            <a:r>
              <a:rPr lang="en-US" altLang="ko-KR" sz="1000" dirty="0"/>
              <a:t>2015-04-20 12:40:00.320686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47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Datatime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</a:t>
            </a:r>
            <a:r>
              <a:rPr lang="en-US" altLang="ko-KR" dirty="0" err="1" smtClean="0"/>
              <a:t>atatime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timedelta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40968"/>
            <a:ext cx="64807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datetime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oneDatetime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datetime.datetime.strptime</a:t>
            </a:r>
            <a:r>
              <a:rPr lang="en-US" altLang="ko-KR" sz="1000" dirty="0"/>
              <a:t>('2015-04-15 00:00:00', '%Y-%m-%d %H:%M:%S')</a:t>
            </a:r>
          </a:p>
          <a:p>
            <a:r>
              <a:rPr lang="en-US" altLang="ko-KR" sz="1000" dirty="0" err="1"/>
              <a:t>twoDatetime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datetime.datetime.strptime</a:t>
            </a:r>
            <a:r>
              <a:rPr lang="en-US" altLang="ko-KR" sz="1000" dirty="0"/>
              <a:t>('2015-04-16 00:00:10', '%Y-%m-%d %H:%M:%S')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result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twoDatetime</a:t>
            </a:r>
            <a:r>
              <a:rPr lang="en-US" altLang="ko-KR" sz="1000" dirty="0"/>
              <a:t> - </a:t>
            </a:r>
            <a:r>
              <a:rPr lang="en-US" altLang="ko-KR" sz="1000" dirty="0" err="1"/>
              <a:t>oneDatetime</a:t>
            </a:r>
            <a:endParaRPr lang="en-US" altLang="ko-KR" sz="1000" dirty="0"/>
          </a:p>
          <a:p>
            <a:r>
              <a:rPr lang="en-US" altLang="ko-KR" sz="1000" dirty="0"/>
              <a:t>print(result)         </a:t>
            </a:r>
            <a:r>
              <a:rPr lang="en-US" altLang="ko-KR" sz="1000" dirty="0" smtClean="0"/>
              <a:t>                      # </a:t>
            </a:r>
            <a:r>
              <a:rPr lang="en-US" altLang="ko-KR" sz="1000" dirty="0"/>
              <a:t>1 day, </a:t>
            </a:r>
            <a:r>
              <a:rPr lang="en-US" altLang="ko-KR" sz="1000" dirty="0" smtClean="0"/>
              <a:t>0:00:10,  # </a:t>
            </a:r>
            <a:r>
              <a:rPr lang="en-US" altLang="ko-KR" sz="1000" dirty="0" err="1" smtClean="0"/>
              <a:t>timedelta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result.days</a:t>
            </a:r>
            <a:r>
              <a:rPr lang="en-US" altLang="ko-KR" sz="1000" dirty="0"/>
              <a:t>)   </a:t>
            </a:r>
            <a:r>
              <a:rPr lang="en-US" altLang="ko-KR" sz="1000" dirty="0" smtClean="0"/>
              <a:t>                    </a:t>
            </a:r>
            <a:r>
              <a:rPr lang="en-US" altLang="ko-KR" sz="1000" dirty="0"/>
              <a:t># 1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result.seconds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                 # </a:t>
            </a:r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42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-1.1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 실행 예시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420888"/>
            <a:ext cx="56886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time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1455237503.655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time.ctime</a:t>
            </a:r>
            <a:r>
              <a:rPr lang="en-US" altLang="ko-KR" sz="1200" dirty="0"/>
              <a:t>(360)</a:t>
            </a:r>
          </a:p>
          <a:p>
            <a:r>
              <a:rPr lang="en-US" altLang="ko-KR" sz="1200" dirty="0"/>
              <a:t>'Thu Jan 01 09:06:00 1970'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time.gmtime</a:t>
            </a:r>
            <a:r>
              <a:rPr lang="en-US" altLang="ko-KR" sz="1200" dirty="0"/>
              <a:t>(360)</a:t>
            </a:r>
          </a:p>
          <a:p>
            <a:r>
              <a:rPr lang="en-US" altLang="ko-KR" sz="1200" dirty="0" err="1"/>
              <a:t>time.struct_time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tm_year</a:t>
            </a:r>
            <a:r>
              <a:rPr lang="en-US" altLang="ko-KR" sz="1200" dirty="0"/>
              <a:t>=1970,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=6,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=3,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(360)</a:t>
            </a:r>
          </a:p>
          <a:p>
            <a:r>
              <a:rPr lang="en-US" altLang="ko-KR" sz="1200" dirty="0" err="1"/>
              <a:t>time.struct_time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tm_year</a:t>
            </a:r>
            <a:r>
              <a:rPr lang="en-US" altLang="ko-KR" sz="1200" dirty="0"/>
              <a:t>=1970,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=9,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=6,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=3,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27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Utcoffset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 </a:t>
            </a:r>
            <a:r>
              <a:rPr lang="ko-KR" altLang="en-US" dirty="0" smtClean="0"/>
              <a:t>시간과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시간이 차도 </a:t>
            </a:r>
            <a:r>
              <a:rPr lang="en-US" altLang="ko-KR" dirty="0" err="1" smtClean="0"/>
              <a:t>timedelta</a:t>
            </a:r>
            <a:r>
              <a:rPr lang="ko-KR" altLang="en-US" dirty="0" smtClean="0"/>
              <a:t>로 표시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140968"/>
            <a:ext cx="432048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datetime</a:t>
            </a:r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pytz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/>
              <a:t>tz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('America/</a:t>
            </a:r>
            <a:r>
              <a:rPr lang="en-US" altLang="ko-KR" sz="1000" dirty="0" err="1"/>
              <a:t>St_Johns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st_johns_dt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tz.normalize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ameria</a:t>
            </a:r>
            <a:r>
              <a:rPr lang="en-US" altLang="ko-KR" sz="1000" dirty="0"/>
              <a:t> / </a:t>
            </a:r>
            <a:r>
              <a:rPr lang="en-US" altLang="ko-KR" sz="1000" dirty="0" err="1"/>
              <a:t>st_johns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st_johns_dt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utc</a:t>
            </a:r>
            <a:r>
              <a:rPr lang="en-US" altLang="ko-KR" sz="1000" dirty="0"/>
              <a:t> offset ",</a:t>
            </a:r>
            <a:r>
              <a:rPr lang="en-US" altLang="ko-KR" sz="1000" dirty="0" err="1"/>
              <a:t>st_johns_dt.utcoffset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st_tmdt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st_johns_dt.utcoffset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st_tmdt.total_seconds</a:t>
            </a:r>
            <a:r>
              <a:rPr lang="en-US" altLang="ko-KR" sz="1000" dirty="0"/>
              <a:t>()/3600) 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st_tmdt.total_seconds</a:t>
            </a:r>
            <a:r>
              <a:rPr lang="en-US" altLang="ko-KR" sz="1000" dirty="0"/>
              <a:t>()%3600)/60)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3789040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</a:p>
          <a:p>
            <a:r>
              <a:rPr lang="en-US" altLang="ko-KR" sz="1200" dirty="0" err="1" smtClean="0"/>
              <a:t>ameria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 </a:t>
            </a:r>
            <a:r>
              <a:rPr lang="en-US" altLang="ko-KR" sz="1200" dirty="0" err="1"/>
              <a:t>st_johns</a:t>
            </a:r>
            <a:r>
              <a:rPr lang="en-US" altLang="ko-KR" sz="1200" dirty="0"/>
              <a:t>  2016-02-14 22:26:25.476000-03:30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utc</a:t>
            </a:r>
            <a:r>
              <a:rPr lang="en-US" altLang="ko-KR" sz="1200" dirty="0"/>
              <a:t> offset  -1 day, 20:30:00</a:t>
            </a:r>
          </a:p>
          <a:p>
            <a:r>
              <a:rPr lang="en-US" altLang="ko-KR" sz="1200" dirty="0"/>
              <a:t>-3</a:t>
            </a:r>
          </a:p>
          <a:p>
            <a:r>
              <a:rPr lang="en-US" altLang="ko-KR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753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tzinfo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596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datetime.tzinfo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6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bstract base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>
                <a:latin typeface="+mn-ea"/>
              </a:rPr>
              <a:t>tzinfo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abstract </a:t>
            </a:r>
            <a:r>
              <a:rPr lang="en-US" altLang="ko-KR" dirty="0"/>
              <a:t>base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라 직접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사용할 수 없는 클래스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717032"/>
            <a:ext cx="367240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tzinfo.utcoffset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dt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tzinfo.dst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dt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tzinfo.tzname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dt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tzinfo.fromutc</a:t>
            </a:r>
            <a:r>
              <a:rPr lang="en-US" altLang="ko-KR" dirty="0"/>
              <a:t>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dt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Subclass </a:t>
            </a:r>
            <a:r>
              <a:rPr lang="ko-KR" altLang="en-US" dirty="0" smtClean="0"/>
              <a:t>재정의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>
                <a:latin typeface="+mn-ea"/>
              </a:rPr>
              <a:t>tzinfo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dirty="0" smtClean="0"/>
              <a:t>는 상속받는 </a:t>
            </a:r>
            <a:r>
              <a:rPr lang="en-US" altLang="ko-KR" dirty="0" smtClean="0"/>
              <a:t>UTC </a:t>
            </a:r>
            <a:r>
              <a:rPr lang="ko-KR" altLang="en-US" dirty="0" smtClean="0"/>
              <a:t>클래스를 정의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564904"/>
            <a:ext cx="475252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i="1" dirty="0"/>
              <a:t># A UTC class</a:t>
            </a:r>
            <a:r>
              <a:rPr lang="en-US" altLang="ko-KR" i="1" dirty="0" smtClean="0"/>
              <a:t>.</a:t>
            </a:r>
          </a:p>
          <a:p>
            <a:r>
              <a:rPr lang="en-US" altLang="ko-KR" b="1" dirty="0" smtClean="0"/>
              <a:t>class</a:t>
            </a:r>
            <a:r>
              <a:rPr lang="en-US" altLang="ko-KR" dirty="0" smtClean="0"/>
              <a:t> </a:t>
            </a:r>
            <a:r>
              <a:rPr lang="en-US" altLang="ko-KR" b="1" dirty="0"/>
              <a:t>UTC</a:t>
            </a:r>
            <a:r>
              <a:rPr lang="en-US" altLang="ko-KR" dirty="0"/>
              <a:t>(</a:t>
            </a:r>
            <a:r>
              <a:rPr lang="en-US" altLang="ko-KR" dirty="0" err="1"/>
              <a:t>tzinfo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r>
              <a:rPr lang="en-US" altLang="ko-KR" i="1" dirty="0" smtClean="0"/>
              <a:t>"""</a:t>
            </a:r>
            <a:r>
              <a:rPr lang="en-US" altLang="ko-KR" i="1" dirty="0"/>
              <a:t>UTC"""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utcoffset</a:t>
            </a:r>
            <a:r>
              <a:rPr lang="en-US" altLang="ko-KR" dirty="0"/>
              <a:t>(self, </a:t>
            </a:r>
            <a:r>
              <a:rPr lang="en-US" altLang="ko-KR" dirty="0" err="1"/>
              <a:t>dt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/>
              <a:t>ZERO </a:t>
            </a:r>
            <a:endParaRPr lang="en-US" altLang="ko-KR" dirty="0" smtClean="0"/>
          </a:p>
          <a:p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tzname</a:t>
            </a:r>
            <a:r>
              <a:rPr lang="en-US" altLang="ko-KR" dirty="0"/>
              <a:t>(self, </a:t>
            </a:r>
            <a:r>
              <a:rPr lang="en-US" altLang="ko-KR" dirty="0" err="1"/>
              <a:t>dt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r>
              <a:rPr lang="en-US" altLang="ko-KR" b="1" dirty="0" smtClean="0"/>
              <a:t>    return</a:t>
            </a:r>
            <a:r>
              <a:rPr lang="en-US" altLang="ko-KR" dirty="0" smtClean="0"/>
              <a:t> </a:t>
            </a:r>
            <a:r>
              <a:rPr lang="en-US" altLang="ko-KR" dirty="0"/>
              <a:t>"UTC" </a:t>
            </a:r>
            <a:endParaRPr lang="en-US" altLang="ko-KR" dirty="0" smtClean="0"/>
          </a:p>
          <a:p>
            <a:r>
              <a:rPr lang="en-US" altLang="ko-KR" b="1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dst</a:t>
            </a:r>
            <a:r>
              <a:rPr lang="en-US" altLang="ko-KR" dirty="0"/>
              <a:t>(self, </a:t>
            </a:r>
            <a:r>
              <a:rPr lang="en-US" altLang="ko-KR" dirty="0" err="1"/>
              <a:t>dt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r>
              <a:rPr lang="en-US" altLang="ko-KR" b="1" dirty="0" smtClean="0"/>
              <a:t>    return</a:t>
            </a:r>
            <a:r>
              <a:rPr lang="en-US" altLang="ko-KR" dirty="0" smtClean="0"/>
              <a:t> </a:t>
            </a:r>
            <a:r>
              <a:rPr lang="en-US" altLang="ko-KR" dirty="0"/>
              <a:t>ZERO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utc</a:t>
            </a:r>
            <a:r>
              <a:rPr lang="en-US" altLang="ko-KR" dirty="0" smtClean="0"/>
              <a:t> </a:t>
            </a:r>
            <a:r>
              <a:rPr lang="en-US" altLang="ko-KR" dirty="0"/>
              <a:t>= UTC()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Subclass </a:t>
            </a:r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Tzinfo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재정의해서 사용해야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924944"/>
            <a:ext cx="36004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timedelta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pytz</a:t>
            </a:r>
            <a:r>
              <a:rPr lang="en-US" altLang="ko-KR" sz="1000" dirty="0"/>
              <a:t> import UTC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MyUTCOffsetTimezone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offset=19800, name=None):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self.offset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timedelta</a:t>
            </a:r>
            <a:r>
              <a:rPr lang="en-US" altLang="ko-KR" sz="1000" dirty="0"/>
              <a:t>(seconds=offset)</a:t>
            </a:r>
          </a:p>
          <a:p>
            <a:r>
              <a:rPr lang="en-US" altLang="ko-KR" sz="1000" dirty="0"/>
              <a:t>        self.name = name or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utcoffset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self.offset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tzname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self.name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dst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dt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timedelta</a:t>
            </a:r>
            <a:r>
              <a:rPr lang="en-US" altLang="ko-KR" sz="1000" dirty="0"/>
              <a:t>(0)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2924944"/>
            <a:ext cx="338437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now = </a:t>
            </a:r>
            <a:r>
              <a:rPr lang="en-US" altLang="ko-KR" sz="1000" dirty="0" err="1"/>
              <a:t>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</a:t>
            </a:r>
            <a:r>
              <a:rPr lang="en-US" altLang="ko-KR" sz="1000" dirty="0"/>
              <a:t>=UTC)</a:t>
            </a:r>
          </a:p>
          <a:p>
            <a:r>
              <a:rPr lang="en-US" altLang="ko-KR" sz="1000" dirty="0"/>
              <a:t>print now</a:t>
            </a:r>
          </a:p>
          <a:p>
            <a:r>
              <a:rPr lang="en-US" altLang="ko-KR" sz="1000" dirty="0"/>
              <a:t># -&gt; 2015-01-28 10:46:42.256841+00:00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now.astimezone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MyUTCOffsetTimezone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# -&gt; 2015-01-28 16:16:42.256841+05:30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MyUTCOffsetTimezone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# -&gt; 2015-01-28 16:16:42.256915+05:30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624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 smtClean="0"/>
              <a:t>pytz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90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Pytz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1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86101"/>
              </p:ext>
            </p:extLst>
          </p:nvPr>
        </p:nvGraphicFramePr>
        <p:xfrm>
          <a:off x="827584" y="2621302"/>
          <a:ext cx="7416824" cy="3724123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all_timezones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pytz.lazy.LazyList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로써 모든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all_timezones_set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pytz.lazy.LazySet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모든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common_timezones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pytz.lazy.LazyList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일반적인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 리스트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common_timezones_set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pytz.lazy.LazySet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일반적인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country_names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국가정보를 가진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print(</a:t>
                      </a:r>
                      <a:r>
                        <a:rPr lang="en-US" sz="1200" dirty="0" err="1" smtClean="0">
                          <a:effectLst/>
                        </a:rPr>
                        <a:t>pytz.country_names</a:t>
                      </a:r>
                      <a:r>
                        <a:rPr lang="en-US" sz="1200" dirty="0" smtClean="0">
                          <a:effectLst/>
                        </a:rPr>
                        <a:t>['</a:t>
                      </a:r>
                      <a:r>
                        <a:rPr lang="en-US" sz="1200" dirty="0" err="1" smtClean="0">
                          <a:effectLst/>
                        </a:rPr>
                        <a:t>nz</a:t>
                      </a:r>
                      <a:r>
                        <a:rPr lang="en-US" sz="1200" dirty="0" smtClean="0">
                          <a:effectLst/>
                        </a:rPr>
                        <a:t>'])  </a:t>
                      </a:r>
                      <a:r>
                        <a:rPr lang="en-US" sz="1200" dirty="0" smtClean="0">
                          <a:effectLst/>
                          <a:sym typeface="Wingdings" panose="05000000000000000000" pitchFamily="2" charset="2"/>
                        </a:rPr>
                        <a:t> New Zealand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country_timezones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국가정보에 대한 </a:t>
                      </a:r>
                      <a:r>
                        <a:rPr lang="ko-KR" altLang="en-US" sz="1200" dirty="0" err="1" smtClean="0">
                          <a:effectLst/>
                        </a:rPr>
                        <a:t>타임존을</a:t>
                      </a:r>
                      <a:r>
                        <a:rPr lang="ko-KR" altLang="en-US" sz="1200" dirty="0" smtClean="0">
                          <a:effectLst/>
                        </a:rPr>
                        <a:t> 가진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print(' '.join(</a:t>
                      </a:r>
                      <a:r>
                        <a:rPr lang="en-US" sz="1200" dirty="0" err="1" smtClean="0">
                          <a:effectLst/>
                        </a:rPr>
                        <a:t>pytz.country_timezones</a:t>
                      </a:r>
                      <a:r>
                        <a:rPr lang="en-US" sz="1200" dirty="0" smtClean="0">
                          <a:effectLst/>
                        </a:rPr>
                        <a:t>['</a:t>
                      </a:r>
                      <a:r>
                        <a:rPr lang="en-US" sz="1200" dirty="0" err="1" smtClean="0">
                          <a:effectLst/>
                        </a:rPr>
                        <a:t>nz</a:t>
                      </a:r>
                      <a:r>
                        <a:rPr lang="en-US" sz="1200" dirty="0" smtClean="0">
                          <a:effectLst/>
                        </a:rPr>
                        <a:t>'])) 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  <a:sym typeface="Wingdings" panose="05000000000000000000" pitchFamily="2" charset="2"/>
                        </a:rPr>
                        <a:t>Pacific/Auckland Pacific/Chatham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utc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협정세계시에</a:t>
                      </a:r>
                      <a:r>
                        <a:rPr lang="ko-KR" altLang="en-US" sz="1200" dirty="0" smtClean="0">
                          <a:effectLst/>
                        </a:rPr>
                        <a:t> 대한 </a:t>
                      </a:r>
                      <a:r>
                        <a:rPr lang="en-US" altLang="ko-KR" sz="1200" dirty="0" err="1" smtClean="0">
                          <a:effectLst/>
                        </a:rPr>
                        <a:t>datetime.tzinfo</a:t>
                      </a:r>
                      <a:r>
                        <a:rPr lang="ko-KR" altLang="en-US" sz="1200" dirty="0" smtClean="0">
                          <a:effectLst/>
                        </a:rPr>
                        <a:t>에 </a:t>
                      </a:r>
                      <a:r>
                        <a:rPr lang="en-US" altLang="ko-KR" sz="1200" dirty="0" err="1" smtClean="0">
                          <a:effectLst/>
                        </a:rPr>
                        <a:t>pytz.UTC</a:t>
                      </a:r>
                      <a:r>
                        <a:rPr lang="ko-KR" altLang="en-US" sz="1200" dirty="0" smtClean="0">
                          <a:effectLst/>
                        </a:rPr>
                        <a:t>의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468544" y="2420888"/>
            <a:ext cx="273630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all_timezones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all_timezones_set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ascii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build_tzinfo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common_timezones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common_timezones_set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country_names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country_timezones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'exceptions',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gettext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'lazy',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open_resource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resource_exists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resource_stream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'sys',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timezone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tzfile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tzinfo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unpickler</a:t>
            </a:r>
            <a:r>
              <a:rPr lang="en-US" altLang="ko-KR" sz="1000" dirty="0"/>
              <a:t>',</a:t>
            </a:r>
            <a:br>
              <a:rPr lang="en-US" altLang="ko-KR" sz="1000" dirty="0"/>
            </a:br>
            <a:r>
              <a:rPr lang="en-US" altLang="ko-KR" sz="1000" dirty="0"/>
              <a:t> '</a:t>
            </a:r>
            <a:r>
              <a:rPr lang="en-US" altLang="ko-KR" sz="1000" dirty="0" err="1"/>
              <a:t>utc</a:t>
            </a:r>
            <a:r>
              <a:rPr lang="en-US" altLang="ko-KR" sz="1000" dirty="0"/>
              <a:t>']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33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41470"/>
              </p:ext>
            </p:extLst>
          </p:nvPr>
        </p:nvGraphicFramePr>
        <p:xfrm>
          <a:off x="827584" y="2621302"/>
          <a:ext cx="7416824" cy="720080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dirty="0" smtClean="0">
                          <a:effectLst/>
                        </a:rPr>
                        <a:t>함수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Timezone</a:t>
                      </a:r>
                      <a:r>
                        <a:rPr lang="en-US" altLang="ko-KR" sz="1200" dirty="0" smtClean="0"/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err="1" smtClean="0">
                          <a:effectLst/>
                        </a:rPr>
                        <a:t>datetime.tzinfo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에 대한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인스턴스를</a:t>
                      </a:r>
                      <a:r>
                        <a:rPr lang="ko-KR" altLang="en-US" sz="1200" dirty="0" smtClean="0">
                          <a:effectLst/>
                        </a:rPr>
                        <a:t> 만드는 함수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-1.2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 실행 예시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420888"/>
            <a:ext cx="56886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smtClean="0"/>
              <a:t>1455237936.955</a:t>
            </a:r>
          </a:p>
          <a:p>
            <a:r>
              <a:rPr lang="en-US" altLang="ko-KR" sz="1200" dirty="0" smtClean="0"/>
              <a:t>&gt;&gt;&gt; # </a:t>
            </a:r>
            <a:r>
              <a:rPr lang="ko-KR" altLang="en-US" sz="1200" dirty="0" smtClean="0"/>
              <a:t>현재 기준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time.gmtime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time.struct_time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tm_year</a:t>
            </a:r>
            <a:r>
              <a:rPr lang="en-US" altLang="ko-KR" sz="1200" dirty="0"/>
              <a:t>=2016,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=12,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=46,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=5,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=4,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=43,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&gt;&gt;&gt; t = </a:t>
            </a:r>
            <a:r>
              <a:rPr lang="en-US" altLang="ko-KR" sz="1200" dirty="0" err="1"/>
              <a:t>time.gmtime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&gt;&gt;&gt; # </a:t>
            </a:r>
            <a:r>
              <a:rPr lang="ko-KR" altLang="en-US" sz="1200" dirty="0" smtClean="0"/>
              <a:t>특정 문자열로 전환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time.asctime</a:t>
            </a:r>
            <a:r>
              <a:rPr lang="en-US" altLang="ko-KR" sz="1200" dirty="0"/>
              <a:t>(t)</a:t>
            </a:r>
          </a:p>
          <a:p>
            <a:r>
              <a:rPr lang="en-US" altLang="ko-KR" sz="1200" dirty="0"/>
              <a:t>'Fri Feb 12 00:46:23 </a:t>
            </a:r>
            <a:r>
              <a:rPr lang="en-US" altLang="ko-KR" sz="1200" dirty="0" smtClean="0"/>
              <a:t>2016‘</a:t>
            </a:r>
          </a:p>
          <a:p>
            <a:r>
              <a:rPr lang="en-US" altLang="ko-KR" sz="1200" dirty="0" smtClean="0"/>
              <a:t>&gt;&gt;&gt; # epoch </a:t>
            </a:r>
            <a:r>
              <a:rPr lang="ko-KR" altLang="en-US" sz="1200" dirty="0" smtClean="0"/>
              <a:t>기준으로 전환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time.mktime</a:t>
            </a:r>
            <a:r>
              <a:rPr lang="en-US" altLang="ko-KR" sz="1200" dirty="0"/>
              <a:t>(t)</a:t>
            </a:r>
          </a:p>
          <a:p>
            <a:r>
              <a:rPr lang="en-US" altLang="ko-KR" sz="1200" dirty="0"/>
              <a:t>1455205583.0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28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datetime.tzinfo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슈퍼클래스 </a:t>
            </a:r>
            <a:r>
              <a:rPr lang="en-US" altLang="ko-KR" dirty="0" err="1" smtClean="0"/>
              <a:t>datetime.tzinfo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subclass UTC, </a:t>
            </a:r>
            <a:r>
              <a:rPr lang="en-US" altLang="ko-KR" dirty="0" err="1" smtClean="0"/>
              <a:t>pytz.timezone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만들어진 구현 클래스가 생성 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292080" y="3280182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03648" y="3284984"/>
            <a:ext cx="1944216" cy="2880322"/>
            <a:chOff x="1403648" y="3162044"/>
            <a:chExt cx="3240360" cy="2979655"/>
          </a:xfrm>
        </p:grpSpPr>
        <p:sp>
          <p:nvSpPr>
            <p:cNvPr id="15" name="직사각형 14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datetime.tzinfo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 flipH="1">
            <a:off x="3347864" y="4653136"/>
            <a:ext cx="1944216" cy="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추상클래</a:t>
            </a:r>
            <a:r>
              <a:rPr lang="ko-KR" altLang="en-US" dirty="0"/>
              <a:t>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1552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94116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상속 후 </a:t>
            </a:r>
            <a:r>
              <a:rPr lang="ko-KR" altLang="en-US" sz="1400" dirty="0" err="1" smtClean="0"/>
              <a:t>오버라이딩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46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Pytz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2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Pytz</a:t>
            </a:r>
            <a:r>
              <a:rPr lang="ko-KR" altLang="en-US" dirty="0" smtClean="0"/>
              <a:t>모듈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Pytz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이용하여 </a:t>
            </a:r>
            <a:r>
              <a:rPr lang="ko-KR" altLang="en-US" dirty="0" err="1" smtClean="0"/>
              <a:t>타임존</a:t>
            </a:r>
            <a:r>
              <a:rPr lang="ko-KR" altLang="en-US" dirty="0" smtClean="0"/>
              <a:t> 가져오기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492896"/>
            <a:ext cx="36004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pytz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 smtClean="0"/>
              <a:t>datetime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타임존을</a:t>
            </a:r>
            <a:r>
              <a:rPr lang="ko-KR" altLang="en-US" sz="1000" dirty="0" smtClean="0"/>
              <a:t> 가져오기</a:t>
            </a:r>
            <a:endParaRPr lang="en-US" altLang="ko-KR" sz="1000" dirty="0"/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pytz.all_timezones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/>
              <a:t>    if 'Asia/Seoul' in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tzs_seoul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tzs</a:t>
            </a:r>
            <a:endParaRPr lang="en-US" altLang="ko-KR" sz="1000" dirty="0"/>
          </a:p>
          <a:p>
            <a:r>
              <a:rPr lang="en-US" altLang="ko-KR" sz="1000" dirty="0"/>
              <a:t>    if 'America/</a:t>
            </a:r>
            <a:r>
              <a:rPr lang="en-US" altLang="ko-KR" sz="1000" dirty="0" err="1"/>
              <a:t>New_York</a:t>
            </a:r>
            <a:r>
              <a:rPr lang="en-US" altLang="ko-KR" sz="1000" dirty="0"/>
              <a:t>' in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tzs_newyork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tzs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899593" y="4437112"/>
            <a:ext cx="3600399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뉴욕 타임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'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new </a:t>
            </a:r>
            <a:r>
              <a:rPr lang="en-US" altLang="ko-KR" sz="1000" dirty="0" err="1"/>
              <a:t>york</a:t>
            </a:r>
            <a:r>
              <a:rPr lang="en-US" altLang="ko-KR" sz="1000" dirty="0"/>
              <a:t> '     </a:t>
            </a:r>
          </a:p>
          <a:p>
            <a:r>
              <a:rPr lang="en-US" altLang="ko-KR" sz="1000" dirty="0"/>
              <a:t>EST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tzs_newyork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 ETS  type ", type(EST)</a:t>
            </a:r>
          </a:p>
          <a:p>
            <a:r>
              <a:rPr lang="en-US" altLang="ko-KR" sz="1000" dirty="0"/>
              <a:t>dt1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</a:t>
            </a:r>
            <a:r>
              <a:rPr lang="en-US" altLang="ko-KR" sz="1000" dirty="0"/>
              <a:t>=EST)</a:t>
            </a:r>
          </a:p>
          <a:p>
            <a:r>
              <a:rPr lang="en-US" altLang="ko-KR" sz="1000" dirty="0"/>
              <a:t>print '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newyork</a:t>
            </a:r>
            <a:r>
              <a:rPr lang="en-US" altLang="ko-KR" sz="1000" dirty="0"/>
              <a:t>', </a:t>
            </a:r>
            <a:r>
              <a:rPr lang="en-US" altLang="ko-KR" sz="1000" dirty="0" smtClean="0"/>
              <a:t>dt1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서울 </a:t>
            </a:r>
            <a:r>
              <a:rPr lang="ko-KR" altLang="en-US" sz="1000" dirty="0" err="1" smtClean="0"/>
              <a:t>타임가져오기</a:t>
            </a:r>
            <a:endParaRPr lang="en-US" altLang="ko-KR" sz="1000" dirty="0"/>
          </a:p>
          <a:p>
            <a:r>
              <a:rPr lang="en-US" altLang="ko-KR" sz="1000" dirty="0"/>
              <a:t>EST2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tzs_seoul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 ETS 2 type ", type(EST2)</a:t>
            </a:r>
          </a:p>
          <a:p>
            <a:r>
              <a:rPr lang="en-US" altLang="ko-KR" sz="1000" dirty="0"/>
              <a:t>dt2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</a:t>
            </a:r>
            <a:r>
              <a:rPr lang="en-US" altLang="ko-KR" sz="1000" dirty="0"/>
              <a:t>=EST2)</a:t>
            </a:r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date time ", dt2</a:t>
            </a:r>
          </a:p>
          <a:p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4901679"/>
            <a:ext cx="4320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000" dirty="0" err="1"/>
              <a:t>tzs</a:t>
            </a:r>
            <a:r>
              <a:rPr lang="en-US" altLang="ko-KR" sz="1000" dirty="0"/>
              <a:t> new </a:t>
            </a:r>
            <a:r>
              <a:rPr lang="en-US" altLang="ko-KR" sz="1000" dirty="0" err="1"/>
              <a:t>york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ETS  type  &lt;class '</a:t>
            </a:r>
            <a:r>
              <a:rPr lang="en-US" altLang="ko-KR" sz="1000" dirty="0" err="1"/>
              <a:t>pytz.tzfile.America</a:t>
            </a:r>
            <a:r>
              <a:rPr lang="en-US" altLang="ko-KR" sz="1000" dirty="0"/>
              <a:t>/</a:t>
            </a:r>
            <a:r>
              <a:rPr lang="en-US" altLang="ko-KR" sz="1000" dirty="0" err="1"/>
              <a:t>New_York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tzs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newyork</a:t>
            </a:r>
            <a:r>
              <a:rPr lang="en-US" altLang="ko-KR" sz="1000" dirty="0"/>
              <a:t> 2016-02-12 01:56:32.581000-05:00</a:t>
            </a:r>
          </a:p>
          <a:p>
            <a:r>
              <a:rPr lang="en-US" altLang="ko-KR" sz="1000" dirty="0"/>
              <a:t> ETS 2 type  &lt;class '</a:t>
            </a:r>
            <a:r>
              <a:rPr lang="en-US" altLang="ko-KR" sz="1000" dirty="0" err="1"/>
              <a:t>pytz.tzfile.Asia</a:t>
            </a:r>
            <a:r>
              <a:rPr lang="en-US" altLang="ko-KR" sz="1000" dirty="0"/>
              <a:t>/Seoul'&gt;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date time  2016-02-12 15:56:32.581000+09:00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258397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err="1"/>
              <a:t>Pytz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모듈 내의 </a:t>
            </a:r>
            <a:r>
              <a:rPr lang="en-US" altLang="ko-KR" sz="1200" dirty="0" err="1" smtClean="0"/>
              <a:t>all_timezones</a:t>
            </a:r>
            <a:r>
              <a:rPr lang="ko-KR" altLang="en-US" sz="1200" dirty="0" smtClean="0"/>
              <a:t>에 세계 </a:t>
            </a:r>
            <a:r>
              <a:rPr lang="ko-KR" altLang="en-US" sz="1200" dirty="0" err="1" smtClean="0"/>
              <a:t>타임존이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 smtClean="0"/>
              <a:t>Timezone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처리하기 위해 </a:t>
            </a:r>
            <a:r>
              <a:rPr lang="en-US" altLang="ko-KR" sz="1200" dirty="0" err="1" smtClean="0"/>
              <a:t>pytz.timezone</a:t>
            </a:r>
            <a:r>
              <a:rPr lang="en-US" altLang="ko-KR" sz="1200" dirty="0" smtClean="0"/>
              <a:t>(string)</a:t>
            </a:r>
            <a:r>
              <a:rPr lang="ko-KR" altLang="en-US" sz="1200" dirty="0" smtClean="0"/>
              <a:t>을 넣고 </a:t>
            </a:r>
            <a:r>
              <a:rPr lang="ko-KR" altLang="en-US" sz="1200" dirty="0" err="1" smtClean="0"/>
              <a:t>인스턴스생성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 smtClean="0"/>
              <a:t>datatime.datetime.now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tz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pytz.timezone</a:t>
            </a:r>
            <a:r>
              <a:rPr lang="en-US" altLang="ko-KR" sz="1200" dirty="0" smtClean="0"/>
              <a:t>())</a:t>
            </a:r>
            <a:r>
              <a:rPr lang="ko-KR" altLang="en-US" sz="1200" dirty="0" smtClean="0"/>
              <a:t>을 넣고 </a:t>
            </a:r>
            <a:r>
              <a:rPr lang="ko-KR" altLang="en-US" sz="1200" dirty="0" err="1" smtClean="0"/>
              <a:t>타임존</a:t>
            </a:r>
            <a:r>
              <a:rPr lang="ko-KR" altLang="en-US" sz="1200" dirty="0" smtClean="0"/>
              <a:t> 시간을 가져옴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91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–UTC class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 class</a:t>
            </a:r>
            <a:r>
              <a:rPr lang="ko-KR" altLang="en-US" dirty="0" smtClean="0"/>
              <a:t>는 슈퍼클래스 </a:t>
            </a:r>
            <a:r>
              <a:rPr lang="en-US" altLang="ko-KR" dirty="0" err="1" smtClean="0"/>
              <a:t>datetime.tzinfo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구현하여 사용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91880" y="3140967"/>
            <a:ext cx="4608512" cy="18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pytz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 ", type(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pytz.UTC</a:t>
            </a:r>
            <a:endParaRPr lang="en-US" altLang="ko-KR" sz="1000" dirty="0"/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pytz.UTC.zone</a:t>
            </a:r>
            <a:r>
              <a:rPr lang="en-US" altLang="ko-KR" sz="1000" dirty="0"/>
              <a:t> ", type(</a:t>
            </a:r>
            <a:r>
              <a:rPr lang="en-US" altLang="ko-KR" sz="1000" dirty="0" err="1"/>
              <a:t>pytz.UTC.zone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pytz.UTC.zone</a:t>
            </a:r>
            <a:endParaRPr lang="en-US" altLang="ko-KR" sz="1000" dirty="0"/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pytz.UTC.tzname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pytz.UTC.tzname</a:t>
            </a:r>
            <a:endParaRPr lang="en-US" altLang="ko-KR" sz="1000" dirty="0"/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formutc</a:t>
            </a:r>
            <a:r>
              <a:rPr lang="en-US" altLang="ko-KR" sz="1000" dirty="0"/>
              <a:t> method ", </a:t>
            </a:r>
            <a:r>
              <a:rPr lang="en-US" altLang="ko-KR" sz="1000" dirty="0" err="1"/>
              <a:t>pytz.UTC.fromutc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datetime.datetime.utcnow</a:t>
            </a:r>
            <a:r>
              <a:rPr lang="en-US" altLang="ko-KR" sz="1000" dirty="0"/>
              <a:t>())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30120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pytz.UTC</a:t>
            </a:r>
            <a:r>
              <a:rPr lang="en-US" altLang="ko-KR" sz="1000" dirty="0"/>
              <a:t>  &lt;class '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'&gt; UTC</a:t>
            </a:r>
          </a:p>
          <a:p>
            <a:r>
              <a:rPr lang="en-US" altLang="ko-KR" sz="1000" dirty="0" err="1"/>
              <a:t>pytz.UTC.zone</a:t>
            </a:r>
            <a:r>
              <a:rPr lang="en-US" altLang="ko-KR" sz="1000" dirty="0"/>
              <a:t>  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 UTC</a:t>
            </a:r>
          </a:p>
          <a:p>
            <a:r>
              <a:rPr lang="en-US" altLang="ko-KR" sz="1000" dirty="0" err="1"/>
              <a:t>pytz.UTC.tzname</a:t>
            </a:r>
            <a:r>
              <a:rPr lang="en-US" altLang="ko-KR" sz="1000" dirty="0"/>
              <a:t>  Asia/Seoul</a:t>
            </a:r>
          </a:p>
          <a:p>
            <a:r>
              <a:rPr lang="en-US" altLang="ko-KR" sz="1000" dirty="0" err="1"/>
              <a:t>pytz.UTC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formutc</a:t>
            </a:r>
            <a:r>
              <a:rPr lang="en-US" altLang="ko-KR" sz="1000" dirty="0"/>
              <a:t> method  2016-02-12 08:42:02.614000+00:00</a:t>
            </a:r>
          </a:p>
        </p:txBody>
      </p:sp>
    </p:spTree>
    <p:extLst>
      <p:ext uri="{BB962C8B-B14F-4D97-AF65-F5344CB8AC3E}">
        <p14:creationId xmlns:p14="http://schemas.microsoft.com/office/powerpoint/2010/main" val="29711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–UTC instance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en-US" altLang="ko-KR" dirty="0" err="1" smtClean="0"/>
              <a:t>utc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91880" y="3140967"/>
            <a:ext cx="5112568" cy="18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pytz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utc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pytz.utc</a:t>
            </a:r>
            <a:endParaRPr lang="en-US" altLang="ko-KR" sz="1000" dirty="0" smtClean="0"/>
          </a:p>
          <a:p>
            <a:r>
              <a:rPr lang="en-US" altLang="ko-KR" sz="1000" dirty="0" smtClean="0"/>
              <a:t>print "</a:t>
            </a:r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method ", </a:t>
            </a:r>
            <a:r>
              <a:rPr lang="en-US" altLang="ko-KR" sz="1000" dirty="0" err="1" smtClean="0"/>
              <a:t>utc.dst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datetime.datetime.utcnow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 smtClean="0"/>
              <a:t>print "</a:t>
            </a:r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utcoffset</a:t>
            </a:r>
            <a:r>
              <a:rPr lang="en-US" altLang="ko-KR" sz="1000" dirty="0" smtClean="0"/>
              <a:t> method ", </a:t>
            </a:r>
            <a:r>
              <a:rPr lang="en-US" altLang="ko-KR" sz="1000" dirty="0" err="1" smtClean="0"/>
              <a:t>utc.utcoffset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datetime.datetime.utcnow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 smtClean="0"/>
              <a:t>print "</a:t>
            </a:r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localize method ", </a:t>
            </a:r>
            <a:r>
              <a:rPr lang="en-US" altLang="ko-KR" sz="1000" dirty="0" err="1" smtClean="0"/>
              <a:t>utc.localize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datetime.datetime.utcnow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 smtClean="0"/>
              <a:t>print "</a:t>
            </a:r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normalize method ", </a:t>
            </a:r>
            <a:r>
              <a:rPr lang="en-US" altLang="ko-KR" sz="1000" dirty="0" err="1" smtClean="0"/>
              <a:t>utc.normalize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datetime.datetime.now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tz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pytz.timezone</a:t>
            </a:r>
            <a:r>
              <a:rPr lang="en-US" altLang="ko-KR" sz="1000" dirty="0" smtClean="0"/>
              <a:t>("Asia/Seoul")))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30120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method  0:00:00</a:t>
            </a:r>
          </a:p>
          <a:p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utcoffset</a:t>
            </a:r>
            <a:r>
              <a:rPr lang="en-US" altLang="ko-KR" sz="1000" dirty="0" smtClean="0"/>
              <a:t> method  0:00:00</a:t>
            </a:r>
          </a:p>
          <a:p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localize method  2016-02-12 08:42:02.614000+00:00</a:t>
            </a:r>
          </a:p>
          <a:p>
            <a:r>
              <a:rPr lang="en-US" altLang="ko-KR" sz="1000" dirty="0" err="1" smtClean="0"/>
              <a:t>pytz.utc</a:t>
            </a:r>
            <a:r>
              <a:rPr lang="en-US" altLang="ko-KR" sz="1000" dirty="0" smtClean="0"/>
              <a:t> normalize method  2016-02-12 08:42:02.614000+00:00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518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지역시간 산출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localize()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시간대 </a:t>
            </a:r>
            <a:r>
              <a:rPr lang="ko-KR" altLang="en-US" dirty="0"/>
              <a:t>보정이 없는</a:t>
            </a:r>
            <a:r>
              <a:rPr lang="en-US" altLang="ko-KR" dirty="0"/>
              <a:t>, </a:t>
            </a:r>
            <a:r>
              <a:rPr lang="ko-KR" altLang="en-US" dirty="0"/>
              <a:t>순수한 </a:t>
            </a:r>
            <a:r>
              <a:rPr lang="en-US" altLang="ko-KR" dirty="0" err="1"/>
              <a:t>datetime</a:t>
            </a:r>
            <a:r>
              <a:rPr lang="ko-KR" altLang="en-US" dirty="0"/>
              <a:t>을 지역화하는데 </a:t>
            </a:r>
            <a:r>
              <a:rPr lang="ko-KR" altLang="en-US" dirty="0" smtClean="0"/>
              <a:t>사용함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pytz.tzfile.Asia</a:t>
              </a:r>
              <a:r>
                <a:rPr lang="en-US" altLang="ko-KR" sz="1200" dirty="0">
                  <a:solidFill>
                    <a:schemeClr val="tx1"/>
                  </a:solidFill>
                </a:rPr>
                <a:t>/Seoul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91880" y="3140967"/>
            <a:ext cx="5112568" cy="18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pytz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 smtClean="0"/>
              <a:t>datetime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korean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('Asia/Seoul')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korean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datatime.tzinfo</a:t>
            </a:r>
            <a:r>
              <a:rPr lang="en-US" altLang="ko-KR" sz="1000" dirty="0"/>
              <a:t> subclass ",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(type(</a:t>
            </a:r>
            <a:r>
              <a:rPr lang="en-US" altLang="ko-KR" sz="1000" dirty="0" err="1"/>
              <a:t>korean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print " Asia/Seoul time zone ", </a:t>
            </a:r>
            <a:r>
              <a:rPr lang="en-US" altLang="ko-KR" sz="1000" dirty="0" err="1"/>
              <a:t>korean.localize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530120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&lt;class '</a:t>
            </a:r>
            <a:r>
              <a:rPr lang="en-US" altLang="ko-KR" sz="1000" dirty="0" err="1"/>
              <a:t>pytz.tzfile.Asia</a:t>
            </a:r>
            <a:r>
              <a:rPr lang="en-US" altLang="ko-KR" sz="1000" dirty="0"/>
              <a:t>/Seoul'&gt;</a:t>
            </a:r>
          </a:p>
          <a:p>
            <a:r>
              <a:rPr lang="en-US" altLang="ko-KR" sz="1000" dirty="0" err="1"/>
              <a:t>datatime.tzinfo</a:t>
            </a:r>
            <a:r>
              <a:rPr lang="en-US" altLang="ko-KR" sz="1000" dirty="0"/>
              <a:t> subclass  True</a:t>
            </a:r>
          </a:p>
          <a:p>
            <a:r>
              <a:rPr lang="en-US" altLang="ko-KR" sz="1000" dirty="0"/>
              <a:t> Asia/Seoul time zone  2016-02-12 18:16:39.029000+09:00</a:t>
            </a:r>
            <a:endParaRPr lang="en-US" altLang="ko-KR" sz="1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004048" y="3731406"/>
            <a:ext cx="1368152" cy="48968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48264" y="5531607"/>
            <a:ext cx="684076" cy="48968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11" idx="0"/>
          </p:cNvCxnSpPr>
          <p:nvPr/>
        </p:nvCxnSpPr>
        <p:spPr>
          <a:xfrm>
            <a:off x="5688124" y="4221088"/>
            <a:ext cx="1602178" cy="1310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4288" y="503235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타임존</a:t>
            </a:r>
            <a:r>
              <a:rPr lang="ko-KR" altLang="en-US" sz="1400" b="1" dirty="0" smtClean="0"/>
              <a:t> 일치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621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timezone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 </a:t>
            </a:r>
            <a:r>
              <a:rPr lang="en-US" altLang="ko-KR" dirty="0" err="1" smtClean="0"/>
              <a:t>datetime.datetime.astimezone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datetime.tzinfo</a:t>
            </a:r>
            <a:r>
              <a:rPr lang="ko-KR" altLang="en-US" dirty="0" smtClean="0"/>
              <a:t>의 구현클래스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매칭하여 </a:t>
            </a:r>
            <a:r>
              <a:rPr lang="ko-KR" altLang="en-US" dirty="0" err="1" smtClean="0"/>
              <a:t>타임존을</a:t>
            </a:r>
            <a:r>
              <a:rPr lang="ko-KR" altLang="en-US" dirty="0" smtClean="0"/>
              <a:t> 변경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3140967"/>
            <a:ext cx="5112568" cy="18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pytz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datatime.datetime.astimezone</a:t>
            </a:r>
            <a:r>
              <a:rPr lang="en-US" altLang="ko-KR" sz="1000" dirty="0"/>
              <a:t> normalize "</a:t>
            </a:r>
          </a:p>
          <a:p>
            <a:r>
              <a:rPr lang="en-US" altLang="ko-KR" sz="1000" dirty="0"/>
              <a:t>print "type ", </a:t>
            </a:r>
            <a:r>
              <a:rPr lang="en-US" altLang="ko-KR" sz="1000" dirty="0" err="1"/>
              <a:t>korean_dt.astimezone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('US/Eastern'))</a:t>
            </a:r>
          </a:p>
          <a:p>
            <a:r>
              <a:rPr lang="en-US" altLang="ko-KR" sz="1000" dirty="0"/>
              <a:t>eastern = </a:t>
            </a:r>
            <a:r>
              <a:rPr lang="en-US" altLang="ko-KR" sz="1000" dirty="0" err="1"/>
              <a:t>korean_dt.astimezone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('US/Eastern'))</a:t>
            </a:r>
          </a:p>
          <a:p>
            <a:r>
              <a:rPr lang="en-US" altLang="ko-KR" sz="1000" dirty="0"/>
              <a:t>print " time zone change ", eastern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30120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datatime.datetime.astimezone</a:t>
            </a:r>
            <a:r>
              <a:rPr lang="en-US" altLang="ko-KR" sz="1000" dirty="0"/>
              <a:t> normalize </a:t>
            </a:r>
          </a:p>
          <a:p>
            <a:r>
              <a:rPr lang="en-US" altLang="ko-KR" sz="1000" dirty="0"/>
              <a:t>type  2016-02-12 04:41:18.868000-05:00</a:t>
            </a:r>
          </a:p>
          <a:p>
            <a:r>
              <a:rPr lang="en-US" altLang="ko-KR" sz="1000" dirty="0"/>
              <a:t> time zone change  2016-02-12 04:41:18.868000-05:00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4048" y="3924482"/>
            <a:ext cx="1080120" cy="7392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6448" y="5517233"/>
            <a:ext cx="711696" cy="3379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5512296" y="4663737"/>
            <a:ext cx="31812" cy="853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51571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타임존변경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6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dirty="0"/>
              <a:t> </a:t>
            </a:r>
            <a:r>
              <a:rPr lang="en-US" altLang="ko-KR" dirty="0" err="1" smtClean="0"/>
              <a:t>datetime.now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ko-KR" altLang="en-US" sz="3200" dirty="0" smtClean="0"/>
              <a:t>현재의 </a:t>
            </a:r>
            <a:r>
              <a:rPr lang="ko-KR" altLang="en-US" sz="3200" dirty="0" err="1"/>
              <a:t>타임존에</a:t>
            </a:r>
            <a:r>
              <a:rPr lang="ko-KR" altLang="en-US" sz="3200" dirty="0"/>
              <a:t> </a:t>
            </a:r>
            <a:r>
              <a:rPr lang="en-US" altLang="ko-KR" sz="3200" dirty="0"/>
              <a:t>date</a:t>
            </a:r>
            <a:r>
              <a:rPr lang="ko-KR" altLang="en-US" sz="3200" dirty="0"/>
              <a:t>와 </a:t>
            </a:r>
            <a:r>
              <a:rPr lang="en-US" altLang="ko-KR" sz="3200" dirty="0"/>
              <a:t>time</a:t>
            </a:r>
            <a:r>
              <a:rPr lang="ko-KR" altLang="en-US" sz="3200" dirty="0"/>
              <a:t>을 </a:t>
            </a:r>
            <a:r>
              <a:rPr lang="ko-KR" altLang="en-US" sz="3200" dirty="0" smtClean="0"/>
              <a:t>보여줘서 오류가 발생하므로 </a:t>
            </a:r>
            <a:r>
              <a:rPr lang="en-US" altLang="ko-KR" sz="3200" dirty="0" smtClean="0"/>
              <a:t>normalize()</a:t>
            </a:r>
            <a:r>
              <a:rPr lang="ko-KR" altLang="en-US" sz="3200" dirty="0" smtClean="0"/>
              <a:t>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이용하여 조정해야 함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852937"/>
            <a:ext cx="439248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# local time </a:t>
            </a:r>
            <a:r>
              <a:rPr lang="ko-KR" altLang="en-US" sz="1000" dirty="0"/>
              <a:t>구하기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서울 </a:t>
            </a:r>
            <a:r>
              <a:rPr lang="en-US" altLang="ko-KR" sz="1000" dirty="0"/>
              <a:t>date time </a:t>
            </a:r>
            <a:r>
              <a:rPr lang="ko-KR" altLang="en-US" sz="1000" dirty="0"/>
              <a:t>구하기</a:t>
            </a:r>
          </a:p>
          <a:p>
            <a:r>
              <a:rPr lang="en-US" altLang="ko-KR" sz="1000" dirty="0" err="1"/>
              <a:t>seoul_tz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('Asia/Seoul')</a:t>
            </a:r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time zone ",</a:t>
            </a:r>
            <a:r>
              <a:rPr lang="en-US" altLang="ko-KR" sz="1000" dirty="0" err="1"/>
              <a:t>seoul_tz</a:t>
            </a:r>
            <a:endParaRPr lang="en-US" altLang="ko-KR" sz="1000" dirty="0"/>
          </a:p>
          <a:p>
            <a:r>
              <a:rPr lang="en-US" altLang="ko-KR" sz="1000" dirty="0" err="1"/>
              <a:t>seoul_dt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seoul_tz.localize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seoul_dt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평양 </a:t>
            </a:r>
            <a:r>
              <a:rPr lang="en-US" altLang="ko-KR" sz="1000" dirty="0"/>
              <a:t>date time</a:t>
            </a:r>
            <a:r>
              <a:rPr lang="ko-KR" altLang="en-US" sz="1000" dirty="0"/>
              <a:t>으로  구하기</a:t>
            </a:r>
          </a:p>
          <a:p>
            <a:r>
              <a:rPr lang="en-US" altLang="ko-KR" sz="1000" dirty="0" err="1"/>
              <a:t>pyongyang_tz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pytz.timezone</a:t>
            </a:r>
            <a:r>
              <a:rPr lang="en-US" altLang="ko-KR" sz="1000" dirty="0"/>
              <a:t>('Asia/Pyongyang')</a:t>
            </a:r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pyongyang</a:t>
            </a:r>
            <a:r>
              <a:rPr lang="en-US" altLang="ko-KR" sz="1000" dirty="0"/>
              <a:t> time zone ", </a:t>
            </a:r>
            <a:r>
              <a:rPr lang="en-US" altLang="ko-KR" sz="1000" dirty="0" err="1"/>
              <a:t>pyongyang_tz</a:t>
            </a:r>
            <a:endParaRPr lang="en-US" altLang="ko-KR" sz="1000" dirty="0"/>
          </a:p>
          <a:p>
            <a:r>
              <a:rPr lang="en-US" altLang="ko-KR" sz="1000" dirty="0" err="1"/>
              <a:t>pyongyang_dt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pyongyang_tz.localize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</a:t>
            </a:r>
            <a:r>
              <a:rPr lang="en-US" altLang="ko-KR" sz="1000" dirty="0" err="1"/>
              <a:t>pyongyang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pyongyang_dt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before = </a:t>
            </a:r>
            <a:r>
              <a:rPr lang="en-US" altLang="ko-KR" sz="1000" dirty="0" err="1"/>
              <a:t>pyongyang_tz.normalize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pyongyang_dt</a:t>
            </a:r>
            <a:r>
              <a:rPr lang="en-US" altLang="ko-KR" sz="1000" dirty="0"/>
              <a:t> - </a:t>
            </a:r>
            <a:r>
              <a:rPr lang="en-US" altLang="ko-KR" sz="1000" dirty="0" err="1"/>
              <a:t>datetime.timedelta</a:t>
            </a:r>
            <a:r>
              <a:rPr lang="en-US" altLang="ko-KR" sz="1000" dirty="0"/>
              <a:t>(minutes=30))</a:t>
            </a:r>
          </a:p>
          <a:p>
            <a:r>
              <a:rPr lang="en-US" altLang="ko-KR" sz="1000" dirty="0"/>
              <a:t>print " </a:t>
            </a:r>
            <a:r>
              <a:rPr lang="ko-KR" altLang="en-US" sz="1000" dirty="0"/>
              <a:t>실제 평양 시간 조정 </a:t>
            </a:r>
            <a:r>
              <a:rPr lang="en-US" altLang="ko-KR" sz="1000" dirty="0"/>
              <a:t>", </a:t>
            </a:r>
            <a:r>
              <a:rPr lang="en-US" altLang="ko-KR" sz="1000" dirty="0" smtClean="0"/>
              <a:t>before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평양 </a:t>
            </a:r>
            <a:r>
              <a:rPr lang="en-US" altLang="ko-KR" sz="1000" dirty="0"/>
              <a:t>date time</a:t>
            </a:r>
            <a:r>
              <a:rPr lang="ko-KR" altLang="en-US" sz="1000" dirty="0"/>
              <a:t>를 </a:t>
            </a:r>
            <a:r>
              <a:rPr lang="en-US" altLang="ko-KR" sz="1000" dirty="0"/>
              <a:t>UTC</a:t>
            </a:r>
            <a:r>
              <a:rPr lang="ko-KR" altLang="en-US" sz="1000" dirty="0"/>
              <a:t>로 구하기</a:t>
            </a:r>
          </a:p>
          <a:p>
            <a:r>
              <a:rPr lang="en-US" altLang="ko-KR" sz="1000" dirty="0"/>
              <a:t>after = </a:t>
            </a:r>
            <a:r>
              <a:rPr lang="en-US" altLang="ko-KR" sz="1000" dirty="0" err="1"/>
              <a:t>pyongyang_tz.normalize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tz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pytz.utc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print " </a:t>
            </a:r>
            <a:r>
              <a:rPr lang="ko-KR" altLang="en-US" sz="1000" dirty="0"/>
              <a:t>실제 평양시간 조정</a:t>
            </a:r>
            <a:r>
              <a:rPr lang="en-US" altLang="ko-KR" sz="1000" dirty="0"/>
              <a:t>", after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947253" y="313224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</a:t>
            </a:r>
            <a:r>
              <a:rPr lang="ko-KR" altLang="en-US" sz="1200" b="1" dirty="0" err="1" smtClean="0"/>
              <a:t>타임존이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Asia/Seoul </a:t>
            </a:r>
            <a:r>
              <a:rPr lang="ko-KR" altLang="en-US" sz="1200" b="1" dirty="0" smtClean="0"/>
              <a:t>로 인식하여 처리되어 평양 시간이 오류가 발생함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평양시간은 서울시간보다 </a:t>
            </a:r>
            <a:r>
              <a:rPr lang="en-US" altLang="ko-KR" sz="1200" b="1" dirty="0" smtClean="0"/>
              <a:t>30</a:t>
            </a:r>
            <a:r>
              <a:rPr lang="ko-KR" altLang="en-US" sz="1200" b="1" dirty="0" smtClean="0"/>
              <a:t>분이 빠름</a:t>
            </a:r>
            <a:endParaRPr lang="en-US" altLang="ko-KR" sz="12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915816" y="4365104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3"/>
            <a:endCxn id="6" idx="1"/>
          </p:cNvCxnSpPr>
          <p:nvPr/>
        </p:nvCxnSpPr>
        <p:spPr>
          <a:xfrm flipV="1">
            <a:off x="4644008" y="3363078"/>
            <a:ext cx="303245" cy="1218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8881" y="5013176"/>
            <a:ext cx="4320480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47253" y="5129897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#</a:t>
            </a:r>
            <a:r>
              <a:rPr lang="ko-KR" altLang="en-US" sz="1000" dirty="0" smtClean="0"/>
              <a:t>처리결과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time zone  Asia/Seoul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seoul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 2016-02-15 09:19:47.034000+09:00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pyongyang</a:t>
            </a:r>
            <a:r>
              <a:rPr lang="en-US" altLang="ko-KR" sz="1000" dirty="0"/>
              <a:t> time zone  Asia/Pyongyang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pyongyang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 2016-02-15 09:19:47.034000+08:30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실제 평양 시간 조정  </a:t>
            </a:r>
            <a:r>
              <a:rPr lang="en-US" altLang="ko-KR" sz="1000" dirty="0"/>
              <a:t>2016-02-15 08:49:47.034000+08:30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실제 평양시간 조정 </a:t>
            </a:r>
            <a:r>
              <a:rPr lang="en-US" altLang="ko-KR" sz="1000" dirty="0"/>
              <a:t>2016-02-15 08:49:47.034000+08:30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9544" y="4044111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timedelta</a:t>
            </a:r>
            <a:r>
              <a:rPr lang="ko-KR" altLang="en-US" sz="1200" b="1" dirty="0" smtClean="0"/>
              <a:t>로 수정하거나 지역시간을 </a:t>
            </a:r>
            <a:r>
              <a:rPr lang="en-US" altLang="ko-KR" sz="1200" b="1" dirty="0" smtClean="0"/>
              <a:t>normalize()</a:t>
            </a:r>
            <a:r>
              <a:rPr lang="ko-KR" altLang="en-US" sz="1200" b="1" dirty="0" err="1" smtClean="0"/>
              <a:t>메소드를</a:t>
            </a:r>
            <a:r>
              <a:rPr lang="ko-KR" altLang="en-US" sz="1200" b="1" dirty="0" smtClean="0"/>
              <a:t> 이용하여 처음부터 처리</a:t>
            </a:r>
            <a:endParaRPr lang="en-US" altLang="ko-KR" sz="1200" b="1" dirty="0" smtClean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 flipV="1">
            <a:off x="4669361" y="4274944"/>
            <a:ext cx="370183" cy="1422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-2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8998"/>
              </p:ext>
            </p:extLst>
          </p:nvPr>
        </p:nvGraphicFramePr>
        <p:xfrm>
          <a:off x="827584" y="2276872"/>
          <a:ext cx="7416824" cy="2016224"/>
        </p:xfrm>
        <a:graphic>
          <a:graphicData uri="http://schemas.openxmlformats.org/drawingml/2006/table">
            <a:tbl>
              <a:tblPr/>
              <a:tblGrid>
                <a:gridCol w="2448272"/>
                <a:gridCol w="4968552"/>
              </a:tblGrid>
              <a:tr h="4590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70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time.strptime</a:t>
                      </a:r>
                      <a:r>
                        <a:rPr lang="en-US" altLang="ko-KR" sz="1200" dirty="0" smtClean="0"/>
                        <a:t>(string[, format])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문자열로 받아 특정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15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>
                          <a:effectLst/>
                        </a:rPr>
                        <a:t>time.strftime</a:t>
                      </a:r>
                      <a:r>
                        <a:rPr lang="en-US" altLang="ko-KR" sz="1200" dirty="0" smtClean="0">
                          <a:effectLst/>
                        </a:rPr>
                        <a:t>(format[, t])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을 받아 특정 문자열로 전환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strftime</a:t>
            </a:r>
            <a:r>
              <a:rPr lang="en-US" altLang="ko-KR" dirty="0"/>
              <a:t>() and </a:t>
            </a:r>
            <a:r>
              <a:rPr lang="en-US" altLang="ko-KR" dirty="0" err="1"/>
              <a:t>strptime</a:t>
            </a:r>
            <a:r>
              <a:rPr lang="en-US" altLang="ko-KR" dirty="0" smtClean="0"/>
              <a:t>() - 1</a:t>
            </a:r>
            <a:r>
              <a:rPr lang="en-US" altLang="ko-KR" dirty="0"/>
              <a:t>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0706"/>
              </p:ext>
            </p:extLst>
          </p:nvPr>
        </p:nvGraphicFramePr>
        <p:xfrm>
          <a:off x="539552" y="1988839"/>
          <a:ext cx="7848873" cy="4344491"/>
        </p:xfrm>
        <a:graphic>
          <a:graphicData uri="http://schemas.openxmlformats.org/drawingml/2006/table">
            <a:tbl>
              <a:tblPr/>
              <a:tblGrid>
                <a:gridCol w="1440160"/>
                <a:gridCol w="3528392"/>
                <a:gridCol w="2880321"/>
              </a:tblGrid>
              <a:tr h="2774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Directive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Meaning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%a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 이름 약자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effectLst/>
                        </a:rPr>
                        <a:t>Sun, Mon, ..., Sat (en_US);</a:t>
                      </a:r>
                    </a:p>
                    <a:p>
                      <a:pPr algn="l"/>
                      <a:r>
                        <a:rPr lang="fr-FR" sz="1000" dirty="0">
                          <a:effectLst/>
                        </a:rPr>
                        <a:t>So, Mo, ..., Sa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%A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 전체 이름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Sunday, Monday, ..., Saturday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Sonntag, Montag, ..., </a:t>
                      </a:r>
                      <a:r>
                        <a:rPr lang="en-US" sz="1000" dirty="0" err="1">
                          <a:effectLst/>
                        </a:rPr>
                        <a:t>Samstag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%w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요일에 대한 숫자 표현 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 is Sunday and 6 is Saturday.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0, 1, ..., 6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%d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day</a:t>
                      </a:r>
                      <a:r>
                        <a:rPr lang="en-US" altLang="ko-KR" sz="1000" dirty="0" smtClean="0">
                          <a:effectLst/>
                        </a:rPr>
                        <a:t>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01, 02, ..., 31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%b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월 이름 약자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 dirty="0">
                          <a:effectLst/>
                        </a:rPr>
                        <a:t>Jan, Feb, ..., Dec (en_US);</a:t>
                      </a:r>
                    </a:p>
                    <a:p>
                      <a:pPr algn="l"/>
                      <a:r>
                        <a:rPr lang="nl-NL" sz="1000" dirty="0">
                          <a:effectLst/>
                        </a:rPr>
                        <a:t>Jan, Feb, ..., Dez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%B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월 전체 이름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January, February, ..., December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 err="1">
                          <a:effectLst/>
                        </a:rPr>
                        <a:t>Januar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Februar</a:t>
                      </a:r>
                      <a:r>
                        <a:rPr lang="en-US" sz="1000" dirty="0">
                          <a:effectLst/>
                        </a:rPr>
                        <a:t>, ..., </a:t>
                      </a:r>
                      <a:r>
                        <a:rPr lang="en-US" sz="1000" dirty="0" err="1">
                          <a:effectLst/>
                        </a:rPr>
                        <a:t>Dezember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%m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Month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01, 02, ..., 12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%y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세기 없는 년도 </a:t>
                      </a:r>
                      <a:r>
                        <a:rPr lang="en-US" altLang="ko-KR" sz="1000" dirty="0" smtClean="0">
                          <a:effectLst/>
                        </a:rPr>
                        <a:t>as </a:t>
                      </a:r>
                      <a:r>
                        <a:rPr lang="en-US" sz="1000" dirty="0" smtClean="0">
                          <a:effectLst/>
                        </a:rPr>
                        <a:t>a </a:t>
                      </a:r>
                      <a:r>
                        <a:rPr lang="en-US" sz="1000" dirty="0">
                          <a:effectLst/>
                        </a:rPr>
                        <a:t>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00, 01, ..., 99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%Y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Year with century as a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0001, 0002, ..., 2013, 2014, ..., 9998, 9999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%H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Hour (24-hour clock)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00, 01, ..., 23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%I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Hour (12-hour clock)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01, 02, ..., 12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%p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equivalent of either AM or PM.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>
                          <a:effectLst/>
                        </a:rPr>
                        <a:t>AM, PM (en_US);</a:t>
                      </a:r>
                    </a:p>
                    <a:p>
                      <a:pPr algn="l"/>
                      <a:r>
                        <a:rPr lang="de-DE" sz="1000">
                          <a:effectLst/>
                        </a:rPr>
                        <a:t>am, pm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%M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>
                          <a:effectLst/>
                        </a:rPr>
                        <a:t>Minute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strftime</a:t>
            </a:r>
            <a:r>
              <a:rPr lang="en-US" altLang="ko-KR" dirty="0"/>
              <a:t>() and </a:t>
            </a:r>
            <a:r>
              <a:rPr lang="en-US" altLang="ko-KR" dirty="0" err="1"/>
              <a:t>strptime</a:t>
            </a:r>
            <a:r>
              <a:rPr lang="en-US" altLang="ko-KR" dirty="0" smtClean="0"/>
              <a:t>() -2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272"/>
              </p:ext>
            </p:extLst>
          </p:nvPr>
        </p:nvGraphicFramePr>
        <p:xfrm>
          <a:off x="539552" y="2060850"/>
          <a:ext cx="7848873" cy="4248471"/>
        </p:xfrm>
        <a:graphic>
          <a:graphicData uri="http://schemas.openxmlformats.org/drawingml/2006/table">
            <a:tbl>
              <a:tblPr/>
              <a:tblGrid>
                <a:gridCol w="1440160"/>
                <a:gridCol w="3744416"/>
                <a:gridCol w="2664297"/>
              </a:tblGrid>
              <a:tr h="3032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Directive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Meaning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%S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Second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%f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Microsecond as a decimal number, zero-padded on the left.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000000, 000001, ..., 999999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%z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UTC offset in the form +HHMM or -HHMM (empty string if the the object is naive).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(empty), +0000, -0400, +1030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%Z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Time zone name (empty string if the object is naive).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(empty), UTC, EST, CST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%j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Day of the year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001, 002, ..., 366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9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%U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Week number of the year (Sunday as the first day of the week) as a zero padded decimal number. All days in a new year preceding the first Sunday are considered to be in week 0.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9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%W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Week number of the year (Monday as the first day of the week) as a decimal number. All days in a new year preceding the first Monday are considered to be in week 0.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00, 01, ..., 53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%c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appropriate date and time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effectLst/>
                        </a:rPr>
                        <a:t>Tue Aug 16 21:30:00 1988 (en_US);</a:t>
                      </a:r>
                    </a:p>
                    <a:p>
                      <a:pPr algn="l"/>
                      <a:r>
                        <a:rPr lang="fr-FR" sz="1000" dirty="0">
                          <a:effectLst/>
                        </a:rPr>
                        <a:t>Di 16 Aug 21:30:00 1988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9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%x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appropriate date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08/16/88 (None);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08/16/1988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16.08.1988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%X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appropriate time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21:30:00 (en_US);</a:t>
                      </a:r>
                    </a:p>
                    <a:p>
                      <a:pPr algn="l"/>
                      <a:r>
                        <a:rPr lang="en-US" sz="1000">
                          <a:effectLst/>
                        </a:rPr>
                        <a:t>21:30:00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%%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 literal '%' character.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%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59971</TotalTime>
  <Words>3901</Words>
  <Application>Microsoft Office PowerPoint</Application>
  <PresentationFormat>화면 슬라이드 쇼(4:3)</PresentationFormat>
  <Paragraphs>946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가을</vt:lpstr>
      <vt:lpstr>Python  날짜</vt:lpstr>
      <vt:lpstr>time Module</vt:lpstr>
      <vt:lpstr>Time 용어 정리</vt:lpstr>
      <vt:lpstr>Function -1</vt:lpstr>
      <vt:lpstr>Function 예시 -1.1</vt:lpstr>
      <vt:lpstr>Function 예시 -1.2</vt:lpstr>
      <vt:lpstr>Function -2</vt:lpstr>
      <vt:lpstr>strftime() and strptime() - 1 </vt:lpstr>
      <vt:lpstr>strftime() and strptime() -2 </vt:lpstr>
      <vt:lpstr>time.struct_time class</vt:lpstr>
      <vt:lpstr>Instance variable</vt:lpstr>
      <vt:lpstr>Instance method</vt:lpstr>
      <vt:lpstr>datetime Module</vt:lpstr>
      <vt:lpstr>datetime Moduel class</vt:lpstr>
      <vt:lpstr>모듈 구조</vt:lpstr>
      <vt:lpstr>호출 구조</vt:lpstr>
      <vt:lpstr> datetime .date  class</vt:lpstr>
      <vt:lpstr>datetime.date</vt:lpstr>
      <vt:lpstr>클래스 구조</vt:lpstr>
      <vt:lpstr>Class variable</vt:lpstr>
      <vt:lpstr>Class method</vt:lpstr>
      <vt:lpstr>instance variable</vt:lpstr>
      <vt:lpstr>instance method</vt:lpstr>
      <vt:lpstr>Operator</vt:lpstr>
      <vt:lpstr>Julian 계산 후 odianal 변환</vt:lpstr>
      <vt:lpstr>예시</vt:lpstr>
      <vt:lpstr> datetime . time  class</vt:lpstr>
      <vt:lpstr>Datetime.time</vt:lpstr>
      <vt:lpstr>클래스 구조</vt:lpstr>
      <vt:lpstr>Class variable</vt:lpstr>
      <vt:lpstr>instance variable</vt:lpstr>
      <vt:lpstr>instance method</vt:lpstr>
      <vt:lpstr>Time 처리 예시</vt:lpstr>
      <vt:lpstr> datetime . datetime  class</vt:lpstr>
      <vt:lpstr>datetime.datetime</vt:lpstr>
      <vt:lpstr>클래스 구조</vt:lpstr>
      <vt:lpstr>Class variable</vt:lpstr>
      <vt:lpstr>Class method</vt:lpstr>
      <vt:lpstr>instance variable</vt:lpstr>
      <vt:lpstr>instance method</vt:lpstr>
      <vt:lpstr>datetime format 예시</vt:lpstr>
      <vt:lpstr>strftime()  예시</vt:lpstr>
      <vt:lpstr>strptime() 예시</vt:lpstr>
      <vt:lpstr> datetime . timedelta class</vt:lpstr>
      <vt:lpstr>Timedelta 생성자</vt:lpstr>
      <vt:lpstr>Timedelta instance 변수</vt:lpstr>
      <vt:lpstr>Timedelta 메소드</vt:lpstr>
      <vt:lpstr>Timedelta 세팅하여 date예시</vt:lpstr>
      <vt:lpstr>Datatime에서 timedelta 예시</vt:lpstr>
      <vt:lpstr>Utcoffset()에서 timedelta 예시</vt:lpstr>
      <vt:lpstr> datetime . tzinfo class</vt:lpstr>
      <vt:lpstr>datetime.tzinfo</vt:lpstr>
      <vt:lpstr>abstract base 클래스 </vt:lpstr>
      <vt:lpstr>Subclass 재정의</vt:lpstr>
      <vt:lpstr>Subclass 활용 예시</vt:lpstr>
      <vt:lpstr> pytz Module</vt:lpstr>
      <vt:lpstr>Pytz 모듈 설명</vt:lpstr>
      <vt:lpstr>variable</vt:lpstr>
      <vt:lpstr>function</vt:lpstr>
      <vt:lpstr>Pytz모듈 –datetime.tzinfo 적용</vt:lpstr>
      <vt:lpstr>Pytz 모듈 적용</vt:lpstr>
      <vt:lpstr>Pytz모듈 Timezone 가져오기</vt:lpstr>
      <vt:lpstr>Pytz모듈 –UTC class 실행</vt:lpstr>
      <vt:lpstr>Pytz모듈 –UTC instance 실행</vt:lpstr>
      <vt:lpstr>Pytz모듈 –지역시간 산출 </vt:lpstr>
      <vt:lpstr>Pytz모듈 –timezone변경</vt:lpstr>
      <vt:lpstr>Pytz모듈 –timezone 오류 처리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655</cp:revision>
  <dcterms:created xsi:type="dcterms:W3CDTF">2015-12-01T07:34:30Z</dcterms:created>
  <dcterms:modified xsi:type="dcterms:W3CDTF">2016-02-15T09:16:33Z</dcterms:modified>
</cp:coreProperties>
</file>