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42"/>
  </p:notesMasterIdLst>
  <p:sldIdLst>
    <p:sldId id="256" r:id="rId2"/>
    <p:sldId id="1318" r:id="rId3"/>
    <p:sldId id="1319" r:id="rId4"/>
    <p:sldId id="1334" r:id="rId5"/>
    <p:sldId id="1324" r:id="rId6"/>
    <p:sldId id="1325" r:id="rId7"/>
    <p:sldId id="1326" r:id="rId8"/>
    <p:sldId id="1239" r:id="rId9"/>
    <p:sldId id="1313" r:id="rId10"/>
    <p:sldId id="1315" r:id="rId11"/>
    <p:sldId id="1316" r:id="rId12"/>
    <p:sldId id="1317" r:id="rId13"/>
    <p:sldId id="1328" r:id="rId14"/>
    <p:sldId id="1329" r:id="rId15"/>
    <p:sldId id="1320" r:id="rId16"/>
    <p:sldId id="1321" r:id="rId17"/>
    <p:sldId id="1314" r:id="rId18"/>
    <p:sldId id="1322" r:id="rId19"/>
    <p:sldId id="1330" r:id="rId20"/>
    <p:sldId id="1333" r:id="rId21"/>
    <p:sldId id="1332" r:id="rId22"/>
    <p:sldId id="1331" r:id="rId23"/>
    <p:sldId id="1323" r:id="rId24"/>
    <p:sldId id="1327" r:id="rId25"/>
    <p:sldId id="1335" r:id="rId26"/>
    <p:sldId id="1336" r:id="rId27"/>
    <p:sldId id="1337" r:id="rId28"/>
    <p:sldId id="1338" r:id="rId29"/>
    <p:sldId id="1339" r:id="rId30"/>
    <p:sldId id="1341" r:id="rId31"/>
    <p:sldId id="1342" r:id="rId32"/>
    <p:sldId id="1343" r:id="rId33"/>
    <p:sldId id="1345" r:id="rId34"/>
    <p:sldId id="1344" r:id="rId35"/>
    <p:sldId id="1340" r:id="rId36"/>
    <p:sldId id="1348" r:id="rId37"/>
    <p:sldId id="1346" r:id="rId38"/>
    <p:sldId id="1347" r:id="rId39"/>
    <p:sldId id="1351" r:id="rId40"/>
    <p:sldId id="1353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9512" autoAdjust="0"/>
  </p:normalViewPr>
  <p:slideViewPr>
    <p:cSldViewPr>
      <p:cViewPr>
        <p:scale>
          <a:sx n="82" d="100"/>
          <a:sy n="82" d="100"/>
        </p:scale>
        <p:origin x="-178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32F91E3-6848-45B1-B3B1-BFB9DDE78390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908720"/>
            <a:ext cx="757956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8800" dirty="0" smtClean="0"/>
              <a:t>Python</a:t>
            </a:r>
            <a:r>
              <a:rPr lang="ko-KR" altLang="en-US" sz="8800" dirty="0" smtClean="0"/>
              <a:t> </a:t>
            </a:r>
            <a:r>
              <a:rPr lang="en-US" altLang="ko-KR" sz="8800" dirty="0" smtClean="0"/>
              <a:t/>
            </a:r>
            <a:br>
              <a:rPr lang="en-US" altLang="ko-KR" sz="8800" dirty="0" smtClean="0"/>
            </a:br>
            <a:r>
              <a:rPr lang="en-US" altLang="ko-KR" sz="8800" dirty="0" smtClean="0"/>
              <a:t>operator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3600" dirty="0" smtClean="0"/>
              <a:t>version 2.x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산술연산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 smtClean="0"/>
              <a:t>operator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Operator </a:t>
            </a:r>
            <a:r>
              <a:rPr lang="ko-KR" altLang="en-US" dirty="0" smtClean="0"/>
              <a:t>모듈을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해서 사용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36724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operator as op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10</a:t>
            </a:r>
          </a:p>
          <a:p>
            <a:r>
              <a:rPr lang="en-US" altLang="ko-KR" sz="1200" dirty="0"/>
              <a:t>print(" operator module ")</a:t>
            </a:r>
          </a:p>
          <a:p>
            <a:r>
              <a:rPr lang="en-US" altLang="ko-KR" sz="1200" dirty="0"/>
              <a:t>print(" add : ",</a:t>
            </a:r>
            <a:r>
              <a:rPr lang="en-US" altLang="ko-KR" sz="1200" dirty="0" err="1"/>
              <a:t>op.add</a:t>
            </a:r>
            <a:r>
              <a:rPr lang="en-US" altLang="ko-KR" sz="1200" dirty="0"/>
              <a:t>(i,1))</a:t>
            </a:r>
          </a:p>
          <a:p>
            <a:r>
              <a:rPr lang="en-US" altLang="ko-KR" sz="1200" dirty="0"/>
              <a:t>print(" sub : ",</a:t>
            </a:r>
            <a:r>
              <a:rPr lang="en-US" altLang="ko-KR" sz="1200" dirty="0" err="1"/>
              <a:t>op.sub</a:t>
            </a:r>
            <a:r>
              <a:rPr lang="en-US" altLang="ko-KR" sz="1200" dirty="0"/>
              <a:t>(i,1))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: ",</a:t>
            </a:r>
            <a:r>
              <a:rPr lang="en-US" altLang="ko-KR" sz="1200" dirty="0" err="1"/>
              <a:t>op.mul</a:t>
            </a:r>
            <a:r>
              <a:rPr lang="en-US" altLang="ko-KR" sz="1200" dirty="0"/>
              <a:t>(i,10))</a:t>
            </a:r>
          </a:p>
          <a:p>
            <a:r>
              <a:rPr lang="en-US" altLang="ko-KR" sz="1200" dirty="0"/>
              <a:t>print(" div : ",</a:t>
            </a:r>
            <a:r>
              <a:rPr lang="en-US" altLang="ko-KR" sz="1200" dirty="0" err="1"/>
              <a:t>op.div</a:t>
            </a:r>
            <a:r>
              <a:rPr lang="en-US" altLang="ko-KR" sz="1200" dirty="0"/>
              <a:t>(i,10))</a:t>
            </a:r>
          </a:p>
          <a:p>
            <a:r>
              <a:rPr lang="en-US" altLang="ko-KR" sz="1200" dirty="0"/>
              <a:t>print(" div : ",</a:t>
            </a:r>
            <a:r>
              <a:rPr lang="en-US" altLang="ko-KR" sz="1200" dirty="0" err="1"/>
              <a:t>op.floordiv</a:t>
            </a:r>
            <a:r>
              <a:rPr lang="en-US" altLang="ko-KR" sz="1200" dirty="0"/>
              <a:t>(i,3))</a:t>
            </a:r>
          </a:p>
          <a:p>
            <a:r>
              <a:rPr lang="en-US" altLang="ko-KR" sz="1200" dirty="0"/>
              <a:t>print(" true div : ", </a:t>
            </a:r>
            <a:r>
              <a:rPr lang="en-US" altLang="ko-KR" sz="1200" dirty="0" err="1"/>
              <a:t>op.truediv</a:t>
            </a:r>
            <a:r>
              <a:rPr lang="en-US" altLang="ko-KR" sz="1200" dirty="0"/>
              <a:t>(i,3))</a:t>
            </a:r>
          </a:p>
          <a:p>
            <a:r>
              <a:rPr lang="en-US" altLang="ko-KR" sz="1200" dirty="0"/>
              <a:t>print(" mod div : ",op.mod(i,3))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 : ", "N/A")</a:t>
            </a:r>
          </a:p>
          <a:p>
            <a:r>
              <a:rPr lang="en-US" altLang="ko-KR" sz="1200" dirty="0"/>
              <a:t>print(" power   : ",</a:t>
            </a:r>
            <a:r>
              <a:rPr lang="en-US" altLang="ko-KR" sz="1200" dirty="0" err="1"/>
              <a:t>op.pow</a:t>
            </a:r>
            <a:r>
              <a:rPr lang="en-US" altLang="ko-KR" sz="1200" dirty="0"/>
              <a:t>(i,3))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365104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operator module </a:t>
            </a:r>
          </a:p>
          <a:p>
            <a:r>
              <a:rPr lang="en-US" altLang="ko-KR" sz="1200" dirty="0"/>
              <a:t>(' add : ', 11)</a:t>
            </a:r>
          </a:p>
          <a:p>
            <a:r>
              <a:rPr lang="en-US" altLang="ko-KR" sz="1200" dirty="0"/>
              <a:t>(' sub : ', 9)</a:t>
            </a:r>
          </a:p>
          <a:p>
            <a:r>
              <a:rPr lang="en-US" altLang="ko-KR" sz="1200" dirty="0"/>
              <a:t>('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: ', 100)</a:t>
            </a:r>
          </a:p>
          <a:p>
            <a:r>
              <a:rPr lang="en-US" altLang="ko-KR" sz="1200" dirty="0"/>
              <a:t>(' div : ', 1)</a:t>
            </a:r>
          </a:p>
          <a:p>
            <a:r>
              <a:rPr lang="en-US" altLang="ko-KR" sz="1200" dirty="0"/>
              <a:t>(' div : ', 3)</a:t>
            </a:r>
          </a:p>
          <a:p>
            <a:r>
              <a:rPr lang="en-US" altLang="ko-KR" sz="1200" dirty="0"/>
              <a:t>(' true div : ', 3.3333333333333335)</a:t>
            </a:r>
          </a:p>
          <a:p>
            <a:r>
              <a:rPr lang="en-US" altLang="ko-KR" sz="1200" dirty="0"/>
              <a:t>(' mod div : ', 1)</a:t>
            </a:r>
          </a:p>
          <a:p>
            <a:r>
              <a:rPr lang="en-US" altLang="ko-KR" sz="1200" dirty="0"/>
              <a:t>('  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 : ', 'N/A')</a:t>
            </a:r>
          </a:p>
          <a:p>
            <a:r>
              <a:rPr lang="en-US" altLang="ko-KR" sz="1200" dirty="0"/>
              <a:t>(' power   : ', 1000)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60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산술</a:t>
            </a:r>
            <a:r>
              <a:rPr lang="ko-KR" altLang="en-US" dirty="0" smtClean="0"/>
              <a:t>연산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Int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special method </a:t>
            </a:r>
            <a:r>
              <a:rPr lang="ko-KR" altLang="en-US" dirty="0" smtClean="0"/>
              <a:t>이용해 계산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36724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10</a:t>
            </a:r>
          </a:p>
          <a:p>
            <a:r>
              <a:rPr lang="en-US" altLang="ko-KR" sz="1200" dirty="0"/>
              <a:t>print(" special method   ")</a:t>
            </a:r>
          </a:p>
          <a:p>
            <a:r>
              <a:rPr lang="en-US" altLang="ko-KR" sz="1200" dirty="0"/>
              <a:t>print(" add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.__add__(1))</a:t>
            </a:r>
          </a:p>
          <a:p>
            <a:r>
              <a:rPr lang="en-US" altLang="ko-KR" sz="1200" dirty="0"/>
              <a:t>print(" sub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.__sub__(1))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__(10))</a:t>
            </a:r>
          </a:p>
          <a:p>
            <a:r>
              <a:rPr lang="en-US" altLang="ko-KR" sz="1200" dirty="0"/>
              <a:t>print(" div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.__div__(10))</a:t>
            </a:r>
          </a:p>
          <a:p>
            <a:r>
              <a:rPr lang="en-US" altLang="ko-KR" sz="1200" dirty="0"/>
              <a:t>print(" floor div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floordiv</a:t>
            </a:r>
            <a:r>
              <a:rPr lang="en-US" altLang="ko-KR" sz="1200" dirty="0"/>
              <a:t>__(3))</a:t>
            </a:r>
          </a:p>
          <a:p>
            <a:r>
              <a:rPr lang="en-US" altLang="ko-KR" sz="1200" dirty="0"/>
              <a:t>print(" true div 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truediv</a:t>
            </a:r>
            <a:r>
              <a:rPr lang="en-US" altLang="ko-KR" sz="1200" dirty="0"/>
              <a:t>__(3))</a:t>
            </a:r>
          </a:p>
          <a:p>
            <a:r>
              <a:rPr lang="en-US" altLang="ko-KR" sz="1200" dirty="0"/>
              <a:t>print(" mod div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.__mod__(3))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 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__(3))</a:t>
            </a:r>
          </a:p>
          <a:p>
            <a:r>
              <a:rPr lang="en-US" altLang="ko-KR" sz="1200" dirty="0"/>
              <a:t>print(" power   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.__pow__(3))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365104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special method   </a:t>
            </a:r>
          </a:p>
          <a:p>
            <a:r>
              <a:rPr lang="en-US" altLang="ko-KR" sz="1200" dirty="0"/>
              <a:t>(' add : ', 11)</a:t>
            </a:r>
          </a:p>
          <a:p>
            <a:r>
              <a:rPr lang="en-US" altLang="ko-KR" sz="1200" dirty="0"/>
              <a:t>(' sub : ', 9)</a:t>
            </a:r>
          </a:p>
          <a:p>
            <a:r>
              <a:rPr lang="en-US" altLang="ko-KR" sz="1200" dirty="0"/>
              <a:t>('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: ', 100)</a:t>
            </a:r>
          </a:p>
          <a:p>
            <a:r>
              <a:rPr lang="en-US" altLang="ko-KR" sz="1200" dirty="0"/>
              <a:t>(' div : ', 1)</a:t>
            </a:r>
          </a:p>
          <a:p>
            <a:r>
              <a:rPr lang="en-US" altLang="ko-KR" sz="1200" dirty="0"/>
              <a:t>(' floor div : ', 3)</a:t>
            </a:r>
          </a:p>
          <a:p>
            <a:r>
              <a:rPr lang="en-US" altLang="ko-KR" sz="1200" dirty="0"/>
              <a:t>(' true div : ', 3.3333333333333335)</a:t>
            </a:r>
          </a:p>
          <a:p>
            <a:r>
              <a:rPr lang="en-US" altLang="ko-KR" sz="1200" dirty="0"/>
              <a:t>(' mod div : ', 1)</a:t>
            </a:r>
          </a:p>
          <a:p>
            <a:r>
              <a:rPr lang="en-US" altLang="ko-KR" sz="1200" dirty="0"/>
              <a:t>('  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 : ', (3, 1))</a:t>
            </a:r>
          </a:p>
          <a:p>
            <a:r>
              <a:rPr lang="en-US" altLang="ko-KR" sz="1200" dirty="0"/>
              <a:t>(' power   : ', 1000)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925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산술</a:t>
            </a:r>
            <a:r>
              <a:rPr lang="ko-KR" altLang="en-US" dirty="0" smtClean="0"/>
              <a:t>연산 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연산</a:t>
            </a:r>
            <a:r>
              <a:rPr lang="ko-KR" altLang="en-US" dirty="0"/>
              <a:t>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문법의 연산자 이용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36724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10</a:t>
            </a:r>
          </a:p>
          <a:p>
            <a:r>
              <a:rPr lang="en-US" altLang="ko-KR" sz="1200" dirty="0"/>
              <a:t>print(" operator   ")</a:t>
            </a:r>
          </a:p>
          <a:p>
            <a:r>
              <a:rPr lang="en-US" altLang="ko-KR" sz="1200" dirty="0"/>
              <a:t>print(" add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+ 1)</a:t>
            </a:r>
          </a:p>
          <a:p>
            <a:r>
              <a:rPr lang="en-US" altLang="ko-KR" sz="1200" dirty="0"/>
              <a:t>print(" sub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- 1)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* 10)</a:t>
            </a:r>
          </a:p>
          <a:p>
            <a:r>
              <a:rPr lang="en-US" altLang="ko-KR" sz="1200" dirty="0"/>
              <a:t>print(" div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/ 10)</a:t>
            </a:r>
          </a:p>
          <a:p>
            <a:r>
              <a:rPr lang="en-US" altLang="ko-KR" sz="1200" dirty="0"/>
              <a:t>print(" floor div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// 3)</a:t>
            </a:r>
          </a:p>
          <a:p>
            <a:r>
              <a:rPr lang="en-US" altLang="ko-KR" sz="1200" dirty="0"/>
              <a:t>print(" true div 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/ 3.0)</a:t>
            </a:r>
          </a:p>
          <a:p>
            <a:r>
              <a:rPr lang="en-US" altLang="ko-KR" sz="1200" dirty="0"/>
              <a:t>print(" mod div : ",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% 3)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 : ", 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3))</a:t>
            </a:r>
          </a:p>
          <a:p>
            <a:r>
              <a:rPr lang="en-US" altLang="ko-KR" sz="1200" dirty="0"/>
              <a:t>print(" power   : ",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** 3 )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005064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operator   </a:t>
            </a:r>
          </a:p>
          <a:p>
            <a:r>
              <a:rPr lang="en-US" altLang="ko-KR" sz="1200" dirty="0"/>
              <a:t>(' add : ', 11)</a:t>
            </a:r>
          </a:p>
          <a:p>
            <a:r>
              <a:rPr lang="en-US" altLang="ko-KR" sz="1200" dirty="0"/>
              <a:t>(' sub : ', 9)</a:t>
            </a:r>
          </a:p>
          <a:p>
            <a:r>
              <a:rPr lang="en-US" altLang="ko-KR" sz="1200" dirty="0"/>
              <a:t>(' </a:t>
            </a:r>
            <a:r>
              <a:rPr lang="en-US" altLang="ko-KR" sz="1200" dirty="0" err="1"/>
              <a:t>mul</a:t>
            </a:r>
            <a:r>
              <a:rPr lang="en-US" altLang="ko-KR" sz="1200" dirty="0"/>
              <a:t> : ', 100)</a:t>
            </a:r>
          </a:p>
          <a:p>
            <a:r>
              <a:rPr lang="en-US" altLang="ko-KR" sz="1200" dirty="0"/>
              <a:t>(' div : ', 1)</a:t>
            </a:r>
          </a:p>
          <a:p>
            <a:r>
              <a:rPr lang="en-US" altLang="ko-KR" sz="1200" dirty="0"/>
              <a:t>(' floor div : ', 3)</a:t>
            </a:r>
          </a:p>
          <a:p>
            <a:r>
              <a:rPr lang="en-US" altLang="ko-KR" sz="1200" dirty="0"/>
              <a:t>(' true div : ', 3.3333333333333335)</a:t>
            </a:r>
          </a:p>
          <a:p>
            <a:r>
              <a:rPr lang="en-US" altLang="ko-KR" sz="1200" dirty="0"/>
              <a:t>(' mod div : ', 1)</a:t>
            </a:r>
          </a:p>
          <a:p>
            <a:r>
              <a:rPr lang="en-US" altLang="ko-KR" sz="1200" dirty="0"/>
              <a:t>('  </a:t>
            </a:r>
            <a:r>
              <a:rPr lang="en-US" altLang="ko-KR" sz="1200" dirty="0" err="1"/>
              <a:t>divmod</a:t>
            </a:r>
            <a:r>
              <a:rPr lang="en-US" altLang="ko-KR" sz="1200" dirty="0"/>
              <a:t> : ', (3, 1))</a:t>
            </a:r>
          </a:p>
          <a:p>
            <a:r>
              <a:rPr lang="en-US" altLang="ko-KR" sz="1200" dirty="0"/>
              <a:t>(' power   : ', 1000)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64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</a:t>
            </a:r>
            <a:r>
              <a:rPr lang="ko-KR" altLang="en-US" dirty="0" smtClean="0"/>
              <a:t>연산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역방향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수학적인 산출연산에 대한 역방향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제공 계산결과는 </a:t>
            </a:r>
            <a:r>
              <a:rPr lang="ko-KR" altLang="en-US" dirty="0" err="1" smtClean="0"/>
              <a:t>정방향과</a:t>
            </a:r>
            <a:r>
              <a:rPr lang="ko-KR" altLang="en-US" dirty="0" smtClean="0"/>
              <a:t> 동일 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20029"/>
              </p:ext>
            </p:extLst>
          </p:nvPr>
        </p:nvGraphicFramePr>
        <p:xfrm>
          <a:off x="755576" y="2708920"/>
          <a:ext cx="7776864" cy="3432769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add(a,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y.__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radd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__(x)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sub(a,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kumimoji="0"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.__</a:t>
                      </a:r>
                      <a:r>
                        <a:rPr kumimoji="0"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rsub</a:t>
                      </a:r>
                      <a:r>
                        <a:rPr kumimoji="0"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*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mul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y.__</a:t>
                      </a:r>
                      <a:r>
                        <a:rPr kumimoji="0" 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rmul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  <a:endParaRPr kumimoji="0"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effectLst/>
                        </a:rPr>
                        <a:t>div(a</a:t>
                      </a:r>
                      <a:r>
                        <a:rPr lang="en-US" altLang="ko-KR" sz="1000" dirty="0" smtClean="0">
                          <a:effectLst/>
                        </a:rPr>
                        <a:t>, b)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y.__</a:t>
                      </a:r>
                      <a:r>
                        <a:rPr kumimoji="0" 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rdiv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  <a:endParaRPr kumimoji="0"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>
                          <a:effectLst/>
                        </a:rPr>
                        <a:t>truediv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y.__</a:t>
                      </a:r>
                      <a:r>
                        <a:rPr kumimoji="0" 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rtruediv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  <a:endParaRPr kumimoji="0"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4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floor 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x //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floordiv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y.__</a:t>
                      </a:r>
                      <a:r>
                        <a:rPr kumimoji="0" 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rfloordiv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  <a:endParaRPr kumimoji="0"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modulo (remainder)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%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mod(a,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y.__</a:t>
                      </a:r>
                      <a:r>
                        <a:rPr kumimoji="0" 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rmod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  <a:endParaRPr kumimoji="0"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floor division </a:t>
                      </a:r>
                      <a:r>
                        <a:rPr lang="en-US" sz="1000" b="0" i="1">
                          <a:effectLst/>
                          <a:latin typeface="Constantia"/>
                        </a:rPr>
                        <a:t>&amp;</a:t>
                      </a:r>
                      <a:r>
                        <a:rPr lang="en-US" sz="1000">
                          <a:effectLst/>
                        </a:rPr>
                        <a:t> modulo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divmod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N/A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y.__</a:t>
                      </a:r>
                      <a:r>
                        <a:rPr kumimoji="0" 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rdivmod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  <a:endParaRPr kumimoji="0"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raise to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**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pow(a, 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y.__</a:t>
                      </a:r>
                      <a:r>
                        <a:rPr kumimoji="0" lang="en-US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rpow</a:t>
                      </a:r>
                      <a:r>
                        <a:rPr kumimoji="0" 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__(x)</a:t>
                      </a:r>
                      <a:endParaRPr kumimoji="0" 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9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산술연산 </a:t>
            </a:r>
            <a:r>
              <a:rPr lang="ko-KR" altLang="en-US" dirty="0" smtClean="0"/>
              <a:t>역방향 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사칙연산이 </a:t>
            </a:r>
            <a:r>
              <a:rPr lang="ko-KR" altLang="en-US" dirty="0" err="1" smtClean="0"/>
              <a:t>정방향이나</a:t>
            </a:r>
            <a:r>
              <a:rPr lang="ko-KR" altLang="en-US" dirty="0" smtClean="0"/>
              <a:t> 역방향이나 계산은 동일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36724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print(" right hand operator ")</a:t>
            </a:r>
          </a:p>
          <a:p>
            <a:r>
              <a:rPr lang="en-US" altLang="ko-KR" sz="1200" dirty="0"/>
              <a:t>print(" x + y ", (8).__</a:t>
            </a:r>
            <a:r>
              <a:rPr lang="en-US" altLang="ko-KR" sz="1200" dirty="0" err="1"/>
              <a:t>radd</a:t>
            </a:r>
            <a:r>
              <a:rPr lang="en-US" altLang="ko-KR" sz="1200" dirty="0"/>
              <a:t>__(2))</a:t>
            </a:r>
          </a:p>
          <a:p>
            <a:r>
              <a:rPr lang="en-US" altLang="ko-KR" sz="1200" dirty="0"/>
              <a:t>print(" x + y ", (2).__add__(8))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print(" x ** y ", (3).__</a:t>
            </a:r>
            <a:r>
              <a:rPr lang="en-US" altLang="ko-KR" sz="1200" dirty="0" err="1"/>
              <a:t>rpow</a:t>
            </a:r>
            <a:r>
              <a:rPr lang="en-US" altLang="ko-KR" sz="1200" dirty="0"/>
              <a:t>__(2))</a:t>
            </a:r>
          </a:p>
          <a:p>
            <a:r>
              <a:rPr lang="en-US" altLang="ko-KR" sz="1200" dirty="0"/>
              <a:t>print(" x ** y ", (2).__pow__(3))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365104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200" dirty="0"/>
              <a:t> right hand operator </a:t>
            </a:r>
          </a:p>
          <a:p>
            <a:r>
              <a:rPr lang="es-ES" altLang="ko-KR" sz="1200" dirty="0"/>
              <a:t>(' x + y ', 10)</a:t>
            </a:r>
          </a:p>
          <a:p>
            <a:r>
              <a:rPr lang="es-ES" altLang="ko-KR" sz="1200" dirty="0"/>
              <a:t>(' x + y ', 10)</a:t>
            </a:r>
          </a:p>
          <a:p>
            <a:r>
              <a:rPr lang="es-ES" altLang="ko-KR" sz="1200" dirty="0"/>
              <a:t>(' x ** y ', 8)</a:t>
            </a:r>
          </a:p>
          <a:p>
            <a:r>
              <a:rPr lang="es-ES" altLang="ko-KR" sz="1200" dirty="0"/>
              <a:t>(' x ** y ', 8</a:t>
            </a:r>
            <a:r>
              <a:rPr lang="es-ES" altLang="ko-KR" sz="1200" dirty="0" smtClean="0"/>
              <a:t>)</a:t>
            </a:r>
            <a:endParaRPr lang="es-E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895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비트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비트연산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비트연산에 대해서는 실제 </a:t>
            </a:r>
            <a:r>
              <a:rPr lang="ko-KR" altLang="en-US" dirty="0" smtClean="0"/>
              <a:t>숫자의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가지고 연산</a:t>
            </a:r>
            <a:endParaRPr lang="en-US" altLang="ko-KR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98042"/>
              </p:ext>
            </p:extLst>
          </p:nvPr>
        </p:nvGraphicFramePr>
        <p:xfrm>
          <a:off x="971600" y="3068960"/>
          <a:ext cx="7416825" cy="2973521"/>
        </p:xfrm>
        <a:graphic>
          <a:graphicData uri="http://schemas.openxmlformats.org/drawingml/2006/table">
            <a:tbl>
              <a:tblPr/>
              <a:tblGrid>
                <a:gridCol w="1749251"/>
                <a:gridCol w="1469371"/>
                <a:gridCol w="4198203"/>
              </a:tblGrid>
              <a:tr h="2972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effectLst/>
                        </a:rPr>
                        <a:t>설명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left bit-shift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&lt;&lt;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y</a:t>
                      </a:r>
                      <a:r>
                        <a:rPr lang="ko-KR" altLang="en-US" sz="1000" dirty="0" smtClean="0">
                          <a:effectLst/>
                        </a:rPr>
                        <a:t>만큼 왼쪽으로 </a:t>
                      </a:r>
                      <a:r>
                        <a:rPr lang="en-US" altLang="ko-KR" sz="1000" dirty="0" smtClean="0">
                          <a:effectLst/>
                        </a:rPr>
                        <a:t>bit </a:t>
                      </a:r>
                      <a:r>
                        <a:rPr lang="ko-KR" altLang="en-US" sz="1000" dirty="0" smtClean="0">
                          <a:effectLst/>
                        </a:rPr>
                        <a:t>이동 </a:t>
                      </a:r>
                      <a:r>
                        <a:rPr lang="en-US" altLang="ko-KR" sz="1000" dirty="0" smtClean="0">
                          <a:effectLst/>
                        </a:rPr>
                        <a:t>: </a:t>
                      </a:r>
                      <a:r>
                        <a:rPr lang="ko-KR" altLang="en-US" sz="1000" dirty="0" smtClean="0">
                          <a:effectLst/>
                        </a:rPr>
                        <a:t>산식은 </a:t>
                      </a:r>
                      <a:r>
                        <a:rPr lang="en-US" altLang="ko-KR" sz="1000" dirty="0" smtClean="0">
                          <a:effectLst/>
                        </a:rPr>
                        <a:t>(x * (2** y) )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right bit-shift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&gt;&gt;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y</a:t>
                      </a:r>
                      <a:r>
                        <a:rPr lang="ko-KR" altLang="en-US" sz="1000" dirty="0" smtClean="0">
                          <a:effectLst/>
                        </a:rPr>
                        <a:t>만큼 오른쪽으로 </a:t>
                      </a:r>
                      <a:r>
                        <a:rPr lang="en-US" altLang="ko-KR" sz="1000" dirty="0" smtClean="0">
                          <a:effectLst/>
                        </a:rPr>
                        <a:t>bit </a:t>
                      </a:r>
                      <a:r>
                        <a:rPr lang="ko-KR" altLang="en-US" sz="1000" dirty="0" smtClean="0">
                          <a:effectLst/>
                        </a:rPr>
                        <a:t>이동 </a:t>
                      </a:r>
                      <a:r>
                        <a:rPr lang="en-US" altLang="ko-KR" sz="1000" dirty="0" smtClean="0">
                          <a:effectLst/>
                        </a:rPr>
                        <a:t>: </a:t>
                      </a:r>
                      <a:r>
                        <a:rPr lang="ko-KR" altLang="en-US" sz="1000" dirty="0" smtClean="0">
                          <a:effectLst/>
                        </a:rPr>
                        <a:t>산식은 </a:t>
                      </a:r>
                      <a:r>
                        <a:rPr lang="en-US" altLang="ko-KR" sz="1000" dirty="0" smtClean="0">
                          <a:effectLst/>
                        </a:rPr>
                        <a:t>(x </a:t>
                      </a:r>
                      <a:r>
                        <a:rPr lang="en-US" altLang="ko-KR" sz="1000" baseline="0" dirty="0" smtClean="0">
                          <a:effectLst/>
                        </a:rPr>
                        <a:t> // </a:t>
                      </a:r>
                      <a:r>
                        <a:rPr lang="en-US" altLang="ko-KR" sz="1000" dirty="0" smtClean="0">
                          <a:effectLst/>
                        </a:rPr>
                        <a:t>(2** y) )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bitwise and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&amp;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x</a:t>
                      </a:r>
                      <a:r>
                        <a:rPr lang="ko-KR" altLang="en-US" sz="1000" dirty="0" smtClean="0">
                          <a:effectLst/>
                        </a:rPr>
                        <a:t>와 </a:t>
                      </a:r>
                      <a:r>
                        <a:rPr lang="en-US" altLang="ko-KR" sz="1000" dirty="0" smtClean="0">
                          <a:effectLst/>
                        </a:rPr>
                        <a:t>y</a:t>
                      </a:r>
                      <a:r>
                        <a:rPr lang="ko-KR" altLang="en-US" sz="1000" dirty="0" smtClean="0">
                          <a:effectLst/>
                        </a:rPr>
                        <a:t>이 동일한 </a:t>
                      </a:r>
                      <a:r>
                        <a:rPr lang="ko-KR" altLang="en-US" sz="1000" dirty="0" err="1" smtClean="0">
                          <a:effectLst/>
                        </a:rPr>
                        <a:t>비트값만</a:t>
                      </a:r>
                      <a:r>
                        <a:rPr lang="en-US" altLang="ko-KR" sz="1000" dirty="0" smtClean="0">
                          <a:effectLst/>
                        </a:rPr>
                        <a:t>(1 </a:t>
                      </a:r>
                      <a:r>
                        <a:rPr lang="ko-KR" altLang="en-US" sz="1000" dirty="0" smtClean="0">
                          <a:effectLst/>
                        </a:rPr>
                        <a:t>또는 </a:t>
                      </a:r>
                      <a:r>
                        <a:rPr lang="en-US" altLang="ko-KR" sz="1000" dirty="0" smtClean="0">
                          <a:effectLst/>
                        </a:rPr>
                        <a:t>0)</a:t>
                      </a:r>
                      <a:r>
                        <a:rPr lang="ko-KR" altLang="en-US" sz="1000" dirty="0" smtClean="0">
                          <a:effectLst/>
                        </a:rPr>
                        <a:t> 남고 동일하지 않으면  </a:t>
                      </a:r>
                      <a:r>
                        <a:rPr lang="en-US" altLang="ko-KR" sz="1000" dirty="0" smtClean="0">
                          <a:effectLst/>
                        </a:rPr>
                        <a:t>0 </a:t>
                      </a:r>
                      <a:r>
                        <a:rPr lang="ko-KR" altLang="en-US" sz="1000" dirty="0" smtClean="0">
                          <a:effectLst/>
                        </a:rPr>
                        <a:t>처리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bitwise xor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^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x</a:t>
                      </a:r>
                      <a:r>
                        <a:rPr lang="ko-KR" altLang="en-US" sz="1000" dirty="0" smtClean="0">
                          <a:effectLst/>
                        </a:rPr>
                        <a:t>와 </a:t>
                      </a:r>
                      <a:r>
                        <a:rPr lang="en-US" altLang="ko-KR" sz="1000" dirty="0" smtClean="0">
                          <a:effectLst/>
                        </a:rPr>
                        <a:t>y</a:t>
                      </a:r>
                      <a:r>
                        <a:rPr lang="ko-KR" altLang="en-US" sz="1000" dirty="0" smtClean="0">
                          <a:effectLst/>
                        </a:rPr>
                        <a:t>에서  서로 대응되지 않는 값만 남김 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bitwise or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|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x</a:t>
                      </a:r>
                      <a:r>
                        <a:rPr lang="ko-KR" altLang="en-US" sz="1000" dirty="0" smtClean="0">
                          <a:effectLst/>
                        </a:rPr>
                        <a:t>와 </a:t>
                      </a:r>
                      <a:r>
                        <a:rPr lang="en-US" altLang="ko-KR" sz="1000" dirty="0" smtClean="0">
                          <a:effectLst/>
                        </a:rPr>
                        <a:t>y</a:t>
                      </a:r>
                      <a:r>
                        <a:rPr lang="ko-KR" altLang="en-US" sz="1000" dirty="0" smtClean="0">
                          <a:effectLst/>
                        </a:rPr>
                        <a:t>에서 </a:t>
                      </a:r>
                      <a:r>
                        <a:rPr lang="en-US" altLang="ko-KR" sz="1000" dirty="0" smtClean="0">
                          <a:effectLst/>
                        </a:rPr>
                        <a:t>1</a:t>
                      </a:r>
                      <a:r>
                        <a:rPr lang="ko-KR" altLang="en-US" sz="1000" dirty="0" smtClean="0">
                          <a:effectLst/>
                        </a:rPr>
                        <a:t>이 있는 값은 </a:t>
                      </a:r>
                      <a:r>
                        <a:rPr lang="en-US" altLang="ko-KR" sz="1000" dirty="0" smtClean="0">
                          <a:effectLst/>
                        </a:rPr>
                        <a:t>1</a:t>
                      </a:r>
                      <a:r>
                        <a:rPr lang="ko-KR" altLang="en-US" sz="1000" dirty="0" smtClean="0">
                          <a:effectLst/>
                        </a:rPr>
                        <a:t>로 처리</a:t>
                      </a:r>
                      <a:r>
                        <a:rPr lang="ko-KR" altLang="en-US" sz="1000" baseline="0" dirty="0" smtClean="0">
                          <a:effectLst/>
                        </a:rPr>
                        <a:t>  </a:t>
                      </a:r>
                      <a:r>
                        <a:rPr lang="en-US" altLang="ko-KR" sz="1000" baseline="0" dirty="0" smtClean="0">
                          <a:effectLst/>
                        </a:rPr>
                        <a:t>0</a:t>
                      </a:r>
                      <a:r>
                        <a:rPr lang="ko-KR" altLang="en-US" sz="1000" baseline="0" dirty="0" smtClean="0">
                          <a:effectLst/>
                        </a:rPr>
                        <a:t>이 동일한 경우 </a:t>
                      </a:r>
                      <a:r>
                        <a:rPr lang="en-US" altLang="ko-KR" sz="1000" baseline="0" dirty="0" smtClean="0">
                          <a:effectLst/>
                        </a:rPr>
                        <a:t>0 </a:t>
                      </a:r>
                      <a:r>
                        <a:rPr lang="ko-KR" altLang="en-US" sz="1000" baseline="0" dirty="0" smtClean="0">
                          <a:effectLst/>
                        </a:rPr>
                        <a:t>처리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604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Bitwise Inversion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~ a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smtClean="0">
                          <a:effectLst/>
                        </a:rPr>
                        <a:t>  a</a:t>
                      </a:r>
                      <a:r>
                        <a:rPr lang="ko-KR" altLang="en-US" sz="1000" dirty="0" smtClean="0">
                          <a:effectLst/>
                        </a:rPr>
                        <a:t>의 </a:t>
                      </a:r>
                      <a:r>
                        <a:rPr lang="ko-KR" altLang="en-US" sz="1000" dirty="0" err="1" smtClean="0">
                          <a:effectLst/>
                        </a:rPr>
                        <a:t>비트를</a:t>
                      </a:r>
                      <a:r>
                        <a:rPr lang="ko-KR" altLang="en-US" sz="1000" dirty="0" smtClean="0">
                          <a:effectLst/>
                        </a:rPr>
                        <a:t> 반대로 표시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</a:t>
            </a:r>
            <a:r>
              <a:rPr lang="ko-KR" altLang="en-US" dirty="0"/>
              <a:t>트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,operator </a:t>
            </a:r>
            <a:r>
              <a:rPr lang="ko-KR" altLang="en-US" dirty="0" smtClean="0"/>
              <a:t>모듈내의 함수와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메소드간의</a:t>
            </a:r>
            <a:r>
              <a:rPr lang="ko-KR" altLang="en-US" dirty="0" smtClean="0"/>
              <a:t> 관계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6992"/>
              </p:ext>
            </p:extLst>
          </p:nvPr>
        </p:nvGraphicFramePr>
        <p:xfrm>
          <a:off x="683568" y="3068960"/>
          <a:ext cx="7776864" cy="2556481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2540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1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left bit-shift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&lt;&lt;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lshift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lshift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right bit-shift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&gt;&gt;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rshift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rshift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bitwise 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&amp;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and_(a,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__and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bitwise 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^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xor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2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bitwise 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|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or_(a,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__or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12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Bitwise Inversion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~ a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invert(a)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altLang="ko-KR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__invert</a:t>
                      </a:r>
                      <a:r>
                        <a:rPr lang="en-US" altLang="ko-KR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t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7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비트 </a:t>
            </a:r>
            <a:r>
              <a:rPr lang="ko-KR" altLang="en-US" dirty="0" smtClean="0"/>
              <a:t>연산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비트연</a:t>
            </a:r>
            <a:r>
              <a:rPr lang="ko-KR" altLang="en-US" dirty="0"/>
              <a:t>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276872"/>
            <a:ext cx="3672408" cy="432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Import operator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print(" 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 x * (2**y)  ")</a:t>
            </a:r>
          </a:p>
          <a:p>
            <a:r>
              <a:rPr lang="en-US" altLang="ko-KR" sz="1000" dirty="0"/>
              <a:t>print(" &lt;&lt;         : ", 10 &lt;&lt; 2)</a:t>
            </a:r>
          </a:p>
          <a:p>
            <a:r>
              <a:rPr lang="en-US" altLang="ko-KR" sz="1000" dirty="0"/>
              <a:t>print(" 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     : ", </a:t>
            </a:r>
            <a:r>
              <a:rPr lang="en-US" altLang="ko-KR" sz="1000" dirty="0" err="1"/>
              <a:t>op.lshift</a:t>
            </a:r>
            <a:r>
              <a:rPr lang="en-US" altLang="ko-KR" sz="1000" dirty="0"/>
              <a:t>(10,2))</a:t>
            </a:r>
          </a:p>
          <a:p>
            <a:r>
              <a:rPr lang="en-US" altLang="ko-KR" sz="1000" dirty="0"/>
              <a:t>print(" __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__ : ", (10).__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__(2))</a:t>
            </a:r>
          </a:p>
          <a:p>
            <a:r>
              <a:rPr lang="en-US" altLang="ko-KR" sz="1000" dirty="0"/>
              <a:t>print(" 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 x // (2**y)  ")</a:t>
            </a:r>
          </a:p>
          <a:p>
            <a:r>
              <a:rPr lang="en-US" altLang="ko-KR" sz="1000" dirty="0"/>
              <a:t>print(" &gt;&gt;         : ", 10 &gt;&gt; 2)</a:t>
            </a:r>
          </a:p>
          <a:p>
            <a:r>
              <a:rPr lang="en-US" altLang="ko-KR" sz="1000" dirty="0"/>
              <a:t>print(" 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     : ", </a:t>
            </a:r>
            <a:r>
              <a:rPr lang="en-US" altLang="ko-KR" sz="1000" dirty="0" err="1"/>
              <a:t>op.rshift</a:t>
            </a:r>
            <a:r>
              <a:rPr lang="en-US" altLang="ko-KR" sz="1000" dirty="0"/>
              <a:t>(10,2))</a:t>
            </a:r>
          </a:p>
          <a:p>
            <a:r>
              <a:rPr lang="en-US" altLang="ko-KR" sz="1000" dirty="0"/>
              <a:t>print(" __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__ : ", (10).__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__(2))</a:t>
            </a:r>
          </a:p>
          <a:p>
            <a:r>
              <a:rPr lang="en-US" altLang="ko-KR" sz="1000" dirty="0"/>
              <a:t>print(" bit and ", 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(10), 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(2))</a:t>
            </a:r>
          </a:p>
          <a:p>
            <a:r>
              <a:rPr lang="en-US" altLang="ko-KR" sz="1000" dirty="0"/>
              <a:t>print(" &amp;           : ", 10 &amp; 2)</a:t>
            </a:r>
          </a:p>
          <a:p>
            <a:r>
              <a:rPr lang="en-US" altLang="ko-KR" sz="1000" dirty="0"/>
              <a:t>print(" and_(a, b)  : ", </a:t>
            </a:r>
            <a:r>
              <a:rPr lang="en-US" altLang="ko-KR" sz="1000" dirty="0" err="1"/>
              <a:t>op.and</a:t>
            </a:r>
            <a:r>
              <a:rPr lang="en-US" altLang="ko-KR" sz="1000" dirty="0"/>
              <a:t>_(10,2))</a:t>
            </a:r>
          </a:p>
          <a:p>
            <a:r>
              <a:rPr lang="en-US" altLang="ko-KR" sz="1000" dirty="0"/>
              <a:t>print("</a:t>
            </a:r>
            <a:r>
              <a:rPr lang="en-US" altLang="ko-KR" sz="1000" dirty="0" err="1"/>
              <a:t>x.__and</a:t>
            </a:r>
            <a:r>
              <a:rPr lang="en-US" altLang="ko-KR" sz="1000" dirty="0"/>
              <a:t>__(y) : ", (10).__and__(2))</a:t>
            </a:r>
          </a:p>
          <a:p>
            <a:r>
              <a:rPr lang="en-US" altLang="ko-KR" sz="1000" dirty="0"/>
              <a:t>print(" bit or ", 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(10), 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(4))</a:t>
            </a:r>
          </a:p>
          <a:p>
            <a:r>
              <a:rPr lang="en-US" altLang="ko-KR" sz="1000" dirty="0"/>
              <a:t>print(" |           : ", 10 | 4)</a:t>
            </a:r>
          </a:p>
          <a:p>
            <a:r>
              <a:rPr lang="en-US" altLang="ko-KR" sz="1000" dirty="0"/>
              <a:t>print(" or_(a, b)   : ", </a:t>
            </a:r>
            <a:r>
              <a:rPr lang="en-US" altLang="ko-KR" sz="1000" dirty="0" err="1"/>
              <a:t>op.or</a:t>
            </a:r>
            <a:r>
              <a:rPr lang="en-US" altLang="ko-KR" sz="1000" dirty="0"/>
              <a:t>_(10,4))</a:t>
            </a:r>
          </a:p>
          <a:p>
            <a:r>
              <a:rPr lang="en-US" altLang="ko-KR" sz="1000" dirty="0"/>
              <a:t>print("</a:t>
            </a:r>
            <a:r>
              <a:rPr lang="en-US" altLang="ko-KR" sz="1000" dirty="0" err="1"/>
              <a:t>x.__or</a:t>
            </a:r>
            <a:r>
              <a:rPr lang="en-US" altLang="ko-KR" sz="1000" dirty="0"/>
              <a:t>__(y)  : ", (10).__or__(4))</a:t>
            </a:r>
          </a:p>
          <a:p>
            <a:r>
              <a:rPr lang="en-US" altLang="ko-KR" sz="1000" dirty="0"/>
              <a:t>print(" bit 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(10), 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(6))</a:t>
            </a:r>
          </a:p>
          <a:p>
            <a:r>
              <a:rPr lang="en-US" altLang="ko-KR" sz="1000" dirty="0"/>
              <a:t>print(" ^            : ", 10 ^ 6)</a:t>
            </a:r>
          </a:p>
          <a:p>
            <a:r>
              <a:rPr lang="en-US" altLang="ko-KR" sz="1000" dirty="0"/>
              <a:t>print(" 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(a, b)    : ", </a:t>
            </a:r>
            <a:r>
              <a:rPr lang="en-US" altLang="ko-KR" sz="1000" dirty="0" err="1"/>
              <a:t>op.xor</a:t>
            </a:r>
            <a:r>
              <a:rPr lang="en-US" altLang="ko-KR" sz="1000" dirty="0"/>
              <a:t>(10,6))</a:t>
            </a:r>
          </a:p>
          <a:p>
            <a:r>
              <a:rPr lang="en-US" altLang="ko-KR" sz="1000" dirty="0"/>
              <a:t>print("x.__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__(y)  : ", (10).__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__(6</a:t>
            </a:r>
            <a:r>
              <a:rPr lang="en-US" altLang="ko-KR" sz="1000" dirty="0" smtClean="0"/>
              <a:t>))</a:t>
            </a:r>
          </a:p>
          <a:p>
            <a:r>
              <a:rPr lang="en-US" altLang="ko-KR" sz="1000" dirty="0"/>
              <a:t>print(" bit inversion ", </a:t>
            </a:r>
            <a:r>
              <a:rPr lang="en-US" altLang="ko-KR" sz="1000" dirty="0" err="1"/>
              <a:t>oct</a:t>
            </a:r>
            <a:r>
              <a:rPr lang="en-US" altLang="ko-KR" sz="1000" dirty="0"/>
              <a:t>(10))</a:t>
            </a:r>
          </a:p>
          <a:p>
            <a:r>
              <a:rPr lang="en-US" altLang="ko-KR" sz="1000" dirty="0"/>
              <a:t>print(" ~           : ", ~(10) )</a:t>
            </a:r>
          </a:p>
          <a:p>
            <a:r>
              <a:rPr lang="en-US" altLang="ko-KR" sz="1000" dirty="0"/>
              <a:t>print(" invert(a)   : ", </a:t>
            </a:r>
            <a:r>
              <a:rPr lang="en-US" altLang="ko-KR" sz="1000" dirty="0" err="1"/>
              <a:t>op.invert</a:t>
            </a:r>
            <a:r>
              <a:rPr lang="en-US" altLang="ko-KR" sz="1000" dirty="0"/>
              <a:t>(10))</a:t>
            </a:r>
          </a:p>
          <a:p>
            <a:r>
              <a:rPr lang="en-US" altLang="ko-KR" sz="1000" dirty="0"/>
              <a:t>print("</a:t>
            </a:r>
            <a:r>
              <a:rPr lang="en-US" altLang="ko-KR" sz="1000" dirty="0" err="1"/>
              <a:t>x.__invert</a:t>
            </a:r>
            <a:r>
              <a:rPr lang="en-US" altLang="ko-KR" sz="1000" dirty="0"/>
              <a:t>__(y)  : ", (10).__invert__())</a:t>
            </a:r>
          </a:p>
          <a:p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115204" y="2636912"/>
            <a:ext cx="31683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 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 x * (2**y)  </a:t>
            </a:r>
          </a:p>
          <a:p>
            <a:r>
              <a:rPr lang="en-US" altLang="ko-KR" sz="1000" dirty="0"/>
              <a:t>(' &lt;&lt;         : ', 40)</a:t>
            </a:r>
          </a:p>
          <a:p>
            <a:r>
              <a:rPr lang="en-US" altLang="ko-KR" sz="1000" dirty="0"/>
              <a:t>(' 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     : ', 40)</a:t>
            </a:r>
          </a:p>
          <a:p>
            <a:r>
              <a:rPr lang="en-US" altLang="ko-KR" sz="1000" dirty="0"/>
              <a:t>(' __</a:t>
            </a:r>
            <a:r>
              <a:rPr lang="en-US" altLang="ko-KR" sz="1000" dirty="0" err="1"/>
              <a:t>lshift</a:t>
            </a:r>
            <a:r>
              <a:rPr lang="en-US" altLang="ko-KR" sz="1000" dirty="0"/>
              <a:t>__ : ', 40)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 x // (2**y)  </a:t>
            </a:r>
          </a:p>
          <a:p>
            <a:r>
              <a:rPr lang="en-US" altLang="ko-KR" sz="1000" dirty="0"/>
              <a:t>(' &gt;&gt;         : ', 2)</a:t>
            </a:r>
          </a:p>
          <a:p>
            <a:r>
              <a:rPr lang="en-US" altLang="ko-KR" sz="1000" dirty="0"/>
              <a:t>(' 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     : ', 2)</a:t>
            </a:r>
          </a:p>
          <a:p>
            <a:r>
              <a:rPr lang="en-US" altLang="ko-KR" sz="1000" dirty="0"/>
              <a:t>(' __</a:t>
            </a:r>
            <a:r>
              <a:rPr lang="en-US" altLang="ko-KR" sz="1000" dirty="0" err="1"/>
              <a:t>rshift</a:t>
            </a:r>
            <a:r>
              <a:rPr lang="en-US" altLang="ko-KR" sz="1000" dirty="0"/>
              <a:t>__ : ', 2)</a:t>
            </a:r>
          </a:p>
          <a:p>
            <a:r>
              <a:rPr lang="en-US" altLang="ko-KR" sz="1000" dirty="0"/>
              <a:t>(' bit and ', '012', '02')</a:t>
            </a:r>
          </a:p>
          <a:p>
            <a:r>
              <a:rPr lang="en-US" altLang="ko-KR" sz="1000" dirty="0"/>
              <a:t>(' &amp;           : ', 2)</a:t>
            </a:r>
          </a:p>
          <a:p>
            <a:r>
              <a:rPr lang="en-US" altLang="ko-KR" sz="1000" dirty="0"/>
              <a:t>(' and_(a, b)  : ', 2)</a:t>
            </a:r>
          </a:p>
          <a:p>
            <a:r>
              <a:rPr lang="en-US" altLang="ko-KR" sz="1000" dirty="0"/>
              <a:t>('</a:t>
            </a:r>
            <a:r>
              <a:rPr lang="en-US" altLang="ko-KR" sz="1000" dirty="0" err="1"/>
              <a:t>x.__and</a:t>
            </a:r>
            <a:r>
              <a:rPr lang="en-US" altLang="ko-KR" sz="1000" dirty="0"/>
              <a:t>__(y) : ', 2)</a:t>
            </a:r>
          </a:p>
          <a:p>
            <a:r>
              <a:rPr lang="en-US" altLang="ko-KR" sz="1000" dirty="0"/>
              <a:t>(' bit or ', '012', '04')</a:t>
            </a:r>
          </a:p>
          <a:p>
            <a:r>
              <a:rPr lang="en-US" altLang="ko-KR" sz="1000" dirty="0"/>
              <a:t>(' |           : ', 14)</a:t>
            </a:r>
          </a:p>
          <a:p>
            <a:r>
              <a:rPr lang="en-US" altLang="ko-KR" sz="1000" dirty="0"/>
              <a:t>(' or_(a, b)   : ', 14)</a:t>
            </a:r>
          </a:p>
          <a:p>
            <a:r>
              <a:rPr lang="en-US" altLang="ko-KR" sz="1000" dirty="0"/>
              <a:t>('</a:t>
            </a:r>
            <a:r>
              <a:rPr lang="en-US" altLang="ko-KR" sz="1000" dirty="0" err="1"/>
              <a:t>x.__or</a:t>
            </a:r>
            <a:r>
              <a:rPr lang="en-US" altLang="ko-KR" sz="1000" dirty="0"/>
              <a:t>__(y)  : ', 14)</a:t>
            </a:r>
          </a:p>
          <a:p>
            <a:r>
              <a:rPr lang="en-US" altLang="ko-KR" sz="1000" dirty="0"/>
              <a:t>(' bit 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 ', '012', '06')</a:t>
            </a:r>
          </a:p>
          <a:p>
            <a:r>
              <a:rPr lang="en-US" altLang="ko-KR" sz="1000" dirty="0"/>
              <a:t>(' ^            : ', 12)</a:t>
            </a:r>
          </a:p>
          <a:p>
            <a:r>
              <a:rPr lang="en-US" altLang="ko-KR" sz="1000" dirty="0"/>
              <a:t>(' 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(a, b)    : ', 12)</a:t>
            </a:r>
          </a:p>
          <a:p>
            <a:r>
              <a:rPr lang="en-US" altLang="ko-KR" sz="1000" dirty="0"/>
              <a:t>('x.__</a:t>
            </a:r>
            <a:r>
              <a:rPr lang="en-US" altLang="ko-KR" sz="1000" dirty="0" err="1"/>
              <a:t>xor</a:t>
            </a:r>
            <a:r>
              <a:rPr lang="en-US" altLang="ko-KR" sz="1000" dirty="0"/>
              <a:t>__(y)  : ', 12</a:t>
            </a:r>
            <a:r>
              <a:rPr lang="en-US" altLang="ko-KR" sz="1000" dirty="0" smtClean="0"/>
              <a:t>)</a:t>
            </a:r>
          </a:p>
          <a:p>
            <a:r>
              <a:rPr lang="fr-FR" altLang="ko-KR" sz="1000" dirty="0"/>
              <a:t>(' bit inversion ', '012')</a:t>
            </a:r>
          </a:p>
          <a:p>
            <a:r>
              <a:rPr lang="fr-FR" altLang="ko-KR" sz="1000" dirty="0"/>
              <a:t>(' ~           : ', -11)</a:t>
            </a:r>
          </a:p>
          <a:p>
            <a:r>
              <a:rPr lang="fr-FR" altLang="ko-KR" sz="1000" dirty="0"/>
              <a:t>(' invert(a)   : ', -11)</a:t>
            </a:r>
          </a:p>
          <a:p>
            <a:r>
              <a:rPr lang="fr-FR" altLang="ko-KR" sz="1000" dirty="0"/>
              <a:t>('x.__invert__(y)  : ', -11)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49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augmented operator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707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연산자</a:t>
            </a:r>
            <a:r>
              <a:rPr lang="en-US" altLang="ko-KR" dirty="0" smtClean="0"/>
              <a:t> 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0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/>
              <a:t>augmented operator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파이썬에서는</a:t>
            </a:r>
            <a:r>
              <a:rPr lang="ko-KR" altLang="en-US" dirty="0" smtClean="0"/>
              <a:t> 할당연산자와 일반연산자를 축약해서 사용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3573016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 += Y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08104" y="3573016"/>
            <a:ext cx="2304256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X = X+ Y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4139952" y="4194796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5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사칙연산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사칙연산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35886"/>
              </p:ext>
            </p:extLst>
          </p:nvPr>
        </p:nvGraphicFramePr>
        <p:xfrm>
          <a:off x="755576" y="2708920"/>
          <a:ext cx="7776864" cy="3096344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+=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iadd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iadd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-=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isub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isub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*=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imul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imul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/=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>
                          <a:effectLst/>
                        </a:rPr>
                        <a:t>idiv</a:t>
                      </a:r>
                      <a:r>
                        <a:rPr lang="en-US" altLang="ko-KR" sz="1000" dirty="0" smtClean="0">
                          <a:effectLst/>
                        </a:rPr>
                        <a:t>(a</a:t>
                      </a:r>
                      <a:r>
                        <a:rPr lang="en-US" altLang="ko-KR" sz="1000" dirty="0" smtClean="0">
                          <a:effectLst/>
                        </a:rPr>
                        <a:t>, b)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idiv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42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/=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>
                          <a:effectLst/>
                        </a:rPr>
                        <a:t>itruediv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itruediv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14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floor 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x </a:t>
                      </a:r>
                      <a:r>
                        <a:rPr lang="en-US" sz="1000" dirty="0" smtClean="0">
                          <a:effectLst/>
                        </a:rPr>
                        <a:t>//= </a:t>
                      </a:r>
                      <a:r>
                        <a:rPr lang="en-US" sz="1000" dirty="0">
                          <a:effectLst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ifloordiv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ifloordiv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modulo (remainder)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%=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imod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imod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4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raise to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**=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ipow</a:t>
                      </a:r>
                      <a:r>
                        <a:rPr lang="en-US" altLang="ko-KR" sz="1000" dirty="0" smtClean="0">
                          <a:effectLst/>
                        </a:rPr>
                        <a:t>(a</a:t>
                      </a:r>
                      <a:r>
                        <a:rPr lang="en-US" altLang="ko-KR" sz="1000" dirty="0" smtClean="0">
                          <a:effectLst/>
                        </a:rPr>
                        <a:t>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ipow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증가비트연산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비트연산과 할당연산을 같이 사용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22239"/>
              </p:ext>
            </p:extLst>
          </p:nvPr>
        </p:nvGraphicFramePr>
        <p:xfrm>
          <a:off x="683568" y="3068960"/>
          <a:ext cx="7776864" cy="2880320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3387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08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left bit-shift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&lt;&lt;=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ilshift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ilshift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right bit-shift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&gt;&gt;=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irshift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irshift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bitwise 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&amp;=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iand</a:t>
                      </a:r>
                      <a:r>
                        <a:rPr lang="en-US" altLang="ko-KR" sz="1000" dirty="0" smtClean="0">
                          <a:effectLst/>
                        </a:rPr>
                        <a:t>_(a,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iand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bitwise xor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^=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ixor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ixor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8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bitwise 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 smtClean="0">
                          <a:solidFill>
                            <a:srgbClr val="666600"/>
                          </a:solidFill>
                          <a:effectLst/>
                        </a:rPr>
                        <a:t>|=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ior</a:t>
                      </a:r>
                      <a:r>
                        <a:rPr lang="en-US" altLang="ko-KR" sz="1000" dirty="0" smtClean="0">
                          <a:effectLst/>
                        </a:rPr>
                        <a:t>_(a,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ior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06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관계연산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2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내의 객체</a:t>
            </a:r>
            <a:r>
              <a:rPr lang="en-US" altLang="ko-KR" dirty="0"/>
              <a:t> </a:t>
            </a:r>
            <a:r>
              <a:rPr lang="ko-KR" altLang="en-US" dirty="0" smtClean="0"/>
              <a:t>간의 순서와 동등 관계를 처리하는 연산자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261174"/>
              </p:ext>
            </p:extLst>
          </p:nvPr>
        </p:nvGraphicFramePr>
        <p:xfrm>
          <a:off x="683568" y="3068960"/>
          <a:ext cx="7776864" cy="3168350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31489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24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Ordering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 &lt;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lt</a:t>
                      </a:r>
                      <a:r>
                        <a:rPr lang="en-US" sz="1000" dirty="0">
                          <a:effectLst/>
                        </a:rPr>
                        <a:t>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lt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Ordering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 &lt;=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le(a,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__le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Equality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 ==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eq</a:t>
                      </a:r>
                      <a:r>
                        <a:rPr lang="en-US" sz="1000" dirty="0">
                          <a:effectLst/>
                        </a:rPr>
                        <a:t>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eq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Difference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 !=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ne(a,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__ne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76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Ordering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 &gt;=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ge</a:t>
                      </a:r>
                      <a:r>
                        <a:rPr lang="en-US" sz="1000" dirty="0">
                          <a:effectLst/>
                        </a:rPr>
                        <a:t>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ge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9107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Ordering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 &gt;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gt</a:t>
                      </a:r>
                      <a:r>
                        <a:rPr lang="en-US" sz="1000" dirty="0">
                          <a:effectLst/>
                        </a:rPr>
                        <a:t>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altLang="ko-KR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altLang="ko-KR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gt</a:t>
                      </a:r>
                      <a:r>
                        <a:rPr lang="en-US" altLang="ko-KR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altLang="ko-KR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t"/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논리연산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20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논리연산은 </a:t>
            </a:r>
            <a:r>
              <a:rPr lang="en-US" altLang="ko-KR" dirty="0" err="1" smtClean="0"/>
              <a:t>boolean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비교해서 처리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955823"/>
              </p:ext>
            </p:extLst>
          </p:nvPr>
        </p:nvGraphicFramePr>
        <p:xfrm>
          <a:off x="683568" y="3068960"/>
          <a:ext cx="7776864" cy="2376264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43194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8106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Logical AND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 </a:t>
                      </a:r>
                      <a:r>
                        <a:rPr lang="en-US" sz="1000" dirty="0" smtClean="0">
                          <a:effectLst/>
                        </a:rPr>
                        <a:t> and b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NA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106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Logical OR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 </a:t>
                      </a:r>
                      <a:r>
                        <a:rPr lang="en-US" sz="1000" dirty="0" smtClean="0">
                          <a:effectLst/>
                        </a:rPr>
                        <a:t>or</a:t>
                      </a:r>
                      <a:r>
                        <a:rPr lang="en-US" sz="1000" baseline="0" dirty="0" smtClean="0">
                          <a:effectLst/>
                        </a:rPr>
                        <a:t> </a:t>
                      </a:r>
                      <a:r>
                        <a:rPr lang="en-US" sz="1000" dirty="0" smtClean="0">
                          <a:effectLst/>
                        </a:rPr>
                        <a:t>b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  <a:endParaRPr kumimoji="0"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810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Negation (Logical)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not a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not_(a)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/>
                      <a:r>
                        <a:rPr kumimoji="0"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</a:t>
                      </a:r>
                      <a:endParaRPr kumimoji="0" 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5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연산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논</a:t>
            </a:r>
            <a:r>
              <a:rPr lang="ko-KR" altLang="en-US" dirty="0"/>
              <a:t>리</a:t>
            </a:r>
            <a:r>
              <a:rPr lang="ko-KR" altLang="en-US" dirty="0" smtClean="0"/>
              <a:t>연산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852936"/>
            <a:ext cx="367240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dirty="0"/>
          </a:p>
          <a:p>
            <a:r>
              <a:rPr lang="en-US" altLang="ko-KR" sz="1000" dirty="0"/>
              <a:t>x = True</a:t>
            </a:r>
          </a:p>
          <a:p>
            <a:r>
              <a:rPr lang="en-US" altLang="ko-KR" sz="1000" dirty="0"/>
              <a:t>y = False</a:t>
            </a:r>
          </a:p>
          <a:p>
            <a:r>
              <a:rPr lang="en-US" altLang="ko-KR" sz="1000" dirty="0"/>
              <a:t>print('x and y </a:t>
            </a:r>
            <a:r>
              <a:rPr lang="en-US" altLang="ko-KR" sz="1000" dirty="0" err="1"/>
              <a:t>is',x</a:t>
            </a:r>
            <a:r>
              <a:rPr lang="en-US" altLang="ko-KR" sz="1000" dirty="0"/>
              <a:t> and y)</a:t>
            </a:r>
          </a:p>
          <a:p>
            <a:r>
              <a:rPr lang="en-US" altLang="ko-KR" sz="1000" dirty="0"/>
              <a:t>print('x or y </a:t>
            </a:r>
            <a:r>
              <a:rPr lang="en-US" altLang="ko-KR" sz="1000" dirty="0" err="1"/>
              <a:t>is',x</a:t>
            </a:r>
            <a:r>
              <a:rPr lang="en-US" altLang="ko-KR" sz="1000" dirty="0"/>
              <a:t> or y)</a:t>
            </a:r>
          </a:p>
          <a:p>
            <a:r>
              <a:rPr lang="en-US" altLang="ko-KR" sz="1000" dirty="0"/>
              <a:t>print('not x </a:t>
            </a:r>
            <a:r>
              <a:rPr lang="en-US" altLang="ko-KR" sz="1000" dirty="0" err="1"/>
              <a:t>is',not</a:t>
            </a:r>
            <a:r>
              <a:rPr lang="en-US" altLang="ko-KR" sz="1000" dirty="0"/>
              <a:t> x)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123926" y="4221088"/>
            <a:ext cx="3168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('x and y is', False)</a:t>
            </a:r>
          </a:p>
          <a:p>
            <a:r>
              <a:rPr lang="en-US" altLang="ko-KR" sz="1400" dirty="0"/>
              <a:t>('x or y is', True)</a:t>
            </a:r>
          </a:p>
          <a:p>
            <a:r>
              <a:rPr lang="en-US" altLang="ko-KR" sz="1400" dirty="0"/>
              <a:t>('not x is', False)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0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시퀀스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시퀀스에 대한 처리 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27578"/>
              </p:ext>
            </p:extLst>
          </p:nvPr>
        </p:nvGraphicFramePr>
        <p:xfrm>
          <a:off x="683568" y="2924944"/>
          <a:ext cx="7776864" cy="2448270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Method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Concatenation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seq1 + seq2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concat</a:t>
                      </a:r>
                      <a:r>
                        <a:rPr lang="en-US" sz="1000" dirty="0">
                          <a:effectLst/>
                        </a:rPr>
                        <a:t>(seq1, seq2)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effectLst/>
                        </a:rPr>
                        <a:t>x.__add</a:t>
                      </a:r>
                      <a:r>
                        <a:rPr lang="en-US" sz="1000" dirty="0" smtClean="0">
                          <a:effectLst/>
                        </a:rPr>
                        <a:t>__(y)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Sequence Repetition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 * </a:t>
                      </a:r>
                      <a:r>
                        <a:rPr lang="en-US" sz="1000" dirty="0" err="1">
                          <a:effectLst/>
                        </a:rPr>
                        <a:t>i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repeat(</a:t>
                      </a:r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i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x.__</a:t>
                      </a:r>
                      <a:r>
                        <a:rPr lang="en-US" sz="1000" dirty="0" err="1" smtClean="0">
                          <a:effectLst/>
                        </a:rPr>
                        <a:t>mul</a:t>
                      </a:r>
                      <a:r>
                        <a:rPr lang="en-US" sz="1000" dirty="0" smtClean="0">
                          <a:effectLst/>
                        </a:rPr>
                        <a:t>__(y)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Identity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a is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is_(a,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NA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Identity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a is not b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is_not</a:t>
                      </a:r>
                      <a:r>
                        <a:rPr lang="en-US" sz="1000" dirty="0">
                          <a:effectLst/>
                        </a:rPr>
                        <a:t>(a, b)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NA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연산자와 </a:t>
            </a:r>
            <a:r>
              <a:rPr lang="en-US" altLang="ko-KR" dirty="0" smtClean="0"/>
              <a:t>special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문법의 연산자는 각 </a:t>
            </a:r>
            <a:r>
              <a:rPr lang="en-US" altLang="ko-KR" dirty="0" smtClean="0"/>
              <a:t>type class </a:t>
            </a:r>
            <a:r>
              <a:rPr lang="ko-KR" altLang="en-US" dirty="0" smtClean="0"/>
              <a:t>내부에 </a:t>
            </a:r>
            <a:r>
              <a:rPr lang="ko-KR" altLang="en-US" dirty="0" err="1" smtClean="0"/>
              <a:t>대응하믄</a:t>
            </a:r>
            <a:r>
              <a:rPr lang="ko-KR" altLang="en-US" dirty="0" smtClean="0"/>
              <a:t> </a:t>
            </a:r>
            <a:r>
              <a:rPr lang="en-US" altLang="ko-KR" dirty="0" smtClean="0"/>
              <a:t>special method</a:t>
            </a:r>
            <a:r>
              <a:rPr lang="ko-KR" altLang="en-US" dirty="0" smtClean="0"/>
              <a:t>가 존재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3573016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084168" y="3586404"/>
            <a:ext cx="1512168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Special</a:t>
            </a:r>
          </a:p>
          <a:p>
            <a:pPr algn="ctr"/>
            <a:r>
              <a:rPr lang="en-US" altLang="ko-KR" dirty="0" smtClean="0"/>
              <a:t>Method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923928" y="4050780"/>
            <a:ext cx="978408" cy="48463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47864" y="5052986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각 </a:t>
            </a:r>
            <a:r>
              <a:rPr lang="ko-KR" altLang="en-US" sz="1400" b="1" dirty="0" err="1" smtClean="0"/>
              <a:t>타입별로</a:t>
            </a:r>
            <a:r>
              <a:rPr lang="ko-KR" altLang="en-US" sz="1400" b="1" dirty="0" smtClean="0"/>
              <a:t>  연산자는 </a:t>
            </a:r>
            <a:r>
              <a:rPr lang="en-US" altLang="ko-KR" sz="1400" b="1" dirty="0" smtClean="0"/>
              <a:t>special method</a:t>
            </a:r>
            <a:r>
              <a:rPr lang="ko-KR" altLang="en-US" sz="1400" b="1" dirty="0" smtClean="0"/>
              <a:t>와 </a:t>
            </a:r>
            <a:r>
              <a:rPr lang="ko-KR" altLang="en-US" sz="1400" b="1" dirty="0" err="1" smtClean="0"/>
              <a:t>매칭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240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  <a:r>
              <a:rPr lang="ko-KR" altLang="en-US" dirty="0" smtClean="0"/>
              <a:t>연산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+, *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시퀀스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가능한 연산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852936"/>
            <a:ext cx="367240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Import  operator as op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print(" sequence operator ")</a:t>
            </a:r>
          </a:p>
          <a:p>
            <a:r>
              <a:rPr lang="en-US" altLang="ko-KR" sz="1000" dirty="0"/>
              <a:t>print(" +  ", "Hello" + "World")</a:t>
            </a:r>
          </a:p>
          <a:p>
            <a:r>
              <a:rPr lang="en-US" altLang="ko-KR" sz="1000" dirty="0"/>
              <a:t>print(" </a:t>
            </a:r>
            <a:r>
              <a:rPr lang="en-US" altLang="ko-KR" sz="1000" dirty="0" err="1"/>
              <a:t>concat</a:t>
            </a:r>
            <a:r>
              <a:rPr lang="en-US" altLang="ko-KR" sz="1000" dirty="0"/>
              <a:t> ", </a:t>
            </a:r>
            <a:r>
              <a:rPr lang="en-US" altLang="ko-KR" sz="1000" dirty="0" err="1"/>
              <a:t>op.concat</a:t>
            </a:r>
            <a:r>
              <a:rPr lang="en-US" altLang="ko-KR" sz="1000" dirty="0"/>
              <a:t>("Hello", "World"))</a:t>
            </a:r>
          </a:p>
          <a:p>
            <a:r>
              <a:rPr lang="en-US" altLang="ko-KR" sz="1000" dirty="0"/>
              <a:t>print(" __add__ ", "</a:t>
            </a:r>
            <a:r>
              <a:rPr lang="en-US" altLang="ko-KR" sz="1000" dirty="0" err="1"/>
              <a:t>Hello".__add</a:t>
            </a:r>
            <a:r>
              <a:rPr lang="en-US" altLang="ko-KR" sz="1000" dirty="0"/>
              <a:t>__("World"))</a:t>
            </a:r>
          </a:p>
          <a:p>
            <a:r>
              <a:rPr lang="en-US" altLang="ko-KR" sz="1000" dirty="0"/>
              <a:t>print(" *  ", "Hello" * 3)</a:t>
            </a:r>
          </a:p>
          <a:p>
            <a:r>
              <a:rPr lang="en-US" altLang="ko-KR" sz="1000" dirty="0"/>
              <a:t>print(" __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__ ", "Hello".__</a:t>
            </a:r>
            <a:r>
              <a:rPr lang="en-US" altLang="ko-KR" sz="1000" dirty="0" err="1"/>
              <a:t>mul</a:t>
            </a:r>
            <a:r>
              <a:rPr lang="en-US" altLang="ko-KR" sz="1000" dirty="0"/>
              <a:t>__(3))</a:t>
            </a:r>
          </a:p>
          <a:p>
            <a:r>
              <a:rPr lang="en-US" altLang="ko-KR" sz="1000" dirty="0"/>
              <a:t>print(" repeat ", </a:t>
            </a:r>
            <a:r>
              <a:rPr lang="en-US" altLang="ko-KR" sz="1000" dirty="0" err="1"/>
              <a:t>op.repeat</a:t>
            </a:r>
            <a:r>
              <a:rPr lang="en-US" altLang="ko-KR" sz="1000" dirty="0"/>
              <a:t>("Hello", 3))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123926" y="4221088"/>
            <a:ext cx="31683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sequence operator </a:t>
            </a:r>
            <a:endParaRPr lang="en-US" altLang="ko-KR" sz="1400" dirty="0" smtClean="0"/>
          </a:p>
          <a:p>
            <a:r>
              <a:rPr lang="en-US" altLang="ko-KR" sz="1400" dirty="0" smtClean="0"/>
              <a:t>(' </a:t>
            </a:r>
            <a:r>
              <a:rPr lang="en-US" altLang="ko-KR" sz="1400" dirty="0"/>
              <a:t>+  ', '</a:t>
            </a:r>
            <a:r>
              <a:rPr lang="en-US" altLang="ko-KR" sz="1400" dirty="0" err="1"/>
              <a:t>HelloWorld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(' </a:t>
            </a:r>
            <a:r>
              <a:rPr lang="en-US" altLang="ko-KR" sz="1400" dirty="0" err="1"/>
              <a:t>concat</a:t>
            </a:r>
            <a:r>
              <a:rPr lang="en-US" altLang="ko-KR" sz="1400" dirty="0"/>
              <a:t> ', '</a:t>
            </a:r>
            <a:r>
              <a:rPr lang="en-US" altLang="ko-KR" sz="1400" dirty="0" err="1"/>
              <a:t>HelloWorld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(' __add__ ', '</a:t>
            </a:r>
            <a:r>
              <a:rPr lang="en-US" altLang="ko-KR" sz="1400" dirty="0" err="1"/>
              <a:t>HelloWorld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(' *  ', '</a:t>
            </a:r>
            <a:r>
              <a:rPr lang="en-US" altLang="ko-KR" sz="1400" dirty="0" err="1"/>
              <a:t>HelloHelloHello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(' __</a:t>
            </a:r>
            <a:r>
              <a:rPr lang="en-US" altLang="ko-KR" sz="1400" dirty="0" err="1"/>
              <a:t>mul</a:t>
            </a:r>
            <a:r>
              <a:rPr lang="en-US" altLang="ko-KR" sz="1400" dirty="0"/>
              <a:t>__ ', '</a:t>
            </a:r>
            <a:r>
              <a:rPr lang="en-US" altLang="ko-KR" sz="1400" dirty="0" err="1"/>
              <a:t>HelloHelloHello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(' repeat ', '</a:t>
            </a:r>
            <a:r>
              <a:rPr lang="en-US" altLang="ko-KR" sz="1400" dirty="0" err="1"/>
              <a:t>HelloHelloHello</a:t>
            </a:r>
            <a:r>
              <a:rPr lang="en-US" altLang="ko-KR" sz="1400" dirty="0" smtClean="0"/>
              <a:t>')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899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시퀀</a:t>
            </a:r>
            <a:r>
              <a:rPr lang="ko-KR" altLang="en-US" dirty="0"/>
              <a:t>스</a:t>
            </a:r>
            <a:r>
              <a:rPr lang="ko-KR" altLang="en-US" dirty="0" smtClean="0"/>
              <a:t>연산 </a:t>
            </a:r>
            <a:r>
              <a:rPr lang="ko-KR" altLang="en-US" dirty="0" smtClean="0"/>
              <a:t>예시 </a:t>
            </a:r>
            <a:r>
              <a:rPr lang="en-US" altLang="ko-KR" dirty="0" smtClean="0"/>
              <a:t>: </a:t>
            </a:r>
            <a:r>
              <a:rPr lang="en-US" altLang="ko-KR" dirty="0" smtClean="0"/>
              <a:t>is, is not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841264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시퀀스 타입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가능한 연산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852936"/>
            <a:ext cx="367240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Import  operator as op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print(" is ", 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 is 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print(" is_", op.is_("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","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"))</a:t>
            </a:r>
          </a:p>
          <a:p>
            <a:r>
              <a:rPr lang="en-US" altLang="ko-KR" sz="1000" dirty="0"/>
              <a:t>print(" is not ", 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 is not "</a:t>
            </a:r>
            <a:r>
              <a:rPr lang="en-US" altLang="ko-KR" sz="1000" dirty="0" err="1"/>
              <a:t>abcd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print(" is_", </a:t>
            </a:r>
            <a:r>
              <a:rPr lang="en-US" altLang="ko-KR" sz="1000" dirty="0" err="1"/>
              <a:t>op.is_not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","</a:t>
            </a:r>
            <a:r>
              <a:rPr lang="en-US" altLang="ko-KR" sz="1000" dirty="0" err="1"/>
              <a:t>abcd</a:t>
            </a:r>
            <a:r>
              <a:rPr lang="en-US" altLang="ko-KR" sz="1000" dirty="0"/>
              <a:t>"))</a:t>
            </a:r>
            <a:endParaRPr lang="ko-KR" alt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5123926" y="4221088"/>
            <a:ext cx="3168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(' is ', True)</a:t>
            </a:r>
          </a:p>
          <a:p>
            <a:r>
              <a:rPr lang="en-US" altLang="ko-KR" sz="1400" dirty="0"/>
              <a:t>(' is_', True)</a:t>
            </a:r>
          </a:p>
          <a:p>
            <a:r>
              <a:rPr lang="en-US" altLang="ko-KR" sz="1400" dirty="0"/>
              <a:t>(' is not ', True)</a:t>
            </a:r>
          </a:p>
          <a:p>
            <a:r>
              <a:rPr lang="en-US" altLang="ko-KR" sz="1400" dirty="0"/>
              <a:t>(' is_', True)</a:t>
            </a:r>
          </a:p>
        </p:txBody>
      </p:sp>
    </p:spTree>
    <p:extLst>
      <p:ext uri="{BB962C8B-B14F-4D97-AF65-F5344CB8AC3E}">
        <p14:creationId xmlns:p14="http://schemas.microsoft.com/office/powerpoint/2010/main" val="13153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container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0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container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시퀀스에 대한 </a:t>
            </a:r>
            <a:r>
              <a:rPr lang="en-US" altLang="ko-KR" dirty="0" smtClean="0"/>
              <a:t>contain</a:t>
            </a:r>
            <a:r>
              <a:rPr lang="ko-KR" altLang="en-US" dirty="0" smtClean="0"/>
              <a:t> 처리 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59514"/>
              </p:ext>
            </p:extLst>
          </p:nvPr>
        </p:nvGraphicFramePr>
        <p:xfrm>
          <a:off x="683568" y="2708920"/>
          <a:ext cx="7776864" cy="2448273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Method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1609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Containment Test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obj</a:t>
                      </a:r>
                      <a:r>
                        <a:rPr lang="en-US" sz="1000" dirty="0">
                          <a:effectLst/>
                        </a:rPr>
                        <a:t> in </a:t>
                      </a:r>
                      <a:r>
                        <a:rPr lang="en-US" sz="1000" dirty="0" err="1">
                          <a:effectLst/>
                        </a:rPr>
                        <a:t>seq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contains(</a:t>
                      </a:r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, </a:t>
                      </a:r>
                      <a:r>
                        <a:rPr lang="en-US" sz="1000" dirty="0" err="1">
                          <a:effectLst/>
                        </a:rPr>
                        <a:t>obj</a:t>
                      </a:r>
                      <a:r>
                        <a:rPr lang="en-US" sz="1000" dirty="0">
                          <a:effectLst/>
                        </a:rPr>
                        <a:t>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>
                          <a:effectLst/>
                        </a:rPr>
                        <a:t>x.__contains</a:t>
                      </a:r>
                      <a:r>
                        <a:rPr lang="en-US" sz="1000" dirty="0" smtClean="0">
                          <a:effectLst/>
                        </a:rPr>
                        <a:t>__(y)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160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Containment Test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obj</a:t>
                      </a:r>
                      <a:r>
                        <a:rPr lang="en-US" altLang="ko-KR" sz="1000" dirty="0" smtClean="0">
                          <a:effectLst/>
                        </a:rPr>
                        <a:t> not in </a:t>
                      </a:r>
                      <a:r>
                        <a:rPr lang="en-US" altLang="ko-KR" sz="1000" dirty="0" err="1" smtClean="0">
                          <a:effectLst/>
                        </a:rPr>
                        <a:t>seq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effectLst/>
                        </a:rPr>
                        <a:t>not_(</a:t>
                      </a:r>
                      <a:r>
                        <a:rPr lang="en-US" altLang="ko-KR" sz="1000" dirty="0" smtClean="0">
                          <a:effectLst/>
                        </a:rPr>
                        <a:t>contains(</a:t>
                      </a:r>
                      <a:r>
                        <a:rPr lang="en-US" altLang="ko-KR" sz="1000" dirty="0" err="1" smtClean="0">
                          <a:effectLst/>
                        </a:rPr>
                        <a:t>seq</a:t>
                      </a:r>
                      <a:r>
                        <a:rPr lang="en-US" altLang="ko-KR" sz="1000" dirty="0" smtClean="0">
                          <a:effectLst/>
                        </a:rPr>
                        <a:t>, </a:t>
                      </a:r>
                      <a:r>
                        <a:rPr lang="en-US" altLang="ko-KR" sz="1000" dirty="0" err="1" smtClean="0">
                          <a:effectLst/>
                        </a:rPr>
                        <a:t>obj</a:t>
                      </a:r>
                      <a:r>
                        <a:rPr lang="en-US" altLang="ko-KR" sz="1000" dirty="0" smtClean="0">
                          <a:effectLst/>
                        </a:rPr>
                        <a:t>)</a:t>
                      </a:r>
                      <a:r>
                        <a:rPr lang="en-US" sz="1000" dirty="0" smtClean="0"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NA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0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container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시퀀스에 대한 </a:t>
            </a:r>
            <a:r>
              <a:rPr lang="en-US" altLang="ko-KR" dirty="0" smtClean="0"/>
              <a:t>contain </a:t>
            </a:r>
            <a:r>
              <a:rPr lang="ko-KR" altLang="en-US" dirty="0" smtClean="0"/>
              <a:t>처리 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5616" y="3284984"/>
            <a:ext cx="3672408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smtClean="0"/>
              <a:t>Import  operator as op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print(" in ", "a" in 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print(" __contains__", 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".__contains__('a'))</a:t>
            </a:r>
          </a:p>
          <a:p>
            <a:r>
              <a:rPr lang="en-US" altLang="ko-KR" sz="1000" dirty="0"/>
              <a:t>print(" contains", </a:t>
            </a:r>
            <a:r>
              <a:rPr lang="en-US" altLang="ko-KR" sz="1000" dirty="0" err="1"/>
              <a:t>op.contains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",'a'))</a:t>
            </a:r>
          </a:p>
          <a:p>
            <a:endParaRPr lang="en-US" altLang="ko-KR" sz="1000" dirty="0"/>
          </a:p>
          <a:p>
            <a:r>
              <a:rPr lang="en-US" altLang="ko-KR" sz="1000" dirty="0"/>
              <a:t>print(" in ", "a" not in 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")</a:t>
            </a:r>
          </a:p>
          <a:p>
            <a:r>
              <a:rPr lang="en-US" altLang="ko-KR" sz="1000" dirty="0"/>
              <a:t>print(" __contains__", not("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".__contains__('a')))</a:t>
            </a:r>
          </a:p>
          <a:p>
            <a:r>
              <a:rPr lang="en-US" altLang="ko-KR" sz="1000" dirty="0"/>
              <a:t>print(" contains", </a:t>
            </a:r>
            <a:r>
              <a:rPr lang="en-US" altLang="ko-KR" sz="1000" dirty="0" err="1"/>
              <a:t>op.not</a:t>
            </a:r>
            <a:r>
              <a:rPr lang="en-US" altLang="ko-KR" sz="1000" dirty="0"/>
              <a:t>_(</a:t>
            </a:r>
            <a:r>
              <a:rPr lang="en-US" altLang="ko-KR" sz="1000" dirty="0" err="1"/>
              <a:t>op.contains</a:t>
            </a:r>
            <a:r>
              <a:rPr lang="en-US" altLang="ko-KR" sz="1000" dirty="0"/>
              <a:t>("</a:t>
            </a:r>
            <a:r>
              <a:rPr lang="en-US" altLang="ko-KR" sz="1000" dirty="0" err="1"/>
              <a:t>abc</a:t>
            </a:r>
            <a:r>
              <a:rPr lang="en-US" altLang="ko-KR" sz="1000" dirty="0"/>
              <a:t>",'a')))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123926" y="4653136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(' in ', True)</a:t>
            </a:r>
          </a:p>
          <a:p>
            <a:r>
              <a:rPr lang="en-US" altLang="ko-KR" sz="1400" dirty="0"/>
              <a:t>(' __contains__', True)</a:t>
            </a:r>
          </a:p>
          <a:p>
            <a:r>
              <a:rPr lang="en-US" altLang="ko-KR" sz="1400" dirty="0"/>
              <a:t>(' contains', True)</a:t>
            </a:r>
          </a:p>
          <a:p>
            <a:r>
              <a:rPr lang="en-US" altLang="ko-KR" sz="1400" dirty="0"/>
              <a:t>(' in ', False)</a:t>
            </a:r>
          </a:p>
          <a:p>
            <a:r>
              <a:rPr lang="en-US" altLang="ko-KR" sz="1400" dirty="0"/>
              <a:t>(' __contains__', False)</a:t>
            </a:r>
          </a:p>
          <a:p>
            <a:r>
              <a:rPr lang="en-US" altLang="ko-KR" sz="1400" dirty="0"/>
              <a:t>(' contains', False)</a:t>
            </a:r>
          </a:p>
        </p:txBody>
      </p:sp>
    </p:spTree>
    <p:extLst>
      <p:ext uri="{BB962C8B-B14F-4D97-AF65-F5344CB8AC3E}">
        <p14:creationId xmlns:p14="http://schemas.microsoft.com/office/powerpoint/2010/main" val="39832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err="1" smtClean="0"/>
              <a:t>슬라이</a:t>
            </a:r>
            <a:r>
              <a:rPr lang="ko-KR" altLang="en-US" dirty="0" err="1"/>
              <a:t>싱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02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시퀀스나 컨테이너에 대한 내부 값을 처리 하는 연산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15651"/>
              </p:ext>
            </p:extLst>
          </p:nvPr>
        </p:nvGraphicFramePr>
        <p:xfrm>
          <a:off x="683568" y="2780928"/>
          <a:ext cx="7704856" cy="3168350"/>
        </p:xfrm>
        <a:graphic>
          <a:graphicData uri="http://schemas.openxmlformats.org/drawingml/2006/table">
            <a:tbl>
              <a:tblPr/>
              <a:tblGrid>
                <a:gridCol w="1926214"/>
                <a:gridCol w="1926214"/>
                <a:gridCol w="1926214"/>
                <a:gridCol w="1926214"/>
              </a:tblGrid>
              <a:tr h="313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Method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95102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Slice Assignment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i:j</a:t>
                      </a:r>
                      <a:r>
                        <a:rPr lang="en-US" sz="1000" dirty="0">
                          <a:effectLst/>
                        </a:rPr>
                        <a:t>] = values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setitem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, slice(</a:t>
                      </a:r>
                      <a:r>
                        <a:rPr lang="en-US" sz="1000" dirty="0" err="1">
                          <a:effectLst/>
                        </a:rPr>
                        <a:t>i</a:t>
                      </a:r>
                      <a:r>
                        <a:rPr lang="en-US" sz="1000" dirty="0">
                          <a:effectLst/>
                        </a:rPr>
                        <a:t>, j), values)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__</a:t>
                      </a:r>
                      <a:r>
                        <a:rPr lang="ko-KR" altLang="en-US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setitem</a:t>
                      </a:r>
                      <a:r>
                        <a:rPr lang="en-US" altLang="ko-KR" sz="1000" baseline="0" dirty="0" smtClean="0">
                          <a:effectLst/>
                        </a:rPr>
                        <a:t>__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168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setslice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__</a:t>
                      </a:r>
                      <a:r>
                        <a:rPr lang="en-US" sz="1000" dirty="0" err="1" smtClean="0">
                          <a:effectLst/>
                        </a:rPr>
                        <a:t>setslice</a:t>
                      </a:r>
                      <a:r>
                        <a:rPr lang="en-US" sz="1000" dirty="0" smtClean="0">
                          <a:effectLst/>
                        </a:rPr>
                        <a:t>__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1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Slice Deletion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del </a:t>
                      </a:r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i:j</a:t>
                      </a:r>
                      <a:r>
                        <a:rPr lang="en-US" sz="1000" dirty="0">
                          <a:effectLst/>
                        </a:rPr>
                        <a:t>]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delitem</a:t>
                      </a:r>
                      <a:r>
                        <a:rPr lang="en-US" altLang="ko-KR" sz="1000" dirty="0" smtClean="0">
                          <a:effectLst/>
                        </a:rPr>
                        <a:t>(</a:t>
                      </a:r>
                      <a:r>
                        <a:rPr lang="en-US" altLang="ko-KR" sz="1000" dirty="0" err="1" smtClean="0">
                          <a:effectLst/>
                        </a:rPr>
                        <a:t>seq</a:t>
                      </a:r>
                      <a:r>
                        <a:rPr lang="en-US" altLang="ko-KR" sz="1000" dirty="0" smtClean="0">
                          <a:effectLst/>
                        </a:rPr>
                        <a:t>, slice(</a:t>
                      </a:r>
                      <a:r>
                        <a:rPr lang="en-US" altLang="ko-KR" sz="1000" dirty="0" err="1" smtClean="0">
                          <a:effectLst/>
                        </a:rPr>
                        <a:t>i</a:t>
                      </a:r>
                      <a:r>
                        <a:rPr lang="en-US" altLang="ko-KR" sz="1000" dirty="0" smtClean="0">
                          <a:effectLst/>
                        </a:rPr>
                        <a:t>, j))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__</a:t>
                      </a:r>
                      <a:r>
                        <a:rPr lang="ko-KR" altLang="en-US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delitem</a:t>
                      </a:r>
                      <a:r>
                        <a:rPr lang="en-US" altLang="ko-KR" sz="1000" baseline="0" dirty="0" smtClean="0">
                          <a:effectLst/>
                        </a:rPr>
                        <a:t>__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10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delslice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__</a:t>
                      </a:r>
                      <a:r>
                        <a:rPr lang="en-US" sz="1000" dirty="0" err="1" smtClean="0">
                          <a:effectLst/>
                        </a:rPr>
                        <a:t>delslice</a:t>
                      </a:r>
                      <a:r>
                        <a:rPr lang="en-US" sz="1000" dirty="0" smtClean="0">
                          <a:effectLst/>
                        </a:rPr>
                        <a:t>__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1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Slicing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[</a:t>
                      </a:r>
                      <a:r>
                        <a:rPr lang="en-US" sz="1000" dirty="0" err="1">
                          <a:effectLst/>
                        </a:rPr>
                        <a:t>i:j</a:t>
                      </a:r>
                      <a:r>
                        <a:rPr lang="en-US" sz="1000" dirty="0">
                          <a:effectLst/>
                        </a:rPr>
                        <a:t>]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getitem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seq</a:t>
                      </a:r>
                      <a:r>
                        <a:rPr lang="en-US" sz="1000" dirty="0">
                          <a:effectLst/>
                        </a:rPr>
                        <a:t>, slice(</a:t>
                      </a:r>
                      <a:r>
                        <a:rPr lang="en-US" sz="1000" dirty="0" err="1">
                          <a:effectLst/>
                        </a:rPr>
                        <a:t>i</a:t>
                      </a:r>
                      <a:r>
                        <a:rPr lang="en-US" sz="1000" dirty="0">
                          <a:effectLst/>
                        </a:rPr>
                        <a:t>, j))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__</a:t>
                      </a:r>
                      <a:r>
                        <a:rPr lang="ko-KR" altLang="en-US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getitem</a:t>
                      </a:r>
                      <a:r>
                        <a:rPr lang="en-US" altLang="ko-KR" sz="1000" baseline="0" dirty="0" smtClean="0">
                          <a:effectLst/>
                        </a:rPr>
                        <a:t>__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10"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getslice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kumimoji="0" lang="en-US" altLang="ko-KR" sz="1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__</a:t>
                      </a:r>
                      <a:r>
                        <a:rPr lang="en-US" sz="1000" dirty="0" err="1" smtClean="0">
                          <a:effectLst/>
                        </a:rPr>
                        <a:t>getslice</a:t>
                      </a:r>
                      <a:r>
                        <a:rPr lang="en-US" sz="1000" dirty="0" smtClean="0">
                          <a:effectLst/>
                        </a:rPr>
                        <a:t>__</a:t>
                      </a:r>
                      <a:endParaRPr lang="en-US" sz="1000" dirty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Indexed Assignment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obj</a:t>
                      </a:r>
                      <a:r>
                        <a:rPr lang="en-US" sz="1000" dirty="0">
                          <a:effectLst/>
                        </a:rPr>
                        <a:t>[k] = v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setitem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obj</a:t>
                      </a:r>
                      <a:r>
                        <a:rPr lang="en-US" sz="1000" dirty="0">
                          <a:effectLst/>
                        </a:rPr>
                        <a:t>, k, v)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ko-KR" altLang="en-US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setitem</a:t>
                      </a:r>
                      <a:r>
                        <a:rPr lang="en-US" altLang="ko-KR" sz="1000" baseline="0" dirty="0" smtClean="0">
                          <a:effectLst/>
                        </a:rPr>
                        <a:t>__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Indexed Deletion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del obj[k]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delitem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obj</a:t>
                      </a:r>
                      <a:r>
                        <a:rPr lang="en-US" sz="1000" dirty="0">
                          <a:effectLst/>
                        </a:rPr>
                        <a:t>, k)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ko-KR" altLang="en-US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delitem</a:t>
                      </a:r>
                      <a:r>
                        <a:rPr lang="en-US" altLang="ko-KR" sz="1000" baseline="0" dirty="0" smtClean="0">
                          <a:effectLst/>
                        </a:rPr>
                        <a:t>__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51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Indexing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obj[k]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getitem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obj</a:t>
                      </a:r>
                      <a:r>
                        <a:rPr lang="en-US" sz="1000" dirty="0">
                          <a:effectLst/>
                        </a:rPr>
                        <a:t>, k)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__</a:t>
                      </a:r>
                      <a:r>
                        <a:rPr lang="ko-KR" altLang="en-US" sz="1000" baseline="0" dirty="0" smtClean="0">
                          <a:effectLst/>
                        </a:rPr>
                        <a:t>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getitem</a:t>
                      </a:r>
                      <a:r>
                        <a:rPr lang="en-US" altLang="ko-KR" sz="1000" baseline="0" dirty="0" smtClean="0">
                          <a:effectLst/>
                        </a:rPr>
                        <a:t>__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73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slicing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 </a:t>
            </a:r>
            <a:r>
              <a:rPr lang="ko-KR" altLang="en-US" dirty="0" smtClean="0"/>
              <a:t>타입 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갱신과 삭제는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타입만 가능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getslice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setslice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, </a:t>
            </a:r>
            <a:r>
              <a:rPr lang="en-US" altLang="ko-KR" i="1" dirty="0"/>
              <a:t>sequence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delslice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 err="1"/>
              <a:t>i</a:t>
            </a:r>
            <a:r>
              <a:rPr lang="en-US" altLang="ko-KR" dirty="0"/>
              <a:t>, </a:t>
            </a:r>
            <a:r>
              <a:rPr lang="en-US" altLang="ko-KR" i="1" dirty="0"/>
              <a:t>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213404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Slice</a:t>
            </a:r>
            <a:r>
              <a:rPr lang="ko-KR" altLang="en-US" dirty="0" smtClean="0"/>
              <a:t>를 이용한 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</a:t>
            </a:r>
            <a:r>
              <a:rPr lang="ko-KR" altLang="en-US" dirty="0" smtClean="0"/>
              <a:t>타입에 대한 </a:t>
            </a:r>
            <a:r>
              <a:rPr lang="en-US" altLang="ko-KR" dirty="0" smtClean="0"/>
              <a:t>slicing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852936"/>
            <a:ext cx="446449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operator as op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print</a:t>
            </a:r>
            <a:r>
              <a:rPr lang="en-US" altLang="ko-KR" sz="1200" dirty="0"/>
              <a:t>(" __</a:t>
            </a:r>
            <a:r>
              <a:rPr lang="en-US" altLang="ko-KR" sz="1200" dirty="0" err="1"/>
              <a:t>getslice</a:t>
            </a:r>
            <a:r>
              <a:rPr lang="en-US" altLang="ko-KR" sz="1200" dirty="0"/>
              <a:t>__ :", [0,1,2,3].__</a:t>
            </a:r>
            <a:r>
              <a:rPr lang="en-US" altLang="ko-KR" sz="1200" dirty="0" err="1"/>
              <a:t>getslice</a:t>
            </a:r>
            <a:r>
              <a:rPr lang="en-US" altLang="ko-KR" sz="1200" dirty="0"/>
              <a:t>__(0,2))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getslice</a:t>
            </a:r>
            <a:r>
              <a:rPr lang="en-US" altLang="ko-KR" sz="1200" dirty="0"/>
              <a:t>    :", </a:t>
            </a:r>
            <a:r>
              <a:rPr lang="en-US" altLang="ko-KR" sz="1200" dirty="0" err="1"/>
              <a:t>op.getslice</a:t>
            </a:r>
            <a:r>
              <a:rPr lang="en-US" altLang="ko-KR" sz="1200" dirty="0"/>
              <a:t>([0,1,2,3],0,2))</a:t>
            </a:r>
          </a:p>
          <a:p>
            <a:r>
              <a:rPr lang="en-US" altLang="ko-KR" sz="1200" dirty="0"/>
              <a:t>l=[0,1,2,3]</a:t>
            </a:r>
          </a:p>
          <a:p>
            <a:r>
              <a:rPr lang="en-US" altLang="ko-KR" sz="1200" dirty="0"/>
              <a:t>print(" __</a:t>
            </a:r>
            <a:r>
              <a:rPr lang="en-US" altLang="ko-KR" sz="1200" dirty="0" err="1"/>
              <a:t>setslice</a:t>
            </a:r>
            <a:r>
              <a:rPr lang="en-US" altLang="ko-KR" sz="1200" dirty="0"/>
              <a:t>__ :", l.__</a:t>
            </a:r>
            <a:r>
              <a:rPr lang="en-US" altLang="ko-KR" sz="1200" dirty="0" err="1"/>
              <a:t>setslice</a:t>
            </a:r>
            <a:r>
              <a:rPr lang="en-US" altLang="ko-KR" sz="1200" dirty="0"/>
              <a:t>__(0,2,[99,99]),l)</a:t>
            </a:r>
          </a:p>
          <a:p>
            <a:r>
              <a:rPr lang="en-US" altLang="ko-KR" sz="1200" dirty="0"/>
              <a:t>print(" __</a:t>
            </a:r>
            <a:r>
              <a:rPr lang="en-US" altLang="ko-KR" sz="1200" dirty="0" err="1"/>
              <a:t>delslice</a:t>
            </a:r>
            <a:r>
              <a:rPr lang="en-US" altLang="ko-KR" sz="1200" dirty="0"/>
              <a:t>__ :", l.__</a:t>
            </a:r>
            <a:r>
              <a:rPr lang="en-US" altLang="ko-KR" sz="1200" dirty="0" err="1"/>
              <a:t>delslice</a:t>
            </a:r>
            <a:r>
              <a:rPr lang="en-US" altLang="ko-KR" sz="1200" dirty="0"/>
              <a:t>__(0,2),l)</a:t>
            </a:r>
          </a:p>
          <a:p>
            <a:r>
              <a:rPr lang="en-US" altLang="ko-KR" sz="1200" dirty="0"/>
              <a:t>l=[0,1,2,3]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setslice</a:t>
            </a:r>
            <a:r>
              <a:rPr lang="en-US" altLang="ko-KR" sz="1200" dirty="0"/>
              <a:t>    :", </a:t>
            </a:r>
            <a:r>
              <a:rPr lang="en-US" altLang="ko-KR" sz="1200" dirty="0" err="1"/>
              <a:t>op.setslice</a:t>
            </a:r>
            <a:r>
              <a:rPr lang="en-US" altLang="ko-KR" sz="1200" dirty="0"/>
              <a:t>(l,0,2,[99,99]),l)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delslice</a:t>
            </a:r>
            <a:r>
              <a:rPr lang="en-US" altLang="ko-KR" sz="1200" dirty="0"/>
              <a:t>    :", </a:t>
            </a:r>
            <a:r>
              <a:rPr lang="en-US" altLang="ko-KR" sz="1200" dirty="0" err="1"/>
              <a:t>op.delslice</a:t>
            </a:r>
            <a:r>
              <a:rPr lang="en-US" altLang="ko-KR" sz="1200" dirty="0"/>
              <a:t>(l,0,2),l)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4005064"/>
            <a:ext cx="2757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(' __getslice__ :', [0, 1])</a:t>
            </a:r>
          </a:p>
          <a:p>
            <a:r>
              <a:rPr lang="it-IT" altLang="ko-KR" sz="1200" dirty="0"/>
              <a:t>('  getslice    :', [0, 1])</a:t>
            </a:r>
          </a:p>
          <a:p>
            <a:r>
              <a:rPr lang="it-IT" altLang="ko-KR" sz="1200" dirty="0"/>
              <a:t>(' __setslice__ :', None, [99, 99, 2, 3])</a:t>
            </a:r>
          </a:p>
          <a:p>
            <a:r>
              <a:rPr lang="it-IT" altLang="ko-KR" sz="1200" dirty="0"/>
              <a:t>(' __delslice__ :', None, [2, 3])</a:t>
            </a:r>
          </a:p>
          <a:p>
            <a:r>
              <a:rPr lang="it-IT" altLang="ko-KR" sz="1200" dirty="0"/>
              <a:t>('  setslice    :', None, [99, 99, 2, 3])</a:t>
            </a:r>
          </a:p>
          <a:p>
            <a:r>
              <a:rPr lang="it-IT" altLang="ko-KR" sz="1200" dirty="0"/>
              <a:t>('  delslice    :', None, [2, 3])</a:t>
            </a:r>
            <a:endParaRPr lang="it-IT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4768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 조회</a:t>
            </a:r>
            <a:r>
              <a:rPr lang="en-US" altLang="ko-KR" dirty="0"/>
              <a:t>/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err="1" smtClean="0"/>
              <a:t>List,dict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원소를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추가하는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, 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범위내에서만</a:t>
            </a:r>
            <a:r>
              <a:rPr lang="ko-KR" altLang="en-US" dirty="0" smtClean="0"/>
              <a:t> 처리됨  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555776" y="3009475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getitem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55776" y="4233611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setitem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, </a:t>
            </a:r>
            <a:r>
              <a:rPr lang="en-US" altLang="ko-KR" i="1" dirty="0"/>
              <a:t>value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55776" y="5457747"/>
            <a:ext cx="4847021" cy="889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object.__</a:t>
            </a:r>
            <a:r>
              <a:rPr lang="en-US" altLang="ko-KR" dirty="0" err="1"/>
              <a:t>delitem</a:t>
            </a:r>
            <a:r>
              <a:rPr lang="en-US" altLang="ko-KR" dirty="0"/>
              <a:t>__(</a:t>
            </a:r>
            <a:r>
              <a:rPr lang="en-US" altLang="ko-KR" i="1" dirty="0"/>
              <a:t>self</a:t>
            </a:r>
            <a:r>
              <a:rPr lang="en-US" altLang="ko-KR" dirty="0"/>
              <a:t>, </a:t>
            </a:r>
            <a:r>
              <a:rPr lang="en-US" altLang="ko-KR" i="1" dirty="0"/>
              <a:t>key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3040" y="3269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검</a:t>
            </a:r>
            <a:r>
              <a:rPr lang="ko-KR" altLang="en-US" dirty="0"/>
              <a:t>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7624" y="4493516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03040" y="57176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삭</a:t>
            </a:r>
            <a:r>
              <a:rPr lang="ko-KR" altLang="en-US" dirty="0"/>
              <a:t>제</a:t>
            </a:r>
          </a:p>
        </p:txBody>
      </p:sp>
    </p:spTree>
    <p:extLst>
      <p:ext uri="{BB962C8B-B14F-4D97-AF65-F5344CB8AC3E}">
        <p14:creationId xmlns:p14="http://schemas.microsoft.com/office/powerpoint/2010/main" val="19585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53630"/>
              </p:ext>
            </p:extLst>
          </p:nvPr>
        </p:nvGraphicFramePr>
        <p:xfrm>
          <a:off x="971600" y="1700808"/>
          <a:ext cx="7272808" cy="4752527"/>
        </p:xfrm>
        <a:graphic>
          <a:graphicData uri="http://schemas.openxmlformats.org/drawingml/2006/table">
            <a:tbl>
              <a:tblPr/>
              <a:tblGrid>
                <a:gridCol w="1201594"/>
                <a:gridCol w="1201594"/>
                <a:gridCol w="2529673"/>
                <a:gridCol w="2339947"/>
              </a:tblGrid>
              <a:tr h="34725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순위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+mn-ea"/>
                          <a:ea typeface="+mn-ea"/>
                        </a:rPr>
                        <a:t>구분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ea"/>
                          <a:ea typeface="+mn-ea"/>
                        </a:rPr>
                        <a:t>Operator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+mn-ea"/>
                          <a:ea typeface="+mn-ea"/>
                        </a:rPr>
                        <a:t>Description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그룹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( )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Parentheses (grouping)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ea"/>
                          <a:ea typeface="+mn-ea"/>
                        </a:rPr>
                        <a:t>1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000" b="1" dirty="0" err="1"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...)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Function call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ea"/>
                          <a:ea typeface="+mn-ea"/>
                        </a:rPr>
                        <a:t>2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참조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sz="1000" b="1" dirty="0" err="1">
                          <a:latin typeface="+mn-ea"/>
                          <a:ea typeface="+mn-ea"/>
                        </a:rPr>
                        <a:t>index:index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Slicing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참조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[index]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Subscription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ea"/>
                          <a:ea typeface="+mn-ea"/>
                        </a:rPr>
                        <a:t>4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참조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1" dirty="0" err="1">
                          <a:latin typeface="+mn-ea"/>
                          <a:ea typeface="+mn-ea"/>
                        </a:rPr>
                        <a:t>x.attribute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Attribute reference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산술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**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latin typeface="+mn-ea"/>
                          <a:ea typeface="+mn-ea"/>
                        </a:rPr>
                        <a:t>Exponentiation(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제곱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비트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~</a:t>
                      </a:r>
                      <a:r>
                        <a:rPr lang="en-US" sz="1000" b="1" i="1" dirty="0">
                          <a:latin typeface="+mn-ea"/>
                          <a:ea typeface="+mn-ea"/>
                        </a:rPr>
                        <a:t>x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Bitwise not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ea"/>
                          <a:ea typeface="+mn-ea"/>
                        </a:rPr>
                        <a:t>7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부호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+</a:t>
                      </a:r>
                      <a:r>
                        <a:rPr lang="en-US" sz="1000" b="1" i="1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, -</a:t>
                      </a:r>
                      <a:r>
                        <a:rPr lang="en-US" sz="1000" b="1" i="1" dirty="0">
                          <a:latin typeface="+mn-ea"/>
                          <a:ea typeface="+mn-ea"/>
                        </a:rPr>
                        <a:t>x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Positive, negative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산술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, /, %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Multiplication, division, remainder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산술</a:t>
                      </a:r>
                      <a:endParaRPr lang="ko-KR" altLang="en-US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+, -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Addition, subtraction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&lt;&lt;, &gt;&gt;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Bitwise shifts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&amp;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Bitwise AND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비트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^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Bitwise XOR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|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Bitwise OR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3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비트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in, not in, is, is not, &lt;, &lt;=,  &gt;,  </a:t>
                      </a:r>
                      <a:r>
                        <a:rPr lang="en-US" sz="1000" b="1" dirty="0" smtClean="0">
                          <a:latin typeface="+mn-ea"/>
                          <a:ea typeface="+mn-ea"/>
                        </a:rPr>
                        <a:t>&gt;=,&lt;&gt;, </a:t>
                      </a:r>
                      <a:r>
                        <a:rPr lang="en-US" sz="1000" b="1" dirty="0">
                          <a:latin typeface="+mn-ea"/>
                          <a:ea typeface="+mn-ea"/>
                        </a:rPr>
                        <a:t>!=, ==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Comparisons, membership, identity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ea"/>
                          <a:ea typeface="+mn-ea"/>
                        </a:rPr>
                        <a:t>15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논리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not </a:t>
                      </a:r>
                      <a:r>
                        <a:rPr lang="en-US" sz="1000" b="1" i="1" dirty="0">
                          <a:latin typeface="+mn-ea"/>
                          <a:ea typeface="+mn-ea"/>
                        </a:rPr>
                        <a:t>x</a:t>
                      </a:r>
                      <a:endParaRPr lang="en-US" sz="1000" b="1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Boolean NOT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논리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and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Boolean AND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논리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or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Boolean OR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+mn-ea"/>
                          <a:ea typeface="+mn-ea"/>
                        </a:rPr>
                        <a:t>18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함수</a:t>
                      </a:r>
                      <a:endParaRPr lang="en-US" sz="1000" dirty="0">
                        <a:latin typeface="+mn-ea"/>
                        <a:ea typeface="+mn-ea"/>
                      </a:endParaRP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n-ea"/>
                          <a:ea typeface="+mn-ea"/>
                        </a:rPr>
                        <a:t>lambda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n-ea"/>
                          <a:ea typeface="+mn-ea"/>
                        </a:rPr>
                        <a:t>Lambda expression</a:t>
                      </a:r>
                    </a:p>
                  </a:txBody>
                  <a:tcPr marL="108000" marR="9969" marT="9969" marB="9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Item</a:t>
            </a:r>
            <a:r>
              <a:rPr lang="ko-KR" altLang="en-US" dirty="0" smtClean="0"/>
              <a:t>을 이용한 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en-US" altLang="ko-KR" dirty="0" smtClean="0"/>
              <a:t>Sequence</a:t>
            </a:r>
            <a:r>
              <a:rPr lang="ko-KR" altLang="en-US" dirty="0" smtClean="0"/>
              <a:t>타입에 대한 </a:t>
            </a:r>
            <a:r>
              <a:rPr lang="en-US" altLang="ko-KR" dirty="0" smtClean="0"/>
              <a:t>slicing </a:t>
            </a:r>
            <a:r>
              <a:rPr lang="ko-KR" altLang="en-US" dirty="0" smtClean="0"/>
              <a:t>처리시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부문에 </a:t>
            </a:r>
            <a:r>
              <a:rPr lang="en-US" altLang="ko-KR" dirty="0" smtClean="0"/>
              <a:t>slice()</a:t>
            </a:r>
            <a:r>
              <a:rPr lang="ko-KR" altLang="en-US" dirty="0" smtClean="0"/>
              <a:t>함수를 이용할 경우 리스트도 처리가 가능</a:t>
            </a:r>
            <a:endParaRPr lang="en-US" altLang="ko-KR" dirty="0" smtClean="0"/>
          </a:p>
          <a:p>
            <a:pPr marL="457200" lvl="1" indent="0" fontAlgn="base">
              <a:buNone/>
            </a:pP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899592" y="2852936"/>
            <a:ext cx="4464496" cy="3024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Import operator as op</a:t>
            </a:r>
          </a:p>
          <a:p>
            <a:endParaRPr lang="en-US" altLang="ko-KR" sz="1200" dirty="0" smtClean="0"/>
          </a:p>
          <a:p>
            <a:r>
              <a:rPr lang="en-US" altLang="ko-KR" sz="1200" dirty="0"/>
              <a:t>print(" 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  : ", [0,1,2,3].__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__(slice(0,2)))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getitem</a:t>
            </a:r>
            <a:r>
              <a:rPr lang="en-US" altLang="ko-KR" sz="1200" dirty="0"/>
              <a:t>      : ", </a:t>
            </a:r>
            <a:r>
              <a:rPr lang="en-US" altLang="ko-KR" sz="1200" dirty="0" err="1"/>
              <a:t>op.getitem</a:t>
            </a:r>
            <a:r>
              <a:rPr lang="en-US" altLang="ko-KR" sz="1200" dirty="0"/>
              <a:t>([0,1,2,3],slice(0,2)))</a:t>
            </a:r>
          </a:p>
          <a:p>
            <a:r>
              <a:rPr lang="en-US" altLang="ko-KR" sz="1200" dirty="0"/>
              <a:t>l=[0,1,2,3]</a:t>
            </a:r>
          </a:p>
          <a:p>
            <a:r>
              <a:rPr lang="en-US" altLang="ko-KR" sz="1200" dirty="0"/>
              <a:t>print(" 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 :", l.__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__(slice(0,2),[99,99]),l)</a:t>
            </a:r>
          </a:p>
          <a:p>
            <a:r>
              <a:rPr lang="en-US" altLang="ko-KR" sz="1200" dirty="0"/>
              <a:t>print(" __</a:t>
            </a:r>
            <a:r>
              <a:rPr lang="en-US" altLang="ko-KR" sz="1200" dirty="0" err="1"/>
              <a:t>delitem</a:t>
            </a:r>
            <a:r>
              <a:rPr lang="en-US" altLang="ko-KR" sz="1200" dirty="0"/>
              <a:t>__ :", l.__</a:t>
            </a:r>
            <a:r>
              <a:rPr lang="en-US" altLang="ko-KR" sz="1200" dirty="0" err="1"/>
              <a:t>delitem</a:t>
            </a:r>
            <a:r>
              <a:rPr lang="en-US" altLang="ko-KR" sz="1200" dirty="0"/>
              <a:t>__(slice(0,2)),l)</a:t>
            </a:r>
          </a:p>
          <a:p>
            <a:r>
              <a:rPr lang="en-US" altLang="ko-KR" sz="1200" dirty="0"/>
              <a:t>l=[0,1,2,3]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setitem</a:t>
            </a:r>
            <a:r>
              <a:rPr lang="en-US" altLang="ko-KR" sz="1200" dirty="0"/>
              <a:t>    :", </a:t>
            </a:r>
            <a:r>
              <a:rPr lang="en-US" altLang="ko-KR" sz="1200" dirty="0" err="1"/>
              <a:t>op.setitem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l,slice</a:t>
            </a:r>
            <a:r>
              <a:rPr lang="en-US" altLang="ko-KR" sz="1200" dirty="0"/>
              <a:t>(0,2),[99,99]),l)</a:t>
            </a:r>
          </a:p>
          <a:p>
            <a:r>
              <a:rPr lang="en-US" altLang="ko-KR" sz="1200" dirty="0"/>
              <a:t>print("  </a:t>
            </a:r>
            <a:r>
              <a:rPr lang="en-US" altLang="ko-KR" sz="1200" dirty="0" err="1"/>
              <a:t>delitem</a:t>
            </a:r>
            <a:r>
              <a:rPr lang="en-US" altLang="ko-KR" sz="1200" dirty="0"/>
              <a:t>    :", </a:t>
            </a:r>
            <a:r>
              <a:rPr lang="en-US" altLang="ko-KR" sz="1200" dirty="0" err="1"/>
              <a:t>op.delitem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l,slice</a:t>
            </a:r>
            <a:r>
              <a:rPr lang="en-US" altLang="ko-KR" sz="1200" dirty="0"/>
              <a:t>(0,2)),l)</a:t>
            </a:r>
            <a:endParaRPr lang="en-US" altLang="ko-KR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796136" y="4005064"/>
            <a:ext cx="27571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ko-KR" sz="1200" dirty="0"/>
              <a:t>(' __getitem__  : ', [0, 1])</a:t>
            </a:r>
          </a:p>
          <a:p>
            <a:r>
              <a:rPr lang="it-IT" altLang="ko-KR" sz="1200" dirty="0"/>
              <a:t>(' getitem      : ', [0, 1])</a:t>
            </a:r>
          </a:p>
          <a:p>
            <a:r>
              <a:rPr lang="it-IT" altLang="ko-KR" sz="1200" dirty="0"/>
              <a:t>(' __setitem__ :', None, [99, 99, 2, 3])</a:t>
            </a:r>
          </a:p>
          <a:p>
            <a:r>
              <a:rPr lang="it-IT" altLang="ko-KR" sz="1200" dirty="0"/>
              <a:t>(' __delitem__ :', None, [2, 3])</a:t>
            </a:r>
          </a:p>
          <a:p>
            <a:r>
              <a:rPr lang="it-IT" altLang="ko-KR" sz="1200" dirty="0"/>
              <a:t>('  setitem    :', None, [99, 99, 2, 3])</a:t>
            </a:r>
          </a:p>
          <a:p>
            <a:r>
              <a:rPr lang="it-IT" altLang="ko-KR" sz="1200" dirty="0"/>
              <a:t>('  delitem    :', None, [2, 3])</a:t>
            </a:r>
            <a:endParaRPr lang="it-IT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750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부호변</a:t>
            </a:r>
            <a:r>
              <a:rPr lang="ko-KR" altLang="en-US" dirty="0"/>
              <a:t>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657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</a:t>
            </a:r>
            <a:r>
              <a:rPr lang="ko-KR" altLang="en-US" dirty="0"/>
              <a:t>호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숫자 객체에 대한 부호 변환하는 연산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92362"/>
              </p:ext>
            </p:extLst>
          </p:nvPr>
        </p:nvGraphicFramePr>
        <p:xfrm>
          <a:off x="755576" y="2708920"/>
          <a:ext cx="7776864" cy="1656185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4139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11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Negation (Arithmetic)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 a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effectLst/>
                        </a:rPr>
                        <a:t>neg</a:t>
                      </a:r>
                      <a:r>
                        <a:rPr lang="en-US" sz="1000" dirty="0">
                          <a:effectLst/>
                        </a:rPr>
                        <a:t>(a)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neg</a:t>
                      </a:r>
                      <a:r>
                        <a:rPr lang="en-US" sz="1000" i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111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Positive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+ a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sz="100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kumimoji="0" 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1" hangingPunct="1"/>
                      <a:r>
                        <a:rPr kumimoji="0"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x.__</a:t>
                      </a:r>
                      <a:r>
                        <a:rPr kumimoji="0" lang="en-US" altLang="ko-KR" sz="100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r>
                        <a:rPr kumimoji="0"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7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부호변환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1345320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숫자 타입의 부호를 변환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2924944"/>
            <a:ext cx="3672408" cy="324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import operator as op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</a:t>
            </a:r>
            <a:r>
              <a:rPr lang="en-US" altLang="ko-KR" sz="1200" dirty="0"/>
              <a:t> = 10</a:t>
            </a:r>
          </a:p>
          <a:p>
            <a:r>
              <a:rPr lang="en-US" altLang="ko-KR" sz="1200" dirty="0"/>
              <a:t>print(" negative : ", -(10))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neg</a:t>
            </a:r>
            <a:r>
              <a:rPr lang="en-US" altLang="ko-KR" sz="1200" dirty="0"/>
              <a:t>(a)   : ", </a:t>
            </a:r>
            <a:r>
              <a:rPr lang="en-US" altLang="ko-KR" sz="1200" dirty="0" err="1"/>
              <a:t>op.neg</a:t>
            </a:r>
            <a:r>
              <a:rPr lang="en-US" altLang="ko-KR" sz="1200" dirty="0"/>
              <a:t>((10)))</a:t>
            </a:r>
          </a:p>
          <a:p>
            <a:r>
              <a:rPr lang="en-US" altLang="ko-KR" sz="1200" dirty="0"/>
              <a:t>print("a.__</a:t>
            </a:r>
            <a:r>
              <a:rPr lang="en-US" altLang="ko-KR" sz="1200" dirty="0" err="1"/>
              <a:t>neg</a:t>
            </a:r>
            <a:r>
              <a:rPr lang="en-US" altLang="ko-KR" sz="1200" dirty="0"/>
              <a:t>__   : ", (10).__</a:t>
            </a:r>
            <a:r>
              <a:rPr lang="en-US" altLang="ko-KR" sz="1200" dirty="0" err="1"/>
              <a:t>neg</a:t>
            </a:r>
            <a:r>
              <a:rPr lang="en-US" altLang="ko-KR" sz="1200" dirty="0"/>
              <a:t>__())</a:t>
            </a:r>
          </a:p>
          <a:p>
            <a:r>
              <a:rPr lang="en-US" altLang="ko-KR" sz="1200" dirty="0"/>
              <a:t>print(" positive : ", -(-10), +(10))</a:t>
            </a:r>
          </a:p>
          <a:p>
            <a:r>
              <a:rPr lang="en-US" altLang="ko-KR" sz="1200" dirty="0"/>
              <a:t>print("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(a)   : ", </a:t>
            </a:r>
            <a:r>
              <a:rPr lang="en-US" altLang="ko-KR" sz="1200" dirty="0" err="1"/>
              <a:t>op.pos</a:t>
            </a:r>
            <a:r>
              <a:rPr lang="en-US" altLang="ko-KR" sz="1200" dirty="0"/>
              <a:t>((10)))</a:t>
            </a:r>
          </a:p>
          <a:p>
            <a:r>
              <a:rPr lang="en-US" altLang="ko-KR" sz="1200" dirty="0"/>
              <a:t>print("a.__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__   : ", (10).__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__())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4365104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(' negative : ', -10)</a:t>
            </a:r>
          </a:p>
          <a:p>
            <a:r>
              <a:rPr lang="en-US" altLang="ko-KR" sz="1200" dirty="0"/>
              <a:t>(' </a:t>
            </a:r>
            <a:r>
              <a:rPr lang="en-US" altLang="ko-KR" sz="1200" dirty="0" err="1"/>
              <a:t>neg</a:t>
            </a:r>
            <a:r>
              <a:rPr lang="en-US" altLang="ko-KR" sz="1200" dirty="0"/>
              <a:t>(a)   : ', -10)</a:t>
            </a:r>
          </a:p>
          <a:p>
            <a:r>
              <a:rPr lang="en-US" altLang="ko-KR" sz="1200" dirty="0"/>
              <a:t>('a.__</a:t>
            </a:r>
            <a:r>
              <a:rPr lang="en-US" altLang="ko-KR" sz="1200" dirty="0" err="1"/>
              <a:t>neg</a:t>
            </a:r>
            <a:r>
              <a:rPr lang="en-US" altLang="ko-KR" sz="1200" dirty="0"/>
              <a:t>__   : ', -10)</a:t>
            </a:r>
          </a:p>
          <a:p>
            <a:r>
              <a:rPr lang="en-US" altLang="ko-KR" sz="1200" dirty="0"/>
              <a:t>(' positive : ', 10, 10)</a:t>
            </a:r>
          </a:p>
          <a:p>
            <a:r>
              <a:rPr lang="en-US" altLang="ko-KR" sz="1200" dirty="0"/>
              <a:t>('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(a)   : ', 10)</a:t>
            </a:r>
          </a:p>
          <a:p>
            <a:r>
              <a:rPr lang="en-US" altLang="ko-KR" sz="1200" dirty="0"/>
              <a:t>('a.__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__   : ', 10)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726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산</a:t>
            </a:r>
            <a:r>
              <a:rPr lang="ko-KR" altLang="en-US" dirty="0"/>
              <a:t>술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64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산술연산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정방향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7544" y="1579624"/>
            <a:ext cx="8229600" cy="913272"/>
          </a:xfrm>
        </p:spPr>
        <p:txBody>
          <a:bodyPr>
            <a:normAutofit/>
          </a:bodyPr>
          <a:lstStyle/>
          <a:p>
            <a:pPr marL="457200" lvl="1" indent="0" fontAlgn="base">
              <a:buNone/>
            </a:pPr>
            <a:r>
              <a:rPr lang="ko-KR" altLang="en-US" dirty="0" smtClean="0"/>
              <a:t>숫자 객체들에 대한 수학적인 산술</a:t>
            </a:r>
            <a:r>
              <a:rPr lang="ko-KR" altLang="en-US" dirty="0" smtClean="0"/>
              <a:t>연산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76613"/>
              </p:ext>
            </p:extLst>
          </p:nvPr>
        </p:nvGraphicFramePr>
        <p:xfrm>
          <a:off x="755576" y="2348881"/>
          <a:ext cx="7776864" cy="3792808"/>
        </p:xfrm>
        <a:graphic>
          <a:graphicData uri="http://schemas.openxmlformats.org/drawingml/2006/table">
            <a:tbl>
              <a:tblPr/>
              <a:tblGrid>
                <a:gridCol w="1944216"/>
                <a:gridCol w="1944216"/>
                <a:gridCol w="1944216"/>
                <a:gridCol w="1944216"/>
              </a:tblGrid>
              <a:tr h="2477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Operation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Syntax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Function</a:t>
                      </a: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4251" marR="14251" marT="5700" marB="5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17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+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add(a,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__add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-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sub(a,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__sub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*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mul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mul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effectLst/>
                        </a:rPr>
                        <a:t>div(a</a:t>
                      </a:r>
                      <a:r>
                        <a:rPr lang="en-US" altLang="ko-KR" sz="1000" dirty="0" smtClean="0">
                          <a:effectLst/>
                        </a:rPr>
                        <a:t>, b)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US" sz="1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1000" i="1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__div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/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>
                          <a:effectLst/>
                        </a:rPr>
                        <a:t>truediv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truediv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355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floor 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x //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>
                          <a:effectLst/>
                        </a:rPr>
                        <a:t>floordiv</a:t>
                      </a:r>
                      <a:r>
                        <a:rPr lang="en-US" altLang="ko-KR" sz="1000" dirty="0" smtClean="0">
                          <a:effectLst/>
                        </a:rPr>
                        <a:t>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floordiv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modulo (remainder)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%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mod(a,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__mod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56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floor division </a:t>
                      </a:r>
                      <a:r>
                        <a:rPr lang="en-US" sz="1000" b="0" i="1">
                          <a:effectLst/>
                          <a:latin typeface="Constantia"/>
                        </a:rPr>
                        <a:t>&amp;</a:t>
                      </a:r>
                      <a:r>
                        <a:rPr lang="en-US" sz="1000">
                          <a:effectLst/>
                        </a:rPr>
                        <a:t> modulo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divmod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(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,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N/A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divmod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7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raise to power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x </a:t>
                      </a:r>
                      <a:r>
                        <a:rPr lang="en-US" sz="1000" dirty="0">
                          <a:solidFill>
                            <a:srgbClr val="666600"/>
                          </a:solidFill>
                          <a:effectLst/>
                        </a:rPr>
                        <a:t>**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 y</a:t>
                      </a:r>
                      <a:endParaRPr lang="en-US" sz="1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effectLst/>
                        </a:rPr>
                        <a:t>pow(a, 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x.</a:t>
                      </a:r>
                      <a:r>
                        <a:rPr lang="en-US" sz="1000" i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__pow</a:t>
                      </a:r>
                      <a:r>
                        <a:rPr lang="en-US" sz="1000" i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__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Consolas"/>
                        </a:rPr>
                        <a:t>y</a:t>
                      </a:r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63739</TotalTime>
  <Words>2927</Words>
  <Application>Microsoft Office PowerPoint</Application>
  <PresentationFormat>화면 슬라이드 쇼(4:3)</PresentationFormat>
  <Paragraphs>703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가을</vt:lpstr>
      <vt:lpstr>Python  operator version 2.x</vt:lpstr>
      <vt:lpstr>연산자  구조</vt:lpstr>
      <vt:lpstr> 연산자와 special method</vt:lpstr>
      <vt:lpstr> 연산자 우선순위</vt:lpstr>
      <vt:lpstr>부호변환</vt:lpstr>
      <vt:lpstr>부호연산</vt:lpstr>
      <vt:lpstr>부호변환 예시</vt:lpstr>
      <vt:lpstr>산술 연산</vt:lpstr>
      <vt:lpstr>산술연산 : 정방향</vt:lpstr>
      <vt:lpstr> 산술연산 예시: operator 모듈</vt:lpstr>
      <vt:lpstr> 산술연산 예시: int method</vt:lpstr>
      <vt:lpstr> 산술연산 예시: 연산자</vt:lpstr>
      <vt:lpstr>산술연산 : 역방향</vt:lpstr>
      <vt:lpstr> 산술연산 역방향 예시</vt:lpstr>
      <vt:lpstr>비트 연산</vt:lpstr>
      <vt:lpstr>비트연산 설명</vt:lpstr>
      <vt:lpstr>비트연산</vt:lpstr>
      <vt:lpstr> 비트 연산 예시</vt:lpstr>
      <vt:lpstr> augmented operator</vt:lpstr>
      <vt:lpstr> augmented operator</vt:lpstr>
      <vt:lpstr>사칙연산 </vt:lpstr>
      <vt:lpstr>증가비트연산</vt:lpstr>
      <vt:lpstr>관계연산</vt:lpstr>
      <vt:lpstr>관계연산</vt:lpstr>
      <vt:lpstr>논리연산</vt:lpstr>
      <vt:lpstr>논리연산</vt:lpstr>
      <vt:lpstr> 논리연산 예시</vt:lpstr>
      <vt:lpstr>시퀀스 연산</vt:lpstr>
      <vt:lpstr>시퀀스 연산</vt:lpstr>
      <vt:lpstr> 시퀀스연산 예시 : +, *</vt:lpstr>
      <vt:lpstr> 시퀀스연산 예시 : is, is not</vt:lpstr>
      <vt:lpstr>container 연산</vt:lpstr>
      <vt:lpstr>container 연산</vt:lpstr>
      <vt:lpstr>container 연산</vt:lpstr>
      <vt:lpstr>슬라이싱 연산</vt:lpstr>
      <vt:lpstr>슬라이싱 연산</vt:lpstr>
      <vt:lpstr>slicing 내부 조회/갱신/삭제</vt:lpstr>
      <vt:lpstr>Slice를 이용한 처리 예시 </vt:lpstr>
      <vt:lpstr>Container 내부 조회/갱신/삭제</vt:lpstr>
      <vt:lpstr>Item을 이용한 처리 예시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770</cp:revision>
  <dcterms:created xsi:type="dcterms:W3CDTF">2015-12-01T07:34:30Z</dcterms:created>
  <dcterms:modified xsi:type="dcterms:W3CDTF">2016-04-06T06:04:29Z</dcterms:modified>
</cp:coreProperties>
</file>