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52"/>
  </p:notesMasterIdLst>
  <p:sldIdLst>
    <p:sldId id="256" r:id="rId2"/>
    <p:sldId id="1086" r:id="rId3"/>
    <p:sldId id="1088" r:id="rId4"/>
    <p:sldId id="1042" r:id="rId5"/>
    <p:sldId id="1043" r:id="rId6"/>
    <p:sldId id="1044" r:id="rId7"/>
    <p:sldId id="1060" r:id="rId8"/>
    <p:sldId id="1057" r:id="rId9"/>
    <p:sldId id="1058" r:id="rId10"/>
    <p:sldId id="1054" r:id="rId11"/>
    <p:sldId id="1055" r:id="rId12"/>
    <p:sldId id="1045" r:id="rId13"/>
    <p:sldId id="1046" r:id="rId14"/>
    <p:sldId id="1047" r:id="rId15"/>
    <p:sldId id="1048" r:id="rId16"/>
    <p:sldId id="1062" r:id="rId17"/>
    <p:sldId id="1061" r:id="rId18"/>
    <p:sldId id="1050" r:id="rId19"/>
    <p:sldId id="1051" r:id="rId20"/>
    <p:sldId id="1056" r:id="rId21"/>
    <p:sldId id="1085" r:id="rId22"/>
    <p:sldId id="1076" r:id="rId23"/>
    <p:sldId id="1077" r:id="rId24"/>
    <p:sldId id="1079" r:id="rId25"/>
    <p:sldId id="1080" r:id="rId26"/>
    <p:sldId id="1078" r:id="rId27"/>
    <p:sldId id="1083" r:id="rId28"/>
    <p:sldId id="1081" r:id="rId29"/>
    <p:sldId id="1084" r:id="rId30"/>
    <p:sldId id="1052" r:id="rId31"/>
    <p:sldId id="1041" r:id="rId32"/>
    <p:sldId id="1063" r:id="rId33"/>
    <p:sldId id="1059" r:id="rId34"/>
    <p:sldId id="1034" r:id="rId35"/>
    <p:sldId id="1033" r:id="rId36"/>
    <p:sldId id="1036" r:id="rId37"/>
    <p:sldId id="1035" r:id="rId38"/>
    <p:sldId id="1037" r:id="rId39"/>
    <p:sldId id="1065" r:id="rId40"/>
    <p:sldId id="1064" r:id="rId41"/>
    <p:sldId id="1066" r:id="rId42"/>
    <p:sldId id="1067" r:id="rId43"/>
    <p:sldId id="1068" r:id="rId44"/>
    <p:sldId id="1069" r:id="rId45"/>
    <p:sldId id="1070" r:id="rId46"/>
    <p:sldId id="1071" r:id="rId47"/>
    <p:sldId id="1072" r:id="rId48"/>
    <p:sldId id="1073" r:id="rId49"/>
    <p:sldId id="1074" r:id="rId50"/>
    <p:sldId id="1075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7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문자열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</a:t>
            </a:r>
            <a:r>
              <a:rPr lang="ko-KR" altLang="en-US" sz="9600" dirty="0"/>
              <a:t>기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dirty="0" smtClean="0"/>
              <a:t>2.x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slicing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841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Sequence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(string, list, tuple)</a:t>
            </a:r>
            <a:r>
              <a:rPr lang="ko-KR" altLang="en-US" dirty="0" smtClean="0"/>
              <a:t>에 대한 내부 원소들을 추출하기 위해 </a:t>
            </a:r>
            <a:r>
              <a:rPr lang="en-US" altLang="ko-KR" dirty="0" smtClean="0"/>
              <a:t>slicing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[ </a:t>
            </a:r>
            <a:r>
              <a:rPr lang="ko-KR" altLang="en-US" dirty="0" smtClean="0"/>
              <a:t>시작위치</a:t>
            </a:r>
            <a:r>
              <a:rPr lang="en-US" altLang="ko-KR" dirty="0" smtClean="0"/>
              <a:t>:</a:t>
            </a:r>
            <a:r>
              <a:rPr lang="ko-KR" altLang="en-US" dirty="0" smtClean="0"/>
              <a:t>종료위치</a:t>
            </a:r>
            <a:r>
              <a:rPr lang="en-US" altLang="ko-KR" dirty="0" smtClean="0"/>
              <a:t>:</a:t>
            </a:r>
            <a:r>
              <a:rPr lang="ko-KR" altLang="en-US" dirty="0" smtClean="0"/>
              <a:t>간격</a:t>
            </a:r>
            <a:r>
              <a:rPr lang="en-US" altLang="ko-KR" dirty="0" smtClean="0"/>
              <a:t>]</a:t>
            </a:r>
          </a:p>
        </p:txBody>
      </p:sp>
      <p:pic>
        <p:nvPicPr>
          <p:cNvPr id="2050" name="Picture 2" descr="https://wikidocs.net/images/page/2838/2.3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157192"/>
            <a:ext cx="197167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ikidocs.net/images/page/2838/2.3.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138712"/>
            <a:ext cx="18764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99592" y="4118224"/>
            <a:ext cx="2808312" cy="8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mystring</a:t>
            </a:r>
            <a:r>
              <a:rPr lang="en-US" altLang="ko-KR" sz="1200" dirty="0"/>
              <a:t>[0:5] 'hello'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4932040" y="4149080"/>
            <a:ext cx="2808312" cy="8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mystring</a:t>
            </a:r>
            <a:r>
              <a:rPr lang="en-US" altLang="ko-KR" sz="1200" dirty="0"/>
              <a:t>[6:-1] '</a:t>
            </a:r>
            <a:r>
              <a:rPr lang="en-US" altLang="ko-KR" sz="1200" dirty="0" err="1"/>
              <a:t>worl</a:t>
            </a:r>
            <a:r>
              <a:rPr lang="en-US" altLang="ko-KR" sz="1200" dirty="0"/>
              <a:t>'</a:t>
            </a:r>
            <a:endParaRPr lang="ko-KR" altLang="en-US" sz="1200" dirty="0"/>
          </a:p>
        </p:txBody>
      </p:sp>
      <p:pic>
        <p:nvPicPr>
          <p:cNvPr id="8194" name="Picture 2" descr="the string 'hello' with letter indexes 0 1 2 3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64904"/>
            <a:ext cx="2562225" cy="128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77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Sequence </a:t>
            </a:r>
            <a:r>
              <a:rPr lang="en-US" altLang="ko-KR" dirty="0" smtClean="0"/>
              <a:t>slicing-</a:t>
            </a:r>
            <a:r>
              <a:rPr lang="ko-KR" altLang="en-US" dirty="0" smtClean="0"/>
              <a:t>역방향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문자열을 역으로 처리하기 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99592" y="3645024"/>
            <a:ext cx="3096344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s = 'hello'</a:t>
            </a:r>
          </a:p>
          <a:p>
            <a:r>
              <a:rPr lang="en-US" altLang="ko-KR" sz="1200" dirty="0"/>
              <a:t>&gt;&gt;&gt; s[-3:]</a:t>
            </a:r>
          </a:p>
          <a:p>
            <a:r>
              <a:rPr lang="en-US" altLang="ko-KR" sz="1200" dirty="0"/>
              <a:t>'</a:t>
            </a:r>
            <a:r>
              <a:rPr lang="en-US" altLang="ko-KR" sz="1200" dirty="0" err="1"/>
              <a:t>llo</a:t>
            </a:r>
            <a:r>
              <a:rPr lang="en-US" altLang="ko-KR" sz="1200" dirty="0"/>
              <a:t>'</a:t>
            </a:r>
          </a:p>
          <a:p>
            <a:r>
              <a:rPr lang="en-US" altLang="ko-KR" sz="1200" dirty="0"/>
              <a:t>&gt;&gt;&gt; s[:-3]</a:t>
            </a:r>
          </a:p>
          <a:p>
            <a:r>
              <a:rPr lang="en-US" altLang="ko-KR" sz="1200" dirty="0"/>
              <a:t>'he'</a:t>
            </a:r>
          </a:p>
          <a:p>
            <a:r>
              <a:rPr lang="en-US" altLang="ko-KR" sz="1200" dirty="0"/>
              <a:t>&gt;&gt;&gt; s[-1:-3]</a:t>
            </a:r>
          </a:p>
          <a:p>
            <a:r>
              <a:rPr lang="en-US" altLang="ko-KR" sz="1200" dirty="0"/>
              <a:t>''</a:t>
            </a:r>
          </a:p>
          <a:p>
            <a:r>
              <a:rPr lang="en-US" altLang="ko-KR" sz="1200" dirty="0"/>
              <a:t>&gt;&gt;&gt; s[-1:0]</a:t>
            </a:r>
          </a:p>
          <a:p>
            <a:r>
              <a:rPr lang="en-US" altLang="ko-KR" sz="1200" dirty="0"/>
              <a:t>''</a:t>
            </a:r>
          </a:p>
          <a:p>
            <a:r>
              <a:rPr lang="en-US" altLang="ko-KR" sz="1200" dirty="0"/>
              <a:t>&gt;&gt;&gt; s[-1:-3:-1]</a:t>
            </a:r>
          </a:p>
          <a:p>
            <a:r>
              <a:rPr lang="en-US" altLang="ko-KR" sz="1200" dirty="0"/>
              <a:t>'</a:t>
            </a:r>
            <a:r>
              <a:rPr lang="en-US" altLang="ko-KR" sz="1200" dirty="0" err="1"/>
              <a:t>ol</a:t>
            </a:r>
            <a:r>
              <a:rPr lang="en-US" altLang="ko-KR" sz="1200" dirty="0"/>
              <a:t>'</a:t>
            </a:r>
          </a:p>
          <a:p>
            <a:r>
              <a:rPr lang="en-US" altLang="ko-KR" sz="1200" dirty="0"/>
              <a:t>&gt;&gt;&gt; </a:t>
            </a:r>
            <a:endParaRPr lang="ko-KR" altLang="en-US" sz="1200" dirty="0"/>
          </a:p>
        </p:txBody>
      </p:sp>
      <p:pic>
        <p:nvPicPr>
          <p:cNvPr id="9" name="Picture 2" descr="the string 'hello' with letter indexes 0 1 2 3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35" y="2130562"/>
            <a:ext cx="2562225" cy="128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04048" y="3717032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역방향으로 처리하기 위해서는 </a:t>
            </a:r>
            <a:endParaRPr lang="en-US" altLang="ko-KR" dirty="0" smtClean="0"/>
          </a:p>
          <a:p>
            <a:r>
              <a:rPr lang="ko-KR" altLang="en-US" dirty="0" err="1" smtClean="0"/>
              <a:t>변수명</a:t>
            </a:r>
            <a:r>
              <a:rPr lang="en-US" altLang="ko-KR" dirty="0" smtClean="0"/>
              <a:t>[</a:t>
            </a:r>
            <a:r>
              <a:rPr lang="ko-KR" altLang="en-US" dirty="0" smtClean="0"/>
              <a:t>시작점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종료점</a:t>
            </a:r>
            <a:r>
              <a:rPr lang="en-US" altLang="ko-KR" dirty="0" smtClean="0"/>
              <a:t>:</a:t>
            </a:r>
            <a:r>
              <a:rPr lang="ko-KR" altLang="en-US" dirty="0" smtClean="0"/>
              <a:t>스텝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역방향으로 정의하고 </a:t>
            </a:r>
            <a:r>
              <a:rPr lang="ko-KR" altLang="en-US" dirty="0" err="1" smtClean="0"/>
              <a:t>스템도</a:t>
            </a:r>
            <a:r>
              <a:rPr lang="ko-KR" altLang="en-US" dirty="0" smtClean="0"/>
              <a:t> 마이너스로 표시하면 역으로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61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Sequence-String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s</a:t>
            </a:r>
            <a:r>
              <a:rPr lang="ko-KR" altLang="en-US" dirty="0" smtClean="0"/>
              <a:t> </a:t>
            </a:r>
            <a:r>
              <a:rPr lang="en-US" altLang="ko-KR" dirty="0" smtClean="0"/>
              <a:t>= “</a:t>
            </a:r>
            <a:r>
              <a:rPr lang="en-US" altLang="ko-KR" dirty="0" smtClean="0"/>
              <a:t>python”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80783"/>
              </p:ext>
            </p:extLst>
          </p:nvPr>
        </p:nvGraphicFramePr>
        <p:xfrm>
          <a:off x="683568" y="2237664"/>
          <a:ext cx="7560840" cy="3998480"/>
        </p:xfrm>
        <a:graphic>
          <a:graphicData uri="http://schemas.openxmlformats.org/drawingml/2006/table">
            <a:tbl>
              <a:tblPr/>
              <a:tblGrid>
                <a:gridCol w="2232248"/>
                <a:gridCol w="1728192"/>
                <a:gridCol w="3600400"/>
              </a:tblGrid>
              <a:tr h="2413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capitalize()</a:t>
                      </a:r>
                      <a:endParaRPr kumimoji="0"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s.capitalize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'Python'</a:t>
                      </a:r>
                      <a:endParaRPr kumimoji="0"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첫문자를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대문자로 전환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center(width,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fillchar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s.center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(10,'x')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xxpythonxx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스페이스를 만들고 글자를 센터에 놓고 </a:t>
                      </a:r>
                      <a:r>
                        <a:rPr kumimoji="0"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빈공칸을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특정 문자로 채움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count(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beg= 0,end=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(string))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s.count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('y')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문자열 내의 문자나 문자열에 대한 개수를 셈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decode(encoding='UTF-8',errors='strict')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문자열을 특정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encoding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타입으로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복호화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errors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ignore/replace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로 처리 가능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encode(encoding='UTF-8',errors='strict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문자열을 특정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encoding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타입으로 암호화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errors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ignore/replace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로 처리 가능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endswith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(suffix, beg=0, end=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(string))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s.endswith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("on")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True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suffix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비교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expandtabs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tabsize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=8) 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"1\t2\t".expandtabs(4)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Out[70]: '1   2   '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탭간의 간격을 최대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이고 사이즈를 줄이면 됨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3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Sequence-String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</a:t>
            </a:r>
            <a:r>
              <a:rPr lang="ko-KR" altLang="en-US" dirty="0"/>
              <a:t> </a:t>
            </a:r>
            <a:r>
              <a:rPr lang="en-US" altLang="ko-KR" dirty="0"/>
              <a:t>= “python” </a:t>
            </a:r>
            <a:r>
              <a:rPr lang="ko-KR" altLang="en-US" dirty="0"/>
              <a:t>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838569"/>
              </p:ext>
            </p:extLst>
          </p:nvPr>
        </p:nvGraphicFramePr>
        <p:xfrm>
          <a:off x="683568" y="2237664"/>
          <a:ext cx="7560840" cy="3873760"/>
        </p:xfrm>
        <a:graphic>
          <a:graphicData uri="http://schemas.openxmlformats.org/drawingml/2006/table">
            <a:tbl>
              <a:tblPr/>
              <a:tblGrid>
                <a:gridCol w="1944216"/>
                <a:gridCol w="1656184"/>
                <a:gridCol w="3960440"/>
              </a:tblGrid>
              <a:tr h="2413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find(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beg=0 end=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(string))</a:t>
                      </a:r>
                      <a:endParaRPr kumimoji="0"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s.find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부분 문자열이 시작하는 위치 단 검색이 안 될 경우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</a:p>
                    <a:p>
                      <a:pPr algn="l" fontAlgn="t"/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beg=0, end=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(string))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s.index</a:t>
                      </a: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find()</a:t>
                      </a:r>
                      <a:r>
                        <a:rPr kumimoji="0"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메소드와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동일 단 검색이 안 될 경우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ValueError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: substring not found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isalnum</a:t>
                      </a:r>
                      <a:r>
                        <a:rPr kumimoji="0" lang="en-US" sz="1200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s.isalnum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l" fontAlgn="t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알파벳과 숫자 조합인지 확인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isalpha</a:t>
                      </a:r>
                      <a:r>
                        <a:rPr kumimoji="0" lang="en-US" sz="1200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s.isalpha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l" fontAlgn="t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알파벳 확인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isdigit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"1234".isdigit()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숫자 확인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islower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"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Python".lower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'python'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소문자여부 확인하여 전체를 소문자 처리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isspace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"     ".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isspace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Whitespace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로만 구성된 문자열 여부 확인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22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Sequence-String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</a:t>
            </a:r>
            <a:r>
              <a:rPr lang="ko-KR" altLang="en-US" dirty="0"/>
              <a:t> </a:t>
            </a:r>
            <a:r>
              <a:rPr lang="en-US" altLang="ko-KR" dirty="0"/>
              <a:t>= “python” </a:t>
            </a:r>
            <a:r>
              <a:rPr lang="ko-KR" altLang="en-US" dirty="0"/>
              <a:t>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306527"/>
              </p:ext>
            </p:extLst>
          </p:nvPr>
        </p:nvGraphicFramePr>
        <p:xfrm>
          <a:off x="683568" y="2237664"/>
          <a:ext cx="7560840" cy="4085720"/>
        </p:xfrm>
        <a:graphic>
          <a:graphicData uri="http://schemas.openxmlformats.org/drawingml/2006/table">
            <a:tbl>
              <a:tblPr/>
              <a:tblGrid>
                <a:gridCol w="1591756"/>
                <a:gridCol w="2080652"/>
                <a:gridCol w="3888432"/>
              </a:tblGrid>
              <a:tr h="2413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istitle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s_t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s.capitalize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s_t.istitle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titlecased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대한 여부 확인 단어의 </a:t>
                      </a:r>
                      <a:r>
                        <a:rPr kumimoji="0"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첫글자는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무조건 대문자이어야 함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isupper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s_s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s.upper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s_s.isupper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모든 문자가 대문자 여부 확인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join(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seq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".".join(s)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p.y.t.h.o.n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문자열을 새롭게 조합하는 것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ljust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(width[,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fillchar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s.ljust</a:t>
                      </a: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(10,'x')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pythonxxxx</a:t>
                      </a: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스페이스 공간을 만들고 기존 문자열을 왼쪽부터 시작하고 빈칸에 문자로 채운다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lower</a:t>
                      </a:r>
                      <a:r>
                        <a:rPr kumimoji="0" lang="en-US" sz="1200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s.lower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'python'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대문자를 소문자로 전환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lstrip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"   a   ".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lstrip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'a   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좌측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whitespace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제거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partition(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"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abcde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".partition('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bcd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('a', '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bcd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', 'e')</a:t>
                      </a:r>
                      <a:endParaRPr kumimoji="0" lang="en-US" sz="1200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partition(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-&gt; (head,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tail)</a:t>
                      </a:r>
                    </a:p>
                    <a:p>
                      <a:pPr algn="l" fontAlgn="t"/>
                      <a:r>
                        <a:rPr kumimoji="0"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분리자에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의해 헤드와 </a:t>
                      </a:r>
                      <a:r>
                        <a:rPr kumimoji="0"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테일로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구분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Sequence-String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</a:t>
            </a:r>
            <a:r>
              <a:rPr lang="ko-KR" altLang="en-US" dirty="0"/>
              <a:t> </a:t>
            </a:r>
            <a:r>
              <a:rPr lang="en-US" altLang="ko-KR" dirty="0"/>
              <a:t>= “python” </a:t>
            </a:r>
            <a:r>
              <a:rPr lang="ko-KR" altLang="en-US" dirty="0"/>
              <a:t>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42727"/>
              </p:ext>
            </p:extLst>
          </p:nvPr>
        </p:nvGraphicFramePr>
        <p:xfrm>
          <a:off x="683568" y="2237664"/>
          <a:ext cx="7560840" cy="3719960"/>
        </p:xfrm>
        <a:graphic>
          <a:graphicData uri="http://schemas.openxmlformats.org/drawingml/2006/table">
            <a:tbl>
              <a:tblPr/>
              <a:tblGrid>
                <a:gridCol w="1800200"/>
                <a:gridCol w="2232248"/>
                <a:gridCol w="3528392"/>
              </a:tblGrid>
              <a:tr h="2413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replace(old, new [, max])</a:t>
                      </a:r>
                    </a:p>
                    <a:p>
                      <a:pPr algn="l" fontAlgn="t"/>
                      <a:endParaRPr kumimoji="0" lang="en-US" sz="1200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s.replace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('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py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',"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jpy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pPr algn="l" fontAlgn="t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jpython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 문자열을 새로운 문자열로 전환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rfind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beg=0,end=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(string))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s.rfind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('p')</a:t>
                      </a:r>
                    </a:p>
                    <a:p>
                      <a:pPr algn="l" fontAlgn="t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find()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동일하나 오른쪽부터 찾는다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rindex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beg=0, end=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(string))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s.rindex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('n')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index()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동일하나 오른쪽부터 찾는다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rjust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(width,[,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fillchar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s.rjust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(10,'x')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xxxxpython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스페이스 공간을 정하고 오른쪽부터 문자열을 배치하고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빈공간에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문자로 표시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rpartition</a:t>
                      </a: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abcde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".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rpartition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bcd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('a', '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bcd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', 'e')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rpartition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sep</a:t>
                      </a:r>
                      <a:r>
                        <a:rPr lang="en-US" altLang="ko-KR" sz="1200" dirty="0" smtClean="0"/>
                        <a:t>) -&gt; (head, </a:t>
                      </a:r>
                      <a:r>
                        <a:rPr lang="en-US" altLang="ko-KR" sz="1200" dirty="0" err="1" smtClean="0"/>
                        <a:t>sep</a:t>
                      </a:r>
                      <a:r>
                        <a:rPr lang="en-US" altLang="ko-KR" sz="1200" dirty="0" smtClean="0"/>
                        <a:t>, tail)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분리자에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의해 헤드와 </a:t>
                      </a:r>
                      <a:r>
                        <a:rPr kumimoji="0"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테일로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rsplit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[,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maxsplit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]])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"a,b,c,".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rsplit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(',')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['a', 'b', 'c', '']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문자열의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분리자로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분리하고 리스트로 출력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rstrip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abc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".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rstrip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abc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오른쪽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whitespace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모두 제거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468544" y="1634073"/>
            <a:ext cx="23762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__</a:t>
            </a:r>
            <a:r>
              <a:rPr lang="en-US" altLang="ko-KR" sz="1000" dirty="0" err="1"/>
              <a:t>getnewargs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 smtClean="0"/>
              <a:t>__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 smtClean="0"/>
              <a:t>__</a:t>
            </a:r>
            <a:r>
              <a:rPr lang="en-US" altLang="ko-KR" sz="1000" dirty="0"/>
              <a:t>mod__</a:t>
            </a:r>
          </a:p>
          <a:p>
            <a:r>
              <a:rPr lang="en-US" altLang="ko-KR" sz="1000" dirty="0" smtClean="0"/>
              <a:t>__</a:t>
            </a:r>
            <a:r>
              <a:rPr lang="en-US" altLang="ko-KR" sz="1000" dirty="0" err="1"/>
              <a:t>rmod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__</a:t>
            </a:r>
            <a:r>
              <a:rPr lang="en-US" altLang="ko-KR" sz="1000" dirty="0" err="1"/>
              <a:t>rmul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_</a:t>
            </a:r>
            <a:r>
              <a:rPr lang="en-US" altLang="ko-KR" sz="1000" dirty="0" err="1"/>
              <a:t>formatter_field_name_split</a:t>
            </a:r>
            <a:endParaRPr lang="en-US" altLang="ko-KR" sz="1000" dirty="0"/>
          </a:p>
          <a:p>
            <a:r>
              <a:rPr lang="en-US" altLang="ko-KR" sz="1000" dirty="0"/>
              <a:t>_</a:t>
            </a:r>
            <a:r>
              <a:rPr lang="en-US" altLang="ko-KR" sz="1000" dirty="0" err="1"/>
              <a:t>formatter_parser</a:t>
            </a:r>
            <a:endParaRPr lang="en-US" altLang="ko-KR" sz="1000" dirty="0"/>
          </a:p>
          <a:p>
            <a:r>
              <a:rPr lang="en-US" altLang="ko-KR" sz="1000" dirty="0" smtClean="0"/>
              <a:t>format</a:t>
            </a:r>
            <a:endParaRPr lang="en-US" altLang="ko-KR" sz="1000" dirty="0"/>
          </a:p>
          <a:p>
            <a:r>
              <a:rPr lang="en-US" altLang="ko-KR" sz="1000" dirty="0" err="1" smtClean="0"/>
              <a:t>rpartition</a:t>
            </a:r>
            <a:endParaRPr lang="en-US" altLang="ko-KR" sz="1000" dirty="0"/>
          </a:p>
          <a:p>
            <a:r>
              <a:rPr lang="en-US" altLang="ko-KR" sz="1000" dirty="0" err="1"/>
              <a:t>rsplit</a:t>
            </a:r>
            <a:endParaRPr lang="en-US" altLang="ko-KR" sz="1000" dirty="0"/>
          </a:p>
          <a:p>
            <a:r>
              <a:rPr lang="en-US" altLang="ko-KR" sz="1000" dirty="0" err="1"/>
              <a:t>rstrip</a:t>
            </a:r>
            <a:endParaRPr lang="en-US" altLang="ko-KR" sz="1000" dirty="0"/>
          </a:p>
          <a:p>
            <a:r>
              <a:rPr lang="en-US" altLang="ko-KR" sz="1000" dirty="0"/>
              <a:t>split</a:t>
            </a:r>
          </a:p>
          <a:p>
            <a:r>
              <a:rPr lang="en-US" altLang="ko-KR" sz="1000" dirty="0" err="1"/>
              <a:t>splitlines</a:t>
            </a:r>
            <a:endParaRPr lang="en-US" altLang="ko-KR" sz="1000" dirty="0"/>
          </a:p>
          <a:p>
            <a:r>
              <a:rPr lang="en-US" altLang="ko-KR" sz="1000" dirty="0" err="1"/>
              <a:t>startswith</a:t>
            </a:r>
            <a:endParaRPr lang="en-US" altLang="ko-KR" sz="1000" dirty="0"/>
          </a:p>
          <a:p>
            <a:r>
              <a:rPr lang="en-US" altLang="ko-KR" sz="1000" dirty="0"/>
              <a:t>strip</a:t>
            </a:r>
          </a:p>
          <a:p>
            <a:r>
              <a:rPr lang="en-US" altLang="ko-KR" sz="1000" dirty="0" err="1"/>
              <a:t>swapcase</a:t>
            </a:r>
            <a:endParaRPr lang="en-US" altLang="ko-KR" sz="1000" dirty="0"/>
          </a:p>
          <a:p>
            <a:r>
              <a:rPr lang="en-US" altLang="ko-KR" sz="1000" dirty="0"/>
              <a:t>title</a:t>
            </a:r>
          </a:p>
          <a:p>
            <a:r>
              <a:rPr lang="en-US" altLang="ko-KR" sz="1000" dirty="0"/>
              <a:t>translate</a:t>
            </a:r>
          </a:p>
          <a:p>
            <a:r>
              <a:rPr lang="en-US" altLang="ko-KR" sz="1000" dirty="0"/>
              <a:t>upper</a:t>
            </a:r>
          </a:p>
          <a:p>
            <a:r>
              <a:rPr lang="en-US" altLang="ko-KR" sz="1000" dirty="0" err="1"/>
              <a:t>zfill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3342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Sequence-String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</a:t>
            </a:r>
            <a:r>
              <a:rPr lang="ko-KR" altLang="en-US" dirty="0"/>
              <a:t> </a:t>
            </a:r>
            <a:r>
              <a:rPr lang="en-US" altLang="ko-KR" dirty="0"/>
              <a:t>= “python” </a:t>
            </a:r>
            <a:r>
              <a:rPr lang="ko-KR" altLang="en-US" dirty="0"/>
              <a:t>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526566"/>
              </p:ext>
            </p:extLst>
          </p:nvPr>
        </p:nvGraphicFramePr>
        <p:xfrm>
          <a:off x="683568" y="2237664"/>
          <a:ext cx="7560840" cy="4085720"/>
        </p:xfrm>
        <a:graphic>
          <a:graphicData uri="http://schemas.openxmlformats.org/drawingml/2006/table">
            <a:tbl>
              <a:tblPr/>
              <a:tblGrid>
                <a:gridCol w="1800200"/>
                <a:gridCol w="2232248"/>
                <a:gridCol w="3528392"/>
              </a:tblGrid>
              <a:tr h="2413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split(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="",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num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string.count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))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a,b,c,".split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(',')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['a', 'b', 'c', '']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문자열을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구분자에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의해 리스트로 분리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splitlines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num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string.count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('\n'))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"a\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nb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\n".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splitlines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['a\n', 'b\n']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개행문자의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개수에 따라 리스트로 문장 분리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startswith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beg=0,end=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(string))</a:t>
                      </a:r>
                      <a:endParaRPr kumimoji="0"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s.startswith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("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문자열의 접두사를 확인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strip([chars])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".strip(' 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lstrip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and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rstrip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실행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swapcase</a:t>
                      </a:r>
                      <a:r>
                        <a:rPr kumimoji="0" lang="en-US" sz="1200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s.swapcase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'PYTHON'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소문자일 경우는 대문자로 대문자일 경우는 소문자로 전환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title</a:t>
                      </a:r>
                      <a:r>
                        <a:rPr kumimoji="0" lang="en-US" sz="1200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s.title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'Python'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문자열을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title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폼으로 전환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translate(table</a:t>
                      </a:r>
                      <a:r>
                        <a:rPr kumimoji="0" lang="en-US" sz="1200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200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deletechars</a:t>
                      </a:r>
                      <a:r>
                        <a:rPr kumimoji="0" lang="en-US" sz="1200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="")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'read this short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text'.translate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(None, '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aeiou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'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ths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shrt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txt'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Translates string according to translation table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(256 chars), removing those in the del string.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92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Sequence-String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</a:t>
            </a:r>
            <a:r>
              <a:rPr lang="ko-KR" altLang="en-US" dirty="0"/>
              <a:t> </a:t>
            </a:r>
            <a:r>
              <a:rPr lang="en-US" altLang="ko-KR" dirty="0"/>
              <a:t>= “python” </a:t>
            </a:r>
            <a:r>
              <a:rPr lang="ko-KR" altLang="en-US" dirty="0"/>
              <a:t>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470276"/>
              </p:ext>
            </p:extLst>
          </p:nvPr>
        </p:nvGraphicFramePr>
        <p:xfrm>
          <a:off x="683568" y="2237664"/>
          <a:ext cx="7560840" cy="1464440"/>
        </p:xfrm>
        <a:graphic>
          <a:graphicData uri="http://schemas.openxmlformats.org/drawingml/2006/table">
            <a:tbl>
              <a:tblPr/>
              <a:tblGrid>
                <a:gridCol w="1591756"/>
                <a:gridCol w="1591756"/>
                <a:gridCol w="4377328"/>
              </a:tblGrid>
              <a:tr h="2413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upper()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s.upper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'PYTHON'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소문자를 대문자로 전환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zfill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(width)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s.zfill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(10)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'0000python'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문자를 왼쪽부터 채우고 나머지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빈공칸을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으로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채움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82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String-escape </a:t>
            </a:r>
            <a:r>
              <a:rPr lang="ko-KR" altLang="en-US" dirty="0" smtClean="0"/>
              <a:t>문자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771830"/>
              </p:ext>
            </p:extLst>
          </p:nvPr>
        </p:nvGraphicFramePr>
        <p:xfrm>
          <a:off x="755576" y="1844824"/>
          <a:ext cx="7704856" cy="4608516"/>
        </p:xfrm>
        <a:graphic>
          <a:graphicData uri="http://schemas.openxmlformats.org/drawingml/2006/table">
            <a:tbl>
              <a:tblPr/>
              <a:tblGrid>
                <a:gridCol w="1570893"/>
                <a:gridCol w="2029507"/>
                <a:gridCol w="4104456"/>
              </a:tblGrid>
              <a:tr h="2873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>
                          <a:effectLst/>
                        </a:rPr>
                        <a:t>Backslash notation</a:t>
                      </a:r>
                      <a:endParaRPr lang="en-US" sz="900" dirty="0">
                        <a:effectLst/>
                      </a:endParaRP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>
                          <a:effectLst/>
                        </a:rPr>
                        <a:t>Hexadecimal character</a:t>
                      </a:r>
                      <a:endParaRPr lang="en-US" sz="900" dirty="0">
                        <a:effectLst/>
                      </a:endParaRP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Description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\a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0x07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Bell or alert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\b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0x08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Backspace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>
                          <a:effectLst/>
                        </a:rPr>
                        <a:t>\000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err="1" smtClean="0">
                          <a:effectLst/>
                        </a:rPr>
                        <a:t>널문자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\cx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Control-x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\C-x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Control-x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\e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0x1b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Escape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\f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0x0c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 err="1">
                          <a:effectLst/>
                        </a:rPr>
                        <a:t>Formfeed</a:t>
                      </a:r>
                      <a:endParaRPr lang="en-US" sz="900" dirty="0">
                        <a:effectLst/>
                      </a:endParaRP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\M-\C-x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Meta-Control-x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\n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0x0a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effectLst/>
                        </a:rPr>
                        <a:t>Newline </a:t>
                      </a:r>
                      <a:r>
                        <a:rPr lang="ko-KR" altLang="en-US" sz="900" dirty="0" smtClean="0">
                          <a:effectLst/>
                        </a:rPr>
                        <a:t>은 </a:t>
                      </a:r>
                      <a:r>
                        <a:rPr lang="ko-KR" altLang="en-US" sz="900" dirty="0" err="1" smtClean="0">
                          <a:effectLst/>
                        </a:rPr>
                        <a:t>라인피드</a:t>
                      </a:r>
                      <a:r>
                        <a:rPr lang="ko-KR" altLang="en-US" sz="900" dirty="0" smtClean="0">
                          <a:effectLst/>
                        </a:rPr>
                        <a:t> </a:t>
                      </a:r>
                      <a:r>
                        <a:rPr lang="en-US" altLang="ko-KR" sz="900" dirty="0" smtClean="0">
                          <a:effectLst/>
                        </a:rPr>
                        <a:t>(</a:t>
                      </a:r>
                      <a:r>
                        <a:rPr lang="en-US" altLang="ko-KR" sz="900" b="1" dirty="0" smtClean="0">
                          <a:effectLst/>
                        </a:rPr>
                        <a:t>L</a:t>
                      </a:r>
                      <a:r>
                        <a:rPr lang="en-US" altLang="ko-KR" sz="900" dirty="0" smtClean="0">
                          <a:effectLst/>
                        </a:rPr>
                        <a:t>ine </a:t>
                      </a:r>
                      <a:r>
                        <a:rPr lang="en-US" altLang="ko-KR" sz="900" b="1" dirty="0" smtClean="0">
                          <a:effectLst/>
                        </a:rPr>
                        <a:t>F</a:t>
                      </a:r>
                      <a:r>
                        <a:rPr lang="en-US" altLang="ko-KR" sz="900" dirty="0" smtClean="0">
                          <a:effectLst/>
                        </a:rPr>
                        <a:t>eed) </a:t>
                      </a:r>
                      <a:r>
                        <a:rPr lang="ko-KR" altLang="en-US" sz="900" dirty="0" smtClean="0">
                          <a:effectLst/>
                        </a:rPr>
                        <a:t>는 커서의 위치를 아랫줄로 이동</a:t>
                      </a:r>
                      <a:endParaRPr lang="en-US" sz="900" dirty="0">
                        <a:effectLst/>
                      </a:endParaRP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2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\</a:t>
                      </a:r>
                      <a:r>
                        <a:rPr lang="en-US" sz="900" dirty="0" err="1">
                          <a:effectLst/>
                        </a:rPr>
                        <a:t>nnn</a:t>
                      </a:r>
                      <a:endParaRPr lang="en-US" sz="900" dirty="0">
                        <a:effectLst/>
                      </a:endParaRP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Octal notation, where n is in the range 0.7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\r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0x0d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Carriage </a:t>
                      </a:r>
                      <a:r>
                        <a:rPr lang="en-US" sz="900" dirty="0" smtClean="0">
                          <a:effectLst/>
                        </a:rPr>
                        <a:t>return</a:t>
                      </a:r>
                      <a:r>
                        <a:rPr lang="ko-KR" altLang="en-US" sz="900" dirty="0" smtClean="0">
                          <a:effectLst/>
                        </a:rPr>
                        <a:t>은 현재 위치를 나타내는 커서 를 맨 앞으로 이동</a:t>
                      </a:r>
                      <a:endParaRPr lang="en-US" sz="900" dirty="0">
                        <a:effectLst/>
                      </a:endParaRP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\s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0x20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Space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\t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0x09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Tab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\v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0x0b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Vertical tab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\x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Character x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</a:rPr>
                        <a:t>\</a:t>
                      </a:r>
                      <a:r>
                        <a:rPr lang="en-US" altLang="ko-KR" sz="900" dirty="0" err="1" smtClean="0">
                          <a:effectLst/>
                        </a:rPr>
                        <a:t>xnn</a:t>
                      </a:r>
                      <a:endParaRPr lang="en-US" altLang="ko-KR" sz="900" dirty="0" smtClean="0">
                        <a:effectLst/>
                      </a:endParaRP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900" dirty="0">
                        <a:effectLst/>
                      </a:endParaRP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</a:rPr>
                        <a:t>Hexadecimal notation, where n is in the range 0.9, </a:t>
                      </a:r>
                      <a:r>
                        <a:rPr lang="en-US" altLang="ko-KR" sz="900" dirty="0" err="1" smtClean="0">
                          <a:effectLst/>
                        </a:rPr>
                        <a:t>a.f</a:t>
                      </a:r>
                      <a:r>
                        <a:rPr lang="en-US" altLang="ko-KR" sz="900" dirty="0" smtClean="0">
                          <a:effectLst/>
                        </a:rPr>
                        <a:t>, or A.F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effectLst/>
                        </a:rPr>
                        <a:t>\\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900" dirty="0">
                        <a:effectLst/>
                      </a:endParaRP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>
                          <a:effectLst/>
                        </a:rPr>
                        <a:t>문자 </a:t>
                      </a:r>
                      <a:r>
                        <a:rPr lang="en-US" altLang="ko-KR" sz="900" dirty="0">
                          <a:effectLst/>
                        </a:rPr>
                        <a:t>"\"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effectLst/>
                        </a:rPr>
                        <a:t>\'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900" dirty="0">
                        <a:effectLst/>
                      </a:endParaRP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>
                          <a:effectLst/>
                        </a:rPr>
                        <a:t>단일 인용부호</a:t>
                      </a:r>
                      <a:r>
                        <a:rPr lang="en-US" altLang="ko-KR" sz="900" dirty="0">
                          <a:effectLst/>
                        </a:rPr>
                        <a:t>(')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effectLst/>
                        </a:rPr>
                        <a:t>\"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900" dirty="0">
                        <a:effectLst/>
                      </a:endParaRP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>
                          <a:effectLst/>
                        </a:rPr>
                        <a:t>이중 인용부호</a:t>
                      </a:r>
                      <a:r>
                        <a:rPr lang="en-US" altLang="ko-KR" sz="900" dirty="0">
                          <a:effectLst/>
                        </a:rPr>
                        <a:t>(")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5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bytes </a:t>
            </a:r>
            <a:r>
              <a:rPr lang="en-US" altLang="ko-KR" dirty="0"/>
              <a:t>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48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문자열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02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Bytes type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type</a:t>
            </a:r>
            <a:r>
              <a:rPr lang="ko-KR" altLang="en-US" dirty="0"/>
              <a:t> </a:t>
            </a:r>
            <a:r>
              <a:rPr lang="ko-KR" altLang="en-US" dirty="0" smtClean="0"/>
              <a:t>속성비교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Bytes </a:t>
            </a:r>
            <a:r>
              <a:rPr lang="ko-KR" altLang="en-US" dirty="0" smtClean="0"/>
              <a:t>타입과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타입의 속성을 비교하면 동일한 결과가 나옴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547664" y="3645024"/>
            <a:ext cx="403244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print(' start ')</a:t>
            </a:r>
          </a:p>
          <a:p>
            <a:r>
              <a:rPr lang="en-US" altLang="ko-KR" sz="1000" dirty="0"/>
              <a:t>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</a:t>
            </a:r>
            <a:r>
              <a:rPr lang="en-US" altLang="ko-KR" sz="1000" dirty="0" err="1"/>
              <a:t>dir</a:t>
            </a:r>
            <a:r>
              <a:rPr lang="en-US" altLang="ko-KR" sz="1000" dirty="0"/>
              <a:t>(bytes) :</a:t>
            </a:r>
          </a:p>
          <a:p>
            <a:r>
              <a:rPr lang="en-US" altLang="ko-KR" sz="1000" dirty="0"/>
              <a:t>    if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</a:t>
            </a:r>
            <a:r>
              <a:rPr lang="en-US" altLang="ko-KR" sz="1000" dirty="0" err="1"/>
              <a:t>dir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) :</a:t>
            </a:r>
          </a:p>
          <a:p>
            <a:r>
              <a:rPr lang="en-US" altLang="ko-KR" sz="1000" dirty="0"/>
              <a:t>        pass</a:t>
            </a:r>
          </a:p>
          <a:p>
            <a:r>
              <a:rPr lang="en-US" altLang="ko-KR" sz="1000" dirty="0"/>
              <a:t>    else :</a:t>
            </a:r>
          </a:p>
          <a:p>
            <a:r>
              <a:rPr lang="en-US" altLang="ko-KR" sz="1000" dirty="0"/>
              <a:t>        print(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else :</a:t>
            </a:r>
          </a:p>
          <a:p>
            <a:r>
              <a:rPr lang="en-US" altLang="ko-KR" sz="1000" dirty="0"/>
              <a:t>    print(' end ')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6228184" y="4725144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en-US" altLang="ko-KR" dirty="0" smtClean="0"/>
              <a:t>start </a:t>
            </a:r>
            <a:endParaRPr lang="en-US" altLang="ko-KR" dirty="0"/>
          </a:p>
          <a:p>
            <a:r>
              <a:rPr lang="en-US" altLang="ko-KR" dirty="0" smtClean="0"/>
              <a:t>end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45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Immutable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Bytes </a:t>
            </a:r>
            <a:r>
              <a:rPr lang="ko-KR" altLang="en-US" dirty="0" smtClean="0"/>
              <a:t>타입은 불변으로 값을 할당하면 </a:t>
            </a:r>
            <a:r>
              <a:rPr lang="en-US" altLang="ko-KR" dirty="0" err="1" smtClean="0"/>
              <a:t>type</a:t>
            </a:r>
            <a:r>
              <a:rPr lang="en-US" altLang="ko-KR" dirty="0" err="1" smtClean="0"/>
              <a:t>error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발생함 변경하고 싶을 경우는 </a:t>
            </a:r>
            <a:r>
              <a:rPr lang="en-US" altLang="ko-KR" dirty="0" err="1" smtClean="0"/>
              <a:t>bytearray</a:t>
            </a:r>
            <a:r>
              <a:rPr lang="ko-KR" altLang="en-US" dirty="0" smtClean="0"/>
              <a:t>로 정의해야 함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545635" y="3356992"/>
            <a:ext cx="4032448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b = </a:t>
            </a:r>
            <a:r>
              <a:rPr lang="en-US" altLang="ko-KR" sz="1000" dirty="0" err="1"/>
              <a:t>b'abc</a:t>
            </a:r>
            <a:r>
              <a:rPr lang="en-US" altLang="ko-KR" sz="1000" dirty="0"/>
              <a:t>'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&gt;&gt;&gt; b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err="1"/>
              <a:t>b'abc</a:t>
            </a:r>
            <a:r>
              <a:rPr lang="en-US" altLang="ko-KR" sz="1000" dirty="0"/>
              <a:t>'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&gt;&gt;&gt; b[0]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97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&gt;&gt;&gt; b[1]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98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&gt;&gt;&gt; b[2]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99</a:t>
            </a:r>
            <a:endParaRPr lang="en-US" altLang="ko-KR" sz="1000" dirty="0"/>
          </a:p>
          <a:p>
            <a:r>
              <a:rPr lang="en-US" altLang="ko-KR" sz="1000" dirty="0" smtClean="0"/>
              <a:t>&gt;&gt;&gt; b[1</a:t>
            </a:r>
            <a:r>
              <a:rPr lang="en-US" altLang="ko-KR" sz="1000" dirty="0"/>
              <a:t>] =100</a:t>
            </a:r>
          </a:p>
          <a:p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File "&lt;ipython-input-198-6a5137c00fa4&gt;", line 1, in &lt;module&gt;</a:t>
            </a:r>
          </a:p>
          <a:p>
            <a:r>
              <a:rPr lang="en-US" altLang="ko-KR" sz="1000" dirty="0"/>
              <a:t>    b[1] =100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TypeError</a:t>
            </a:r>
            <a:r>
              <a:rPr lang="en-US" altLang="ko-KR" sz="1000" dirty="0"/>
              <a:t>: '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' object does not support item assignment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2316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bytearry</a:t>
            </a:r>
            <a:r>
              <a:rPr lang="en-US" altLang="ko-KR" dirty="0" smtClean="0"/>
              <a:t> </a:t>
            </a:r>
            <a:r>
              <a:rPr lang="en-US" altLang="ko-KR" dirty="0"/>
              <a:t>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0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str</a:t>
            </a:r>
            <a:r>
              <a:rPr lang="en-US" altLang="ko-KR" dirty="0" smtClean="0"/>
              <a:t> type</a:t>
            </a:r>
            <a:r>
              <a:rPr lang="ko-KR" altLang="en-US" dirty="0"/>
              <a:t> </a:t>
            </a:r>
            <a:r>
              <a:rPr lang="ko-KR" altLang="en-US" dirty="0" smtClean="0"/>
              <a:t>속성비교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Bytearray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타입과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타입의 속성을 비교하면 동일한 결과가 나옴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547664" y="3645024"/>
            <a:ext cx="403244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print(' start </a:t>
            </a:r>
            <a:r>
              <a:rPr lang="en-US" altLang="ko-KR" sz="1000" dirty="0" err="1"/>
              <a:t>bytearray</a:t>
            </a:r>
            <a:r>
              <a:rPr lang="en-US" altLang="ko-KR" sz="1000" dirty="0"/>
              <a:t>')</a:t>
            </a:r>
          </a:p>
          <a:p>
            <a:endParaRPr lang="en-US" altLang="ko-KR" sz="1000" dirty="0"/>
          </a:p>
          <a:p>
            <a:r>
              <a:rPr lang="en-US" altLang="ko-KR" sz="1000" dirty="0"/>
              <a:t>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</a:t>
            </a:r>
            <a:r>
              <a:rPr lang="en-US" altLang="ko-KR" sz="1000" dirty="0" err="1"/>
              <a:t>dir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bytearray</a:t>
            </a:r>
            <a:r>
              <a:rPr lang="en-US" altLang="ko-KR" sz="1000" dirty="0"/>
              <a:t>) :</a:t>
            </a:r>
          </a:p>
          <a:p>
            <a:r>
              <a:rPr lang="en-US" altLang="ko-KR" sz="1000" dirty="0"/>
              <a:t>    if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</a:t>
            </a:r>
            <a:r>
              <a:rPr lang="en-US" altLang="ko-KR" sz="1000" dirty="0" err="1"/>
              <a:t>dir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) :</a:t>
            </a:r>
          </a:p>
          <a:p>
            <a:r>
              <a:rPr lang="en-US" altLang="ko-KR" sz="1000" dirty="0"/>
              <a:t>        pass</a:t>
            </a:r>
          </a:p>
          <a:p>
            <a:r>
              <a:rPr lang="en-US" altLang="ko-KR" sz="1000" dirty="0"/>
              <a:t>    else :</a:t>
            </a:r>
          </a:p>
          <a:p>
            <a:r>
              <a:rPr lang="en-US" altLang="ko-KR" sz="1000" dirty="0"/>
              <a:t>        print(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else :</a:t>
            </a:r>
          </a:p>
          <a:p>
            <a:r>
              <a:rPr lang="en-US" altLang="ko-KR" sz="1000" dirty="0"/>
              <a:t>    print(' end ')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6156176" y="3645024"/>
            <a:ext cx="23042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en-US" altLang="ko-KR" sz="900" dirty="0"/>
              <a:t>__</a:t>
            </a:r>
            <a:r>
              <a:rPr lang="en-US" altLang="ko-KR" sz="900" dirty="0" err="1"/>
              <a:t>alloc</a:t>
            </a:r>
            <a:r>
              <a:rPr lang="en-US" altLang="ko-KR" sz="900" dirty="0"/>
              <a:t>__</a:t>
            </a:r>
          </a:p>
          <a:p>
            <a:r>
              <a:rPr lang="en-US" altLang="ko-KR" sz="900" dirty="0"/>
              <a:t>__</a:t>
            </a:r>
            <a:r>
              <a:rPr lang="en-US" altLang="ko-KR" sz="900" dirty="0" err="1"/>
              <a:t>delitem</a:t>
            </a:r>
            <a:r>
              <a:rPr lang="en-US" altLang="ko-KR" sz="900" dirty="0"/>
              <a:t>__</a:t>
            </a:r>
          </a:p>
          <a:p>
            <a:r>
              <a:rPr lang="en-US" altLang="ko-KR" sz="900" dirty="0"/>
              <a:t>__</a:t>
            </a:r>
            <a:r>
              <a:rPr lang="en-US" altLang="ko-KR" sz="900" dirty="0" err="1"/>
              <a:t>iadd</a:t>
            </a:r>
            <a:r>
              <a:rPr lang="en-US" altLang="ko-KR" sz="900" dirty="0"/>
              <a:t>__</a:t>
            </a:r>
          </a:p>
          <a:p>
            <a:r>
              <a:rPr lang="en-US" altLang="ko-KR" sz="900" dirty="0"/>
              <a:t>__</a:t>
            </a:r>
            <a:r>
              <a:rPr lang="en-US" altLang="ko-KR" sz="900" dirty="0" err="1"/>
              <a:t>imul</a:t>
            </a:r>
            <a:r>
              <a:rPr lang="en-US" altLang="ko-KR" sz="900" dirty="0"/>
              <a:t>__</a:t>
            </a:r>
          </a:p>
          <a:p>
            <a:r>
              <a:rPr lang="en-US" altLang="ko-KR" sz="900" dirty="0"/>
              <a:t>__</a:t>
            </a:r>
            <a:r>
              <a:rPr lang="en-US" altLang="ko-KR" sz="900" dirty="0" err="1"/>
              <a:t>iter</a:t>
            </a:r>
            <a:r>
              <a:rPr lang="en-US" altLang="ko-KR" sz="900" dirty="0"/>
              <a:t>__</a:t>
            </a:r>
          </a:p>
          <a:p>
            <a:r>
              <a:rPr lang="en-US" altLang="ko-KR" sz="900" dirty="0"/>
              <a:t>__</a:t>
            </a:r>
            <a:r>
              <a:rPr lang="en-US" altLang="ko-KR" sz="900" dirty="0" err="1"/>
              <a:t>setitem</a:t>
            </a:r>
            <a:r>
              <a:rPr lang="en-US" altLang="ko-KR" sz="900" dirty="0"/>
              <a:t>__</a:t>
            </a:r>
          </a:p>
          <a:p>
            <a:r>
              <a:rPr lang="en-US" altLang="ko-KR" sz="900" dirty="0"/>
              <a:t>append</a:t>
            </a:r>
          </a:p>
          <a:p>
            <a:r>
              <a:rPr lang="en-US" altLang="ko-KR" sz="900" dirty="0"/>
              <a:t>extend</a:t>
            </a:r>
          </a:p>
          <a:p>
            <a:r>
              <a:rPr lang="en-US" altLang="ko-KR" sz="900" dirty="0" err="1"/>
              <a:t>fromhex</a:t>
            </a:r>
            <a:endParaRPr lang="en-US" altLang="ko-KR" sz="900" dirty="0"/>
          </a:p>
          <a:p>
            <a:r>
              <a:rPr lang="en-US" altLang="ko-KR" sz="900" dirty="0"/>
              <a:t>insert</a:t>
            </a:r>
          </a:p>
          <a:p>
            <a:r>
              <a:rPr lang="en-US" altLang="ko-KR" sz="900" dirty="0"/>
              <a:t>pop</a:t>
            </a:r>
          </a:p>
          <a:p>
            <a:r>
              <a:rPr lang="en-US" altLang="ko-KR" sz="900" dirty="0"/>
              <a:t>remove</a:t>
            </a:r>
          </a:p>
          <a:p>
            <a:r>
              <a:rPr lang="en-US" altLang="ko-KR" sz="900" dirty="0"/>
              <a:t>reverse</a:t>
            </a:r>
            <a:endParaRPr lang="ko-KR" alt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9540552" y="3284984"/>
            <a:ext cx="16561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__</a:t>
            </a:r>
            <a:r>
              <a:rPr lang="en-US" altLang="ko-KR" dirty="0" err="1"/>
              <a:t>alloc</a:t>
            </a:r>
            <a:r>
              <a:rPr lang="en-US" altLang="ko-KR" dirty="0"/>
              <a:t>__</a:t>
            </a:r>
          </a:p>
          <a:p>
            <a:r>
              <a:rPr lang="en-US" altLang="ko-KR" dirty="0"/>
              <a:t>__</a:t>
            </a:r>
            <a:r>
              <a:rPr lang="en-US" altLang="ko-KR" dirty="0" err="1"/>
              <a:t>delitem</a:t>
            </a:r>
            <a:r>
              <a:rPr lang="en-US" altLang="ko-KR" dirty="0"/>
              <a:t>__</a:t>
            </a:r>
          </a:p>
          <a:p>
            <a:r>
              <a:rPr lang="en-US" altLang="ko-KR" dirty="0"/>
              <a:t>__</a:t>
            </a:r>
            <a:r>
              <a:rPr lang="en-US" altLang="ko-KR" dirty="0" err="1"/>
              <a:t>iadd</a:t>
            </a:r>
            <a:r>
              <a:rPr lang="en-US" altLang="ko-KR" dirty="0"/>
              <a:t>__</a:t>
            </a:r>
          </a:p>
          <a:p>
            <a:r>
              <a:rPr lang="en-US" altLang="ko-KR" dirty="0"/>
              <a:t>__</a:t>
            </a:r>
            <a:r>
              <a:rPr lang="en-US" altLang="ko-KR" dirty="0" err="1"/>
              <a:t>imul</a:t>
            </a:r>
            <a:r>
              <a:rPr lang="en-US" altLang="ko-KR" dirty="0"/>
              <a:t>__</a:t>
            </a:r>
          </a:p>
          <a:p>
            <a:r>
              <a:rPr lang="en-US" altLang="ko-KR" dirty="0"/>
              <a:t>__</a:t>
            </a:r>
            <a:r>
              <a:rPr lang="en-US" altLang="ko-KR" dirty="0" err="1"/>
              <a:t>iter</a:t>
            </a:r>
            <a:r>
              <a:rPr lang="en-US" altLang="ko-KR" dirty="0"/>
              <a:t>__</a:t>
            </a:r>
          </a:p>
          <a:p>
            <a:r>
              <a:rPr lang="en-US" altLang="ko-KR" dirty="0"/>
              <a:t>__</a:t>
            </a:r>
            <a:r>
              <a:rPr lang="en-US" altLang="ko-KR" dirty="0" err="1"/>
              <a:t>setitem</a:t>
            </a:r>
            <a:r>
              <a:rPr lang="en-US" altLang="ko-KR" dirty="0"/>
              <a:t>__</a:t>
            </a:r>
          </a:p>
          <a:p>
            <a:r>
              <a:rPr lang="en-US" altLang="ko-KR" dirty="0"/>
              <a:t>append</a:t>
            </a:r>
          </a:p>
          <a:p>
            <a:r>
              <a:rPr lang="en-US" altLang="ko-KR" dirty="0"/>
              <a:t>extend</a:t>
            </a:r>
          </a:p>
          <a:p>
            <a:r>
              <a:rPr lang="en-US" altLang="ko-KR" dirty="0" err="1"/>
              <a:t>fromhex</a:t>
            </a:r>
            <a:endParaRPr lang="en-US" altLang="ko-KR" dirty="0"/>
          </a:p>
          <a:p>
            <a:r>
              <a:rPr lang="en-US" altLang="ko-KR" dirty="0"/>
              <a:t>insert</a:t>
            </a:r>
          </a:p>
          <a:p>
            <a:r>
              <a:rPr lang="en-US" altLang="ko-KR" dirty="0"/>
              <a:t>pop</a:t>
            </a:r>
          </a:p>
          <a:p>
            <a:r>
              <a:rPr lang="en-US" altLang="ko-KR" dirty="0"/>
              <a:t>remove</a:t>
            </a:r>
          </a:p>
          <a:p>
            <a:r>
              <a:rPr lang="en-US" altLang="ko-KR" dirty="0"/>
              <a:t>reverse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6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Bytearray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Bytearray</a:t>
            </a:r>
            <a:r>
              <a:rPr lang="ko-KR" altLang="en-US" dirty="0" smtClean="0"/>
              <a:t>는 한 바이트 단위로 배열을 구성함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Bytearray</a:t>
            </a:r>
            <a:r>
              <a:rPr lang="ko-KR" altLang="en-US" dirty="0" smtClean="0"/>
              <a:t>를 생성하고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확</a:t>
            </a:r>
            <a:r>
              <a:rPr lang="ko-KR" altLang="en-US" dirty="0"/>
              <a:t>인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3789039"/>
            <a:ext cx="4032448" cy="2160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s=</a:t>
            </a:r>
            <a:r>
              <a:rPr lang="en-US" altLang="ko-KR" sz="1000" dirty="0" err="1"/>
              <a:t>bytearray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abcdef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/>
              <a:t>&gt;&gt;&gt; s</a:t>
            </a:r>
          </a:p>
          <a:p>
            <a:r>
              <a:rPr lang="en-US" altLang="ko-KR" sz="1000" dirty="0" err="1"/>
              <a:t>bytearray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b'abcdef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/>
              <a:t>&gt;&gt;&gt; type(s)</a:t>
            </a:r>
          </a:p>
          <a:p>
            <a:r>
              <a:rPr lang="en-US" altLang="ko-KR" sz="1000" dirty="0"/>
              <a:t>&lt;type '</a:t>
            </a:r>
            <a:r>
              <a:rPr lang="en-US" altLang="ko-KR" sz="1000" dirty="0" err="1"/>
              <a:t>bytearray</a:t>
            </a:r>
            <a:r>
              <a:rPr lang="en-US" altLang="ko-KR" sz="1000" dirty="0" smtClean="0"/>
              <a:t>'&gt;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7637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Bytearray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Bytearray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타입도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로 접근해서 결과를 조회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결과값은 숫자로 표시 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547664" y="3429000"/>
            <a:ext cx="4032448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s=</a:t>
            </a:r>
            <a:r>
              <a:rPr lang="en-US" altLang="ko-KR" sz="1000" dirty="0" err="1"/>
              <a:t>bytearray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abcdef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/>
              <a:t>&gt;&gt;&gt; s</a:t>
            </a:r>
          </a:p>
          <a:p>
            <a:r>
              <a:rPr lang="en-US" altLang="ko-KR" sz="1000" dirty="0" err="1"/>
              <a:t>bytearray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b'abcdef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/>
              <a:t>s[3]</a:t>
            </a:r>
          </a:p>
          <a:p>
            <a:r>
              <a:rPr lang="en-US" altLang="ko-KR" sz="1000" dirty="0" smtClean="0"/>
              <a:t>100</a:t>
            </a:r>
          </a:p>
          <a:p>
            <a:r>
              <a:rPr lang="en-US" altLang="ko-KR" sz="1000" dirty="0" smtClean="0"/>
              <a:t>&gt;&gt;&gt;  </a:t>
            </a:r>
            <a:r>
              <a:rPr lang="en-US" altLang="ko-KR" sz="1000" dirty="0" err="1"/>
              <a:t>ord</a:t>
            </a:r>
            <a:r>
              <a:rPr lang="en-US" altLang="ko-KR" sz="1000" dirty="0"/>
              <a:t>('d')</a:t>
            </a:r>
          </a:p>
          <a:p>
            <a:r>
              <a:rPr lang="en-US" altLang="ko-KR" sz="1000" dirty="0" smtClean="0"/>
              <a:t>100</a:t>
            </a:r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9928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Bytearray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Bytearray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타입도 </a:t>
            </a:r>
            <a:r>
              <a:rPr lang="en-US" altLang="ko-KR" dirty="0" smtClean="0"/>
              <a:t>insert </a:t>
            </a:r>
            <a:r>
              <a:rPr lang="ko-KR" altLang="en-US" dirty="0" err="1" smtClean="0"/>
              <a:t>메소드로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547664" y="3356992"/>
            <a:ext cx="4032448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/>
          </a:p>
          <a:p>
            <a:r>
              <a:rPr lang="en-US" altLang="ko-KR" sz="1000" dirty="0"/>
              <a:t>&gt;&gt;&gt; s=</a:t>
            </a:r>
            <a:r>
              <a:rPr lang="en-US" altLang="ko-KR" sz="1000" dirty="0" err="1"/>
              <a:t>bytearray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abcdef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/>
              <a:t>&gt;&gt;&gt; s</a:t>
            </a:r>
          </a:p>
          <a:p>
            <a:r>
              <a:rPr lang="en-US" altLang="ko-KR" sz="1000" dirty="0" err="1"/>
              <a:t>bytearray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b'abcdef</a:t>
            </a:r>
            <a:r>
              <a:rPr lang="en-US" altLang="ko-KR" sz="1000" dirty="0" smtClean="0"/>
              <a:t>')</a:t>
            </a:r>
          </a:p>
          <a:p>
            <a:r>
              <a:rPr lang="en-US" altLang="ko-KR" sz="1000" dirty="0" smtClean="0"/>
              <a:t>&gt;&gt;&gt;</a:t>
            </a:r>
            <a:endParaRPr lang="en-US" altLang="ko-KR" sz="1000" dirty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s.insert</a:t>
            </a:r>
            <a:r>
              <a:rPr lang="en-US" altLang="ko-KR" sz="1000" dirty="0"/>
              <a:t>(0, b'^')</a:t>
            </a:r>
          </a:p>
          <a:p>
            <a:r>
              <a:rPr lang="en-US" altLang="ko-KR" sz="1000" dirty="0"/>
              <a:t>&gt;&gt;&gt; s</a:t>
            </a:r>
          </a:p>
          <a:p>
            <a:r>
              <a:rPr lang="en-US" altLang="ko-KR" sz="1000" dirty="0" err="1"/>
              <a:t>bytearray</a:t>
            </a:r>
            <a:r>
              <a:rPr lang="en-US" altLang="ko-KR" sz="1000" dirty="0"/>
              <a:t>(b'^</a:t>
            </a:r>
            <a:r>
              <a:rPr lang="en-US" altLang="ko-KR" sz="1000" dirty="0" err="1"/>
              <a:t>abcdef</a:t>
            </a:r>
            <a:r>
              <a:rPr lang="en-US" altLang="ko-KR" sz="1000" dirty="0" smtClean="0"/>
              <a:t>')</a:t>
            </a:r>
            <a:endParaRPr lang="en-US" altLang="ko-KR" sz="1000" dirty="0"/>
          </a:p>
          <a:p>
            <a:r>
              <a:rPr lang="en-US" altLang="ko-KR" sz="1000" dirty="0" smtClean="0"/>
              <a:t>&gt;&gt;&gt; t  =  </a:t>
            </a:r>
            <a:r>
              <a:rPr lang="en-US" altLang="ko-KR" sz="1000" dirty="0" err="1"/>
              <a:t>bytearray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b'abcdef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 smtClean="0"/>
              <a:t>t.append</a:t>
            </a:r>
            <a:r>
              <a:rPr lang="en-US" altLang="ko-KR" sz="1000" dirty="0" smtClean="0"/>
              <a:t>(120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smtClean="0"/>
              <a:t>&gt;&gt;&gt; t</a:t>
            </a:r>
          </a:p>
          <a:p>
            <a:r>
              <a:rPr lang="en-US" altLang="ko-KR" sz="1000" dirty="0" err="1" smtClean="0"/>
              <a:t>bytearray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b'abcdefx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 smtClean="0"/>
              <a:t>s.pop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smtClean="0"/>
              <a:t>120</a:t>
            </a:r>
            <a:endParaRPr lang="en-US" altLang="ko-KR" sz="1000" dirty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/>
              <a:t>s</a:t>
            </a:r>
          </a:p>
          <a:p>
            <a:r>
              <a:rPr lang="en-US" altLang="ko-KR" sz="1000" dirty="0" err="1" smtClean="0"/>
              <a:t>bytearray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b'abcdef</a:t>
            </a:r>
            <a:r>
              <a:rPr lang="en-US" altLang="ko-KR" sz="1000" dirty="0" smtClean="0"/>
              <a:t>') </a:t>
            </a:r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75011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Bytearray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 갱신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Bytearray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타입도 </a:t>
            </a:r>
            <a:r>
              <a:rPr lang="ko-KR" altLang="en-US" dirty="0" err="1" smtClean="0"/>
              <a:t>갱신시</a:t>
            </a:r>
            <a:r>
              <a:rPr lang="en-US" altLang="ko-KR" dirty="0" smtClean="0"/>
              <a:t> b’’</a:t>
            </a:r>
            <a:r>
              <a:rPr lang="ko-KR" altLang="en-US" dirty="0" smtClean="0"/>
              <a:t>로 하거나 문자를 숫자로 조회하여 실제 숫자로 처리도 가능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547664" y="3068961"/>
            <a:ext cx="4032448" cy="3312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/>
          </a:p>
          <a:p>
            <a:r>
              <a:rPr lang="en-US" altLang="ko-KR" sz="1000" dirty="0" smtClean="0"/>
              <a:t>&gt;&gt;&gt; c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bytearray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abcd</a:t>
            </a:r>
            <a:r>
              <a:rPr lang="en-US" altLang="ko-KR" sz="1000" dirty="0" smtClean="0"/>
              <a:t>')</a:t>
            </a:r>
            <a:endParaRPr lang="en-US" altLang="ko-KR" sz="1000" dirty="0"/>
          </a:p>
          <a:p>
            <a:r>
              <a:rPr lang="en-US" altLang="ko-KR" sz="1000" dirty="0" smtClean="0"/>
              <a:t>&gt;&gt;&gt; c</a:t>
            </a:r>
            <a:endParaRPr lang="en-US" altLang="ko-KR" sz="1000" dirty="0"/>
          </a:p>
          <a:p>
            <a:r>
              <a:rPr lang="en-US" altLang="ko-KR" sz="1000" dirty="0" err="1" smtClean="0"/>
              <a:t>bytearray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b'abcd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 smtClean="0"/>
              <a:t>&gt;&gt;&gt; c[3</a:t>
            </a:r>
            <a:r>
              <a:rPr lang="en-US" altLang="ko-KR" sz="1000" dirty="0"/>
              <a:t>] = </a:t>
            </a:r>
            <a:r>
              <a:rPr lang="en-US" altLang="ko-KR" sz="1000" dirty="0" err="1"/>
              <a:t>b'x</a:t>
            </a:r>
            <a:r>
              <a:rPr lang="en-US" altLang="ko-KR" sz="1000" dirty="0"/>
              <a:t>'</a:t>
            </a:r>
          </a:p>
          <a:p>
            <a:r>
              <a:rPr lang="en-US" altLang="ko-KR" sz="1000" dirty="0" smtClean="0"/>
              <a:t>&gt;&gt;&gt; c</a:t>
            </a:r>
            <a:endParaRPr lang="en-US" altLang="ko-KR" sz="1000" dirty="0"/>
          </a:p>
          <a:p>
            <a:r>
              <a:rPr lang="en-US" altLang="ko-KR" sz="1000" dirty="0" err="1" smtClean="0"/>
              <a:t>bytearray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b'abcxd</a:t>
            </a:r>
            <a:r>
              <a:rPr lang="en-US" altLang="ko-KR" sz="1000" dirty="0" smtClean="0"/>
              <a:t>')</a:t>
            </a:r>
          </a:p>
          <a:p>
            <a:r>
              <a:rPr lang="en-US" altLang="ko-KR" sz="1000" dirty="0" smtClean="0"/>
              <a:t>&gt;&gt;&gt; c[3] = 102    #</a:t>
            </a:r>
            <a:r>
              <a:rPr lang="en-US" altLang="ko-KR" sz="1000" dirty="0" err="1" smtClean="0"/>
              <a:t>ord</a:t>
            </a:r>
            <a:r>
              <a:rPr lang="en-US" altLang="ko-KR" sz="1000" dirty="0" smtClean="0"/>
              <a:t>(‘f’) = 102</a:t>
            </a:r>
          </a:p>
          <a:p>
            <a:r>
              <a:rPr lang="en-US" altLang="ko-KR" sz="1000" dirty="0" smtClean="0"/>
              <a:t>&gt;&gt;&gt; c</a:t>
            </a:r>
            <a:endParaRPr lang="en-US" altLang="ko-KR" sz="1000" dirty="0"/>
          </a:p>
          <a:p>
            <a:r>
              <a:rPr lang="en-US" altLang="ko-KR" sz="1000" dirty="0" err="1" smtClean="0"/>
              <a:t>bytearray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b'abcfd</a:t>
            </a:r>
            <a:r>
              <a:rPr lang="en-US" altLang="ko-KR" sz="1000" dirty="0"/>
              <a:t>')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8573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Bytearray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슬라이</a:t>
            </a:r>
            <a:r>
              <a:rPr lang="ko-KR" altLang="en-US" dirty="0" err="1"/>
              <a:t>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Bytearray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타입도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처리하고 </a:t>
            </a:r>
            <a:r>
              <a:rPr lang="ko-KR" altLang="en-US" dirty="0" err="1" smtClean="0"/>
              <a:t>슬라이스된</a:t>
            </a:r>
            <a:r>
              <a:rPr lang="ko-KR" altLang="en-US" dirty="0"/>
              <a:t> </a:t>
            </a:r>
            <a:r>
              <a:rPr lang="ko-KR" altLang="en-US" dirty="0" smtClean="0"/>
              <a:t>부분을 갱신 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547664" y="3284984"/>
            <a:ext cx="403244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&gt;&gt;&gt; b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bytearray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abcedf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 smtClean="0"/>
              <a:t>&gt;&gt;&gt; b</a:t>
            </a:r>
            <a:endParaRPr lang="en-US" altLang="ko-KR" sz="1000" dirty="0"/>
          </a:p>
          <a:p>
            <a:r>
              <a:rPr lang="en-US" altLang="ko-KR" sz="1000" dirty="0" err="1" smtClean="0"/>
              <a:t>bytearray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b'abcedf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 smtClean="0"/>
              <a:t>&gt;&gt;&gt; b[2:4</a:t>
            </a:r>
            <a:r>
              <a:rPr lang="en-US" altLang="ko-KR" sz="1000" dirty="0"/>
              <a:t>]</a:t>
            </a:r>
          </a:p>
          <a:p>
            <a:r>
              <a:rPr lang="en-US" altLang="ko-KR" sz="1000" dirty="0" err="1" smtClean="0"/>
              <a:t>bytearray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b'ce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 smtClean="0"/>
              <a:t>&gt;&gt;&gt; b[2:4</a:t>
            </a:r>
            <a:r>
              <a:rPr lang="en-US" altLang="ko-KR" sz="1000" dirty="0"/>
              <a:t>] = b'#'</a:t>
            </a:r>
          </a:p>
          <a:p>
            <a:r>
              <a:rPr lang="en-US" altLang="ko-KR" sz="1000" dirty="0" smtClean="0"/>
              <a:t>&gt;&gt;&gt; b</a:t>
            </a:r>
            <a:endParaRPr lang="en-US" altLang="ko-KR" sz="1000" dirty="0"/>
          </a:p>
          <a:p>
            <a:r>
              <a:rPr lang="en-US" altLang="ko-KR" sz="1000" dirty="0" err="1" smtClean="0"/>
              <a:t>bytearray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b'ab#df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 smtClean="0"/>
              <a:t>len</a:t>
            </a:r>
            <a:r>
              <a:rPr lang="en-US" altLang="ko-KR" sz="1000" dirty="0" smtClean="0"/>
              <a:t>(b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smtClean="0"/>
              <a:t>5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35608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Bytearray</a:t>
            </a:r>
            <a:r>
              <a:rPr lang="en-US" altLang="ko-KR" dirty="0" smtClean="0"/>
              <a:t> sort/reverse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Bytearray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타입도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처리하고 </a:t>
            </a:r>
            <a:r>
              <a:rPr lang="ko-KR" altLang="en-US" dirty="0" err="1" smtClean="0"/>
              <a:t>슬라이스된</a:t>
            </a:r>
            <a:r>
              <a:rPr lang="ko-KR" altLang="en-US" dirty="0"/>
              <a:t> </a:t>
            </a:r>
            <a:r>
              <a:rPr lang="ko-KR" altLang="en-US" dirty="0" smtClean="0"/>
              <a:t>부분을 갱신 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547664" y="3284984"/>
            <a:ext cx="403244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&gt;&gt;&gt; d</a:t>
            </a:r>
          </a:p>
          <a:p>
            <a:r>
              <a:rPr lang="en-US" altLang="ko-KR" sz="1000" dirty="0" smtClean="0"/>
              <a:t>&gt;&gt;&gt;  </a:t>
            </a:r>
            <a:r>
              <a:rPr lang="en-US" altLang="ko-KR" sz="1000" dirty="0" err="1"/>
              <a:t>bytearray</a:t>
            </a:r>
            <a:r>
              <a:rPr lang="en-US" altLang="ko-KR" sz="1000" dirty="0"/>
              <a:t>(b'12345')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 smtClean="0"/>
              <a:t>d.reverse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smtClean="0"/>
              <a:t>&gt;&gt;&gt; d</a:t>
            </a:r>
            <a:endParaRPr lang="en-US" altLang="ko-KR" sz="1000" dirty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 smtClean="0"/>
              <a:t>bytearray</a:t>
            </a:r>
            <a:r>
              <a:rPr lang="en-US" altLang="ko-KR" sz="1000" dirty="0" smtClean="0"/>
              <a:t>(b'54321')</a:t>
            </a:r>
            <a:endParaRPr lang="en-US" altLang="ko-KR" sz="1000" dirty="0"/>
          </a:p>
          <a:p>
            <a:r>
              <a:rPr lang="en-US" altLang="ko-KR" sz="1000" dirty="0" smtClean="0"/>
              <a:t>&gt;&gt;&gt; d1 </a:t>
            </a:r>
            <a:r>
              <a:rPr lang="en-US" altLang="ko-KR" sz="1000" dirty="0"/>
              <a:t>=</a:t>
            </a:r>
            <a:r>
              <a:rPr lang="en-US" altLang="ko-KR" sz="1000" dirty="0" err="1"/>
              <a:t>bytearray</a:t>
            </a:r>
            <a:r>
              <a:rPr lang="en-US" altLang="ko-KR" sz="1000" dirty="0"/>
              <a:t>(sorted(d))</a:t>
            </a:r>
          </a:p>
          <a:p>
            <a:r>
              <a:rPr lang="en-US" altLang="ko-KR" sz="1000" dirty="0" smtClean="0"/>
              <a:t>&gt;&gt;&gt; d1</a:t>
            </a:r>
            <a:endParaRPr lang="en-US" altLang="ko-KR" sz="1000" dirty="0"/>
          </a:p>
          <a:p>
            <a:r>
              <a:rPr lang="en-US" altLang="ko-KR" sz="1000" dirty="0" err="1" smtClean="0"/>
              <a:t>bytearray</a:t>
            </a:r>
            <a:r>
              <a:rPr lang="en-US" altLang="ko-KR" sz="1000" dirty="0" smtClean="0"/>
              <a:t>(b'12345</a:t>
            </a:r>
            <a:r>
              <a:rPr lang="en-US" altLang="ko-KR" sz="1000" dirty="0"/>
              <a:t>')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9200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Builtin</a:t>
            </a:r>
            <a:r>
              <a:rPr lang="en-US" altLang="ko-KR" dirty="0" smtClean="0"/>
              <a:t> type </a:t>
            </a:r>
            <a:r>
              <a:rPr lang="ko-KR" altLang="en-US" dirty="0" smtClean="0"/>
              <a:t>특</a:t>
            </a:r>
            <a:r>
              <a:rPr lang="ko-KR" altLang="en-US" dirty="0"/>
              <a:t>성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3672408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dirty="0" smtClean="0"/>
              <a:t>객체 내부에 정해진 값이 변경이 가능한지를 구분 </a:t>
            </a:r>
            <a:endParaRPr lang="en-US" altLang="ko-KR" dirty="0" smtClean="0"/>
          </a:p>
          <a:p>
            <a:pPr marL="594360" lvl="2" indent="0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컨테이너 타입 중에  실제 값이 정해지지 않은 </a:t>
            </a:r>
            <a:endParaRPr lang="en-US" altLang="ko-KR" dirty="0" smtClean="0"/>
          </a:p>
          <a:p>
            <a:pPr marL="59436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경우 요소들을 변경이 가능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변경불가</a:t>
            </a:r>
            <a:r>
              <a:rPr lang="en-US" altLang="ko-KR" dirty="0" smtClean="0"/>
              <a:t>(immutable) 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unicode</a:t>
            </a:r>
            <a:r>
              <a:rPr lang="en-US" altLang="ko-KR" dirty="0" smtClean="0"/>
              <a:t>/</a:t>
            </a:r>
            <a:r>
              <a:rPr lang="en-US" altLang="ko-KR" dirty="0" smtClean="0"/>
              <a:t>bytes</a:t>
            </a:r>
            <a:r>
              <a:rPr lang="en-US" altLang="ko-KR" dirty="0" smtClean="0"/>
              <a:t>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변경가능</a:t>
            </a:r>
            <a:r>
              <a:rPr lang="en-US" altLang="ko-KR" dirty="0" smtClean="0"/>
              <a:t>(mutable) : </a:t>
            </a:r>
            <a:r>
              <a:rPr lang="en-US" altLang="ko-KR" dirty="0" smtClean="0"/>
              <a:t>bytes-array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970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unicode</a:t>
            </a:r>
            <a:r>
              <a:rPr lang="en-US" altLang="ko-KR" dirty="0" smtClean="0"/>
              <a:t> </a:t>
            </a:r>
            <a:r>
              <a:rPr lang="en-US" altLang="ko-KR" dirty="0"/>
              <a:t>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46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unicode</a:t>
            </a:r>
            <a:r>
              <a:rPr lang="en-US" altLang="ko-KR" dirty="0" smtClean="0"/>
              <a:t> type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Ascii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기준으로 </a:t>
            </a:r>
            <a:r>
              <a:rPr lang="en-US" altLang="ko-KR" dirty="0" smtClean="0"/>
              <a:t>encoding</a:t>
            </a:r>
            <a:r>
              <a:rPr lang="ko-KR" altLang="en-US" dirty="0" smtClean="0"/>
              <a:t>시 </a:t>
            </a:r>
            <a:r>
              <a:rPr lang="ko-KR" altLang="en-US" dirty="0" err="1" smtClean="0"/>
              <a:t>오류시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utf-8</a:t>
            </a:r>
            <a:r>
              <a:rPr lang="ko-KR" altLang="en-US" dirty="0" smtClean="0"/>
              <a:t>로 전환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755576" y="3212976"/>
            <a:ext cx="655272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altLang="ko-KR" dirty="0" err="1">
                <a:solidFill>
                  <a:schemeClr val="bg1"/>
                </a:solidFill>
                <a:latin typeface="Consolas"/>
              </a:rPr>
              <a:t>UnicodeDecodeError</a:t>
            </a:r>
            <a:r>
              <a:rPr lang="en-US" altLang="ko-KR" dirty="0">
                <a:solidFill>
                  <a:schemeClr val="bg1"/>
                </a:solidFill>
                <a:latin typeface="Consolas"/>
              </a:rPr>
              <a:t>: '</a:t>
            </a:r>
            <a:r>
              <a:rPr lang="en-US" altLang="ko-KR" dirty="0" err="1">
                <a:solidFill>
                  <a:schemeClr val="bg1"/>
                </a:solidFill>
                <a:latin typeface="Consolas"/>
              </a:rPr>
              <a:t>ascii</a:t>
            </a:r>
            <a:r>
              <a:rPr lang="en-US" altLang="ko-KR" dirty="0">
                <a:solidFill>
                  <a:schemeClr val="bg1"/>
                </a:solidFill>
                <a:latin typeface="Consolas"/>
              </a:rPr>
              <a:t>' codec can't decode</a:t>
            </a:r>
          </a:p>
          <a:p>
            <a:pPr fontAlgn="t"/>
            <a:r>
              <a:rPr lang="en-US" altLang="ko-KR" dirty="0" smtClean="0">
                <a:solidFill>
                  <a:schemeClr val="bg1"/>
                </a:solidFill>
                <a:latin typeface="Consolas"/>
              </a:rPr>
              <a:t>byte 0xc5 in position 0: ordinal not in range(128)</a:t>
            </a:r>
            <a:endParaRPr lang="en-US" altLang="ko-KR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4623" y="4941168"/>
            <a:ext cx="655272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>
                <a:solidFill>
                  <a:schemeClr val="bg1"/>
                </a:solidFill>
                <a:latin typeface="Consolas"/>
              </a:rPr>
              <a:t>In </a:t>
            </a:r>
            <a:r>
              <a:rPr lang="en-US" altLang="ko-KR" sz="1200" dirty="0">
                <a:solidFill>
                  <a:schemeClr val="bg1"/>
                </a:solidFill>
                <a:latin typeface="Consolas"/>
              </a:rPr>
              <a:t>[105]: import sys</a:t>
            </a:r>
          </a:p>
          <a:p>
            <a:pPr fontAlgn="t"/>
            <a:endParaRPr lang="en-US" altLang="ko-KR" sz="1200" dirty="0">
              <a:solidFill>
                <a:schemeClr val="bg1"/>
              </a:solidFill>
              <a:latin typeface="Consolas"/>
            </a:endParaRPr>
          </a:p>
          <a:p>
            <a:pPr fontAlgn="t"/>
            <a:r>
              <a:rPr lang="en-US" altLang="ko-KR" sz="1200" dirty="0">
                <a:solidFill>
                  <a:schemeClr val="bg1"/>
                </a:solidFill>
                <a:latin typeface="Consolas"/>
              </a:rPr>
              <a:t>In [106]: reload(sys)</a:t>
            </a:r>
          </a:p>
          <a:p>
            <a:pPr fontAlgn="t"/>
            <a:r>
              <a:rPr lang="en-US" altLang="ko-KR" sz="1200" dirty="0">
                <a:solidFill>
                  <a:schemeClr val="bg1"/>
                </a:solidFill>
                <a:latin typeface="Consolas"/>
              </a:rPr>
              <a:t>&lt;module 'sys' (built-in)&gt;</a:t>
            </a:r>
          </a:p>
          <a:p>
            <a:pPr fontAlgn="t"/>
            <a:endParaRPr lang="en-US" altLang="ko-KR" sz="1200" dirty="0">
              <a:solidFill>
                <a:schemeClr val="bg1"/>
              </a:solidFill>
              <a:latin typeface="Consolas"/>
            </a:endParaRPr>
          </a:p>
          <a:p>
            <a:pPr fontAlgn="t"/>
            <a:r>
              <a:rPr lang="en-US" altLang="ko-KR" sz="1200" dirty="0">
                <a:solidFill>
                  <a:schemeClr val="bg1"/>
                </a:solidFill>
                <a:latin typeface="Consolas"/>
              </a:rPr>
              <a:t>In [107]: </a:t>
            </a:r>
            <a:r>
              <a:rPr lang="en-US" altLang="ko-KR" sz="1200" dirty="0" err="1">
                <a:solidFill>
                  <a:schemeClr val="bg1"/>
                </a:solidFill>
                <a:latin typeface="Consolas"/>
              </a:rPr>
              <a:t>sys.setdefaultencoding</a:t>
            </a:r>
            <a:r>
              <a:rPr lang="en-US" altLang="ko-KR" sz="1200" dirty="0">
                <a:solidFill>
                  <a:schemeClr val="bg1"/>
                </a:solidFill>
                <a:latin typeface="Consolas"/>
              </a:rPr>
              <a:t>('utf-8')</a:t>
            </a:r>
            <a:endParaRPr lang="en-US" altLang="ko-KR" sz="1200" dirty="0">
              <a:solidFill>
                <a:schemeClr val="bg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866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unicode</a:t>
            </a:r>
            <a:r>
              <a:rPr lang="en-US" altLang="ko-KR" dirty="0" smtClean="0"/>
              <a:t> type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type</a:t>
            </a:r>
            <a:r>
              <a:rPr lang="ko-KR" altLang="en-US" dirty="0"/>
              <a:t> </a:t>
            </a:r>
            <a:r>
              <a:rPr lang="ko-KR" altLang="en-US" dirty="0" smtClean="0"/>
              <a:t>속성비교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unicode</a:t>
            </a:r>
            <a:r>
              <a:rPr lang="ko-KR" altLang="en-US" dirty="0" smtClean="0"/>
              <a:t>타입과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타입의 속성을 비교하면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상이한 결과가 나옴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547664" y="3645024"/>
            <a:ext cx="403244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print(' start </a:t>
            </a:r>
            <a:r>
              <a:rPr lang="en-US" altLang="ko-KR" sz="1000" dirty="0" err="1"/>
              <a:t>unicode</a:t>
            </a:r>
            <a:r>
              <a:rPr lang="en-US" altLang="ko-KR" sz="1000" dirty="0"/>
              <a:t> ')</a:t>
            </a:r>
          </a:p>
          <a:p>
            <a:r>
              <a:rPr lang="en-US" altLang="ko-KR" sz="1000" dirty="0"/>
              <a:t>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</a:t>
            </a:r>
            <a:r>
              <a:rPr lang="en-US" altLang="ko-KR" sz="1000" dirty="0" err="1"/>
              <a:t>dir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unicode</a:t>
            </a:r>
            <a:r>
              <a:rPr lang="en-US" altLang="ko-KR" sz="1000" dirty="0"/>
              <a:t>) :</a:t>
            </a:r>
          </a:p>
          <a:p>
            <a:r>
              <a:rPr lang="en-US" altLang="ko-KR" sz="1000" dirty="0"/>
              <a:t>    if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</a:t>
            </a:r>
            <a:r>
              <a:rPr lang="en-US" altLang="ko-KR" sz="1000" dirty="0" err="1"/>
              <a:t>dir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) :</a:t>
            </a:r>
          </a:p>
          <a:p>
            <a:r>
              <a:rPr lang="en-US" altLang="ko-KR" sz="1000" dirty="0"/>
              <a:t>        pass</a:t>
            </a:r>
          </a:p>
          <a:p>
            <a:r>
              <a:rPr lang="en-US" altLang="ko-KR" sz="1000" dirty="0"/>
              <a:t>    else :</a:t>
            </a:r>
          </a:p>
          <a:p>
            <a:r>
              <a:rPr lang="en-US" altLang="ko-KR" sz="1000" dirty="0"/>
              <a:t>        print(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else :</a:t>
            </a:r>
          </a:p>
          <a:p>
            <a:r>
              <a:rPr lang="en-US" altLang="ko-KR" sz="1000" dirty="0"/>
              <a:t>    print(' end ')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6228184" y="4725144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en-US" altLang="ko-KR" dirty="0"/>
              <a:t>start </a:t>
            </a:r>
            <a:r>
              <a:rPr lang="en-US" altLang="ko-KR" dirty="0" err="1"/>
              <a:t>unicode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isdecimal</a:t>
            </a:r>
            <a:endParaRPr lang="en-US" altLang="ko-KR" dirty="0"/>
          </a:p>
          <a:p>
            <a:r>
              <a:rPr lang="en-US" altLang="ko-KR" dirty="0" err="1"/>
              <a:t>isnumeric</a:t>
            </a:r>
            <a:endParaRPr lang="en-US" altLang="ko-KR" dirty="0"/>
          </a:p>
          <a:p>
            <a:r>
              <a:rPr lang="en-US" altLang="ko-KR" dirty="0"/>
              <a:t> end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09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unicode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동일하고 추가 되어있는 것은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716017"/>
              </p:ext>
            </p:extLst>
          </p:nvPr>
        </p:nvGraphicFramePr>
        <p:xfrm>
          <a:off x="683568" y="3356992"/>
          <a:ext cx="7560840" cy="1801120"/>
        </p:xfrm>
        <a:graphic>
          <a:graphicData uri="http://schemas.openxmlformats.org/drawingml/2006/table">
            <a:tbl>
              <a:tblPr/>
              <a:tblGrid>
                <a:gridCol w="1944216"/>
                <a:gridCol w="1656184"/>
                <a:gridCol w="3960440"/>
              </a:tblGrid>
              <a:tr h="2413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isnumeric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su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unicode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("123")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su.isnumeric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타입일 경우 숫자여부 확인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isdecimal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 =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unicode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(123)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u.isdecimal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a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contains only decimal characters and false otherwise.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fontAlgn="t"/>
                      <a:endParaRPr lang="en-US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97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Encode/decode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88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en-US" altLang="ko-KR" dirty="0" smtClean="0"/>
              <a:t>encoding error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Ascii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기준으로 </a:t>
            </a:r>
            <a:r>
              <a:rPr lang="en-US" altLang="ko-KR" dirty="0" smtClean="0"/>
              <a:t>encoding</a:t>
            </a:r>
            <a:r>
              <a:rPr lang="ko-KR" altLang="en-US" dirty="0" smtClean="0"/>
              <a:t>시 </a:t>
            </a:r>
            <a:r>
              <a:rPr lang="ko-KR" altLang="en-US" dirty="0" err="1" smtClean="0"/>
              <a:t>오류시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utf-8</a:t>
            </a:r>
            <a:r>
              <a:rPr lang="ko-KR" altLang="en-US" dirty="0" smtClean="0"/>
              <a:t>로 전환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755576" y="3212976"/>
            <a:ext cx="655272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altLang="ko-KR" dirty="0" err="1">
                <a:solidFill>
                  <a:schemeClr val="bg1"/>
                </a:solidFill>
                <a:latin typeface="Consolas"/>
              </a:rPr>
              <a:t>UnicodeDecodeError</a:t>
            </a:r>
            <a:r>
              <a:rPr lang="en-US" altLang="ko-KR" dirty="0">
                <a:solidFill>
                  <a:schemeClr val="bg1"/>
                </a:solidFill>
                <a:latin typeface="Consolas"/>
              </a:rPr>
              <a:t>: '</a:t>
            </a:r>
            <a:r>
              <a:rPr lang="en-US" altLang="ko-KR" dirty="0" err="1">
                <a:solidFill>
                  <a:schemeClr val="bg1"/>
                </a:solidFill>
                <a:latin typeface="Consolas"/>
              </a:rPr>
              <a:t>ascii</a:t>
            </a:r>
            <a:r>
              <a:rPr lang="en-US" altLang="ko-KR" dirty="0">
                <a:solidFill>
                  <a:schemeClr val="bg1"/>
                </a:solidFill>
                <a:latin typeface="Consolas"/>
              </a:rPr>
              <a:t>' codec can't decode</a:t>
            </a:r>
          </a:p>
          <a:p>
            <a:pPr fontAlgn="t"/>
            <a:r>
              <a:rPr lang="en-US" altLang="ko-KR" dirty="0" smtClean="0">
                <a:solidFill>
                  <a:schemeClr val="bg1"/>
                </a:solidFill>
                <a:latin typeface="Consolas"/>
              </a:rPr>
              <a:t>byte 0xc5 in position 0: ordinal not in range(128)</a:t>
            </a:r>
            <a:endParaRPr lang="en-US" altLang="ko-KR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4623" y="4941168"/>
            <a:ext cx="655272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>
                <a:solidFill>
                  <a:schemeClr val="bg1"/>
                </a:solidFill>
                <a:latin typeface="Consolas"/>
              </a:rPr>
              <a:t>In </a:t>
            </a:r>
            <a:r>
              <a:rPr lang="en-US" altLang="ko-KR" sz="1200" dirty="0">
                <a:solidFill>
                  <a:schemeClr val="bg1"/>
                </a:solidFill>
                <a:latin typeface="Consolas"/>
              </a:rPr>
              <a:t>[105]: import sys</a:t>
            </a:r>
          </a:p>
          <a:p>
            <a:pPr fontAlgn="t"/>
            <a:endParaRPr lang="en-US" altLang="ko-KR" sz="1200" dirty="0">
              <a:solidFill>
                <a:schemeClr val="bg1"/>
              </a:solidFill>
              <a:latin typeface="Consolas"/>
            </a:endParaRPr>
          </a:p>
          <a:p>
            <a:pPr fontAlgn="t"/>
            <a:r>
              <a:rPr lang="en-US" altLang="ko-KR" sz="1200" dirty="0">
                <a:solidFill>
                  <a:schemeClr val="bg1"/>
                </a:solidFill>
                <a:latin typeface="Consolas"/>
              </a:rPr>
              <a:t>In [106]: reload(sys)</a:t>
            </a:r>
          </a:p>
          <a:p>
            <a:pPr fontAlgn="t"/>
            <a:r>
              <a:rPr lang="en-US" altLang="ko-KR" sz="1200" dirty="0">
                <a:solidFill>
                  <a:schemeClr val="bg1"/>
                </a:solidFill>
                <a:latin typeface="Consolas"/>
              </a:rPr>
              <a:t>&lt;module 'sys' (built-in)&gt;</a:t>
            </a:r>
          </a:p>
          <a:p>
            <a:pPr fontAlgn="t"/>
            <a:endParaRPr lang="en-US" altLang="ko-KR" sz="1200" dirty="0">
              <a:solidFill>
                <a:schemeClr val="bg1"/>
              </a:solidFill>
              <a:latin typeface="Consolas"/>
            </a:endParaRPr>
          </a:p>
          <a:p>
            <a:pPr fontAlgn="t"/>
            <a:r>
              <a:rPr lang="en-US" altLang="ko-KR" sz="1200" dirty="0">
                <a:solidFill>
                  <a:schemeClr val="bg1"/>
                </a:solidFill>
                <a:latin typeface="Consolas"/>
              </a:rPr>
              <a:t>In [107]: </a:t>
            </a:r>
            <a:r>
              <a:rPr lang="en-US" altLang="ko-KR" sz="1200" dirty="0" err="1">
                <a:solidFill>
                  <a:schemeClr val="bg1"/>
                </a:solidFill>
                <a:latin typeface="Consolas"/>
              </a:rPr>
              <a:t>sys.setdefaultencoding</a:t>
            </a:r>
            <a:r>
              <a:rPr lang="en-US" altLang="ko-KR" sz="1200" dirty="0">
                <a:solidFill>
                  <a:schemeClr val="bg1"/>
                </a:solidFill>
                <a:latin typeface="Consolas"/>
              </a:rPr>
              <a:t>('utf-8')</a:t>
            </a:r>
            <a:endParaRPr lang="en-US" altLang="ko-KR" sz="1200" dirty="0">
              <a:solidFill>
                <a:schemeClr val="bg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210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ascii</a:t>
            </a:r>
            <a:r>
              <a:rPr lang="en-US" altLang="ko-KR" dirty="0" smtClean="0"/>
              <a:t>-&gt;utf-8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2.x 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ascii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</a:t>
            </a:r>
            <a:r>
              <a:rPr lang="ko-KR" altLang="en-US" dirty="0"/>
              <a:t>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utf-8</a:t>
            </a:r>
            <a:r>
              <a:rPr lang="ko-KR" altLang="en-US" dirty="0" smtClean="0"/>
              <a:t>로 전환한 후 한번 더 </a:t>
            </a:r>
            <a:r>
              <a:rPr lang="en-US" altLang="ko-KR" dirty="0" smtClean="0"/>
              <a:t>encoding </a:t>
            </a:r>
            <a:r>
              <a:rPr lang="ko-KR" altLang="en-US" dirty="0" smtClean="0"/>
              <a:t>처리해야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타입이 됨</a:t>
            </a:r>
            <a:endParaRPr lang="en-US" altLang="ko-KR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539552" y="3325552"/>
            <a:ext cx="4362603" cy="2376264"/>
            <a:chOff x="94932" y="3284984"/>
            <a:chExt cx="8911845" cy="2376264"/>
          </a:xfrm>
        </p:grpSpPr>
        <p:sp>
          <p:nvSpPr>
            <p:cNvPr id="3" name="직사각형 2"/>
            <p:cNvSpPr/>
            <p:nvPr/>
          </p:nvSpPr>
          <p:spPr>
            <a:xfrm>
              <a:off x="2483768" y="3284984"/>
              <a:ext cx="424847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Utf-8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483768" y="4725144"/>
              <a:ext cx="424847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ascii</a:t>
              </a:r>
              <a:endParaRPr lang="ko-KR" altLang="en-US" dirty="0"/>
            </a:p>
          </p:txBody>
        </p:sp>
        <p:sp>
          <p:nvSpPr>
            <p:cNvPr id="5" name="아래로 구부러진 화살표 4"/>
            <p:cNvSpPr/>
            <p:nvPr/>
          </p:nvSpPr>
          <p:spPr>
            <a:xfrm rot="6335042">
              <a:off x="6666516" y="4050374"/>
              <a:ext cx="1216152" cy="731520"/>
            </a:xfrm>
            <a:prstGeom prst="curvedDownArrow">
              <a:avLst>
                <a:gd name="adj1" fmla="val 25000"/>
                <a:gd name="adj2" fmla="val 46951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아래로 구부러진 화살표 8"/>
            <p:cNvSpPr/>
            <p:nvPr/>
          </p:nvSpPr>
          <p:spPr>
            <a:xfrm rot="17163697">
              <a:off x="1355972" y="3991934"/>
              <a:ext cx="1216152" cy="73152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55570" y="4277634"/>
              <a:ext cx="1851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encoding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4932" y="4277634"/>
              <a:ext cx="2059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decoding</a:t>
              </a:r>
              <a:endParaRPr lang="ko-KR" altLang="en-US" sz="12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148064" y="3212976"/>
            <a:ext cx="345638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import sys</a:t>
            </a:r>
          </a:p>
          <a:p>
            <a:r>
              <a:rPr lang="en-US" altLang="ko-KR" sz="1000" dirty="0"/>
              <a:t>reload(sys)</a:t>
            </a:r>
          </a:p>
          <a:p>
            <a:r>
              <a:rPr lang="en-US" altLang="ko-KR" sz="1000" dirty="0" err="1"/>
              <a:t>sys.setdefaultencoding</a:t>
            </a:r>
            <a:r>
              <a:rPr lang="en-US" altLang="ko-KR" sz="1000" dirty="0"/>
              <a:t>('utf-8')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err="1"/>
              <a:t>sa</a:t>
            </a:r>
            <a:r>
              <a:rPr lang="en-US" altLang="ko-KR" sz="1000" dirty="0"/>
              <a:t> = '</a:t>
            </a:r>
            <a:r>
              <a:rPr lang="en-US" altLang="ko-KR" sz="1000" dirty="0" err="1"/>
              <a:t>abc</a:t>
            </a:r>
            <a:r>
              <a:rPr lang="en-US" altLang="ko-KR" sz="1000" dirty="0"/>
              <a:t>'</a:t>
            </a:r>
          </a:p>
          <a:p>
            <a:r>
              <a:rPr lang="en-US" altLang="ko-KR" sz="1000" dirty="0"/>
              <a:t>aa = </a:t>
            </a:r>
            <a:r>
              <a:rPr lang="en-US" altLang="ko-KR" sz="1000" dirty="0" err="1"/>
              <a:t>sa.encode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ascii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/>
              <a:t>print type(aa), aa</a:t>
            </a:r>
          </a:p>
          <a:p>
            <a:r>
              <a:rPr lang="en-US" altLang="ko-KR" sz="1000" dirty="0" err="1"/>
              <a:t>aas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aa.decode</a:t>
            </a:r>
            <a:r>
              <a:rPr lang="en-US" altLang="ko-KR" sz="1000" dirty="0"/>
              <a:t>('utf-8')</a:t>
            </a:r>
          </a:p>
          <a:p>
            <a:r>
              <a:rPr lang="en-US" altLang="ko-KR" sz="1000" dirty="0"/>
              <a:t>print type(</a:t>
            </a:r>
            <a:r>
              <a:rPr lang="en-US" altLang="ko-KR" sz="1000" dirty="0" err="1"/>
              <a:t>aas</a:t>
            </a:r>
            <a:r>
              <a:rPr lang="en-US" altLang="ko-KR" sz="1000" dirty="0"/>
              <a:t>), </a:t>
            </a:r>
            <a:r>
              <a:rPr lang="en-US" altLang="ko-KR" sz="1000" dirty="0" err="1"/>
              <a:t>aas</a:t>
            </a:r>
            <a:endParaRPr lang="en-US" altLang="ko-KR" sz="1000" dirty="0"/>
          </a:p>
          <a:p>
            <a:r>
              <a:rPr lang="en-US" altLang="ko-KR" sz="1000" dirty="0" err="1"/>
              <a:t>aass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aas.encode</a:t>
            </a:r>
            <a:r>
              <a:rPr lang="en-US" altLang="ko-KR" sz="1000" dirty="0"/>
              <a:t>('utf-8')</a:t>
            </a:r>
          </a:p>
          <a:p>
            <a:r>
              <a:rPr lang="en-US" altLang="ko-KR" sz="1000" dirty="0"/>
              <a:t>print type(</a:t>
            </a:r>
            <a:r>
              <a:rPr lang="en-US" altLang="ko-KR" sz="1000" dirty="0" err="1"/>
              <a:t>aass</a:t>
            </a:r>
            <a:r>
              <a:rPr lang="en-US" altLang="ko-KR" sz="1000" dirty="0"/>
              <a:t>), </a:t>
            </a:r>
            <a:r>
              <a:rPr lang="en-US" altLang="ko-KR" sz="1000" dirty="0" err="1"/>
              <a:t>aass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148064" y="58772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&lt;type '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'&gt; </a:t>
            </a:r>
            <a:r>
              <a:rPr lang="en-US" altLang="ko-KR" sz="1000" dirty="0" err="1"/>
              <a:t>abc</a:t>
            </a:r>
            <a:endParaRPr lang="en-US" altLang="ko-KR" sz="1000" dirty="0"/>
          </a:p>
          <a:p>
            <a:r>
              <a:rPr lang="en-US" altLang="ko-KR" sz="1000" dirty="0"/>
              <a:t>&lt;type '</a:t>
            </a:r>
            <a:r>
              <a:rPr lang="en-US" altLang="ko-KR" sz="1000" dirty="0" err="1"/>
              <a:t>unicode</a:t>
            </a:r>
            <a:r>
              <a:rPr lang="en-US" altLang="ko-KR" sz="1000" dirty="0"/>
              <a:t>'&gt; </a:t>
            </a:r>
            <a:r>
              <a:rPr lang="en-US" altLang="ko-KR" sz="1000" dirty="0" err="1"/>
              <a:t>abc</a:t>
            </a:r>
            <a:endParaRPr lang="en-US" altLang="ko-KR" sz="1000" dirty="0"/>
          </a:p>
          <a:p>
            <a:r>
              <a:rPr lang="en-US" altLang="ko-KR" sz="1000" dirty="0"/>
              <a:t>&lt;type '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'&gt; </a:t>
            </a:r>
            <a:r>
              <a:rPr lang="en-US" altLang="ko-KR" sz="1000" dirty="0" err="1"/>
              <a:t>abc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2298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unicode</a:t>
            </a:r>
            <a:r>
              <a:rPr lang="en-US" altLang="ko-KR" dirty="0"/>
              <a:t> </a:t>
            </a:r>
            <a:r>
              <a:rPr lang="en-US" altLang="ko-KR" dirty="0" smtClean="0"/>
              <a:t>vs string 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b="1" dirty="0" err="1"/>
              <a:t>unicode</a:t>
            </a:r>
            <a:r>
              <a:rPr lang="en-US" altLang="ko-KR" b="1" dirty="0"/>
              <a:t> </a:t>
            </a:r>
            <a:r>
              <a:rPr lang="en-US" altLang="ko-KR" b="1" dirty="0" smtClean="0"/>
              <a:t>-&gt;encode -&gt; </a:t>
            </a:r>
            <a:r>
              <a:rPr lang="en-US" altLang="ko-KR" b="1" dirty="0" err="1"/>
              <a:t>str</a:t>
            </a:r>
            <a:r>
              <a:rPr lang="en-US" altLang="ko-KR" b="1" dirty="0"/>
              <a:t> </a:t>
            </a:r>
            <a:r>
              <a:rPr lang="en-US" altLang="ko-KR" b="1" dirty="0" smtClean="0"/>
              <a:t>-&gt; </a:t>
            </a:r>
            <a:r>
              <a:rPr lang="en-US" altLang="ko-KR" b="1" dirty="0"/>
              <a:t>decode </a:t>
            </a:r>
            <a:r>
              <a:rPr lang="en-US" altLang="ko-KR" b="1" dirty="0" smtClean="0"/>
              <a:t>-&gt; </a:t>
            </a:r>
            <a:r>
              <a:rPr lang="en-US" altLang="ko-KR" b="1" dirty="0" err="1"/>
              <a:t>unicode</a:t>
            </a:r>
            <a:endParaRPr lang="en-US" altLang="ko-KR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539552" y="3325552"/>
            <a:ext cx="4362603" cy="2376264"/>
            <a:chOff x="94932" y="3284984"/>
            <a:chExt cx="8911845" cy="2376264"/>
          </a:xfrm>
        </p:grpSpPr>
        <p:sp>
          <p:nvSpPr>
            <p:cNvPr id="3" name="직사각형 2"/>
            <p:cNvSpPr/>
            <p:nvPr/>
          </p:nvSpPr>
          <p:spPr>
            <a:xfrm>
              <a:off x="2483768" y="3284984"/>
              <a:ext cx="424847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unicode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483768" y="4725144"/>
              <a:ext cx="424847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string</a:t>
              </a:r>
              <a:endParaRPr lang="ko-KR" altLang="en-US" dirty="0"/>
            </a:p>
          </p:txBody>
        </p:sp>
        <p:sp>
          <p:nvSpPr>
            <p:cNvPr id="5" name="아래로 구부러진 화살표 4"/>
            <p:cNvSpPr/>
            <p:nvPr/>
          </p:nvSpPr>
          <p:spPr>
            <a:xfrm rot="6335042">
              <a:off x="6666516" y="4050374"/>
              <a:ext cx="1216152" cy="731520"/>
            </a:xfrm>
            <a:prstGeom prst="curvedDownArrow">
              <a:avLst>
                <a:gd name="adj1" fmla="val 25000"/>
                <a:gd name="adj2" fmla="val 46951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아래로 구부러진 화살표 8"/>
            <p:cNvSpPr/>
            <p:nvPr/>
          </p:nvSpPr>
          <p:spPr>
            <a:xfrm rot="17163697">
              <a:off x="1355972" y="3991934"/>
              <a:ext cx="1216152" cy="73152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55570" y="4277634"/>
              <a:ext cx="1851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encoding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4932" y="4277634"/>
              <a:ext cx="2059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decoding</a:t>
              </a:r>
              <a:endParaRPr lang="ko-KR" altLang="en-US" sz="12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148064" y="3212976"/>
            <a:ext cx="345638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import sys</a:t>
            </a:r>
          </a:p>
          <a:p>
            <a:r>
              <a:rPr lang="en-US" altLang="ko-KR" sz="1000" dirty="0"/>
              <a:t>reload(sys)</a:t>
            </a:r>
          </a:p>
          <a:p>
            <a:r>
              <a:rPr lang="en-US" altLang="ko-KR" sz="1000" dirty="0" err="1"/>
              <a:t>sys.setdefaultencoding</a:t>
            </a:r>
            <a:r>
              <a:rPr lang="en-US" altLang="ko-KR" sz="1000" dirty="0"/>
              <a:t>('utf-8')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u = </a:t>
            </a:r>
            <a:r>
              <a:rPr lang="en-US" altLang="ko-KR" sz="1000" dirty="0" err="1"/>
              <a:t>u'abc</a:t>
            </a:r>
            <a:r>
              <a:rPr lang="en-US" altLang="ko-KR" sz="1000" dirty="0"/>
              <a:t>'</a:t>
            </a:r>
          </a:p>
          <a:p>
            <a:r>
              <a:rPr lang="en-US" altLang="ko-KR" sz="1000" dirty="0"/>
              <a:t>print type(u)</a:t>
            </a:r>
          </a:p>
          <a:p>
            <a:r>
              <a:rPr lang="en-US" altLang="ko-KR" sz="1000" dirty="0"/>
              <a:t>us = </a:t>
            </a:r>
            <a:r>
              <a:rPr lang="en-US" altLang="ko-KR" sz="1000" dirty="0" err="1"/>
              <a:t>u.encode</a:t>
            </a:r>
            <a:r>
              <a:rPr lang="en-US" altLang="ko-KR" sz="1000" dirty="0"/>
              <a:t>('utf-8')</a:t>
            </a:r>
          </a:p>
          <a:p>
            <a:r>
              <a:rPr lang="en-US" altLang="ko-KR" sz="1000" dirty="0"/>
              <a:t>print type(us)</a:t>
            </a:r>
          </a:p>
          <a:p>
            <a:r>
              <a:rPr lang="en-US" altLang="ko-KR" sz="1000" dirty="0" err="1"/>
              <a:t>usu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us.decode</a:t>
            </a:r>
            <a:r>
              <a:rPr lang="en-US" altLang="ko-KR" sz="1000" dirty="0"/>
              <a:t>('utf-8')</a:t>
            </a:r>
          </a:p>
          <a:p>
            <a:r>
              <a:rPr lang="en-US" altLang="ko-KR" sz="1000" dirty="0"/>
              <a:t>print type(</a:t>
            </a:r>
            <a:r>
              <a:rPr lang="en-US" altLang="ko-KR" sz="1000" dirty="0" err="1"/>
              <a:t>usu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148064" y="58772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en-US" altLang="ko-KR" sz="1000" dirty="0"/>
              <a:t>type '</a:t>
            </a:r>
            <a:r>
              <a:rPr lang="en-US" altLang="ko-KR" sz="1000" dirty="0" err="1"/>
              <a:t>unicode</a:t>
            </a:r>
            <a:r>
              <a:rPr lang="en-US" altLang="ko-KR" sz="1000" dirty="0"/>
              <a:t>'&gt;</a:t>
            </a:r>
          </a:p>
          <a:p>
            <a:r>
              <a:rPr lang="en-US" altLang="ko-KR" sz="1000" dirty="0"/>
              <a:t>&lt;type '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'&gt;</a:t>
            </a:r>
          </a:p>
          <a:p>
            <a:r>
              <a:rPr lang="en-US" altLang="ko-KR" sz="1000" dirty="0"/>
              <a:t>&lt;type '</a:t>
            </a:r>
            <a:r>
              <a:rPr lang="en-US" altLang="ko-KR" sz="1000" dirty="0" err="1"/>
              <a:t>unicode</a:t>
            </a:r>
            <a:r>
              <a:rPr lang="en-US" altLang="ko-KR" sz="1000" dirty="0"/>
              <a:t>'&gt;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3398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 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b="1" dirty="0" err="1"/>
              <a:t>unicode</a:t>
            </a:r>
            <a:r>
              <a:rPr lang="en-US" altLang="ko-KR" b="1" dirty="0"/>
              <a:t> </a:t>
            </a:r>
            <a:r>
              <a:rPr lang="en-US" altLang="ko-KR" b="1" dirty="0" smtClean="0"/>
              <a:t>-&gt;[decode(type: </a:t>
            </a:r>
            <a:r>
              <a:rPr lang="en-US" altLang="ko-KR" b="1" dirty="0" err="1" smtClean="0"/>
              <a:t>unicode</a:t>
            </a:r>
            <a:r>
              <a:rPr lang="en-US" altLang="ko-KR" b="1" dirty="0" smtClean="0"/>
              <a:t>)] -&gt;</a:t>
            </a:r>
            <a:r>
              <a:rPr lang="en-US" altLang="ko-KR" b="1" dirty="0" err="1" smtClean="0"/>
              <a:t>endcode</a:t>
            </a:r>
            <a:r>
              <a:rPr lang="en-US" altLang="ko-KR" b="1" dirty="0" smtClean="0"/>
              <a:t> -&gt; </a:t>
            </a:r>
            <a:r>
              <a:rPr lang="en-US" altLang="ko-KR" b="1" dirty="0" err="1" smtClean="0"/>
              <a:t>str</a:t>
            </a:r>
            <a:endParaRPr lang="en-US" altLang="ko-KR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539552" y="3325552"/>
            <a:ext cx="4362603" cy="2376264"/>
            <a:chOff x="94932" y="3284984"/>
            <a:chExt cx="8911845" cy="2376264"/>
          </a:xfrm>
        </p:grpSpPr>
        <p:sp>
          <p:nvSpPr>
            <p:cNvPr id="3" name="직사각형 2"/>
            <p:cNvSpPr/>
            <p:nvPr/>
          </p:nvSpPr>
          <p:spPr>
            <a:xfrm>
              <a:off x="2483768" y="3284984"/>
              <a:ext cx="424847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unicode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483768" y="4725144"/>
              <a:ext cx="424847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string</a:t>
              </a:r>
              <a:endParaRPr lang="ko-KR" altLang="en-US" dirty="0"/>
            </a:p>
          </p:txBody>
        </p:sp>
        <p:sp>
          <p:nvSpPr>
            <p:cNvPr id="5" name="아래로 구부러진 화살표 4"/>
            <p:cNvSpPr/>
            <p:nvPr/>
          </p:nvSpPr>
          <p:spPr>
            <a:xfrm rot="6335042">
              <a:off x="6666516" y="4050374"/>
              <a:ext cx="1216152" cy="731520"/>
            </a:xfrm>
            <a:prstGeom prst="curvedDownArrow">
              <a:avLst>
                <a:gd name="adj1" fmla="val 25000"/>
                <a:gd name="adj2" fmla="val 46951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아래로 구부러진 화살표 8"/>
            <p:cNvSpPr/>
            <p:nvPr/>
          </p:nvSpPr>
          <p:spPr>
            <a:xfrm rot="17163697">
              <a:off x="1355972" y="3991934"/>
              <a:ext cx="1216152" cy="73152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55570" y="4277634"/>
              <a:ext cx="1851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encoding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4932" y="4277634"/>
              <a:ext cx="2059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decoding</a:t>
              </a:r>
              <a:endParaRPr lang="ko-KR" altLang="en-US" sz="12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148064" y="3212976"/>
            <a:ext cx="345638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import sys</a:t>
            </a:r>
          </a:p>
          <a:p>
            <a:r>
              <a:rPr lang="en-US" altLang="ko-KR" sz="1000" dirty="0"/>
              <a:t>reload(sys)</a:t>
            </a:r>
          </a:p>
          <a:p>
            <a:r>
              <a:rPr lang="en-US" altLang="ko-KR" sz="1000" dirty="0" err="1"/>
              <a:t>sys.setdefaultencoding</a:t>
            </a:r>
            <a:r>
              <a:rPr lang="en-US" altLang="ko-KR" sz="1000" dirty="0"/>
              <a:t>('utf-8')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err="1"/>
              <a:t>sh</a:t>
            </a:r>
            <a:r>
              <a:rPr lang="en-US" altLang="ko-KR" sz="1000" dirty="0"/>
              <a:t> = '</a:t>
            </a:r>
            <a:r>
              <a:rPr lang="ko-KR" altLang="en-US" sz="1000" dirty="0"/>
              <a:t>한글</a:t>
            </a:r>
            <a:r>
              <a:rPr lang="en-US" altLang="ko-KR" sz="1000" dirty="0"/>
              <a:t>'</a:t>
            </a:r>
          </a:p>
          <a:p>
            <a:r>
              <a:rPr lang="en-US" altLang="ko-KR" sz="1000" dirty="0" err="1"/>
              <a:t>shu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unicode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sh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print type(</a:t>
            </a:r>
            <a:r>
              <a:rPr lang="en-US" altLang="ko-KR" sz="1000" dirty="0" err="1"/>
              <a:t>shu</a:t>
            </a:r>
            <a:r>
              <a:rPr lang="en-US" altLang="ko-KR" sz="1000" dirty="0"/>
              <a:t>), </a:t>
            </a:r>
            <a:r>
              <a:rPr lang="en-US" altLang="ko-KR" sz="1000" dirty="0" err="1"/>
              <a:t>shu</a:t>
            </a:r>
            <a:endParaRPr lang="en-US" altLang="ko-KR" sz="1000" dirty="0"/>
          </a:p>
          <a:p>
            <a:r>
              <a:rPr lang="en-US" altLang="ko-KR" sz="1000" dirty="0"/>
              <a:t>print type(</a:t>
            </a:r>
            <a:r>
              <a:rPr lang="en-US" altLang="ko-KR" sz="1000" dirty="0" err="1"/>
              <a:t>sh.decode</a:t>
            </a:r>
            <a:r>
              <a:rPr lang="en-US" altLang="ko-KR" sz="1000" dirty="0"/>
              <a:t>('utf-8'))</a:t>
            </a:r>
          </a:p>
          <a:p>
            <a:r>
              <a:rPr lang="en-US" altLang="ko-KR" sz="1000" dirty="0"/>
              <a:t>print type(</a:t>
            </a:r>
            <a:r>
              <a:rPr lang="en-US" altLang="ko-KR" sz="1000" dirty="0" err="1"/>
              <a:t>sh.decode</a:t>
            </a:r>
            <a:r>
              <a:rPr lang="en-US" altLang="ko-KR" sz="1000" dirty="0"/>
              <a:t>('utf-8').encode('utf-8'))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148064" y="58772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&lt;type '</a:t>
            </a:r>
            <a:r>
              <a:rPr lang="en-US" altLang="ko-KR" sz="1000" dirty="0" err="1"/>
              <a:t>unicode</a:t>
            </a:r>
            <a:r>
              <a:rPr lang="en-US" altLang="ko-KR" sz="1000" dirty="0"/>
              <a:t>'&gt; </a:t>
            </a:r>
            <a:r>
              <a:rPr lang="ko-KR" altLang="en-US" sz="1000" dirty="0"/>
              <a:t>한글</a:t>
            </a:r>
          </a:p>
          <a:p>
            <a:r>
              <a:rPr lang="en-US" altLang="ko-KR" sz="1000" dirty="0"/>
              <a:t>&lt;type '</a:t>
            </a:r>
            <a:r>
              <a:rPr lang="en-US" altLang="ko-KR" sz="1000" dirty="0" err="1"/>
              <a:t>unicode</a:t>
            </a:r>
            <a:r>
              <a:rPr lang="en-US" altLang="ko-KR" sz="1000" dirty="0"/>
              <a:t>'&gt;</a:t>
            </a:r>
          </a:p>
          <a:p>
            <a:r>
              <a:rPr lang="en-US" altLang="ko-KR" sz="1000" dirty="0"/>
              <a:t>&lt;type '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'&gt;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7737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타입변환시</a:t>
            </a:r>
            <a:r>
              <a:rPr lang="ko-KR" altLang="en-US" dirty="0" smtClean="0"/>
              <a:t> 오류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29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String </a:t>
            </a:r>
            <a:r>
              <a:rPr lang="en-US" altLang="ko-KR" dirty="0"/>
              <a:t>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30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Ascii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Ascii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기준으로 </a:t>
            </a:r>
            <a:r>
              <a:rPr lang="en-US" altLang="ko-KR" dirty="0" smtClean="0"/>
              <a:t>encoding</a:t>
            </a:r>
            <a:r>
              <a:rPr lang="ko-KR" altLang="en-US" dirty="0" smtClean="0"/>
              <a:t>시 </a:t>
            </a:r>
            <a:r>
              <a:rPr lang="ko-KR" altLang="en-US" dirty="0" err="1" smtClean="0"/>
              <a:t>오류시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utf-8</a:t>
            </a:r>
            <a:r>
              <a:rPr lang="ko-KR" altLang="en-US" dirty="0" smtClean="0"/>
              <a:t>로 전환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755576" y="3212976"/>
            <a:ext cx="655272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altLang="ko-KR" dirty="0" err="1">
                <a:solidFill>
                  <a:schemeClr val="bg1"/>
                </a:solidFill>
                <a:latin typeface="Consolas"/>
              </a:rPr>
              <a:t>UnicodeDecodeError</a:t>
            </a:r>
            <a:r>
              <a:rPr lang="en-US" altLang="ko-KR" dirty="0">
                <a:solidFill>
                  <a:schemeClr val="bg1"/>
                </a:solidFill>
                <a:latin typeface="Consolas"/>
              </a:rPr>
              <a:t>: '</a:t>
            </a:r>
            <a:r>
              <a:rPr lang="en-US" altLang="ko-KR" dirty="0" err="1">
                <a:solidFill>
                  <a:schemeClr val="bg1"/>
                </a:solidFill>
                <a:latin typeface="Consolas"/>
              </a:rPr>
              <a:t>ascii</a:t>
            </a:r>
            <a:r>
              <a:rPr lang="en-US" altLang="ko-KR" dirty="0">
                <a:solidFill>
                  <a:schemeClr val="bg1"/>
                </a:solidFill>
                <a:latin typeface="Consolas"/>
              </a:rPr>
              <a:t>' codec can't decode</a:t>
            </a:r>
          </a:p>
          <a:p>
            <a:pPr fontAlgn="t"/>
            <a:r>
              <a:rPr lang="en-US" altLang="ko-KR" dirty="0" smtClean="0">
                <a:solidFill>
                  <a:schemeClr val="bg1"/>
                </a:solidFill>
                <a:latin typeface="Consolas"/>
              </a:rPr>
              <a:t>byte 0xc5 in position 0: ordinal not in range(128)</a:t>
            </a:r>
            <a:endParaRPr lang="en-US" altLang="ko-KR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4623" y="4941168"/>
            <a:ext cx="655272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>
                <a:solidFill>
                  <a:schemeClr val="bg1"/>
                </a:solidFill>
                <a:latin typeface="Consolas"/>
              </a:rPr>
              <a:t>In </a:t>
            </a:r>
            <a:r>
              <a:rPr lang="en-US" altLang="ko-KR" sz="1200" dirty="0">
                <a:solidFill>
                  <a:schemeClr val="bg1"/>
                </a:solidFill>
                <a:latin typeface="Consolas"/>
              </a:rPr>
              <a:t>[105]: import sys</a:t>
            </a:r>
          </a:p>
          <a:p>
            <a:pPr fontAlgn="t"/>
            <a:endParaRPr lang="en-US" altLang="ko-KR" sz="1200" dirty="0">
              <a:solidFill>
                <a:schemeClr val="bg1"/>
              </a:solidFill>
              <a:latin typeface="Consolas"/>
            </a:endParaRPr>
          </a:p>
          <a:p>
            <a:pPr fontAlgn="t"/>
            <a:r>
              <a:rPr lang="en-US" altLang="ko-KR" sz="1200" dirty="0">
                <a:solidFill>
                  <a:schemeClr val="bg1"/>
                </a:solidFill>
                <a:latin typeface="Consolas"/>
              </a:rPr>
              <a:t>In [106]: reload(sys)</a:t>
            </a:r>
          </a:p>
          <a:p>
            <a:pPr fontAlgn="t"/>
            <a:r>
              <a:rPr lang="en-US" altLang="ko-KR" sz="1200" dirty="0">
                <a:solidFill>
                  <a:schemeClr val="bg1"/>
                </a:solidFill>
                <a:latin typeface="Consolas"/>
              </a:rPr>
              <a:t>&lt;module 'sys' (built-in)&gt;</a:t>
            </a:r>
          </a:p>
          <a:p>
            <a:pPr fontAlgn="t"/>
            <a:endParaRPr lang="en-US" altLang="ko-KR" sz="1200" dirty="0">
              <a:solidFill>
                <a:schemeClr val="bg1"/>
              </a:solidFill>
              <a:latin typeface="Consolas"/>
            </a:endParaRPr>
          </a:p>
          <a:p>
            <a:pPr fontAlgn="t"/>
            <a:r>
              <a:rPr lang="en-US" altLang="ko-KR" sz="1200" dirty="0">
                <a:solidFill>
                  <a:schemeClr val="bg1"/>
                </a:solidFill>
                <a:latin typeface="Consolas"/>
              </a:rPr>
              <a:t>In [107]: </a:t>
            </a:r>
            <a:r>
              <a:rPr lang="en-US" altLang="ko-KR" sz="1200" dirty="0" err="1">
                <a:solidFill>
                  <a:schemeClr val="bg1"/>
                </a:solidFill>
                <a:latin typeface="Consolas"/>
              </a:rPr>
              <a:t>sys.setdefaultencoding</a:t>
            </a:r>
            <a:r>
              <a:rPr lang="en-US" altLang="ko-KR" sz="1200" dirty="0">
                <a:solidFill>
                  <a:schemeClr val="bg1"/>
                </a:solidFill>
                <a:latin typeface="Consolas"/>
              </a:rPr>
              <a:t>('utf-8')</a:t>
            </a:r>
            <a:endParaRPr lang="en-US" altLang="ko-KR" sz="1200" dirty="0">
              <a:solidFill>
                <a:schemeClr val="bg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1290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String Format</a:t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0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String Format –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2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String-format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– index </a:t>
            </a:r>
            <a:r>
              <a:rPr lang="ko-KR" altLang="en-US" dirty="0" smtClean="0"/>
              <a:t>치환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800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“ {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위치</a:t>
            </a:r>
            <a:r>
              <a:rPr lang="en-US" altLang="ko-KR" dirty="0" smtClean="0"/>
              <a:t>}  “.format(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위치는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 증가 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71600" y="3861048"/>
            <a:ext cx="3312368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" {0} {1} ".format(1,2,3)</a:t>
            </a:r>
          </a:p>
          <a:p>
            <a:r>
              <a:rPr lang="en-US" altLang="ko-KR" sz="1000" dirty="0"/>
              <a:t>' 1 2 '</a:t>
            </a:r>
          </a:p>
          <a:p>
            <a:r>
              <a:rPr lang="en-US" altLang="ko-KR" sz="1000" dirty="0"/>
              <a:t>&gt;&gt;&gt; " {0} {1}  {2}  {3} ".format(1,2,3)</a:t>
            </a:r>
          </a:p>
          <a:p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r>
              <a:rPr lang="en-US" altLang="ko-KR" sz="1000" dirty="0"/>
              <a:t>  File "&lt;</a:t>
            </a:r>
            <a:r>
              <a:rPr lang="en-US" altLang="ko-KR" sz="1000" dirty="0" err="1"/>
              <a:t>stdin</a:t>
            </a:r>
            <a:r>
              <a:rPr lang="en-US" altLang="ko-KR" sz="1000" dirty="0"/>
              <a:t>&gt;", line 1, in &lt;module&gt;</a:t>
            </a:r>
          </a:p>
          <a:p>
            <a:r>
              <a:rPr lang="en-US" altLang="ko-KR" sz="1000" dirty="0" err="1"/>
              <a:t>IndexError</a:t>
            </a:r>
            <a:r>
              <a:rPr lang="en-US" altLang="ko-KR" sz="1000" dirty="0"/>
              <a:t>: tuple index out of range</a:t>
            </a:r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5292080" y="4100879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{} </a:t>
            </a:r>
            <a:r>
              <a:rPr lang="ko-KR" altLang="en-US" dirty="0" smtClean="0"/>
              <a:t>개수가 </a:t>
            </a:r>
            <a:r>
              <a:rPr lang="ko-KR" altLang="en-US" dirty="0" err="1" smtClean="0"/>
              <a:t>파라미터보다</a:t>
            </a:r>
            <a:r>
              <a:rPr lang="ko-KR" altLang="en-US" dirty="0" smtClean="0"/>
              <a:t> 작으면 처리가 되지만 </a:t>
            </a:r>
            <a:r>
              <a:rPr lang="en-US" altLang="ko-KR" dirty="0" smtClean="0"/>
              <a:t>{] </a:t>
            </a:r>
            <a:r>
              <a:rPr lang="ko-KR" altLang="en-US" dirty="0" smtClean="0"/>
              <a:t>개수가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개수보다 많으면 오류가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3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String-format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– name </a:t>
            </a:r>
            <a:r>
              <a:rPr lang="ko-KR" altLang="en-US" dirty="0" smtClean="0"/>
              <a:t>치환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800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“ {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변수</a:t>
            </a:r>
            <a:r>
              <a:rPr lang="ko-KR" altLang="en-US" dirty="0" err="1"/>
              <a:t>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}  “.format(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=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600" y="3861048"/>
            <a:ext cx="3312368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"{first}  {second} ".format(first=1, second=2)</a:t>
            </a:r>
          </a:p>
          <a:p>
            <a:r>
              <a:rPr lang="en-US" altLang="ko-KR" sz="1000" dirty="0"/>
              <a:t>'1  2 '</a:t>
            </a:r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5292080" y="4100879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{} </a:t>
            </a:r>
            <a:r>
              <a:rPr lang="ko-KR" altLang="en-US" dirty="0" smtClean="0"/>
              <a:t>개수가 </a:t>
            </a:r>
            <a:r>
              <a:rPr lang="ko-KR" altLang="en-US" dirty="0" err="1" smtClean="0"/>
              <a:t>파라미터보다</a:t>
            </a:r>
            <a:r>
              <a:rPr lang="ko-KR" altLang="en-US" dirty="0" smtClean="0"/>
              <a:t> 작으면 처리가 되지만 </a:t>
            </a:r>
            <a:r>
              <a:rPr lang="en-US" altLang="ko-KR" dirty="0" smtClean="0"/>
              <a:t>{] </a:t>
            </a:r>
            <a:r>
              <a:rPr lang="ko-KR" altLang="en-US" dirty="0" smtClean="0"/>
              <a:t>개수가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개수보다 많으면 오류가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String-format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혼용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치환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800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“ {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} {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변수</a:t>
            </a:r>
            <a:r>
              <a:rPr lang="ko-KR" altLang="en-US" dirty="0" err="1"/>
              <a:t>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}  “.format(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=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600" y="3861048"/>
            <a:ext cx="3312368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000" dirty="0"/>
              <a:t>&gt;&gt;&gt; "{0}  {second} ".format(1, second=2)</a:t>
            </a:r>
          </a:p>
          <a:p>
            <a:r>
              <a:rPr lang="fr-FR" altLang="ko-KR" sz="1000" dirty="0"/>
              <a:t>'1  2 '</a:t>
            </a:r>
          </a:p>
          <a:p>
            <a:r>
              <a:rPr lang="fr-FR" altLang="ko-KR" sz="1000" dirty="0"/>
              <a:t>&gt;&gt;&gt; 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5292080" y="4100879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파라미터</a:t>
            </a:r>
            <a:r>
              <a:rPr lang="ko-KR" altLang="en-US" dirty="0" smtClean="0"/>
              <a:t> 처리시 </a:t>
            </a:r>
            <a:r>
              <a:rPr lang="en-US" altLang="ko-KR" dirty="0" smtClean="0"/>
              <a:t>Key/Value </a:t>
            </a:r>
            <a:r>
              <a:rPr lang="ko-KR" altLang="en-US" dirty="0" smtClean="0"/>
              <a:t>처리는 맨 </a:t>
            </a:r>
            <a:r>
              <a:rPr lang="ko-KR" altLang="en-US" dirty="0" err="1" smtClean="0"/>
              <a:t>뒷에서</a:t>
            </a:r>
            <a:r>
              <a:rPr lang="ko-KR" altLang="en-US" dirty="0" smtClean="0"/>
              <a:t> 처리가 되어야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82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String-format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800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“ {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: [</a:t>
            </a:r>
            <a:r>
              <a:rPr lang="ko-KR" altLang="en-US" dirty="0" smtClean="0"/>
              <a:t>공백부호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정렬방법부호</a:t>
            </a:r>
            <a:r>
              <a:rPr lang="en-US" altLang="ko-KR" dirty="0" smtClean="0"/>
              <a:t>]</a:t>
            </a:r>
            <a:r>
              <a:rPr lang="ko-KR" altLang="en-US" dirty="0" smtClean="0"/>
              <a:t> 정렬될 공간</a:t>
            </a:r>
            <a:r>
              <a:rPr lang="en-US" altLang="ko-KR" dirty="0" smtClean="0"/>
              <a:t>} “.format(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&lt; : </a:t>
            </a:r>
            <a:r>
              <a:rPr lang="ko-KR" altLang="en-US" dirty="0" smtClean="0"/>
              <a:t>좌측 정렬 </a:t>
            </a:r>
            <a:r>
              <a:rPr lang="en-US" altLang="ko-KR" dirty="0" smtClean="0"/>
              <a:t>&gt;: </a:t>
            </a:r>
            <a:r>
              <a:rPr lang="ko-KR" altLang="en-US" dirty="0" smtClean="0"/>
              <a:t>우측정력 </a:t>
            </a:r>
            <a:r>
              <a:rPr lang="en-US" altLang="ko-KR" dirty="0" smtClean="0"/>
              <a:t>^: </a:t>
            </a:r>
            <a:r>
              <a:rPr lang="ko-KR" altLang="en-US" dirty="0" smtClean="0"/>
              <a:t>가운데 정렬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71600" y="3645024"/>
            <a:ext cx="475252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" left: {0:&lt;10}  right:{1:&gt;10}  </a:t>
            </a:r>
            <a:r>
              <a:rPr lang="en-US" altLang="ko-KR" sz="1000" dirty="0" err="1"/>
              <a:t>centre</a:t>
            </a:r>
            <a:r>
              <a:rPr lang="en-US" altLang="ko-KR" sz="1000" dirty="0"/>
              <a:t>:{2:^10} ".format('hi', 'world', '!')</a:t>
            </a:r>
          </a:p>
          <a:p>
            <a:r>
              <a:rPr lang="en-US" altLang="ko-KR" sz="1000" dirty="0"/>
              <a:t>' left: hi          right:     world  </a:t>
            </a:r>
            <a:r>
              <a:rPr lang="en-US" altLang="ko-KR" sz="1000" dirty="0" err="1"/>
              <a:t>centre</a:t>
            </a:r>
            <a:r>
              <a:rPr lang="en-US" altLang="ko-KR" sz="1000" dirty="0"/>
              <a:t>:    !      '</a:t>
            </a:r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5093568"/>
            <a:ext cx="475252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"{0:=^10}".format("hi") '====hi====' 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/>
              <a:t>"{0:!&lt;10}".format("hi") 'hi!!!!!!!!'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940152" y="5260306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공백을 채우려면 정렬방법부호 앞에 공백으로 대체할 문자를 표시하면 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String Format -%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55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String-format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(%)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문자열 내에 특정 값들을 재정의하는 방법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“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 % (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내부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값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99592" y="3645024"/>
            <a:ext cx="705678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text = "%d little pigs come out or I'll %s and %s and %s" % (3, 'huff', 'puff', 'blow down')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24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String-format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문자열 내에 특정 값들을 재정의하는 방법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“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 % (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내부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값</a:t>
            </a:r>
            <a:r>
              <a:rPr lang="en-US" altLang="ko-KR" dirty="0" smtClean="0"/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289399"/>
              </p:ext>
            </p:extLst>
          </p:nvPr>
        </p:nvGraphicFramePr>
        <p:xfrm>
          <a:off x="539552" y="3284984"/>
          <a:ext cx="8153400" cy="2194560"/>
        </p:xfrm>
        <a:graphic>
          <a:graphicData uri="http://schemas.openxmlformats.org/drawingml/2006/table">
            <a:tbl>
              <a:tblPr/>
              <a:tblGrid>
                <a:gridCol w="2375049"/>
                <a:gridCol w="577835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코드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%s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문자열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en-US" sz="1200" dirty="0">
                          <a:effectLst/>
                        </a:rPr>
                        <a:t>String)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%c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문자 </a:t>
                      </a:r>
                      <a:r>
                        <a:rPr lang="ko-KR" altLang="en-US" sz="1200" dirty="0" err="1">
                          <a:effectLst/>
                        </a:rPr>
                        <a:t>한개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en-US" sz="1200" dirty="0">
                          <a:effectLst/>
                        </a:rPr>
                        <a:t>character)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%d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정수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en-US" sz="1200" dirty="0">
                          <a:effectLst/>
                        </a:rPr>
                        <a:t>Integer)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%f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부동소수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en-US" sz="1200" dirty="0">
                          <a:effectLst/>
                        </a:rPr>
                        <a:t>floating-point)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%o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effectLst/>
                        </a:rPr>
                        <a:t>8</a:t>
                      </a:r>
                      <a:r>
                        <a:rPr lang="ko-KR" altLang="en-US" sz="1200" dirty="0">
                          <a:effectLst/>
                        </a:rPr>
                        <a:t>진수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%x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effectLst/>
                        </a:rPr>
                        <a:t>16</a:t>
                      </a:r>
                      <a:r>
                        <a:rPr lang="ko-KR" altLang="en-US" sz="1200" dirty="0">
                          <a:effectLst/>
                        </a:rPr>
                        <a:t>진수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>
                          <a:effectLst/>
                        </a:rPr>
                        <a:t>%%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Literal % (</a:t>
                      </a:r>
                      <a:r>
                        <a:rPr lang="ko-KR" altLang="en-US" sz="1200" dirty="0">
                          <a:effectLst/>
                        </a:rPr>
                        <a:t>문자 </a:t>
                      </a:r>
                      <a:r>
                        <a:rPr lang="en-US" altLang="ko-KR" sz="1200" dirty="0">
                          <a:effectLst/>
                        </a:rPr>
                        <a:t>% </a:t>
                      </a:r>
                      <a:r>
                        <a:rPr lang="ko-KR" altLang="en-US" sz="1200" dirty="0">
                          <a:effectLst/>
                        </a:rPr>
                        <a:t>자체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45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 추가는 새로운 </a:t>
            </a:r>
            <a:r>
              <a:rPr lang="ko-KR" altLang="en-US" dirty="0" err="1" smtClean="0"/>
              <a:t>인스턴스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String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는 기본적으로 새로운 </a:t>
            </a:r>
            <a:r>
              <a:rPr lang="en-US" altLang="ko-KR" dirty="0" smtClean="0"/>
              <a:t>String Instance </a:t>
            </a:r>
            <a:r>
              <a:rPr lang="ko-KR" altLang="en-US" dirty="0" smtClean="0"/>
              <a:t>만드는 것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547664" y="3645024"/>
            <a:ext cx="4032448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s</a:t>
            </a:r>
          </a:p>
          <a:p>
            <a:r>
              <a:rPr lang="en-US" altLang="ko-KR" sz="1000" dirty="0"/>
              <a:t>'string'</a:t>
            </a:r>
          </a:p>
          <a:p>
            <a:r>
              <a:rPr lang="en-US" altLang="ko-KR" sz="1000" dirty="0"/>
              <a:t>&gt;&gt;&gt; id(s)</a:t>
            </a:r>
          </a:p>
          <a:p>
            <a:r>
              <a:rPr lang="en-US" altLang="ko-KR" sz="1000" dirty="0"/>
              <a:t>6122176</a:t>
            </a:r>
          </a:p>
          <a:p>
            <a:r>
              <a:rPr lang="en-US" altLang="ko-KR" sz="1000" dirty="0"/>
              <a:t>&gt;&gt;&gt; v = "updating " + s</a:t>
            </a:r>
          </a:p>
          <a:p>
            <a:r>
              <a:rPr lang="en-US" altLang="ko-KR" sz="1000" dirty="0"/>
              <a:t>&gt;&gt;&gt; id(v)</a:t>
            </a:r>
          </a:p>
          <a:p>
            <a:r>
              <a:rPr lang="en-US" altLang="ko-KR" sz="1000" dirty="0" smtClean="0"/>
              <a:t>106043176</a:t>
            </a:r>
          </a:p>
          <a:p>
            <a:r>
              <a:rPr lang="en-US" altLang="ko-KR" sz="1000" dirty="0"/>
              <a:t>&gt;&gt;&gt; v</a:t>
            </a:r>
          </a:p>
          <a:p>
            <a:r>
              <a:rPr lang="en-US" altLang="ko-KR" sz="1000" dirty="0"/>
              <a:t>'updating string'</a:t>
            </a:r>
          </a:p>
          <a:p>
            <a:r>
              <a:rPr lang="en-US" altLang="ko-KR" sz="1000" dirty="0"/>
              <a:t>&gt;&gt;&gt; </a:t>
            </a:r>
          </a:p>
          <a:p>
            <a:r>
              <a:rPr lang="en-US" altLang="ko-KR" sz="1000" dirty="0"/>
              <a:t>&gt;&gt;&gt; s</a:t>
            </a:r>
          </a:p>
          <a:p>
            <a:r>
              <a:rPr lang="en-US" altLang="ko-KR" sz="1000" dirty="0"/>
              <a:t>'string'</a:t>
            </a:r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7501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String-format </a:t>
            </a:r>
            <a:r>
              <a:rPr lang="ko-KR" altLang="en-US" dirty="0" smtClean="0"/>
              <a:t>정렬 방식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800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%(</a:t>
            </a:r>
            <a:r>
              <a:rPr lang="ko-KR" altLang="en-US" dirty="0" smtClean="0"/>
              <a:t>부호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(.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)?[</a:t>
            </a:r>
            <a:r>
              <a:rPr lang="en-US" altLang="ko-KR" dirty="0" err="1" smtClean="0"/>
              <a:t>s|d|f</a:t>
            </a:r>
            <a:r>
              <a:rPr lang="en-US" altLang="ko-KR" dirty="0" smtClean="0"/>
              <a:t>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부호는 우측정렬</a:t>
            </a:r>
            <a:r>
              <a:rPr lang="en-US" altLang="ko-KR" dirty="0" smtClean="0"/>
              <a:t>/ -</a:t>
            </a:r>
            <a:r>
              <a:rPr lang="ko-KR" altLang="en-US" dirty="0" smtClean="0"/>
              <a:t>부호는 좌측 정렬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475656" y="3501008"/>
            <a:ext cx="3672408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sz="1000" dirty="0"/>
              <a:t>&gt;&gt;&gt; v = 10</a:t>
            </a:r>
          </a:p>
          <a:p>
            <a:r>
              <a:rPr lang="pt-BR" altLang="ko-KR" sz="1000" dirty="0"/>
              <a:t>&gt;&gt;&gt; " a %10d a " % v </a:t>
            </a:r>
          </a:p>
          <a:p>
            <a:r>
              <a:rPr lang="pt-BR" altLang="ko-KR" sz="1000" dirty="0"/>
              <a:t>' a         10 a '</a:t>
            </a:r>
          </a:p>
          <a:p>
            <a:r>
              <a:rPr lang="pt-BR" altLang="ko-KR" sz="1000" dirty="0"/>
              <a:t>&gt;&gt;&gt; " a %-10d a " % v </a:t>
            </a:r>
          </a:p>
          <a:p>
            <a:r>
              <a:rPr lang="pt-BR" altLang="ko-KR" sz="1000" dirty="0"/>
              <a:t>' a 10         a '</a:t>
            </a:r>
          </a:p>
          <a:p>
            <a:r>
              <a:rPr lang="pt-BR" altLang="ko-KR" sz="1000" dirty="0"/>
              <a:t>&gt;&gt;&gt;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230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String-raw string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10535"/>
              </p:ext>
            </p:extLst>
          </p:nvPr>
        </p:nvGraphicFramePr>
        <p:xfrm>
          <a:off x="827584" y="3529764"/>
          <a:ext cx="7488833" cy="1627428"/>
        </p:xfrm>
        <a:graphic>
          <a:graphicData uri="http://schemas.openxmlformats.org/drawingml/2006/table">
            <a:tbl>
              <a:tblPr/>
              <a:tblGrid>
                <a:gridCol w="1078691"/>
                <a:gridCol w="2809741"/>
                <a:gridCol w="3600401"/>
              </a:tblGrid>
              <a:tr h="5732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Operator</a:t>
                      </a:r>
                    </a:p>
                  </a:txBody>
                  <a:tcPr marL="18625" marR="18625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18625" marR="18625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Example</a:t>
                      </a:r>
                    </a:p>
                  </a:txBody>
                  <a:tcPr marL="18625" marR="18625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0541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r/R</a:t>
                      </a:r>
                    </a:p>
                  </a:txBody>
                  <a:tcPr marL="18625" marR="18625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Raw String </a:t>
                      </a:r>
                      <a:r>
                        <a:rPr lang="en-US" sz="1200" dirty="0" smtClean="0">
                          <a:effectLst/>
                        </a:rPr>
                        <a:t>(whitespace </a:t>
                      </a:r>
                      <a:r>
                        <a:rPr lang="ko-KR" altLang="en-US" sz="1200" dirty="0" smtClean="0">
                          <a:effectLst/>
                        </a:rPr>
                        <a:t>등도 문자열 처리</a:t>
                      </a:r>
                      <a:r>
                        <a:rPr lang="en-US" altLang="ko-KR" sz="1200" dirty="0" smtClean="0">
                          <a:effectLst/>
                        </a:rPr>
                        <a:t>)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표시</a:t>
                      </a:r>
                      <a:endParaRPr lang="en-US" sz="1200" dirty="0">
                        <a:effectLst/>
                      </a:endParaRPr>
                    </a:p>
                  </a:txBody>
                  <a:tcPr marL="18625" marR="18625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print r'\n'   or print R’\n’ </a:t>
                      </a:r>
                      <a:r>
                        <a:rPr lang="en-US" altLang="ko-KR" sz="1200" dirty="0" smtClean="0">
                          <a:effectLst/>
                          <a:sym typeface="Wingdings" panose="05000000000000000000" pitchFamily="2" charset="2"/>
                        </a:rPr>
                        <a:t> ‘\n,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prints “\n “ </a:t>
                      </a:r>
                      <a:r>
                        <a:rPr lang="en-US" altLang="ko-KR" sz="1200" dirty="0" smtClean="0">
                          <a:effectLst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dirty="0" err="1" smtClean="0">
                          <a:effectLst/>
                          <a:sym typeface="Wingdings" panose="05000000000000000000" pitchFamily="2" charset="2"/>
                        </a:rPr>
                        <a:t>빈공칸을</a:t>
                      </a:r>
                      <a:r>
                        <a:rPr lang="ko-KR" altLang="en-US" sz="1200" dirty="0" smtClean="0">
                          <a:effectLst/>
                          <a:sym typeface="Wingdings" panose="05000000000000000000" pitchFamily="2" charset="2"/>
                        </a:rPr>
                        <a:t> 출력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fontAlgn="t"/>
                      <a:endParaRPr lang="en-US" altLang="ko-KR" sz="1200" dirty="0">
                        <a:effectLst/>
                      </a:endParaRPr>
                    </a:p>
                  </a:txBody>
                  <a:tcPr marL="18625" marR="18625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문자열 값을 그대로 사용하기 위해 지정해서 사용함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418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builtin</a:t>
            </a:r>
            <a:r>
              <a:rPr lang="ko-KR" altLang="en-US" dirty="0" smtClean="0"/>
              <a:t>내장함수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s = “python”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088652"/>
              </p:ext>
            </p:extLst>
          </p:nvPr>
        </p:nvGraphicFramePr>
        <p:xfrm>
          <a:off x="755576" y="3212976"/>
          <a:ext cx="7560840" cy="1740160"/>
        </p:xfrm>
        <a:graphic>
          <a:graphicData uri="http://schemas.openxmlformats.org/drawingml/2006/table">
            <a:tbl>
              <a:tblPr/>
              <a:tblGrid>
                <a:gridCol w="1591756"/>
                <a:gridCol w="1591756"/>
                <a:gridCol w="4377328"/>
              </a:tblGrid>
              <a:tr h="2413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max(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max(s)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'y'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내의 최고 값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min(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min(s)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'h'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내의 최소 값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(s)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문자열 길이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11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String-operator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745042"/>
              </p:ext>
            </p:extLst>
          </p:nvPr>
        </p:nvGraphicFramePr>
        <p:xfrm>
          <a:off x="611559" y="1772816"/>
          <a:ext cx="8064897" cy="4248263"/>
        </p:xfrm>
        <a:graphic>
          <a:graphicData uri="http://schemas.openxmlformats.org/drawingml/2006/table">
            <a:tbl>
              <a:tblPr/>
              <a:tblGrid>
                <a:gridCol w="1224137"/>
                <a:gridCol w="1152128"/>
                <a:gridCol w="2586747"/>
                <a:gridCol w="3101885"/>
              </a:tblGrid>
              <a:tr h="36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Operator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dirty="0" smtClean="0">
                          <a:effectLst/>
                        </a:rPr>
                        <a:t>내장 </a:t>
                      </a:r>
                      <a:r>
                        <a:rPr lang="ko-KR" altLang="en-US" sz="1200" dirty="0" err="1" smtClean="0">
                          <a:effectLst/>
                        </a:rPr>
                        <a:t>메소드</a:t>
                      </a:r>
                      <a:endParaRPr lang="en-US" sz="12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Example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0944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+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effectLst/>
                        </a:rPr>
                        <a:t>__add__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문자열과 문자열이 연결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&gt;&gt;&gt; "</a:t>
                      </a:r>
                      <a:r>
                        <a:rPr lang="en-US" sz="1000" dirty="0" err="1" smtClean="0">
                          <a:effectLst/>
                        </a:rPr>
                        <a:t>p".__add</a:t>
                      </a:r>
                      <a:r>
                        <a:rPr lang="en-US" sz="1000" dirty="0" smtClean="0">
                          <a:effectLst/>
                        </a:rPr>
                        <a:t>__("</a:t>
                      </a:r>
                      <a:r>
                        <a:rPr lang="en-US" sz="1000" dirty="0" err="1" smtClean="0">
                          <a:effectLst/>
                        </a:rPr>
                        <a:t>i</a:t>
                      </a:r>
                      <a:r>
                        <a:rPr lang="en-US" sz="1000" dirty="0" smtClean="0">
                          <a:effectLst/>
                        </a:rPr>
                        <a:t>")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'pi'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&gt;&gt;&gt; "p"+"</a:t>
                      </a:r>
                      <a:r>
                        <a:rPr lang="en-US" sz="1000" dirty="0" err="1" smtClean="0">
                          <a:effectLst/>
                        </a:rPr>
                        <a:t>i</a:t>
                      </a:r>
                      <a:r>
                        <a:rPr lang="en-US" sz="1000" dirty="0" smtClean="0">
                          <a:effectLst/>
                        </a:rPr>
                        <a:t>"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'pi'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&gt;&gt;&gt;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573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>
                          <a:effectLst/>
                        </a:rPr>
                        <a:t>*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effectLst/>
                        </a:rPr>
                        <a:t>__</a:t>
                      </a:r>
                      <a:r>
                        <a:rPr lang="en-US" altLang="ko-KR" sz="1000" dirty="0" err="1" smtClean="0">
                          <a:effectLst/>
                        </a:rPr>
                        <a:t>mul</a:t>
                      </a:r>
                      <a:r>
                        <a:rPr lang="en-US" altLang="ko-KR" sz="1000" dirty="0" smtClean="0">
                          <a:effectLst/>
                        </a:rPr>
                        <a:t>__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문자열의 반복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"p".__</a:t>
                      </a:r>
                      <a:r>
                        <a:rPr lang="en-US" sz="1000" dirty="0" err="1" smtClean="0">
                          <a:effectLst/>
                        </a:rPr>
                        <a:t>mul</a:t>
                      </a:r>
                      <a:r>
                        <a:rPr lang="en-US" sz="1000" dirty="0" smtClean="0">
                          <a:effectLst/>
                        </a:rPr>
                        <a:t>__(4)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‘</a:t>
                      </a:r>
                      <a:r>
                        <a:rPr lang="en-US" sz="1000" dirty="0" err="1" smtClean="0">
                          <a:effectLst/>
                        </a:rPr>
                        <a:t>pppp</a:t>
                      </a:r>
                      <a:r>
                        <a:rPr lang="en-US" sz="1000" dirty="0" smtClean="0">
                          <a:effectLst/>
                        </a:rPr>
                        <a:t>'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"p"*4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'</a:t>
                      </a:r>
                      <a:r>
                        <a:rPr lang="en-US" sz="1000" dirty="0" err="1" smtClean="0">
                          <a:effectLst/>
                        </a:rPr>
                        <a:t>pppp</a:t>
                      </a:r>
                      <a:r>
                        <a:rPr lang="en-US" sz="1000" dirty="0" smtClean="0">
                          <a:effectLst/>
                        </a:rPr>
                        <a:t>'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32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[]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[]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문자열 참조를 위한 </a:t>
                      </a:r>
                      <a:r>
                        <a:rPr lang="ko-KR" altLang="en-US" sz="1000" dirty="0" err="1" smtClean="0">
                          <a:effectLst/>
                        </a:rPr>
                        <a:t>슬라이스</a:t>
                      </a:r>
                      <a:r>
                        <a:rPr lang="ko-KR" altLang="en-US" sz="1000" dirty="0" smtClean="0">
                          <a:effectLst/>
                        </a:rPr>
                        <a:t> 기호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 "python".__</a:t>
                      </a:r>
                      <a:r>
                        <a:rPr lang="en-US" sz="1000" dirty="0" err="1" smtClean="0">
                          <a:effectLst/>
                        </a:rPr>
                        <a:t>getitem</a:t>
                      </a:r>
                      <a:r>
                        <a:rPr lang="en-US" sz="1000" dirty="0" smtClean="0">
                          <a:effectLst/>
                        </a:rPr>
                        <a:t>__(1)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 'y'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 "python"[1]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 'y'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44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[ : ]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[ : ]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err="1" smtClean="0">
                          <a:effectLst/>
                        </a:rPr>
                        <a:t>슬라이스에</a:t>
                      </a:r>
                      <a:r>
                        <a:rPr lang="ko-KR" altLang="en-US" sz="1000" dirty="0" smtClean="0">
                          <a:effectLst/>
                        </a:rPr>
                        <a:t> 대한 범위를 지정 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"python".__</a:t>
                      </a:r>
                      <a:r>
                        <a:rPr lang="en-US" sz="1000" dirty="0" err="1" smtClean="0">
                          <a:effectLst/>
                        </a:rPr>
                        <a:t>getslice</a:t>
                      </a:r>
                      <a:r>
                        <a:rPr lang="en-US" sz="1000" dirty="0" smtClean="0">
                          <a:effectLst/>
                        </a:rPr>
                        <a:t>__(1,2)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 'y'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"python"[1:2]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y'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44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in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</a:rPr>
                        <a:t>__contains__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내부의 요소로 가지고 있는지 확인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</a:t>
                      </a:r>
                      <a:r>
                        <a:rPr lang="en-US" sz="1000" dirty="0" err="1" smtClean="0">
                          <a:effectLst/>
                        </a:rPr>
                        <a:t>python".__contains</a:t>
                      </a:r>
                      <a:r>
                        <a:rPr lang="en-US" sz="1000" dirty="0" smtClean="0">
                          <a:effectLst/>
                        </a:rPr>
                        <a:t>__("p")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True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"p" in "python"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True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5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not in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내부의 요소가 아닌 경우 확인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1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String-operator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345549"/>
              </p:ext>
            </p:extLst>
          </p:nvPr>
        </p:nvGraphicFramePr>
        <p:xfrm>
          <a:off x="971600" y="1700808"/>
          <a:ext cx="7488834" cy="4149982"/>
        </p:xfrm>
        <a:graphic>
          <a:graphicData uri="http://schemas.openxmlformats.org/drawingml/2006/table">
            <a:tbl>
              <a:tblPr/>
              <a:tblGrid>
                <a:gridCol w="942879"/>
                <a:gridCol w="942879"/>
                <a:gridCol w="2722754"/>
                <a:gridCol w="2880322"/>
              </a:tblGrid>
              <a:tr h="2688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Operator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 smtClean="0">
                          <a:effectLst/>
                        </a:rPr>
                        <a:t>내장 </a:t>
                      </a:r>
                      <a:r>
                        <a:rPr lang="ko-KR" altLang="en-US" sz="1000" dirty="0" err="1" smtClean="0">
                          <a:effectLst/>
                        </a:rPr>
                        <a:t>메소드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Description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Example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0944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effectLst/>
                        </a:rPr>
                        <a:t>==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effectLst/>
                        </a:rPr>
                        <a:t>__</a:t>
                      </a:r>
                      <a:r>
                        <a:rPr lang="en-US" altLang="ko-KR" sz="1000" dirty="0" err="1" smtClean="0">
                          <a:effectLst/>
                        </a:rPr>
                        <a:t>eq</a:t>
                      </a:r>
                      <a:r>
                        <a:rPr lang="en-US" altLang="ko-KR" sz="1000" dirty="0" smtClean="0">
                          <a:effectLst/>
                        </a:rPr>
                        <a:t>__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두 문자열이 동등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"p".__</a:t>
                      </a:r>
                      <a:r>
                        <a:rPr lang="en-US" sz="1000" dirty="0" err="1" smtClean="0">
                          <a:effectLst/>
                        </a:rPr>
                        <a:t>eq</a:t>
                      </a:r>
                      <a:r>
                        <a:rPr lang="en-US" sz="1000" dirty="0" smtClean="0">
                          <a:effectLst/>
                        </a:rPr>
                        <a:t>__("p")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True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"p" == "p"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True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57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effectLst/>
                        </a:rPr>
                        <a:t>&lt;=</a:t>
                      </a:r>
                      <a:r>
                        <a:rPr lang="en-US" altLang="ko-KR" sz="1000" baseline="0" dirty="0" smtClean="0">
                          <a:effectLst/>
                        </a:rPr>
                        <a:t> 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effectLst/>
                        </a:rPr>
                        <a:t>__</a:t>
                      </a:r>
                      <a:r>
                        <a:rPr lang="en-US" altLang="ko-KR" sz="1000" dirty="0" err="1" smtClean="0">
                          <a:effectLst/>
                        </a:rPr>
                        <a:t>ge</a:t>
                      </a:r>
                      <a:r>
                        <a:rPr lang="en-US" altLang="ko-KR" sz="1000" dirty="0" smtClean="0">
                          <a:effectLst/>
                        </a:rPr>
                        <a:t>__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다른 문자열이 크거나 같다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000" dirty="0" smtClean="0">
                          <a:effectLst/>
                        </a:rPr>
                        <a:t>"a".__</a:t>
                      </a:r>
                      <a:r>
                        <a:rPr lang="en-US" altLang="ko-KR" sz="1000" dirty="0" err="1" smtClean="0">
                          <a:effectLst/>
                        </a:rPr>
                        <a:t>ge</a:t>
                      </a:r>
                      <a:r>
                        <a:rPr lang="en-US" altLang="ko-KR" sz="1000" dirty="0" smtClean="0">
                          <a:effectLst/>
                        </a:rPr>
                        <a:t>__("a")</a:t>
                      </a:r>
                    </a:p>
                    <a:p>
                      <a:pPr fontAlgn="t"/>
                      <a:r>
                        <a:rPr lang="en-US" altLang="ko-KR" sz="1000" dirty="0" smtClean="0">
                          <a:effectLst/>
                        </a:rPr>
                        <a:t> True</a:t>
                      </a:r>
                      <a:endParaRPr lang="en-US" sz="1000" dirty="0" smtClean="0">
                        <a:effectLst/>
                      </a:endParaRP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"a" &lt;= "a"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True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32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effectLst/>
                        </a:rPr>
                        <a:t>&lt;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effectLst/>
                        </a:rPr>
                        <a:t>__</a:t>
                      </a:r>
                      <a:r>
                        <a:rPr lang="en-US" altLang="ko-KR" sz="1000" dirty="0" err="1" smtClean="0">
                          <a:effectLst/>
                        </a:rPr>
                        <a:t>gt</a:t>
                      </a:r>
                      <a:r>
                        <a:rPr lang="en-US" altLang="ko-KR" sz="1000" dirty="0" smtClean="0">
                          <a:effectLst/>
                        </a:rPr>
                        <a:t>__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다른 문자열보다 크다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"a" &lt; "b"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True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"b".__</a:t>
                      </a:r>
                      <a:r>
                        <a:rPr lang="en-US" sz="1000" dirty="0" err="1" smtClean="0">
                          <a:effectLst/>
                        </a:rPr>
                        <a:t>gt</a:t>
                      </a:r>
                      <a:r>
                        <a:rPr lang="en-US" sz="1000" dirty="0" smtClean="0">
                          <a:effectLst/>
                        </a:rPr>
                        <a:t>__("a")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True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44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effectLst/>
                        </a:rPr>
                        <a:t>&gt;=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effectLst/>
                        </a:rPr>
                        <a:t>__le__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err="1" smtClean="0">
                          <a:effectLst/>
                        </a:rPr>
                        <a:t>슬라이스에</a:t>
                      </a:r>
                      <a:r>
                        <a:rPr lang="ko-KR" altLang="en-US" sz="1000" dirty="0" smtClean="0">
                          <a:effectLst/>
                        </a:rPr>
                        <a:t> 대한 범위를 지정 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"b" &gt;= "b"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True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</a:t>
                      </a:r>
                      <a:r>
                        <a:rPr lang="en-US" sz="1000" dirty="0" err="1" smtClean="0">
                          <a:effectLst/>
                        </a:rPr>
                        <a:t>b".__le</a:t>
                      </a:r>
                      <a:r>
                        <a:rPr lang="en-US" sz="1000" dirty="0" smtClean="0">
                          <a:effectLst/>
                        </a:rPr>
                        <a:t>__("b")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True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44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</a:rPr>
                        <a:t>&gt;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effectLst/>
                        </a:rPr>
                        <a:t>__</a:t>
                      </a:r>
                      <a:r>
                        <a:rPr lang="en-US" altLang="ko-KR" sz="1000" dirty="0" err="1" smtClean="0">
                          <a:effectLst/>
                        </a:rPr>
                        <a:t>lt</a:t>
                      </a:r>
                      <a:r>
                        <a:rPr lang="en-US" altLang="ko-KR" sz="1000" dirty="0" smtClean="0">
                          <a:effectLst/>
                        </a:rPr>
                        <a:t>__</a:t>
                      </a:r>
                      <a:endParaRPr lang="en-US" altLang="ko-KR" sz="1000" dirty="0" smtClean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내부의 요소로 가지고 있는지 확인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"b" &gt; "a"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True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"a".__</a:t>
                      </a:r>
                      <a:r>
                        <a:rPr lang="en-US" sz="1000" dirty="0" err="1" smtClean="0">
                          <a:effectLst/>
                        </a:rPr>
                        <a:t>lt</a:t>
                      </a:r>
                      <a:r>
                        <a:rPr lang="en-US" sz="1000" dirty="0" smtClean="0">
                          <a:effectLst/>
                        </a:rPr>
                        <a:t>__("b")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True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5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</a:rPr>
                        <a:t>!=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</a:rPr>
                        <a:t>__ne__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내부의 요소가 아닌 경우 확인</a:t>
                      </a:r>
                      <a:endParaRPr lang="en-US" sz="1000" dirty="0">
                        <a:effectLst/>
                      </a:endParaRP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"b" != "a"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True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"</a:t>
                      </a:r>
                      <a:r>
                        <a:rPr lang="en-US" sz="1000" dirty="0" err="1" smtClean="0">
                          <a:effectLst/>
                        </a:rPr>
                        <a:t>a".__ne</a:t>
                      </a:r>
                      <a:r>
                        <a:rPr lang="en-US" sz="1000" dirty="0" smtClean="0">
                          <a:effectLst/>
                        </a:rPr>
                        <a:t>__("b")</a:t>
                      </a:r>
                    </a:p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True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32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56734</TotalTime>
  <Words>2795</Words>
  <Application>Microsoft Office PowerPoint</Application>
  <PresentationFormat>화면 슬라이드 쇼(4:3)</PresentationFormat>
  <Paragraphs>745</Paragraphs>
  <Slides>50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가을</vt:lpstr>
      <vt:lpstr>Python  문자열 이해하기 2.x</vt:lpstr>
      <vt:lpstr>문자열  </vt:lpstr>
      <vt:lpstr>Builtin type 특성</vt:lpstr>
      <vt:lpstr>String Type</vt:lpstr>
      <vt:lpstr>문자열 추가는 새로운 인스턴스</vt:lpstr>
      <vt:lpstr>String-raw string</vt:lpstr>
      <vt:lpstr>builtin내장함수</vt:lpstr>
      <vt:lpstr>String-operator</vt:lpstr>
      <vt:lpstr>String-operator</vt:lpstr>
      <vt:lpstr>Sequence slicing</vt:lpstr>
      <vt:lpstr>Sequence slicing-역방향 </vt:lpstr>
      <vt:lpstr>Sequence-String 메소드(1)</vt:lpstr>
      <vt:lpstr>Sequence-String 메소드(2)</vt:lpstr>
      <vt:lpstr>Sequence-String 메소드(3)</vt:lpstr>
      <vt:lpstr>Sequence-String 메소드(4)</vt:lpstr>
      <vt:lpstr>Sequence-String 메소드(5)</vt:lpstr>
      <vt:lpstr>Sequence-String 메소드(6)</vt:lpstr>
      <vt:lpstr>String-escape 문자</vt:lpstr>
      <vt:lpstr>bytes Type</vt:lpstr>
      <vt:lpstr>Bytes type과 str type 속성비교</vt:lpstr>
      <vt:lpstr>Immutable 타입</vt:lpstr>
      <vt:lpstr>bytearry Type</vt:lpstr>
      <vt:lpstr>str type 속성비교</vt:lpstr>
      <vt:lpstr>Bytearray 타입 생성</vt:lpstr>
      <vt:lpstr>Bytearray 접근 </vt:lpstr>
      <vt:lpstr>Bytearray 추가 / 삭제</vt:lpstr>
      <vt:lpstr>Bytearray  갱신 </vt:lpstr>
      <vt:lpstr>Bytearray 슬라이싱 </vt:lpstr>
      <vt:lpstr>Bytearray sort/reverse</vt:lpstr>
      <vt:lpstr>unicode Type</vt:lpstr>
      <vt:lpstr>unicode type</vt:lpstr>
      <vt:lpstr>unicode type과 str type 속성비교</vt:lpstr>
      <vt:lpstr>unicode 메소드</vt:lpstr>
      <vt:lpstr>Encode/decode</vt:lpstr>
      <vt:lpstr>String encoding error</vt:lpstr>
      <vt:lpstr>string  ascii-&gt;utf-8처리</vt:lpstr>
      <vt:lpstr>unicode vs string  처리</vt:lpstr>
      <vt:lpstr>한글 처리</vt:lpstr>
      <vt:lpstr>타입변환시 오류</vt:lpstr>
      <vt:lpstr>Ascii 오류</vt:lpstr>
      <vt:lpstr>String Format </vt:lpstr>
      <vt:lpstr>String Format –메소드(권장)</vt:lpstr>
      <vt:lpstr>String-format함수 – index 치환</vt:lpstr>
      <vt:lpstr>String-format함수 – name 치환</vt:lpstr>
      <vt:lpstr>String-format함수 – 혼용 치환</vt:lpstr>
      <vt:lpstr>String-format메소드 – 정렬</vt:lpstr>
      <vt:lpstr>String Format -%</vt:lpstr>
      <vt:lpstr>String-format처리(%)</vt:lpstr>
      <vt:lpstr>String-format 코드</vt:lpstr>
      <vt:lpstr>String-format 정렬 방식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635</cp:revision>
  <dcterms:created xsi:type="dcterms:W3CDTF">2015-12-01T07:34:30Z</dcterms:created>
  <dcterms:modified xsi:type="dcterms:W3CDTF">2016-03-02T07:32:28Z</dcterms:modified>
</cp:coreProperties>
</file>