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55"/>
  </p:notesMasterIdLst>
  <p:sldIdLst>
    <p:sldId id="1333" r:id="rId2"/>
    <p:sldId id="1577" r:id="rId3"/>
    <p:sldId id="1581" r:id="rId4"/>
    <p:sldId id="1582" r:id="rId5"/>
    <p:sldId id="1578" r:id="rId6"/>
    <p:sldId id="1583" r:id="rId7"/>
    <p:sldId id="1585" r:id="rId8"/>
    <p:sldId id="1579" r:id="rId9"/>
    <p:sldId id="1580" r:id="rId10"/>
    <p:sldId id="1584" r:id="rId11"/>
    <p:sldId id="1549" r:id="rId12"/>
    <p:sldId id="1550" r:id="rId13"/>
    <p:sldId id="1551" r:id="rId14"/>
    <p:sldId id="1552" r:id="rId15"/>
    <p:sldId id="1554" r:id="rId16"/>
    <p:sldId id="1555" r:id="rId17"/>
    <p:sldId id="1572" r:id="rId18"/>
    <p:sldId id="1573" r:id="rId19"/>
    <p:sldId id="1564" r:id="rId20"/>
    <p:sldId id="1567" r:id="rId21"/>
    <p:sldId id="1566" r:id="rId22"/>
    <p:sldId id="1568" r:id="rId23"/>
    <p:sldId id="1569" r:id="rId24"/>
    <p:sldId id="1570" r:id="rId25"/>
    <p:sldId id="1571" r:id="rId26"/>
    <p:sldId id="1574" r:id="rId27"/>
    <p:sldId id="1575" r:id="rId28"/>
    <p:sldId id="1576" r:id="rId29"/>
    <p:sldId id="1538" r:id="rId30"/>
    <p:sldId id="1553" r:id="rId31"/>
    <p:sldId id="1540" r:id="rId32"/>
    <p:sldId id="1539" r:id="rId33"/>
    <p:sldId id="1557" r:id="rId34"/>
    <p:sldId id="1558" r:id="rId35"/>
    <p:sldId id="1559" r:id="rId36"/>
    <p:sldId id="1560" r:id="rId37"/>
    <p:sldId id="1561" r:id="rId38"/>
    <p:sldId id="1562" r:id="rId39"/>
    <p:sldId id="1563" r:id="rId40"/>
    <p:sldId id="1524" r:id="rId41"/>
    <p:sldId id="1525" r:id="rId42"/>
    <p:sldId id="1526" r:id="rId43"/>
    <p:sldId id="1531" r:id="rId44"/>
    <p:sldId id="1527" r:id="rId45"/>
    <p:sldId id="1530" r:id="rId46"/>
    <p:sldId id="1528" r:id="rId47"/>
    <p:sldId id="1529" r:id="rId48"/>
    <p:sldId id="1532" r:id="rId49"/>
    <p:sldId id="1533" r:id="rId50"/>
    <p:sldId id="1534" r:id="rId51"/>
    <p:sldId id="1535" r:id="rId52"/>
    <p:sldId id="1536" r:id="rId53"/>
    <p:sldId id="1537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91" autoAdjust="0"/>
    <p:restoredTop sz="50094" autoAdjust="0"/>
  </p:normalViewPr>
  <p:slideViewPr>
    <p:cSldViewPr>
      <p:cViewPr>
        <p:scale>
          <a:sx n="83" d="100"/>
          <a:sy n="83" d="100"/>
        </p:scale>
        <p:origin x="-1723" y="-1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7200" dirty="0" smtClean="0"/>
              <a:t>Pandas</a:t>
            </a:r>
            <a:br>
              <a:rPr lang="en-US" altLang="ko-KR" sz="7200" dirty="0" smtClean="0"/>
            </a:br>
            <a:r>
              <a:rPr lang="en-US" altLang="ko-KR" sz="7200" dirty="0" err="1" smtClean="0"/>
              <a:t>DataFrame</a:t>
            </a:r>
            <a:r>
              <a:rPr lang="en-US" altLang="ko-KR" sz="7200" dirty="0"/>
              <a:t/>
            </a:r>
            <a:br>
              <a:rPr lang="en-US" altLang="ko-KR" sz="7200" dirty="0"/>
            </a:br>
            <a:r>
              <a:rPr lang="en-US" altLang="ko-KR" sz="7200" dirty="0" smtClean="0"/>
              <a:t>(2</a:t>
            </a:r>
            <a:r>
              <a:rPr lang="ko-KR" altLang="en-US" sz="7200" dirty="0" smtClean="0"/>
              <a:t>차원</a:t>
            </a:r>
            <a:r>
              <a:rPr lang="en-US" altLang="ko-KR" sz="7200" dirty="0" smtClean="0"/>
              <a:t>)</a:t>
            </a:r>
            <a:br>
              <a:rPr lang="en-US" altLang="ko-KR" sz="7200" dirty="0" smtClean="0"/>
            </a:br>
            <a:r>
              <a:rPr lang="en-US" altLang="ko-KR" sz="7200" dirty="0" smtClean="0"/>
              <a:t>[</a:t>
            </a:r>
            <a:r>
              <a:rPr lang="en-US" altLang="ko-KR" sz="7200" dirty="0" smtClean="0"/>
              <a:t>2</a:t>
            </a:r>
            <a:r>
              <a:rPr lang="ko-KR" altLang="en-US" sz="7200" dirty="0" smtClean="0"/>
              <a:t>편</a:t>
            </a:r>
            <a:r>
              <a:rPr lang="en-US" altLang="ko-KR" sz="7200" dirty="0" smtClean="0"/>
              <a:t>]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3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문을 통한 내부 조회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6317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DataFrameGroupby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객체도 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이므로 행이 </a:t>
            </a:r>
            <a:r>
              <a:rPr lang="en-US" altLang="ko-KR" dirty="0" smtClean="0"/>
              <a:t>name, </a:t>
            </a:r>
            <a:r>
              <a:rPr lang="ko-KR" altLang="en-US" dirty="0" smtClean="0"/>
              <a:t>데이터가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으로 출력됨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 as np</a:t>
            </a:r>
          </a:p>
          <a:p>
            <a:endParaRPr lang="en-US" altLang="ko-KR" sz="1200" dirty="0"/>
          </a:p>
          <a:p>
            <a:r>
              <a:rPr lang="en-US" altLang="ko-KR" sz="1200" dirty="0" err="1" smtClean="0"/>
              <a:t>df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(30).reshape(5,6))</a:t>
            </a:r>
          </a:p>
          <a:p>
            <a:r>
              <a:rPr lang="en-US" altLang="ko-KR" sz="1200" dirty="0"/>
              <a:t>df1[0] = ['A','B','B','C','C']</a:t>
            </a:r>
          </a:p>
          <a:p>
            <a:r>
              <a:rPr lang="en-US" altLang="ko-KR" sz="1200" dirty="0"/>
              <a:t>df1[1] = ['1','2','2','3','3</a:t>
            </a:r>
            <a:r>
              <a:rPr lang="en-US" altLang="ko-KR" sz="1200" dirty="0" smtClean="0"/>
              <a:t>']</a:t>
            </a:r>
          </a:p>
          <a:p>
            <a:endParaRPr lang="en-US" altLang="ko-KR" sz="1200" dirty="0"/>
          </a:p>
          <a:p>
            <a:r>
              <a:rPr lang="en-US" altLang="ko-KR" sz="1200" dirty="0"/>
              <a:t>for name, group in df1.groupby([0,1]): </a:t>
            </a:r>
          </a:p>
          <a:p>
            <a:r>
              <a:rPr lang="en-US" altLang="ko-KR" sz="1200" dirty="0"/>
              <a:t>    # print the name of the regiment</a:t>
            </a:r>
          </a:p>
          <a:p>
            <a:r>
              <a:rPr lang="en-US" altLang="ko-KR" sz="1200" dirty="0"/>
              <a:t>    print(name)</a:t>
            </a:r>
          </a:p>
          <a:p>
            <a:r>
              <a:rPr lang="en-US" altLang="ko-KR" sz="1200" dirty="0"/>
              <a:t>    # print the data of that regiment</a:t>
            </a:r>
          </a:p>
          <a:p>
            <a:r>
              <a:rPr lang="en-US" altLang="ko-KR" sz="1200" dirty="0"/>
              <a:t>    print(group)</a:t>
            </a:r>
          </a:p>
          <a:p>
            <a:r>
              <a:rPr lang="en-US" altLang="ko-KR" sz="120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32" y="4437112"/>
            <a:ext cx="43924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('A', '1')</a:t>
            </a:r>
          </a:p>
          <a:p>
            <a:r>
              <a:rPr lang="en-US" altLang="ko-KR" sz="800" dirty="0"/>
              <a:t>   0  1  2  3  4  5</a:t>
            </a:r>
          </a:p>
          <a:p>
            <a:r>
              <a:rPr lang="en-US" altLang="ko-KR" sz="800" dirty="0"/>
              <a:t>0  A  1  2  3  4  5</a:t>
            </a:r>
          </a:p>
          <a:p>
            <a:r>
              <a:rPr lang="en-US" altLang="ko-KR" sz="800" dirty="0"/>
              <a:t>('B', '2')</a:t>
            </a:r>
          </a:p>
          <a:p>
            <a:r>
              <a:rPr lang="en-US" altLang="ko-KR" sz="800" dirty="0"/>
              <a:t>   0  1   2   3   4   5</a:t>
            </a:r>
          </a:p>
          <a:p>
            <a:r>
              <a:rPr lang="en-US" altLang="ko-KR" sz="800" dirty="0"/>
              <a:t>1  B  2   8   9  10  11</a:t>
            </a:r>
          </a:p>
          <a:p>
            <a:r>
              <a:rPr lang="en-US" altLang="ko-KR" sz="800" dirty="0"/>
              <a:t>2  B  2  14  15  16  17</a:t>
            </a:r>
          </a:p>
          <a:p>
            <a:r>
              <a:rPr lang="en-US" altLang="ko-KR" sz="800" dirty="0"/>
              <a:t>('C', '3')</a:t>
            </a:r>
          </a:p>
          <a:p>
            <a:r>
              <a:rPr lang="en-US" altLang="ko-KR" sz="800" dirty="0"/>
              <a:t>   0  1   2   3   4   5</a:t>
            </a:r>
          </a:p>
          <a:p>
            <a:r>
              <a:rPr lang="en-US" altLang="ko-KR" sz="800" dirty="0"/>
              <a:t>3  C  3  20  21  22  23</a:t>
            </a:r>
          </a:p>
          <a:p>
            <a:r>
              <a:rPr lang="en-US" altLang="ko-KR" sz="800" dirty="0"/>
              <a:t>4  C  3  26  27  28  29</a:t>
            </a:r>
          </a:p>
        </p:txBody>
      </p:sp>
    </p:spTree>
    <p:extLst>
      <p:ext uri="{BB962C8B-B14F-4D97-AF65-F5344CB8AC3E}">
        <p14:creationId xmlns:p14="http://schemas.microsoft.com/office/powerpoint/2010/main" val="20755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 err="1" smtClean="0"/>
              <a:t>Dataframe</a:t>
            </a:r>
            <a:r>
              <a:rPr lang="en-US" altLang="ko-KR" sz="5400" dirty="0" smtClean="0"/>
              <a:t> </a:t>
            </a:r>
            <a:br>
              <a:rPr lang="en-US" altLang="ko-KR" sz="5400" dirty="0" smtClean="0"/>
            </a:br>
            <a:r>
              <a:rPr lang="en-US" altLang="ko-KR" sz="5400" dirty="0" smtClean="0"/>
              <a:t>describe</a:t>
            </a:r>
            <a:br>
              <a:rPr lang="en-US" altLang="ko-KR" sz="5400" dirty="0" smtClean="0"/>
            </a:br>
            <a:r>
              <a:rPr lang="ko-KR" altLang="en-US" sz="5400" dirty="0" err="1" smtClean="0"/>
              <a:t>메소</a:t>
            </a:r>
            <a:r>
              <a:rPr lang="ko-KR" altLang="en-US" sz="5400" dirty="0" err="1"/>
              <a:t>드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describe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8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ko-KR" altLang="en-US" dirty="0"/>
              <a:t> </a:t>
            </a:r>
            <a:r>
              <a:rPr lang="ko-KR" altLang="en-US" dirty="0" smtClean="0"/>
              <a:t>전체 통계정보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/>
              <a:t> </a:t>
            </a:r>
            <a:r>
              <a:rPr lang="ko-KR" altLang="en-US" dirty="0" smtClean="0"/>
              <a:t>전체에 대한 전체 통계적 정보 조회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(30).reshape(5,6))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df.describe</a:t>
            </a:r>
            <a:r>
              <a:rPr lang="en-US" altLang="ko-KR" sz="1200" dirty="0" smtClean="0"/>
              <a:t>())</a:t>
            </a: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751512" y="4503194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0          1          2          3          4          5</a:t>
            </a:r>
          </a:p>
          <a:p>
            <a:r>
              <a:rPr lang="en-US" altLang="ko-KR" sz="800" dirty="0"/>
              <a:t>count   5.000000   5.000000   5.000000   5.000000   5.000000   5.000000</a:t>
            </a:r>
          </a:p>
          <a:p>
            <a:r>
              <a:rPr lang="en-US" altLang="ko-KR" sz="800" dirty="0"/>
              <a:t>mean   12.000000  13.000000  14.000000  15.000000  16.000000  17.000000</a:t>
            </a:r>
          </a:p>
          <a:p>
            <a:r>
              <a:rPr lang="en-US" altLang="ko-KR" sz="800" dirty="0" err="1"/>
              <a:t>std</a:t>
            </a:r>
            <a:r>
              <a:rPr lang="en-US" altLang="ko-KR" sz="800" dirty="0"/>
              <a:t>     9.486833   9.486833   9.486833   9.486833   9.486833   9.486833</a:t>
            </a:r>
          </a:p>
          <a:p>
            <a:r>
              <a:rPr lang="en-US" altLang="ko-KR" sz="800" dirty="0"/>
              <a:t>min     0.000000   1.000000   2.000000   3.000000   4.000000   5.000000</a:t>
            </a:r>
          </a:p>
          <a:p>
            <a:r>
              <a:rPr lang="en-US" altLang="ko-KR" sz="800" dirty="0"/>
              <a:t>25%     6.000000   7.000000   8.000000   9.000000  10.000000  11.000000</a:t>
            </a:r>
          </a:p>
          <a:p>
            <a:r>
              <a:rPr lang="en-US" altLang="ko-KR" sz="800" dirty="0"/>
              <a:t>50%    12.000000  13.000000  14.000000  15.000000  16.000000  17.000000</a:t>
            </a:r>
          </a:p>
          <a:p>
            <a:r>
              <a:rPr lang="en-US" altLang="ko-KR" sz="800" dirty="0"/>
              <a:t>75%    18.000000  19.000000  20.000000  21.000000  22.000000  23.000000</a:t>
            </a:r>
          </a:p>
          <a:p>
            <a:r>
              <a:rPr lang="en-US" altLang="ko-KR" sz="800" dirty="0"/>
              <a:t>max    24.000000  25.000000  26.000000  27.000000  28.000000  </a:t>
            </a:r>
            <a:r>
              <a:rPr lang="en-US" altLang="ko-KR" sz="800" dirty="0" smtClean="0"/>
              <a:t>29.000000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8744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ko-KR" altLang="en-US" dirty="0" smtClean="0"/>
              <a:t>의 칼럼 통계조회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/>
              <a:t> </a:t>
            </a:r>
            <a:r>
              <a:rPr lang="ko-KR" altLang="en-US" dirty="0" smtClean="0"/>
              <a:t>칼럼에 대한 </a:t>
            </a:r>
            <a:r>
              <a:rPr lang="ko-KR" altLang="en-US" dirty="0"/>
              <a:t>전체 통계적 정보 조회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(30).reshape(5,6))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df</a:t>
            </a:r>
            <a:r>
              <a:rPr lang="en-US" altLang="ko-KR" sz="1200" dirty="0" smtClean="0"/>
              <a:t>[0</a:t>
            </a:r>
            <a:r>
              <a:rPr lang="en-US" altLang="ko-KR" sz="1200" dirty="0"/>
              <a:t>].describe())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0032" y="4437112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count     </a:t>
            </a:r>
            <a:r>
              <a:rPr lang="en-US" altLang="ko-KR" sz="1000" dirty="0"/>
              <a:t>5.000000</a:t>
            </a:r>
          </a:p>
          <a:p>
            <a:r>
              <a:rPr lang="en-US" altLang="ko-KR" sz="1000" dirty="0"/>
              <a:t>mean     12.000000</a:t>
            </a:r>
          </a:p>
          <a:p>
            <a:r>
              <a:rPr lang="en-US" altLang="ko-KR" sz="1000" dirty="0" err="1"/>
              <a:t>std</a:t>
            </a:r>
            <a:r>
              <a:rPr lang="en-US" altLang="ko-KR" sz="1000" dirty="0"/>
              <a:t>       9.486833</a:t>
            </a:r>
          </a:p>
          <a:p>
            <a:r>
              <a:rPr lang="en-US" altLang="ko-KR" sz="1000" dirty="0"/>
              <a:t>min       0.000000</a:t>
            </a:r>
          </a:p>
          <a:p>
            <a:r>
              <a:rPr lang="en-US" altLang="ko-KR" sz="1000" dirty="0"/>
              <a:t>25%       6.000000</a:t>
            </a:r>
          </a:p>
          <a:p>
            <a:r>
              <a:rPr lang="en-US" altLang="ko-KR" sz="1000" dirty="0"/>
              <a:t>50%      12.000000</a:t>
            </a:r>
          </a:p>
          <a:p>
            <a:r>
              <a:rPr lang="en-US" altLang="ko-KR" sz="1000" dirty="0"/>
              <a:t>75%      18.000000</a:t>
            </a:r>
          </a:p>
          <a:p>
            <a:r>
              <a:rPr lang="en-US" altLang="ko-KR" sz="1000" dirty="0"/>
              <a:t>max      24.000000</a:t>
            </a:r>
          </a:p>
          <a:p>
            <a:r>
              <a:rPr lang="en-US" altLang="ko-KR" sz="1000" dirty="0"/>
              <a:t>Name: 0,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float64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1735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Grouby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Describe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4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Groupby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describe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Group</a:t>
            </a:r>
            <a:r>
              <a:rPr lang="en-US" altLang="ko-KR" dirty="0" err="1" smtClean="0"/>
              <a:t>by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describe()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data = {'Platoon': ['A','A','A','A','A','A','B','B','B','B','B','C','C','C','C','C'],</a:t>
            </a:r>
          </a:p>
          <a:p>
            <a:r>
              <a:rPr lang="en-US" altLang="ko-KR" sz="1200" dirty="0"/>
              <a:t>       'Casualties': [1,4,5,7,5,5,6,1,4,5,6,7,4,6,4,6]}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(data)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df.groupby</a:t>
            </a:r>
            <a:r>
              <a:rPr lang="en-US" altLang="ko-KR" sz="1200" dirty="0"/>
              <a:t>("Platoon").describe())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4048" y="2780556"/>
            <a:ext cx="35283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                Casualties</a:t>
            </a:r>
            <a:endParaRPr lang="en-US" altLang="ko-KR" sz="1000" dirty="0"/>
          </a:p>
          <a:p>
            <a:r>
              <a:rPr lang="en-US" altLang="ko-KR" sz="1000" dirty="0"/>
              <a:t>Platoon                  </a:t>
            </a:r>
          </a:p>
          <a:p>
            <a:r>
              <a:rPr lang="en-US" altLang="ko-KR" sz="1000" dirty="0"/>
              <a:t>A       count    6.000000</a:t>
            </a:r>
          </a:p>
          <a:p>
            <a:r>
              <a:rPr lang="en-US" altLang="ko-KR" sz="1000" dirty="0"/>
              <a:t>        mean     4.500000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      1.974842</a:t>
            </a:r>
          </a:p>
          <a:p>
            <a:r>
              <a:rPr lang="en-US" altLang="ko-KR" sz="1000" dirty="0"/>
              <a:t>        min      1.000000</a:t>
            </a:r>
          </a:p>
          <a:p>
            <a:r>
              <a:rPr lang="en-US" altLang="ko-KR" sz="1000" dirty="0"/>
              <a:t>        25%      4.250000</a:t>
            </a:r>
          </a:p>
          <a:p>
            <a:r>
              <a:rPr lang="en-US" altLang="ko-KR" sz="1000" dirty="0"/>
              <a:t>        50%      5.000000</a:t>
            </a:r>
          </a:p>
          <a:p>
            <a:r>
              <a:rPr lang="en-US" altLang="ko-KR" sz="1000" dirty="0"/>
              <a:t>        75%      5.000000</a:t>
            </a:r>
          </a:p>
          <a:p>
            <a:r>
              <a:rPr lang="en-US" altLang="ko-KR" sz="1000" dirty="0"/>
              <a:t>        max      7.000000</a:t>
            </a:r>
          </a:p>
          <a:p>
            <a:r>
              <a:rPr lang="en-US" altLang="ko-KR" sz="1000" dirty="0"/>
              <a:t>B       count    5.000000</a:t>
            </a:r>
          </a:p>
          <a:p>
            <a:r>
              <a:rPr lang="en-US" altLang="ko-KR" sz="1000" dirty="0"/>
              <a:t>        mean     4.400000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      2.073644</a:t>
            </a:r>
          </a:p>
          <a:p>
            <a:r>
              <a:rPr lang="en-US" altLang="ko-KR" sz="1000" dirty="0"/>
              <a:t>        min      1.000000</a:t>
            </a:r>
          </a:p>
          <a:p>
            <a:r>
              <a:rPr lang="en-US" altLang="ko-KR" sz="1000" dirty="0"/>
              <a:t>        25%      4.000000</a:t>
            </a:r>
          </a:p>
          <a:p>
            <a:r>
              <a:rPr lang="en-US" altLang="ko-KR" sz="1000" dirty="0"/>
              <a:t>        50%      5.000000</a:t>
            </a:r>
          </a:p>
          <a:p>
            <a:r>
              <a:rPr lang="en-US" altLang="ko-KR" sz="1000" dirty="0"/>
              <a:t>        75%      6.000000</a:t>
            </a:r>
          </a:p>
          <a:p>
            <a:r>
              <a:rPr lang="en-US" altLang="ko-KR" sz="1000" dirty="0"/>
              <a:t>        max      6.000000</a:t>
            </a:r>
          </a:p>
          <a:p>
            <a:r>
              <a:rPr lang="en-US" altLang="ko-KR" sz="1000" dirty="0"/>
              <a:t>C       count    5.000000</a:t>
            </a:r>
          </a:p>
          <a:p>
            <a:r>
              <a:rPr lang="en-US" altLang="ko-KR" sz="1000" dirty="0"/>
              <a:t>        mean     5.400000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      1.341641</a:t>
            </a:r>
          </a:p>
          <a:p>
            <a:r>
              <a:rPr lang="en-US" altLang="ko-KR" sz="1000" dirty="0"/>
              <a:t>        min      4.000000</a:t>
            </a:r>
          </a:p>
          <a:p>
            <a:r>
              <a:rPr lang="en-US" altLang="ko-KR" sz="1000" dirty="0"/>
              <a:t>        25%      4.000000</a:t>
            </a:r>
          </a:p>
          <a:p>
            <a:r>
              <a:rPr lang="en-US" altLang="ko-KR" sz="1000" dirty="0"/>
              <a:t>        50%      6.000000</a:t>
            </a:r>
          </a:p>
          <a:p>
            <a:r>
              <a:rPr lang="en-US" altLang="ko-KR" sz="1000" dirty="0"/>
              <a:t>        75%      6.000000</a:t>
            </a:r>
          </a:p>
          <a:p>
            <a:r>
              <a:rPr lang="en-US" altLang="ko-KR" sz="1000" dirty="0"/>
              <a:t>        max      7.000000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690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Describe</a:t>
            </a:r>
            <a:r>
              <a:rPr lang="ko-KR" altLang="en-US" dirty="0"/>
              <a:t> </a:t>
            </a:r>
            <a:r>
              <a:rPr lang="ko-KR" altLang="en-US" dirty="0" smtClean="0"/>
              <a:t>속의 내부 값 확인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20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Describe</a:t>
            </a:r>
            <a:r>
              <a:rPr lang="ko-KR" altLang="en-US" dirty="0" smtClean="0"/>
              <a:t>내 값을 </a:t>
            </a:r>
            <a:r>
              <a:rPr lang="ko-KR" altLang="en-US" dirty="0" err="1" smtClean="0"/>
              <a:t>메소드로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Group</a:t>
            </a:r>
            <a:r>
              <a:rPr lang="en-US" altLang="ko-KR" dirty="0" err="1" smtClean="0"/>
              <a:t>by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describe() </a:t>
            </a:r>
            <a:r>
              <a:rPr lang="ko-KR" altLang="en-US" dirty="0" smtClean="0"/>
              <a:t>에 결과를 </a:t>
            </a:r>
            <a:r>
              <a:rPr lang="en-US" altLang="ko-KR" dirty="0" smtClean="0"/>
              <a:t>mean()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확인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(30).reshape(5,6))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df.describe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 mean ",</a:t>
            </a:r>
            <a:r>
              <a:rPr lang="en-US" altLang="ko-KR" sz="1200" dirty="0" err="1"/>
              <a:t>df.mean</a:t>
            </a:r>
            <a:r>
              <a:rPr lang="en-US" altLang="ko-KR" sz="1200" dirty="0" smtClean="0"/>
              <a:t>())</a:t>
            </a: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716016" y="3830675"/>
            <a:ext cx="43204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0          1          2          3          4          5</a:t>
            </a:r>
          </a:p>
          <a:p>
            <a:r>
              <a:rPr lang="en-US" altLang="ko-KR" sz="800" dirty="0"/>
              <a:t>count   5.000000   5.000000   5.000000   5.000000   5.000000   5.000000</a:t>
            </a:r>
          </a:p>
          <a:p>
            <a:r>
              <a:rPr lang="en-US" altLang="ko-KR" sz="800" dirty="0"/>
              <a:t>mean   12.000000  13.000000  14.000000  15.000000  16.000000  17.000000</a:t>
            </a:r>
          </a:p>
          <a:p>
            <a:r>
              <a:rPr lang="en-US" altLang="ko-KR" sz="800" dirty="0" err="1"/>
              <a:t>std</a:t>
            </a:r>
            <a:r>
              <a:rPr lang="en-US" altLang="ko-KR" sz="800" dirty="0"/>
              <a:t>     9.486833   9.486833   9.486833   9.486833   9.486833   9.486833</a:t>
            </a:r>
          </a:p>
          <a:p>
            <a:r>
              <a:rPr lang="en-US" altLang="ko-KR" sz="800" dirty="0"/>
              <a:t>min     0.000000   1.000000   2.000000   3.000000   4.000000   5.000000</a:t>
            </a:r>
          </a:p>
          <a:p>
            <a:r>
              <a:rPr lang="en-US" altLang="ko-KR" sz="800" dirty="0"/>
              <a:t>25%     6.000000   7.000000   8.000000   9.000000  10.000000  11.000000</a:t>
            </a:r>
          </a:p>
          <a:p>
            <a:r>
              <a:rPr lang="en-US" altLang="ko-KR" sz="800" dirty="0"/>
              <a:t>50%    12.000000  13.000000  14.000000  15.000000  16.000000  17.000000</a:t>
            </a:r>
          </a:p>
          <a:p>
            <a:r>
              <a:rPr lang="en-US" altLang="ko-KR" sz="800" dirty="0"/>
              <a:t>75%    18.000000  19.000000  20.000000  21.000000  22.000000  23.000000</a:t>
            </a:r>
          </a:p>
          <a:p>
            <a:r>
              <a:rPr lang="en-US" altLang="ko-KR" sz="800" dirty="0"/>
              <a:t>max    24.000000  25.000000  26.000000  27.000000  28.000000  29.000000</a:t>
            </a:r>
          </a:p>
          <a:p>
            <a:r>
              <a:rPr lang="en-US" altLang="ko-KR" sz="800" dirty="0"/>
              <a:t>('</a:t>
            </a:r>
            <a:r>
              <a:rPr lang="en-US" altLang="ko-KR" sz="800" dirty="0" err="1"/>
              <a:t>df</a:t>
            </a:r>
            <a:r>
              <a:rPr lang="en-US" altLang="ko-KR" sz="800" dirty="0"/>
              <a:t> mean ', 0    12.0</a:t>
            </a:r>
          </a:p>
          <a:p>
            <a:r>
              <a:rPr lang="en-US" altLang="ko-KR" sz="800" dirty="0"/>
              <a:t>1    13.0</a:t>
            </a:r>
          </a:p>
          <a:p>
            <a:r>
              <a:rPr lang="en-US" altLang="ko-KR" sz="800" dirty="0"/>
              <a:t>2    14.0</a:t>
            </a:r>
          </a:p>
          <a:p>
            <a:r>
              <a:rPr lang="en-US" altLang="ko-KR" sz="800" dirty="0"/>
              <a:t>3    15.0</a:t>
            </a:r>
          </a:p>
          <a:p>
            <a:r>
              <a:rPr lang="en-US" altLang="ko-KR" sz="800" dirty="0"/>
              <a:t>4    16.0</a:t>
            </a:r>
          </a:p>
          <a:p>
            <a:r>
              <a:rPr lang="en-US" altLang="ko-KR" sz="800" dirty="0"/>
              <a:t>5    17.0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float64)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2205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 err="1" smtClean="0"/>
              <a:t>Dataframe</a:t>
            </a:r>
            <a:r>
              <a:rPr lang="en-US" altLang="ko-KR" sz="5400" dirty="0" smtClean="0"/>
              <a:t> </a:t>
            </a:r>
            <a:br>
              <a:rPr lang="en-US" altLang="ko-KR" sz="5400" dirty="0" smtClean="0"/>
            </a:br>
            <a:r>
              <a:rPr lang="en-US" altLang="ko-KR" sz="5400" dirty="0" err="1" smtClean="0"/>
              <a:t>groupby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ko-KR" altLang="en-US" sz="5400" dirty="0" err="1" smtClean="0"/>
              <a:t>메소드</a:t>
            </a:r>
            <a:r>
              <a:rPr lang="ko-KR" altLang="en-US" sz="5400" dirty="0" smtClean="0"/>
              <a:t> 적용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 err="1" smtClean="0"/>
              <a:t>GroupBy</a:t>
            </a:r>
            <a:r>
              <a:rPr lang="en-US" altLang="ko-KR" sz="5400" dirty="0" smtClean="0"/>
              <a:t> </a:t>
            </a:r>
            <a:r>
              <a:rPr lang="ko-KR" altLang="en-US" sz="5400" dirty="0" smtClean="0"/>
              <a:t>생성</a:t>
            </a:r>
            <a:r>
              <a:rPr lang="en-US" altLang="ko-KR" sz="5400" dirty="0"/>
              <a:t/>
            </a:r>
            <a:br>
              <a:rPr lang="en-US" altLang="ko-KR" sz="5400" dirty="0"/>
            </a:br>
            <a:r>
              <a:rPr lang="en-US" altLang="ko-KR" sz="5400" dirty="0" smtClean="0"/>
              <a:t>class</a:t>
            </a:r>
            <a:br>
              <a:rPr lang="en-US" altLang="ko-KR" sz="5400" dirty="0" smtClean="0"/>
            </a:b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76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Group by </a:t>
            </a:r>
            <a:r>
              <a:rPr lang="ko-KR" altLang="en-US" dirty="0" smtClean="0"/>
              <a:t>사용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7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Platoon, Casualties  </a:t>
            </a:r>
            <a:r>
              <a:rPr lang="ko-KR" altLang="en-US" dirty="0" smtClean="0"/>
              <a:t>칼럼을 가지는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data = {'Platoon': ['A','A','A','A','A','A','B','B','B','B','B','C','C','C','C','C'],</a:t>
            </a:r>
          </a:p>
          <a:p>
            <a:r>
              <a:rPr lang="en-US" altLang="ko-KR" sz="1200" dirty="0"/>
              <a:t>       'Casualties': [1,4,5,7,5,5,6,1,4,5,6,7,4,6,4,6]}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3350335"/>
            <a:ext cx="352839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/>
              <a:t> Casualties Platoon</a:t>
            </a:r>
          </a:p>
          <a:p>
            <a:r>
              <a:rPr lang="en-US" altLang="ko-KR" sz="1000" dirty="0"/>
              <a:t>0            1       A</a:t>
            </a:r>
          </a:p>
          <a:p>
            <a:r>
              <a:rPr lang="en-US" altLang="ko-KR" sz="1000" dirty="0"/>
              <a:t>1            4       A</a:t>
            </a:r>
          </a:p>
          <a:p>
            <a:r>
              <a:rPr lang="en-US" altLang="ko-KR" sz="1000" dirty="0"/>
              <a:t>2            5       A</a:t>
            </a:r>
          </a:p>
          <a:p>
            <a:r>
              <a:rPr lang="en-US" altLang="ko-KR" sz="1000" dirty="0"/>
              <a:t>3            7       A</a:t>
            </a:r>
          </a:p>
          <a:p>
            <a:r>
              <a:rPr lang="en-US" altLang="ko-KR" sz="1000" dirty="0"/>
              <a:t>4            5       A</a:t>
            </a:r>
          </a:p>
          <a:p>
            <a:r>
              <a:rPr lang="en-US" altLang="ko-KR" sz="1000" dirty="0"/>
              <a:t>5            5       A</a:t>
            </a:r>
          </a:p>
          <a:p>
            <a:r>
              <a:rPr lang="en-US" altLang="ko-KR" sz="1000" dirty="0"/>
              <a:t>6            6       B</a:t>
            </a:r>
          </a:p>
          <a:p>
            <a:r>
              <a:rPr lang="en-US" altLang="ko-KR" sz="1000" dirty="0"/>
              <a:t>7            1       B</a:t>
            </a:r>
          </a:p>
          <a:p>
            <a:r>
              <a:rPr lang="en-US" altLang="ko-KR" sz="1000" dirty="0"/>
              <a:t>8            4       B</a:t>
            </a:r>
          </a:p>
          <a:p>
            <a:r>
              <a:rPr lang="en-US" altLang="ko-KR" sz="1000" dirty="0"/>
              <a:t>9            5       B</a:t>
            </a:r>
          </a:p>
          <a:p>
            <a:r>
              <a:rPr lang="en-US" altLang="ko-KR" sz="1000" dirty="0"/>
              <a:t>10           6       B</a:t>
            </a:r>
          </a:p>
          <a:p>
            <a:r>
              <a:rPr lang="en-US" altLang="ko-KR" sz="1000" dirty="0"/>
              <a:t>11           7       C</a:t>
            </a:r>
          </a:p>
          <a:p>
            <a:r>
              <a:rPr lang="en-US" altLang="ko-KR" sz="1000" dirty="0"/>
              <a:t>12           4       C</a:t>
            </a:r>
          </a:p>
          <a:p>
            <a:r>
              <a:rPr lang="en-US" altLang="ko-KR" sz="1000" dirty="0"/>
              <a:t>13           6       C</a:t>
            </a:r>
          </a:p>
          <a:p>
            <a:r>
              <a:rPr lang="en-US" altLang="ko-KR" sz="1000" dirty="0"/>
              <a:t>14           4       C</a:t>
            </a:r>
          </a:p>
          <a:p>
            <a:r>
              <a:rPr lang="en-US" altLang="ko-KR" sz="1000" dirty="0"/>
              <a:t>15           6       C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6723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groupby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파라미</a:t>
            </a:r>
            <a:r>
              <a:rPr lang="ko-KR" altLang="en-US" dirty="0" err="1"/>
              <a:t>터</a:t>
            </a:r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Platoon </a:t>
            </a:r>
            <a:r>
              <a:rPr lang="ko-KR" altLang="en-US" dirty="0" smtClean="0"/>
              <a:t>칼럼 내의 값을 가지고 </a:t>
            </a:r>
            <a:r>
              <a:rPr lang="en-US" altLang="ko-KR" dirty="0" err="1" smtClean="0"/>
              <a:t>groupby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처리시 </a:t>
            </a:r>
            <a:r>
              <a:rPr lang="en-US" altLang="ko-KR" dirty="0" err="1" smtClean="0"/>
              <a:t>groupby</a:t>
            </a:r>
            <a:r>
              <a:rPr lang="ko-KR" altLang="en-US" dirty="0" smtClean="0"/>
              <a:t>에 해당되는 객체가 생</a:t>
            </a:r>
            <a:r>
              <a:rPr lang="ko-KR" altLang="en-US" dirty="0"/>
              <a:t>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data = {'Platoon': ['A','A','A','A','A','A','B','B','B','B','B','C','C','C','C','C'],</a:t>
            </a:r>
          </a:p>
          <a:p>
            <a:r>
              <a:rPr lang="en-US" altLang="ko-KR" sz="1200" dirty="0"/>
              <a:t>       'Casualties': [1,4,5,7,5,5,6,1,4,5,6,7,4,6,4,6]}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(data)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df.groupby</a:t>
            </a:r>
            <a:r>
              <a:rPr lang="en-US" altLang="ko-KR" sz="1200" dirty="0"/>
              <a:t>("Platoon</a:t>
            </a:r>
            <a:r>
              <a:rPr lang="en-US" altLang="ko-KR" sz="1200" dirty="0" smtClean="0"/>
              <a:t>"))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df.groupby</a:t>
            </a:r>
            <a:r>
              <a:rPr lang="en-US" altLang="ko-KR" sz="1200" dirty="0"/>
              <a:t>("Platoon")['Casualties</a:t>
            </a:r>
            <a:r>
              <a:rPr lang="en-US" altLang="ko-KR" sz="1200" dirty="0" smtClean="0"/>
              <a:t>'])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0032" y="4725144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en-US" altLang="ko-KR" sz="1000" dirty="0" err="1"/>
              <a:t>pandas.core.groupby.DataFrameGroupBy</a:t>
            </a:r>
            <a:r>
              <a:rPr lang="en-US" altLang="ko-KR" sz="1000" dirty="0"/>
              <a:t> object at 0x0F2B30F0&gt;</a:t>
            </a:r>
          </a:p>
          <a:p>
            <a:r>
              <a:rPr lang="en-US" altLang="ko-KR" sz="1000" dirty="0"/>
              <a:t>&lt;</a:t>
            </a:r>
            <a:r>
              <a:rPr lang="en-US" altLang="ko-KR" sz="1000" dirty="0" err="1"/>
              <a:t>pandas.core.groupby.SeriesGroupBy</a:t>
            </a:r>
            <a:r>
              <a:rPr lang="en-US" altLang="ko-KR" sz="1000" dirty="0"/>
              <a:t> object at 0x0F2B34B0&gt;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78506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groupby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df</a:t>
            </a:r>
            <a:r>
              <a:rPr lang="ko-KR" altLang="en-US" dirty="0" smtClean="0"/>
              <a:t>칼럼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특정 칼럼을 가진 후에 </a:t>
            </a:r>
            <a:r>
              <a:rPr lang="en-US" altLang="ko-KR" dirty="0" err="1" smtClean="0"/>
              <a:t>groupby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처리시에는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명확한 칼럼을 정의해야 함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data = {'Platoon': ['A','A','A','A','A','A','B','B','B','B','B','C','C','C','C','C'],</a:t>
            </a:r>
          </a:p>
          <a:p>
            <a:r>
              <a:rPr lang="en-US" altLang="ko-KR" sz="1200" dirty="0"/>
              <a:t>       'Casualties': [1,4,5,7,5,5,6,1,4,5,6,7,4,6,4,6]}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(data)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['Casualties'].</a:t>
            </a:r>
            <a:r>
              <a:rPr lang="en-US" altLang="ko-KR" sz="1200" dirty="0" err="1"/>
              <a:t>groupby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["Platoon</a:t>
            </a:r>
            <a:r>
              <a:rPr lang="en-US" altLang="ko-KR" sz="1200" dirty="0" smtClean="0"/>
              <a:t>"]))</a:t>
            </a: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0032" y="4725144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en-US" altLang="ko-KR" sz="1000" dirty="0" err="1"/>
              <a:t>pandas.core.groupby.SeriesGroupBy</a:t>
            </a:r>
            <a:r>
              <a:rPr lang="en-US" altLang="ko-KR" sz="1000" dirty="0"/>
              <a:t> object at 0x0F2C6090&gt;</a:t>
            </a:r>
          </a:p>
        </p:txBody>
      </p:sp>
    </p:spTree>
    <p:extLst>
      <p:ext uri="{BB962C8B-B14F-4D97-AF65-F5344CB8AC3E}">
        <p14:creationId xmlns:p14="http://schemas.microsoft.com/office/powerpoint/2010/main" val="184681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List</a:t>
            </a:r>
            <a:r>
              <a:rPr lang="ko-KR" altLang="en-US" dirty="0" smtClean="0"/>
              <a:t>로 전환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8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Groupby</a:t>
            </a:r>
            <a:r>
              <a:rPr lang="ko-KR" altLang="en-US" dirty="0"/>
              <a:t>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Groupby</a:t>
            </a:r>
            <a:r>
              <a:rPr lang="ko-KR" altLang="en-US" dirty="0" smtClean="0"/>
              <a:t>에서 생성된 </a:t>
            </a:r>
            <a:r>
              <a:rPr lang="en-US" altLang="ko-KR" dirty="0" err="1" smtClean="0"/>
              <a:t>S</a:t>
            </a:r>
            <a:r>
              <a:rPr lang="en-US" altLang="ko-KR" sz="2800" dirty="0" err="1" smtClean="0"/>
              <a:t>eriesGroupBy</a:t>
            </a:r>
            <a:r>
              <a:rPr lang="en-US" altLang="ko-KR" sz="2800" dirty="0" smtClean="0"/>
              <a:t> object</a:t>
            </a:r>
            <a:r>
              <a:rPr lang="ko-KR" altLang="en-US" sz="2800" dirty="0" smtClean="0"/>
              <a:t>를 </a:t>
            </a:r>
            <a:r>
              <a:rPr lang="en-US" altLang="ko-KR" sz="2800" dirty="0" smtClean="0"/>
              <a:t>list</a:t>
            </a:r>
            <a:r>
              <a:rPr lang="ko-KR" altLang="en-US" sz="2800" dirty="0" smtClean="0"/>
              <a:t>로 전환</a:t>
            </a:r>
            <a:r>
              <a:rPr lang="en-US" altLang="ko-KR" sz="2800" dirty="0" smtClean="0"/>
              <a:t>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(30).reshape(5,6))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df1 = </a:t>
            </a:r>
            <a:r>
              <a:rPr lang="en-US" altLang="ko-KR" sz="1200" dirty="0" err="1"/>
              <a:t>df.copy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df1[0] = ['A','B','B','C','C']</a:t>
            </a:r>
          </a:p>
          <a:p>
            <a:r>
              <a:rPr lang="en-US" altLang="ko-KR" sz="1200" dirty="0"/>
              <a:t>print(df1)</a:t>
            </a:r>
          </a:p>
          <a:p>
            <a:r>
              <a:rPr lang="en-US" altLang="ko-KR" sz="1200" dirty="0"/>
              <a:t>print(df1[1])</a:t>
            </a:r>
          </a:p>
          <a:p>
            <a:r>
              <a:rPr lang="en-US" altLang="ko-KR" sz="1200" dirty="0"/>
              <a:t>print(df1[1].</a:t>
            </a:r>
            <a:r>
              <a:rPr lang="en-US" altLang="ko-KR" sz="1200" dirty="0" err="1"/>
              <a:t>groupby</a:t>
            </a:r>
            <a:r>
              <a:rPr lang="en-US" altLang="ko-KR" sz="1200" dirty="0"/>
              <a:t>(df1[0]))</a:t>
            </a:r>
          </a:p>
          <a:p>
            <a:r>
              <a:rPr lang="en-US" altLang="ko-KR" sz="1200" dirty="0"/>
              <a:t>print(list(df1[1].</a:t>
            </a:r>
            <a:r>
              <a:rPr lang="en-US" altLang="ko-KR" sz="1200" dirty="0" err="1"/>
              <a:t>groupby</a:t>
            </a:r>
            <a:r>
              <a:rPr lang="en-US" altLang="ko-KR" sz="1200" dirty="0"/>
              <a:t>(df1[0])))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2973857"/>
            <a:ext cx="35283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0   1   2   3   4   5</a:t>
            </a:r>
          </a:p>
          <a:p>
            <a:r>
              <a:rPr lang="en-US" altLang="ko-KR" sz="1000" dirty="0"/>
              <a:t>0  A   1   2   3   4   5</a:t>
            </a:r>
          </a:p>
          <a:p>
            <a:r>
              <a:rPr lang="en-US" altLang="ko-KR" sz="1000" dirty="0"/>
              <a:t>1  B   7   8   9  10  11</a:t>
            </a:r>
          </a:p>
          <a:p>
            <a:r>
              <a:rPr lang="en-US" altLang="ko-KR" sz="1000" dirty="0"/>
              <a:t>2  B  13  14  15  16  17</a:t>
            </a:r>
          </a:p>
          <a:p>
            <a:r>
              <a:rPr lang="en-US" altLang="ko-KR" sz="1000" dirty="0"/>
              <a:t>3  C  19  20  21  22  23</a:t>
            </a:r>
          </a:p>
          <a:p>
            <a:r>
              <a:rPr lang="en-US" altLang="ko-KR" sz="1000" dirty="0"/>
              <a:t>4  C  25  26  27  28  29</a:t>
            </a:r>
          </a:p>
          <a:p>
            <a:r>
              <a:rPr lang="en-US" altLang="ko-KR" sz="1000" dirty="0"/>
              <a:t>0     1</a:t>
            </a:r>
          </a:p>
          <a:p>
            <a:r>
              <a:rPr lang="en-US" altLang="ko-KR" sz="1000" dirty="0"/>
              <a:t>1     7</a:t>
            </a:r>
          </a:p>
          <a:p>
            <a:r>
              <a:rPr lang="en-US" altLang="ko-KR" sz="1000" dirty="0"/>
              <a:t>2    13</a:t>
            </a:r>
          </a:p>
          <a:p>
            <a:r>
              <a:rPr lang="en-US" altLang="ko-KR" sz="1000" dirty="0"/>
              <a:t>3    19</a:t>
            </a:r>
          </a:p>
          <a:p>
            <a:r>
              <a:rPr lang="en-US" altLang="ko-KR" sz="1000" dirty="0"/>
              <a:t>4    25</a:t>
            </a:r>
          </a:p>
          <a:p>
            <a:r>
              <a:rPr lang="en-US" altLang="ko-KR" sz="1000" dirty="0"/>
              <a:t>Name: 1,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int32</a:t>
            </a:r>
          </a:p>
          <a:p>
            <a:r>
              <a:rPr lang="en-US" altLang="ko-KR" sz="1000" dirty="0"/>
              <a:t>&lt;</a:t>
            </a:r>
            <a:r>
              <a:rPr lang="en-US" altLang="ko-KR" sz="1000" dirty="0" err="1"/>
              <a:t>pandas.core.groupby.SeriesGroupBy</a:t>
            </a:r>
            <a:r>
              <a:rPr lang="en-US" altLang="ko-KR" sz="1000" dirty="0"/>
              <a:t> object at 0x0EFF4D90</a:t>
            </a:r>
            <a:r>
              <a:rPr lang="en-US" altLang="ko-KR" sz="1000" dirty="0" smtClean="0"/>
              <a:t>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[('A', 0    1</a:t>
            </a:r>
          </a:p>
          <a:p>
            <a:r>
              <a:rPr lang="en-US" altLang="ko-KR" sz="1000" dirty="0"/>
              <a:t>Name: 1,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int32), ('B', 1     7</a:t>
            </a:r>
          </a:p>
          <a:p>
            <a:r>
              <a:rPr lang="en-US" altLang="ko-KR" sz="1000" dirty="0"/>
              <a:t>2    13</a:t>
            </a:r>
          </a:p>
          <a:p>
            <a:r>
              <a:rPr lang="en-US" altLang="ko-KR" sz="1000" dirty="0"/>
              <a:t>Name: 1,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int32), ('C', 3    19</a:t>
            </a:r>
          </a:p>
          <a:p>
            <a:r>
              <a:rPr lang="en-US" altLang="ko-KR" sz="1000" dirty="0"/>
              <a:t>4    25</a:t>
            </a:r>
          </a:p>
          <a:p>
            <a:r>
              <a:rPr lang="en-US" altLang="ko-KR" sz="1000" dirty="0"/>
              <a:t>Name: 1,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int32)]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1950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Groupby</a:t>
            </a:r>
            <a:r>
              <a:rPr lang="en-US" altLang="ko-KR" dirty="0" smtClean="0"/>
              <a:t>+ mean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0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Groupby</a:t>
            </a:r>
            <a:r>
              <a:rPr lang="ko-KR" altLang="en-US" dirty="0"/>
              <a:t> </a:t>
            </a:r>
            <a:r>
              <a:rPr lang="en-US" altLang="ko-KR" dirty="0" smtClean="0"/>
              <a:t>+ mean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Groupby</a:t>
            </a:r>
            <a:r>
              <a:rPr lang="ko-KR" altLang="en-US" dirty="0"/>
              <a:t> </a:t>
            </a:r>
            <a:r>
              <a:rPr lang="en-US" altLang="ko-KR" dirty="0" smtClean="0"/>
              <a:t>+ mean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평균값을 계산 </a:t>
            </a:r>
            <a:r>
              <a:rPr lang="en-US" altLang="ko-KR" sz="2800" dirty="0" smtClean="0"/>
              <a:t>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(30).reshape(5,6))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df1 = </a:t>
            </a:r>
            <a:r>
              <a:rPr lang="en-US" altLang="ko-KR" sz="1200" dirty="0" err="1"/>
              <a:t>df.copy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df1[0] = ['A','B','B','C','C</a:t>
            </a:r>
            <a:r>
              <a:rPr lang="en-US" altLang="ko-KR" sz="1200" dirty="0" smtClean="0"/>
              <a:t>']</a:t>
            </a:r>
          </a:p>
          <a:p>
            <a:r>
              <a:rPr lang="en-US" altLang="ko-KR" sz="1200" dirty="0" smtClean="0"/>
              <a:t>Print(df1)</a:t>
            </a:r>
            <a:endParaRPr lang="en-US" altLang="ko-KR" sz="1200" dirty="0"/>
          </a:p>
          <a:p>
            <a:r>
              <a:rPr lang="en-US" altLang="ko-KR" sz="1200" dirty="0" smtClean="0"/>
              <a:t>print(df1.groupby(df1[0</a:t>
            </a:r>
            <a:r>
              <a:rPr lang="en-US" altLang="ko-KR" sz="1200" dirty="0"/>
              <a:t>]).mean())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4005064"/>
            <a:ext cx="3528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 0   1   2   3   4   5</a:t>
            </a:r>
          </a:p>
          <a:p>
            <a:r>
              <a:rPr lang="pt-BR" altLang="ko-KR" sz="1000" dirty="0"/>
              <a:t>0  A   1   2   3   4   5</a:t>
            </a:r>
          </a:p>
          <a:p>
            <a:r>
              <a:rPr lang="pt-BR" altLang="ko-KR" sz="1000" dirty="0"/>
              <a:t>1  B   7   8   9  10  11</a:t>
            </a:r>
          </a:p>
          <a:p>
            <a:r>
              <a:rPr lang="pt-BR" altLang="ko-KR" sz="1000" dirty="0"/>
              <a:t>2  B  13  14  15  16  17</a:t>
            </a:r>
          </a:p>
          <a:p>
            <a:r>
              <a:rPr lang="pt-BR" altLang="ko-KR" sz="1000" dirty="0"/>
              <a:t>3  C  19  20  21  22  23</a:t>
            </a:r>
          </a:p>
          <a:p>
            <a:pPr marL="228600" indent="-228600">
              <a:buAutoNum type="arabicPlain" startAt="4"/>
            </a:pPr>
            <a:r>
              <a:rPr lang="pt-BR" altLang="ko-KR" sz="1000" dirty="0" smtClean="0"/>
              <a:t>C  </a:t>
            </a:r>
            <a:r>
              <a:rPr lang="pt-BR" altLang="ko-KR" sz="1000" dirty="0"/>
              <a:t>25  26  27  28  </a:t>
            </a:r>
            <a:r>
              <a:rPr lang="pt-BR" altLang="ko-KR" sz="1000" dirty="0" smtClean="0"/>
              <a:t>29</a:t>
            </a:r>
          </a:p>
          <a:p>
            <a:r>
              <a:rPr lang="pt-BR" altLang="ko-KR" sz="1000" dirty="0" smtClean="0"/>
              <a:t> </a:t>
            </a:r>
            <a:endParaRPr lang="pt-BR" altLang="ko-KR" sz="1000" dirty="0"/>
          </a:p>
          <a:p>
            <a:r>
              <a:rPr lang="pt-BR" altLang="ko-KR" sz="1000" dirty="0"/>
              <a:t> </a:t>
            </a:r>
            <a:r>
              <a:rPr lang="pt-BR" altLang="ko-KR" sz="1000" dirty="0" smtClean="0"/>
              <a:t>     1   </a:t>
            </a:r>
            <a:r>
              <a:rPr lang="pt-BR" altLang="ko-KR" sz="1000" dirty="0"/>
              <a:t>2   3   4   5</a:t>
            </a:r>
          </a:p>
          <a:p>
            <a:r>
              <a:rPr lang="pt-BR" altLang="ko-KR" sz="1000" dirty="0"/>
              <a:t>0                    </a:t>
            </a:r>
          </a:p>
          <a:p>
            <a:r>
              <a:rPr lang="pt-BR" altLang="ko-KR" sz="1000" dirty="0"/>
              <a:t>A   1   2   3   4   5</a:t>
            </a:r>
          </a:p>
          <a:p>
            <a:r>
              <a:rPr lang="pt-BR" altLang="ko-KR" sz="1000" dirty="0"/>
              <a:t>B  10  11  12  13  14</a:t>
            </a:r>
          </a:p>
          <a:p>
            <a:r>
              <a:rPr lang="pt-BR" altLang="ko-KR" sz="1000" dirty="0"/>
              <a:t>C  22  23  24  25  26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03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Groupby</a:t>
            </a:r>
            <a:r>
              <a:rPr lang="ko-KR" altLang="en-US" dirty="0"/>
              <a:t> </a:t>
            </a:r>
            <a:r>
              <a:rPr lang="en-US" altLang="ko-KR" dirty="0" smtClean="0"/>
              <a:t>+ mean: 2</a:t>
            </a:r>
            <a:r>
              <a:rPr lang="ko-KR" altLang="en-US" dirty="0" smtClean="0"/>
              <a:t>개 그룹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6317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Groupby</a:t>
            </a:r>
            <a:r>
              <a:rPr lang="ko-KR" altLang="en-US" dirty="0"/>
              <a:t> </a:t>
            </a:r>
            <a:r>
              <a:rPr lang="en-US" altLang="ko-KR" dirty="0" smtClean="0"/>
              <a:t>+ mean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그룹에 대한 평균값을 계산 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groupby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내의 </a:t>
            </a:r>
            <a:r>
              <a:rPr lang="ko-KR" altLang="en-US" sz="2800" dirty="0" err="1" smtClean="0"/>
              <a:t>파라미터를</a:t>
            </a:r>
            <a:r>
              <a:rPr lang="ko-KR" altLang="en-US" sz="2800" dirty="0" smtClean="0"/>
              <a:t> 칼럼구분</a:t>
            </a:r>
            <a:r>
              <a:rPr lang="en-US" altLang="ko-KR" sz="2800" dirty="0" smtClean="0"/>
              <a:t>([ , ]) </a:t>
            </a:r>
            <a:r>
              <a:rPr lang="ko-KR" altLang="en-US" sz="2800" dirty="0" smtClean="0"/>
              <a:t>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501008"/>
            <a:ext cx="3744416" cy="2538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(30).reshape(5,6))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df1 = </a:t>
            </a:r>
            <a:r>
              <a:rPr lang="en-US" altLang="ko-KR" sz="1200" dirty="0" err="1"/>
              <a:t>df.copy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df1[0] = ['A','B','B','C','C']</a:t>
            </a:r>
          </a:p>
          <a:p>
            <a:endParaRPr lang="en-US" altLang="ko-KR" sz="1200" dirty="0"/>
          </a:p>
          <a:p>
            <a:r>
              <a:rPr lang="en-US" altLang="ko-KR" sz="1200" dirty="0"/>
              <a:t>df1[1] = ['1','2','2','3','3']</a:t>
            </a:r>
          </a:p>
          <a:p>
            <a:r>
              <a:rPr lang="en-US" altLang="ko-KR" sz="1200" dirty="0"/>
              <a:t>print(df1.groupby([0,1]).mean())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20016" y="5085184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 0 1                </a:t>
            </a:r>
          </a:p>
          <a:p>
            <a:r>
              <a:rPr lang="pt-BR" altLang="ko-KR" sz="1000" dirty="0"/>
              <a:t>A 1   2   3   4   5</a:t>
            </a:r>
          </a:p>
          <a:p>
            <a:r>
              <a:rPr lang="pt-BR" altLang="ko-KR" sz="1000" dirty="0"/>
              <a:t>B 2  11  12  13  14</a:t>
            </a:r>
          </a:p>
          <a:p>
            <a:r>
              <a:rPr lang="pt-BR" altLang="ko-KR" sz="1000" dirty="0"/>
              <a:t>C 3  23  24  25  26</a:t>
            </a:r>
          </a:p>
        </p:txBody>
      </p:sp>
    </p:spTree>
    <p:extLst>
      <p:ext uri="{BB962C8B-B14F-4D97-AF65-F5344CB8AC3E}">
        <p14:creationId xmlns:p14="http://schemas.microsoft.com/office/powerpoint/2010/main" val="421679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 err="1" smtClean="0"/>
              <a:t>Dataframe</a:t>
            </a:r>
            <a:r>
              <a:rPr lang="en-US" altLang="ko-KR" sz="5400" dirty="0" smtClean="0"/>
              <a:t> </a:t>
            </a:r>
            <a:br>
              <a:rPr lang="en-US" altLang="ko-KR" sz="5400" dirty="0" smtClean="0"/>
            </a:br>
            <a:r>
              <a:rPr lang="en-US" altLang="ko-KR" sz="5400" dirty="0" smtClean="0"/>
              <a:t>apply</a:t>
            </a:r>
            <a:br>
              <a:rPr lang="en-US" altLang="ko-KR" sz="5400" dirty="0" smtClean="0"/>
            </a:b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71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Apply </a:t>
            </a:r>
            <a:r>
              <a:rPr lang="ko-KR" altLang="en-US" dirty="0" smtClean="0"/>
              <a:t>처리 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37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 원소에 적용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Apply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내부 함수를 모든 원소에 대해 계산을 처리함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299573" y="3642358"/>
            <a:ext cx="3000490" cy="2384905"/>
            <a:chOff x="4198004" y="3369454"/>
            <a:chExt cx="3936594" cy="2945896"/>
          </a:xfrm>
        </p:grpSpPr>
        <p:sp>
          <p:nvSpPr>
            <p:cNvPr id="7" name="직사각형 6"/>
            <p:cNvSpPr/>
            <p:nvPr/>
          </p:nvSpPr>
          <p:spPr>
            <a:xfrm>
              <a:off x="6087386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799652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87386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99652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87386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799652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98004" y="5193422"/>
              <a:ext cx="1454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Index(</a:t>
              </a:r>
              <a:r>
                <a:rPr lang="ko-KR" altLang="en-US" sz="1000" dirty="0" smtClean="0"/>
                <a:t>행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72200" y="3369454"/>
              <a:ext cx="173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Column(</a:t>
              </a:r>
              <a:r>
                <a:rPr lang="ko-KR" altLang="en-US" sz="1000" dirty="0" smtClean="0"/>
                <a:t>열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519458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519458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519458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0" name="오른쪽 중괄호 19"/>
            <p:cNvSpPr/>
            <p:nvPr/>
          </p:nvSpPr>
          <p:spPr>
            <a:xfrm rot="10800000">
              <a:off x="5310367" y="4557299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1" name="오른쪽 중괄호 20"/>
            <p:cNvSpPr/>
            <p:nvPr/>
          </p:nvSpPr>
          <p:spPr>
            <a:xfrm rot="16200000">
              <a:off x="6939331" y="3091696"/>
              <a:ext cx="303406" cy="1761150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22634" y="4119782"/>
              <a:ext cx="647515" cy="30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col1</a:t>
              </a:r>
              <a:endParaRPr lang="ko-KR" altLang="en-US" sz="1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7277" y="4119782"/>
              <a:ext cx="647515" cy="30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col2</a:t>
              </a:r>
              <a:endParaRPr lang="ko-KR" alt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87083" y="4119782"/>
              <a:ext cx="647515" cy="30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col3</a:t>
              </a:r>
              <a:endParaRPr lang="ko-KR" alt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12568" y="4359022"/>
              <a:ext cx="444177" cy="50016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row1</a:t>
              </a:r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12568" y="5093410"/>
              <a:ext cx="444177" cy="50016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row2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83553" y="5815184"/>
              <a:ext cx="444177" cy="50016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row3</a:t>
              </a:r>
              <a:endParaRPr lang="ko-KR" altLang="en-US" sz="10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619672" y="2708920"/>
            <a:ext cx="58326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en-US" altLang="ko-KR" dirty="0" err="1" smtClean="0"/>
              <a:t>df.apply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79912" y="441180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Apply </a:t>
            </a:r>
            <a:r>
              <a:rPr lang="ko-KR" altLang="en-US" sz="1400" dirty="0" err="1" smtClean="0"/>
              <a:t>메소드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635896" y="5476150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func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df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원소값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넣어 전체 값을 전환</a:t>
            </a:r>
            <a:endParaRPr lang="ko-KR" altLang="en-US" sz="1400" dirty="0"/>
          </a:p>
        </p:txBody>
      </p:sp>
      <p:sp>
        <p:nvSpPr>
          <p:cNvPr id="29" name="아래쪽 화살표 28"/>
          <p:cNvSpPr/>
          <p:nvPr/>
        </p:nvSpPr>
        <p:spPr>
          <a:xfrm rot="16200000">
            <a:off x="4572000" y="4581128"/>
            <a:ext cx="484632" cy="94691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5580112" y="3681254"/>
            <a:ext cx="3000490" cy="2384905"/>
            <a:chOff x="4198004" y="3369454"/>
            <a:chExt cx="3936594" cy="2945896"/>
          </a:xfrm>
        </p:grpSpPr>
        <p:sp>
          <p:nvSpPr>
            <p:cNvPr id="31" name="직사각형 30"/>
            <p:cNvSpPr/>
            <p:nvPr/>
          </p:nvSpPr>
          <p:spPr>
            <a:xfrm>
              <a:off x="6087386" y="4389103"/>
              <a:ext cx="582763" cy="54613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99652" y="4389103"/>
              <a:ext cx="582763" cy="54613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87386" y="5061409"/>
              <a:ext cx="582763" cy="54613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799652" y="5061409"/>
              <a:ext cx="582763" cy="54613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087386" y="5713772"/>
              <a:ext cx="582763" cy="54613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799652" y="5713772"/>
              <a:ext cx="582763" cy="54613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98004" y="5193422"/>
              <a:ext cx="1454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Index(</a:t>
              </a:r>
              <a:r>
                <a:rPr lang="ko-KR" altLang="en-US" sz="1000" dirty="0" smtClean="0"/>
                <a:t>행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72200" y="3369454"/>
              <a:ext cx="173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Column(</a:t>
              </a:r>
              <a:r>
                <a:rPr lang="ko-KR" altLang="en-US" sz="1000" dirty="0" smtClean="0"/>
                <a:t>열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519457" y="4389103"/>
              <a:ext cx="582763" cy="54613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519457" y="5061409"/>
              <a:ext cx="582763" cy="54613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519457" y="5713772"/>
              <a:ext cx="582763" cy="54613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2" name="오른쪽 중괄호 41"/>
            <p:cNvSpPr/>
            <p:nvPr/>
          </p:nvSpPr>
          <p:spPr>
            <a:xfrm rot="10800000">
              <a:off x="5310367" y="4557299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3" name="오른쪽 중괄호 42"/>
            <p:cNvSpPr/>
            <p:nvPr/>
          </p:nvSpPr>
          <p:spPr>
            <a:xfrm rot="16200000">
              <a:off x="6939331" y="3091696"/>
              <a:ext cx="303406" cy="1761150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22634" y="4119782"/>
              <a:ext cx="647515" cy="30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col1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67277" y="4119782"/>
              <a:ext cx="647515" cy="30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col2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87083" y="4119782"/>
              <a:ext cx="647515" cy="30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col3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12568" y="4359022"/>
              <a:ext cx="444177" cy="50016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12568" y="5093410"/>
              <a:ext cx="444177" cy="50016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row2</a:t>
              </a:r>
              <a:endParaRPr lang="ko-KR" altLang="en-US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83553" y="5815184"/>
              <a:ext cx="444177" cy="50016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row3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764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 원소에 적용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Apply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내부 함수를 모든 원소에 대해 계산을 처리함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dfx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(16).reshape(4,4))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dfx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dfx.apply</a:t>
            </a:r>
            <a:r>
              <a:rPr lang="en-US" altLang="ko-KR" sz="1200" dirty="0"/>
              <a:t>(sum))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4490966"/>
            <a:ext cx="35283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0   1   2   3</a:t>
            </a:r>
          </a:p>
          <a:p>
            <a:r>
              <a:rPr lang="en-US" altLang="ko-KR" sz="1000" dirty="0"/>
              <a:t>0   0   1   2   3</a:t>
            </a:r>
          </a:p>
          <a:p>
            <a:r>
              <a:rPr lang="en-US" altLang="ko-KR" sz="1000" dirty="0"/>
              <a:t>1   4   5   6   7</a:t>
            </a:r>
          </a:p>
          <a:p>
            <a:r>
              <a:rPr lang="en-US" altLang="ko-KR" sz="1000" dirty="0"/>
              <a:t>2   8   9  10  11</a:t>
            </a:r>
          </a:p>
          <a:p>
            <a:r>
              <a:rPr lang="en-US" altLang="ko-KR" sz="1000" dirty="0"/>
              <a:t>3  12  13  14  15</a:t>
            </a:r>
          </a:p>
          <a:p>
            <a:r>
              <a:rPr lang="en-US" altLang="ko-KR" sz="1000" dirty="0"/>
              <a:t>0    24</a:t>
            </a:r>
          </a:p>
          <a:p>
            <a:r>
              <a:rPr lang="en-US" altLang="ko-KR" sz="1000" dirty="0"/>
              <a:t>1    28</a:t>
            </a:r>
          </a:p>
          <a:p>
            <a:r>
              <a:rPr lang="en-US" altLang="ko-KR" sz="1000" dirty="0"/>
              <a:t>2    32</a:t>
            </a:r>
          </a:p>
          <a:p>
            <a:r>
              <a:rPr lang="en-US" altLang="ko-KR" sz="1000" dirty="0"/>
              <a:t>3    36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8540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사용자 함수 정의 후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12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Platoon, Casualties  </a:t>
            </a:r>
            <a:r>
              <a:rPr lang="ko-KR" altLang="en-US" dirty="0" smtClean="0"/>
              <a:t>칼럼을 가지는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data = {'Platoon': ['A','A','A','A','A','A','B','B','B','B','B','C','C','C','C','C'],</a:t>
            </a:r>
          </a:p>
          <a:p>
            <a:r>
              <a:rPr lang="en-US" altLang="ko-KR" sz="1200" dirty="0"/>
              <a:t>       'Casualties': [1,4,5,7,5,5,6,1,4,5,6,7,4,6,4,6]}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3350335"/>
            <a:ext cx="352839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/>
              <a:t> Casualties Platoon</a:t>
            </a:r>
          </a:p>
          <a:p>
            <a:r>
              <a:rPr lang="en-US" altLang="ko-KR" sz="1000" dirty="0"/>
              <a:t>0            1       A</a:t>
            </a:r>
          </a:p>
          <a:p>
            <a:r>
              <a:rPr lang="en-US" altLang="ko-KR" sz="1000" dirty="0"/>
              <a:t>1            4       A</a:t>
            </a:r>
          </a:p>
          <a:p>
            <a:r>
              <a:rPr lang="en-US" altLang="ko-KR" sz="1000" dirty="0"/>
              <a:t>2            5       A</a:t>
            </a:r>
          </a:p>
          <a:p>
            <a:r>
              <a:rPr lang="en-US" altLang="ko-KR" sz="1000" dirty="0"/>
              <a:t>3            7       A</a:t>
            </a:r>
          </a:p>
          <a:p>
            <a:r>
              <a:rPr lang="en-US" altLang="ko-KR" sz="1000" dirty="0"/>
              <a:t>4            5       A</a:t>
            </a:r>
          </a:p>
          <a:p>
            <a:r>
              <a:rPr lang="en-US" altLang="ko-KR" sz="1000" dirty="0"/>
              <a:t>5            5       A</a:t>
            </a:r>
          </a:p>
          <a:p>
            <a:r>
              <a:rPr lang="en-US" altLang="ko-KR" sz="1000" dirty="0"/>
              <a:t>6            6       B</a:t>
            </a:r>
          </a:p>
          <a:p>
            <a:r>
              <a:rPr lang="en-US" altLang="ko-KR" sz="1000" dirty="0"/>
              <a:t>7            1       B</a:t>
            </a:r>
          </a:p>
          <a:p>
            <a:r>
              <a:rPr lang="en-US" altLang="ko-KR" sz="1000" dirty="0"/>
              <a:t>8            4       B</a:t>
            </a:r>
          </a:p>
          <a:p>
            <a:r>
              <a:rPr lang="en-US" altLang="ko-KR" sz="1000" dirty="0"/>
              <a:t>9            5       B</a:t>
            </a:r>
          </a:p>
          <a:p>
            <a:r>
              <a:rPr lang="en-US" altLang="ko-KR" sz="1000" dirty="0"/>
              <a:t>10           6       B</a:t>
            </a:r>
          </a:p>
          <a:p>
            <a:r>
              <a:rPr lang="en-US" altLang="ko-KR" sz="1000" dirty="0"/>
              <a:t>11           7       C</a:t>
            </a:r>
          </a:p>
          <a:p>
            <a:r>
              <a:rPr lang="en-US" altLang="ko-KR" sz="1000" dirty="0"/>
              <a:t>12           4       C</a:t>
            </a:r>
          </a:p>
          <a:p>
            <a:r>
              <a:rPr lang="en-US" altLang="ko-KR" sz="1000" dirty="0"/>
              <a:t>13           6       C</a:t>
            </a:r>
          </a:p>
          <a:p>
            <a:r>
              <a:rPr lang="en-US" altLang="ko-KR" sz="1000" dirty="0"/>
              <a:t>14           4       C</a:t>
            </a:r>
          </a:p>
          <a:p>
            <a:r>
              <a:rPr lang="en-US" altLang="ko-KR" sz="1000" dirty="0"/>
              <a:t>15           6       C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8165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함수 정의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칼럼정보를 받아서 </a:t>
            </a:r>
            <a:r>
              <a:rPr lang="en-US" altLang="ko-KR" dirty="0" smtClean="0"/>
              <a:t>sum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등을 계산하는 함수 정의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83568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/>
          </a:p>
          <a:p>
            <a:r>
              <a:rPr lang="it-IT" altLang="ko-KR" sz="1200" dirty="0"/>
              <a:t>def col_sum(df,col1, col2) :</a:t>
            </a:r>
          </a:p>
          <a:p>
            <a:r>
              <a:rPr lang="it-IT" altLang="ko-KR" sz="1200" dirty="0"/>
              <a:t>    camp = ''</a:t>
            </a:r>
          </a:p>
          <a:p>
            <a:r>
              <a:rPr lang="it-IT" altLang="ko-KR" sz="1200" dirty="0"/>
              <a:t>    col ={}</a:t>
            </a:r>
          </a:p>
          <a:p>
            <a:r>
              <a:rPr lang="it-IT" altLang="ko-KR" sz="1200" dirty="0"/>
              <a:t>    sum = {}</a:t>
            </a:r>
          </a:p>
          <a:p>
            <a:r>
              <a:rPr lang="it-IT" altLang="ko-KR" sz="1200" dirty="0"/>
              <a:t>    count = {}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716016" y="2918770"/>
            <a:ext cx="3744416" cy="3606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for x in range(16) :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        #</a:t>
            </a:r>
            <a:r>
              <a:rPr lang="ko-KR" altLang="en-US" sz="1200" dirty="0"/>
              <a:t>칼럼 값 분류 기준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if camp !=  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[x,col1] :</a:t>
            </a:r>
          </a:p>
          <a:p>
            <a:r>
              <a:rPr lang="en-US" altLang="ko-KR" sz="1200" dirty="0"/>
              <a:t>            camp = 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[x,col1]</a:t>
            </a:r>
          </a:p>
          <a:p>
            <a:r>
              <a:rPr lang="en-US" altLang="ko-KR" sz="1200" dirty="0"/>
              <a:t>            if camp not in </a:t>
            </a:r>
            <a:r>
              <a:rPr lang="en-US" altLang="ko-KR" sz="1200" dirty="0" err="1"/>
              <a:t>col.keys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/>
              <a:t>                col[camp] = </a:t>
            </a:r>
            <a:r>
              <a:rPr lang="en-US" altLang="ko-KR" sz="1200" dirty="0" smtClean="0"/>
              <a:t>[]   </a:t>
            </a:r>
            <a:endParaRPr lang="en-US" altLang="ko-KR" sz="1200" dirty="0"/>
          </a:p>
          <a:p>
            <a:r>
              <a:rPr lang="en-US" altLang="ko-KR" sz="1200" dirty="0"/>
              <a:t>            if camp not in </a:t>
            </a:r>
            <a:r>
              <a:rPr lang="en-US" altLang="ko-KR" sz="1200" dirty="0" err="1"/>
              <a:t>sum.keys</a:t>
            </a:r>
            <a:r>
              <a:rPr lang="en-US" altLang="ko-KR" sz="1200" dirty="0"/>
              <a:t>() :   </a:t>
            </a:r>
          </a:p>
          <a:p>
            <a:r>
              <a:rPr lang="en-US" altLang="ko-KR" sz="1200" dirty="0"/>
              <a:t>                sum[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[x,col1]] = 0</a:t>
            </a:r>
          </a:p>
          <a:p>
            <a:r>
              <a:rPr lang="en-US" altLang="ko-KR" sz="1200" dirty="0"/>
              <a:t>            if camp not in </a:t>
            </a:r>
            <a:r>
              <a:rPr lang="en-US" altLang="ko-KR" sz="1200" dirty="0" err="1"/>
              <a:t>count.keys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/>
              <a:t>                count[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[x,col1]] = 0</a:t>
            </a:r>
          </a:p>
          <a:p>
            <a:r>
              <a:rPr lang="en-US" altLang="ko-KR" sz="1200" dirty="0"/>
              <a:t>            </a:t>
            </a:r>
          </a:p>
          <a:p>
            <a:r>
              <a:rPr lang="en-US" altLang="ko-KR" sz="1200" dirty="0"/>
              <a:t>         #</a:t>
            </a:r>
            <a:r>
              <a:rPr lang="ko-KR" altLang="en-US" sz="1200" dirty="0" err="1"/>
              <a:t>칼럼별</a:t>
            </a:r>
            <a:r>
              <a:rPr lang="ko-KR" altLang="en-US" sz="1200" dirty="0"/>
              <a:t> 분류   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col[camp].append(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[x,col2])</a:t>
            </a:r>
          </a:p>
          <a:p>
            <a:r>
              <a:rPr lang="en-US" altLang="ko-KR" sz="1200" dirty="0"/>
              <a:t>        sum[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[x,col1]]+= 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[x,col2]</a:t>
            </a:r>
          </a:p>
          <a:p>
            <a:r>
              <a:rPr lang="en-US" altLang="ko-KR" sz="1200" dirty="0"/>
              <a:t>        count[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[x,col1]] += 1</a:t>
            </a:r>
          </a:p>
          <a:p>
            <a:r>
              <a:rPr lang="en-US" altLang="ko-KR" sz="1200" dirty="0"/>
              <a:t>            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sum,count</a:t>
            </a:r>
            <a:r>
              <a:rPr lang="en-US" altLang="ko-KR" sz="1200" dirty="0"/>
              <a:t>, col</a:t>
            </a:r>
          </a:p>
        </p:txBody>
      </p:sp>
    </p:spTree>
    <p:extLst>
      <p:ext uri="{BB962C8B-B14F-4D97-AF65-F5344CB8AC3E}">
        <p14:creationId xmlns:p14="http://schemas.microsoft.com/office/powerpoint/2010/main" val="186651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함수로 산출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Platoon, Casualties  </a:t>
            </a:r>
            <a:r>
              <a:rPr lang="ko-KR" altLang="en-US" dirty="0" smtClean="0"/>
              <a:t>칼럼에 대한 </a:t>
            </a:r>
            <a:r>
              <a:rPr lang="en-US" altLang="ko-KR" dirty="0" err="1" smtClean="0"/>
              <a:t>sum,count</a:t>
            </a:r>
            <a:r>
              <a:rPr lang="ko-KR" altLang="en-US" dirty="0"/>
              <a:t> </a:t>
            </a:r>
            <a:r>
              <a:rPr lang="ko-KR" altLang="en-US" dirty="0" smtClean="0"/>
              <a:t>의 산출을 </a:t>
            </a:r>
            <a:r>
              <a:rPr lang="en-US" altLang="ko-KR" dirty="0" err="1" smtClean="0"/>
              <a:t>groupby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기준으로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data = {'Platoon': ['A','A','A','A','A','A','B','B','B','B','B','C','C','C','C','C'],</a:t>
            </a:r>
          </a:p>
          <a:p>
            <a:r>
              <a:rPr lang="en-US" altLang="ko-KR" sz="1200" dirty="0"/>
              <a:t>       'Casualties': [1,4,5,7,5,5,6,1,4,5,6,7,4,6,4,6]}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col_sum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,'Platoon' ,'Casualties' 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5013176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/>
              <a:t> ({'A': 27, 'C': 27, 'B': 22}, {'A': 6, 'C': 5, 'B': 5}, {'A': [1, 4, 5, 7, 5, 5], 'C': [7, 4, 6, 4, 6], 'B': [6, 1, 4, 5, 6]})</a:t>
            </a:r>
          </a:p>
        </p:txBody>
      </p:sp>
    </p:spTree>
    <p:extLst>
      <p:ext uri="{BB962C8B-B14F-4D97-AF65-F5344CB8AC3E}">
        <p14:creationId xmlns:p14="http://schemas.microsoft.com/office/powerpoint/2010/main" val="196975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Apply </a:t>
            </a:r>
            <a:r>
              <a:rPr lang="ko-KR" altLang="en-US" dirty="0" smtClean="0"/>
              <a:t>사용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2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Platoon, Casualties  </a:t>
            </a:r>
            <a:r>
              <a:rPr lang="ko-KR" altLang="en-US" dirty="0" smtClean="0"/>
              <a:t>칼럼을 가지는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data = {'Platoon': ['A','A','A','A','A','A','B','B','B','B','B','C','C','C','C','C'],</a:t>
            </a:r>
          </a:p>
          <a:p>
            <a:r>
              <a:rPr lang="en-US" altLang="ko-KR" sz="1200" dirty="0"/>
              <a:t>       'Casualties': [1,4,5,7,5,5,6,1,4,5,6,7,4,6,4,6]}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3350335"/>
            <a:ext cx="352839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/>
              <a:t> Casualties Platoon</a:t>
            </a:r>
          </a:p>
          <a:p>
            <a:r>
              <a:rPr lang="en-US" altLang="ko-KR" sz="1000" dirty="0"/>
              <a:t>0            1       A</a:t>
            </a:r>
          </a:p>
          <a:p>
            <a:r>
              <a:rPr lang="en-US" altLang="ko-KR" sz="1000" dirty="0"/>
              <a:t>1            4       A</a:t>
            </a:r>
          </a:p>
          <a:p>
            <a:r>
              <a:rPr lang="en-US" altLang="ko-KR" sz="1000" dirty="0"/>
              <a:t>2            5       A</a:t>
            </a:r>
          </a:p>
          <a:p>
            <a:r>
              <a:rPr lang="en-US" altLang="ko-KR" sz="1000" dirty="0"/>
              <a:t>3            7       A</a:t>
            </a:r>
          </a:p>
          <a:p>
            <a:r>
              <a:rPr lang="en-US" altLang="ko-KR" sz="1000" dirty="0"/>
              <a:t>4            5       A</a:t>
            </a:r>
          </a:p>
          <a:p>
            <a:r>
              <a:rPr lang="en-US" altLang="ko-KR" sz="1000" dirty="0"/>
              <a:t>5            5       A</a:t>
            </a:r>
          </a:p>
          <a:p>
            <a:r>
              <a:rPr lang="en-US" altLang="ko-KR" sz="1000" dirty="0"/>
              <a:t>6            6       B</a:t>
            </a:r>
          </a:p>
          <a:p>
            <a:r>
              <a:rPr lang="en-US" altLang="ko-KR" sz="1000" dirty="0"/>
              <a:t>7            1       B</a:t>
            </a:r>
          </a:p>
          <a:p>
            <a:r>
              <a:rPr lang="en-US" altLang="ko-KR" sz="1000" dirty="0"/>
              <a:t>8            4       B</a:t>
            </a:r>
          </a:p>
          <a:p>
            <a:r>
              <a:rPr lang="en-US" altLang="ko-KR" sz="1000" dirty="0"/>
              <a:t>9            5       B</a:t>
            </a:r>
          </a:p>
          <a:p>
            <a:r>
              <a:rPr lang="en-US" altLang="ko-KR" sz="1000" dirty="0"/>
              <a:t>10           6       B</a:t>
            </a:r>
          </a:p>
          <a:p>
            <a:r>
              <a:rPr lang="en-US" altLang="ko-KR" sz="1000" dirty="0"/>
              <a:t>11           7       C</a:t>
            </a:r>
          </a:p>
          <a:p>
            <a:r>
              <a:rPr lang="en-US" altLang="ko-KR" sz="1000" dirty="0"/>
              <a:t>12           4       C</a:t>
            </a:r>
          </a:p>
          <a:p>
            <a:r>
              <a:rPr lang="en-US" altLang="ko-KR" sz="1000" dirty="0"/>
              <a:t>13           6       C</a:t>
            </a:r>
          </a:p>
          <a:p>
            <a:r>
              <a:rPr lang="en-US" altLang="ko-KR" sz="1000" dirty="0"/>
              <a:t>14           4       C</a:t>
            </a:r>
          </a:p>
          <a:p>
            <a:r>
              <a:rPr lang="en-US" altLang="ko-KR" sz="1000" dirty="0"/>
              <a:t>15           6       C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0699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apply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Platoon </a:t>
            </a:r>
            <a:r>
              <a:rPr lang="ko-KR" altLang="en-US" dirty="0" smtClean="0"/>
              <a:t>칼럼기준으로 </a:t>
            </a:r>
            <a:r>
              <a:rPr lang="en-US" altLang="ko-KR" dirty="0" err="1" smtClean="0"/>
              <a:t>Casulties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가지고 합산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분산을 계산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708920"/>
            <a:ext cx="3744416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data = {'Platoon': ['A','A','A','A','A','A','B','B','B','B','B','C','C','C','C','C'],</a:t>
            </a:r>
          </a:p>
          <a:p>
            <a:r>
              <a:rPr lang="en-US" altLang="ko-KR" sz="1200" dirty="0"/>
              <a:t>       'Casualties': [1,4,5,7,5,5,6,1,4,5,6,7,4,6,4,6]}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(data)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df.groupby</a:t>
            </a:r>
            <a:r>
              <a:rPr lang="en-US" altLang="ko-KR" sz="1200" dirty="0"/>
              <a:t>('Platoon')['Casualties'].apply(sum))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df.groupby</a:t>
            </a:r>
            <a:r>
              <a:rPr lang="en-US" altLang="ko-KR" sz="1200" dirty="0"/>
              <a:t>('Platoon')['Casualties'].apply(</a:t>
            </a:r>
            <a:r>
              <a:rPr lang="en-US" altLang="ko-KR" sz="1200" dirty="0" err="1"/>
              <a:t>np.count_nonzero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df.groupby</a:t>
            </a:r>
            <a:r>
              <a:rPr lang="en-US" altLang="ko-KR" sz="1200" dirty="0"/>
              <a:t>('Platoon')['Casualties'].apply(</a:t>
            </a:r>
            <a:r>
              <a:rPr lang="en-US" altLang="ko-KR" sz="1200" dirty="0" err="1"/>
              <a:t>np.mean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df.groupby</a:t>
            </a:r>
            <a:r>
              <a:rPr lang="en-US" altLang="ko-KR" sz="1200" dirty="0"/>
              <a:t>('Platoon')['Casualties'].apply(</a:t>
            </a:r>
            <a:r>
              <a:rPr lang="en-US" altLang="ko-KR" sz="1200" dirty="0" err="1"/>
              <a:t>np.std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df.groupby</a:t>
            </a:r>
            <a:r>
              <a:rPr lang="en-US" altLang="ko-KR" sz="1200" dirty="0"/>
              <a:t>('Platoon')['Casualties'].apply(</a:t>
            </a:r>
            <a:r>
              <a:rPr lang="en-US" altLang="ko-KR" sz="1200" dirty="0" err="1"/>
              <a:t>np.var</a:t>
            </a:r>
            <a:r>
              <a:rPr lang="en-US" altLang="ko-KR" sz="1200" dirty="0"/>
              <a:t>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37152" y="2976041"/>
            <a:ext cx="35283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Platoon</a:t>
            </a:r>
          </a:p>
          <a:p>
            <a:r>
              <a:rPr lang="en-US" altLang="ko-KR" sz="900" dirty="0"/>
              <a:t>A    27</a:t>
            </a:r>
          </a:p>
          <a:p>
            <a:r>
              <a:rPr lang="en-US" altLang="ko-KR" sz="900" dirty="0"/>
              <a:t>B    22</a:t>
            </a:r>
          </a:p>
          <a:p>
            <a:r>
              <a:rPr lang="en-US" altLang="ko-KR" sz="900" dirty="0"/>
              <a:t>C    27</a:t>
            </a:r>
          </a:p>
          <a:p>
            <a:r>
              <a:rPr lang="en-US" altLang="ko-KR" sz="900" dirty="0"/>
              <a:t>Name: Casualties, </a:t>
            </a:r>
            <a:r>
              <a:rPr lang="en-US" altLang="ko-KR" sz="900" dirty="0" err="1"/>
              <a:t>dtype</a:t>
            </a:r>
            <a:r>
              <a:rPr lang="en-US" altLang="ko-KR" sz="900" dirty="0"/>
              <a:t>: int64</a:t>
            </a:r>
          </a:p>
          <a:p>
            <a:r>
              <a:rPr lang="en-US" altLang="ko-KR" sz="900" dirty="0"/>
              <a:t>Platoon</a:t>
            </a:r>
          </a:p>
          <a:p>
            <a:r>
              <a:rPr lang="en-US" altLang="ko-KR" sz="900" dirty="0"/>
              <a:t>A    6</a:t>
            </a:r>
          </a:p>
          <a:p>
            <a:r>
              <a:rPr lang="en-US" altLang="ko-KR" sz="900" dirty="0"/>
              <a:t>B    5</a:t>
            </a:r>
          </a:p>
          <a:p>
            <a:r>
              <a:rPr lang="en-US" altLang="ko-KR" sz="900" dirty="0"/>
              <a:t>C    5</a:t>
            </a:r>
          </a:p>
          <a:p>
            <a:r>
              <a:rPr lang="en-US" altLang="ko-KR" sz="900" dirty="0"/>
              <a:t>Name: Casualties, </a:t>
            </a:r>
            <a:r>
              <a:rPr lang="en-US" altLang="ko-KR" sz="900" dirty="0" err="1"/>
              <a:t>dtype</a:t>
            </a:r>
            <a:r>
              <a:rPr lang="en-US" altLang="ko-KR" sz="900" dirty="0"/>
              <a:t>: </a:t>
            </a:r>
            <a:r>
              <a:rPr lang="en-US" altLang="ko-KR" sz="900" dirty="0" smtClean="0"/>
              <a:t>int64</a:t>
            </a:r>
          </a:p>
          <a:p>
            <a:r>
              <a:rPr lang="en-US" altLang="ko-KR" sz="900" dirty="0"/>
              <a:t>Platoon</a:t>
            </a:r>
          </a:p>
          <a:p>
            <a:r>
              <a:rPr lang="en-US" altLang="ko-KR" sz="900" dirty="0"/>
              <a:t>A    4.5</a:t>
            </a:r>
          </a:p>
          <a:p>
            <a:r>
              <a:rPr lang="en-US" altLang="ko-KR" sz="900" dirty="0"/>
              <a:t>B    4.4</a:t>
            </a:r>
          </a:p>
          <a:p>
            <a:r>
              <a:rPr lang="en-US" altLang="ko-KR" sz="900" dirty="0"/>
              <a:t>C    5.4</a:t>
            </a:r>
          </a:p>
          <a:p>
            <a:r>
              <a:rPr lang="en-US" altLang="ko-KR" sz="900" dirty="0"/>
              <a:t>Name: Casualties, </a:t>
            </a:r>
            <a:r>
              <a:rPr lang="en-US" altLang="ko-KR" sz="900" dirty="0" err="1"/>
              <a:t>dtype</a:t>
            </a:r>
            <a:r>
              <a:rPr lang="en-US" altLang="ko-KR" sz="900" dirty="0"/>
              <a:t>: float64</a:t>
            </a:r>
          </a:p>
          <a:p>
            <a:r>
              <a:rPr lang="en-US" altLang="ko-KR" sz="900" dirty="0"/>
              <a:t>Platoon</a:t>
            </a:r>
          </a:p>
          <a:p>
            <a:r>
              <a:rPr lang="en-US" altLang="ko-KR" sz="900" dirty="0"/>
              <a:t>A    1.802776</a:t>
            </a:r>
          </a:p>
          <a:p>
            <a:r>
              <a:rPr lang="en-US" altLang="ko-KR" sz="900" dirty="0"/>
              <a:t>B    1.854724</a:t>
            </a:r>
          </a:p>
          <a:p>
            <a:r>
              <a:rPr lang="en-US" altLang="ko-KR" sz="900" dirty="0"/>
              <a:t>C    1.200000</a:t>
            </a:r>
          </a:p>
          <a:p>
            <a:r>
              <a:rPr lang="en-US" altLang="ko-KR" sz="900" dirty="0"/>
              <a:t>Name: Casualties, </a:t>
            </a:r>
            <a:r>
              <a:rPr lang="en-US" altLang="ko-KR" sz="900" dirty="0" err="1"/>
              <a:t>dtype</a:t>
            </a:r>
            <a:r>
              <a:rPr lang="en-US" altLang="ko-KR" sz="900" dirty="0"/>
              <a:t>: float64</a:t>
            </a:r>
          </a:p>
          <a:p>
            <a:r>
              <a:rPr lang="en-US" altLang="ko-KR" sz="900" dirty="0"/>
              <a:t>Platoon</a:t>
            </a:r>
          </a:p>
          <a:p>
            <a:r>
              <a:rPr lang="en-US" altLang="ko-KR" sz="900" dirty="0"/>
              <a:t>A    3.25</a:t>
            </a:r>
          </a:p>
          <a:p>
            <a:r>
              <a:rPr lang="en-US" altLang="ko-KR" sz="900" dirty="0"/>
              <a:t>B    3.44</a:t>
            </a:r>
          </a:p>
          <a:p>
            <a:r>
              <a:rPr lang="en-US" altLang="ko-KR" sz="900" dirty="0"/>
              <a:t>C    1.44</a:t>
            </a:r>
          </a:p>
          <a:p>
            <a:r>
              <a:rPr lang="en-US" altLang="ko-KR" sz="900" dirty="0"/>
              <a:t>Name: Casualties, </a:t>
            </a:r>
            <a:r>
              <a:rPr lang="en-US" altLang="ko-KR" sz="900" dirty="0" err="1"/>
              <a:t>dtype</a:t>
            </a:r>
            <a:r>
              <a:rPr lang="en-US" altLang="ko-KR" sz="900" dirty="0"/>
              <a:t>: float64</a:t>
            </a:r>
          </a:p>
          <a:p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25293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Groupby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생성된 </a:t>
            </a:r>
            <a:r>
              <a:rPr lang="en-US" altLang="ko-KR" dirty="0" smtClean="0"/>
              <a:t>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Groupby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묶으면 별도의 클래스의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생성 됨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4955886" y="3501373"/>
            <a:ext cx="3000490" cy="2384905"/>
            <a:chOff x="4198004" y="3369454"/>
            <a:chExt cx="3936594" cy="2945896"/>
          </a:xfrm>
        </p:grpSpPr>
        <p:sp>
          <p:nvSpPr>
            <p:cNvPr id="7" name="직사각형 6"/>
            <p:cNvSpPr/>
            <p:nvPr/>
          </p:nvSpPr>
          <p:spPr>
            <a:xfrm>
              <a:off x="6087386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799652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87386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99652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87386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799652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98004" y="5193422"/>
              <a:ext cx="1454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Index(</a:t>
              </a:r>
              <a:r>
                <a:rPr lang="ko-KR" altLang="en-US" sz="1000" dirty="0" smtClean="0"/>
                <a:t>행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72200" y="3369454"/>
              <a:ext cx="173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Column(</a:t>
              </a:r>
              <a:r>
                <a:rPr lang="ko-KR" altLang="en-US" sz="1000" dirty="0" smtClean="0"/>
                <a:t>열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519458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519458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519458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0" name="오른쪽 중괄호 19"/>
            <p:cNvSpPr/>
            <p:nvPr/>
          </p:nvSpPr>
          <p:spPr>
            <a:xfrm rot="10800000">
              <a:off x="5310367" y="4557299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1" name="오른쪽 중괄호 20"/>
            <p:cNvSpPr/>
            <p:nvPr/>
          </p:nvSpPr>
          <p:spPr>
            <a:xfrm rot="16200000">
              <a:off x="6939331" y="3091696"/>
              <a:ext cx="303406" cy="1761150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22634" y="4119782"/>
              <a:ext cx="647515" cy="30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col1</a:t>
              </a:r>
              <a:endParaRPr lang="ko-KR" altLang="en-US" sz="1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7277" y="4119782"/>
              <a:ext cx="647515" cy="30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col2</a:t>
              </a:r>
              <a:endParaRPr lang="ko-KR" alt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87083" y="4119782"/>
              <a:ext cx="647515" cy="30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col3</a:t>
              </a:r>
              <a:endParaRPr lang="ko-KR" alt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12568" y="4359022"/>
              <a:ext cx="444177" cy="50016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row1</a:t>
              </a:r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12568" y="5093410"/>
              <a:ext cx="444177" cy="50016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row2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83553" y="5815184"/>
              <a:ext cx="444177" cy="50016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row3</a:t>
              </a:r>
              <a:endParaRPr lang="ko-KR" altLang="en-US" sz="1000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432382" y="3833109"/>
            <a:ext cx="2354791" cy="2211989"/>
            <a:chOff x="1115616" y="3727570"/>
            <a:chExt cx="2354791" cy="2211989"/>
          </a:xfrm>
        </p:grpSpPr>
        <p:sp>
          <p:nvSpPr>
            <p:cNvPr id="29" name="직사각형 28"/>
            <p:cNvSpPr/>
            <p:nvPr/>
          </p:nvSpPr>
          <p:spPr>
            <a:xfrm>
              <a:off x="2555712" y="4343873"/>
              <a:ext cx="444185" cy="442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55712" y="4888151"/>
              <a:ext cx="444185" cy="442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555712" y="5434252"/>
              <a:ext cx="444185" cy="442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15616" y="5031281"/>
              <a:ext cx="1108334" cy="249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Index(</a:t>
              </a:r>
              <a:r>
                <a:rPr lang="ko-KR" altLang="en-US" sz="1000" dirty="0" smtClean="0"/>
                <a:t>행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49668" y="3727570"/>
              <a:ext cx="1320739" cy="249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Column(</a:t>
              </a:r>
              <a:r>
                <a:rPr lang="ko-KR" altLang="en-US" sz="1000" dirty="0" smtClean="0"/>
                <a:t>열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40" name="오른쪽 중괄호 39"/>
            <p:cNvSpPr/>
            <p:nvPr/>
          </p:nvSpPr>
          <p:spPr>
            <a:xfrm rot="10800000">
              <a:off x="1963464" y="4516296"/>
              <a:ext cx="246770" cy="1336146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06357" y="4162096"/>
              <a:ext cx="4935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col1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93803" y="4355777"/>
              <a:ext cx="338554" cy="4049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row1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93803" y="4950315"/>
              <a:ext cx="338554" cy="4049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row2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71688" y="5534640"/>
              <a:ext cx="338554" cy="4049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row3</a:t>
              </a:r>
              <a:endParaRPr lang="ko-KR" altLang="en-US" sz="1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87624" y="2871232"/>
            <a:ext cx="255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SeriesGroupby</a:t>
            </a:r>
            <a:r>
              <a:rPr lang="en-US" altLang="ko-KR" dirty="0" smtClean="0"/>
              <a:t>(1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249479" y="2871232"/>
            <a:ext cx="335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DataFrameGroupby</a:t>
            </a:r>
            <a:r>
              <a:rPr lang="en-US" altLang="ko-KR" dirty="0" smtClean="0"/>
              <a:t>(2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7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 err="1" smtClean="0"/>
              <a:t>Dataframe</a:t>
            </a:r>
            <a:r>
              <a:rPr lang="en-US" altLang="ko-KR" sz="5400" dirty="0" smtClean="0"/>
              <a:t> </a:t>
            </a:r>
            <a:br>
              <a:rPr lang="en-US" altLang="ko-KR" sz="5400" dirty="0" smtClean="0"/>
            </a:br>
            <a:r>
              <a:rPr lang="en-US" altLang="ko-KR" sz="5400" dirty="0" smtClean="0"/>
              <a:t>map</a:t>
            </a:r>
            <a:br>
              <a:rPr lang="en-US" altLang="ko-KR" sz="5400" dirty="0" smtClean="0"/>
            </a:br>
            <a:r>
              <a:rPr lang="ko-KR" altLang="en-US" sz="5400" dirty="0" err="1" smtClean="0"/>
              <a:t>메소드</a:t>
            </a:r>
            <a:r>
              <a:rPr lang="ko-KR" altLang="en-US" sz="5400" dirty="0" smtClean="0"/>
              <a:t> 적용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27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73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Data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dict</a:t>
            </a:r>
            <a:r>
              <a:rPr lang="ko-KR" altLang="en-US" dirty="0" smtClean="0"/>
              <a:t>으로 칼럼정보를 넣고 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행에 대한 정보를 넣고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data = {'name': ['Jason', 'Molly', 'Tina', 'Jake', 'Amy'], </a:t>
            </a:r>
          </a:p>
          <a:p>
            <a:r>
              <a:rPr lang="en-US" altLang="ko-KR" sz="1200" dirty="0"/>
              <a:t>        'year': [2012, 2012, 2013, 2014, 2014], </a:t>
            </a:r>
          </a:p>
          <a:p>
            <a:r>
              <a:rPr lang="en-US" altLang="ko-KR" sz="1200" dirty="0"/>
              <a:t>        'reports': [4, 24, 31, 2, 3],</a:t>
            </a:r>
          </a:p>
          <a:p>
            <a:r>
              <a:rPr lang="en-US" altLang="ko-KR" sz="1200" dirty="0"/>
              <a:t>        'coverage': [25, 94, 57, 62, 70]}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(data, index = ['</a:t>
            </a:r>
            <a:r>
              <a:rPr lang="en-US" altLang="ko-KR" sz="1200" dirty="0" err="1"/>
              <a:t>Cochice</a:t>
            </a:r>
            <a:r>
              <a:rPr lang="en-US" altLang="ko-KR" sz="1200" dirty="0"/>
              <a:t>', 'Pima', 'Santa Cruz', 'Maricopa', 'Yuma'])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4869160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/>
              <a:t>  coverage   name  reports  year</a:t>
            </a:r>
          </a:p>
          <a:p>
            <a:r>
              <a:rPr lang="en-US" altLang="ko-KR" sz="1000" dirty="0" err="1"/>
              <a:t>Cochice</a:t>
            </a:r>
            <a:r>
              <a:rPr lang="en-US" altLang="ko-KR" sz="1000" dirty="0"/>
              <a:t>           25  Jason        4  2012</a:t>
            </a:r>
          </a:p>
          <a:p>
            <a:r>
              <a:rPr lang="en-US" altLang="ko-KR" sz="1000" dirty="0"/>
              <a:t>Pima              94  Molly       24  2012</a:t>
            </a:r>
          </a:p>
          <a:p>
            <a:r>
              <a:rPr lang="en-US" altLang="ko-KR" sz="1000" dirty="0"/>
              <a:t>Santa Cruz        57   Tina       31  2013</a:t>
            </a:r>
          </a:p>
          <a:p>
            <a:r>
              <a:rPr lang="en-US" altLang="ko-KR" sz="1000" dirty="0"/>
              <a:t>Maricopa          62   Jake        2  2014</a:t>
            </a:r>
          </a:p>
          <a:p>
            <a:r>
              <a:rPr lang="en-US" altLang="ko-KR" sz="1000" dirty="0"/>
              <a:t>Yuma              70    Amy        3  2014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28452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Apply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66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Name </a:t>
            </a:r>
            <a:r>
              <a:rPr lang="ko-KR" altLang="en-US" dirty="0" smtClean="0"/>
              <a:t>칼럼에 </a:t>
            </a:r>
            <a:r>
              <a:rPr lang="en-US" altLang="ko-KR" dirty="0" smtClean="0"/>
              <a:t>apply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적용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문자열로 저장된 칼럼에 대해 소문자를 대문자로 전환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data = {'name': ['Jason', 'Molly', 'Tina', 'Jake', 'Amy'], </a:t>
            </a:r>
          </a:p>
          <a:p>
            <a:r>
              <a:rPr lang="en-US" altLang="ko-KR" sz="1200" dirty="0"/>
              <a:t>        'year': [2012, 2012, 2013, 2014, 2014], </a:t>
            </a:r>
          </a:p>
          <a:p>
            <a:r>
              <a:rPr lang="en-US" altLang="ko-KR" sz="1200" dirty="0"/>
              <a:t>        'reports': [4, 24, 31, 2, 3],</a:t>
            </a:r>
          </a:p>
          <a:p>
            <a:r>
              <a:rPr lang="en-US" altLang="ko-KR" sz="1200" dirty="0"/>
              <a:t>        'coverage': [25, 94, 57, 62, 70]}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(data, index = ['</a:t>
            </a:r>
            <a:r>
              <a:rPr lang="en-US" altLang="ko-KR" sz="1200" dirty="0" err="1"/>
              <a:t>Cochice</a:t>
            </a:r>
            <a:r>
              <a:rPr lang="en-US" altLang="ko-KR" sz="1200" dirty="0"/>
              <a:t>', 'Pima', 'Santa Cruz', 'Maricopa', 'Yuma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capitalizer = lambda x: </a:t>
            </a:r>
            <a:r>
              <a:rPr lang="en-US" altLang="ko-KR" sz="1200" dirty="0" err="1"/>
              <a:t>x.upper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['name'].apply(capitalizer))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4869160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/>
              <a:t>  </a:t>
            </a:r>
            <a:r>
              <a:rPr lang="en-US" altLang="ko-KR" sz="1000" dirty="0" err="1"/>
              <a:t>Cochice</a:t>
            </a:r>
            <a:r>
              <a:rPr lang="en-US" altLang="ko-KR" sz="1000" dirty="0"/>
              <a:t>       JASON</a:t>
            </a:r>
          </a:p>
          <a:p>
            <a:r>
              <a:rPr lang="en-US" altLang="ko-KR" sz="1000" dirty="0"/>
              <a:t>Pima          MOLLY</a:t>
            </a:r>
          </a:p>
          <a:p>
            <a:r>
              <a:rPr lang="en-US" altLang="ko-KR" sz="1000" dirty="0"/>
              <a:t>Santa Cruz     TINA</a:t>
            </a:r>
          </a:p>
          <a:p>
            <a:r>
              <a:rPr lang="en-US" altLang="ko-KR" sz="1000" dirty="0"/>
              <a:t>Maricopa       JAKE</a:t>
            </a:r>
          </a:p>
          <a:p>
            <a:r>
              <a:rPr lang="en-US" altLang="ko-KR" sz="1000" dirty="0"/>
              <a:t>Yuma            AMY</a:t>
            </a:r>
          </a:p>
          <a:p>
            <a:r>
              <a:rPr lang="en-US" altLang="ko-KR" sz="1000" dirty="0"/>
              <a:t>Name: name,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object</a:t>
            </a:r>
          </a:p>
        </p:txBody>
      </p:sp>
    </p:spTree>
    <p:extLst>
      <p:ext uri="{BB962C8B-B14F-4D97-AF65-F5344CB8AC3E}">
        <p14:creationId xmlns:p14="http://schemas.microsoft.com/office/powerpoint/2010/main" val="10778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9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Name </a:t>
            </a:r>
            <a:r>
              <a:rPr lang="ko-KR" altLang="en-US" dirty="0" smtClean="0"/>
              <a:t>칼럼에 </a:t>
            </a:r>
            <a:r>
              <a:rPr lang="en-US" altLang="ko-KR" dirty="0" smtClean="0"/>
              <a:t>map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적용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문자열로 저장된 칼럼에 대해 소문자를 대문자로 전환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data = {'name': ['Jason', 'Molly', 'Tina', 'Jake', 'Amy'], </a:t>
            </a:r>
          </a:p>
          <a:p>
            <a:r>
              <a:rPr lang="en-US" altLang="ko-KR" sz="1200" dirty="0"/>
              <a:t>        'year': [2012, 2012, 2013, 2014, 2014], </a:t>
            </a:r>
          </a:p>
          <a:p>
            <a:r>
              <a:rPr lang="en-US" altLang="ko-KR" sz="1200" dirty="0"/>
              <a:t>        'reports': [4, 24, 31, 2, 3],</a:t>
            </a:r>
          </a:p>
          <a:p>
            <a:r>
              <a:rPr lang="en-US" altLang="ko-KR" sz="1200" dirty="0"/>
              <a:t>        'coverage': [25, 94, 57, 62, 70]}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(data, index = ['</a:t>
            </a:r>
            <a:r>
              <a:rPr lang="en-US" altLang="ko-KR" sz="1200" dirty="0" err="1"/>
              <a:t>Cochice</a:t>
            </a:r>
            <a:r>
              <a:rPr lang="en-US" altLang="ko-KR" sz="1200" dirty="0"/>
              <a:t>', 'Pima', 'Santa Cruz', 'Maricopa', 'Yuma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capitalizer = lambda x: </a:t>
            </a:r>
            <a:r>
              <a:rPr lang="en-US" altLang="ko-KR" sz="1200" dirty="0" err="1"/>
              <a:t>x.upper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['name'].map(capitalizer))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4869160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/>
              <a:t>  </a:t>
            </a:r>
            <a:r>
              <a:rPr lang="en-US" altLang="ko-KR" sz="1000" dirty="0" err="1"/>
              <a:t>Cochice</a:t>
            </a:r>
            <a:r>
              <a:rPr lang="en-US" altLang="ko-KR" sz="1000" dirty="0"/>
              <a:t>       JASON</a:t>
            </a:r>
          </a:p>
          <a:p>
            <a:r>
              <a:rPr lang="en-US" altLang="ko-KR" sz="1000" dirty="0"/>
              <a:t>Pima          MOLLY</a:t>
            </a:r>
          </a:p>
          <a:p>
            <a:r>
              <a:rPr lang="en-US" altLang="ko-KR" sz="1000" dirty="0"/>
              <a:t>Santa Cruz     TINA</a:t>
            </a:r>
          </a:p>
          <a:p>
            <a:r>
              <a:rPr lang="en-US" altLang="ko-KR" sz="1000" dirty="0"/>
              <a:t>Maricopa       JAKE</a:t>
            </a:r>
          </a:p>
          <a:p>
            <a:r>
              <a:rPr lang="en-US" altLang="ko-KR" sz="1000" dirty="0"/>
              <a:t>Yuma            AMY</a:t>
            </a:r>
          </a:p>
          <a:p>
            <a:r>
              <a:rPr lang="en-US" altLang="ko-KR" sz="1000" dirty="0"/>
              <a:t>Name: name,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object</a:t>
            </a:r>
          </a:p>
        </p:txBody>
      </p:sp>
    </p:spTree>
    <p:extLst>
      <p:ext uri="{BB962C8B-B14F-4D97-AF65-F5344CB8AC3E}">
        <p14:creationId xmlns:p14="http://schemas.microsoft.com/office/powerpoint/2010/main" val="66740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 err="1" smtClean="0"/>
              <a:t>Dataframe</a:t>
            </a:r>
            <a:r>
              <a:rPr lang="en-US" altLang="ko-KR" sz="5400" dirty="0" smtClean="0"/>
              <a:t> </a:t>
            </a:r>
            <a:r>
              <a:rPr lang="en-US" altLang="ko-KR" sz="5400" dirty="0"/>
              <a:t/>
            </a:r>
            <a:br>
              <a:rPr lang="en-US" altLang="ko-KR" sz="5400" dirty="0"/>
            </a:br>
            <a:r>
              <a:rPr lang="en-US" altLang="ko-KR" sz="5400" dirty="0" err="1" smtClean="0"/>
              <a:t>applymap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ko-KR" altLang="en-US" sz="5400" dirty="0" err="1" smtClean="0"/>
              <a:t>메소드</a:t>
            </a:r>
            <a:r>
              <a:rPr lang="ko-KR" altLang="en-US" sz="5400" dirty="0" smtClean="0"/>
              <a:t> 적용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7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4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Data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dict</a:t>
            </a:r>
            <a:r>
              <a:rPr lang="ko-KR" altLang="en-US" dirty="0" smtClean="0"/>
              <a:t>으로 칼럼정보를 넣고 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행에 대한 정보를 넣고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data = {'name': ['Jason', 'Molly', 'Tina', 'Jake', 'Amy'], </a:t>
            </a:r>
          </a:p>
          <a:p>
            <a:r>
              <a:rPr lang="en-US" altLang="ko-KR" sz="1200" dirty="0"/>
              <a:t>        'year': [2012, 2012, 2013, 2014, 2014], </a:t>
            </a:r>
          </a:p>
          <a:p>
            <a:r>
              <a:rPr lang="en-US" altLang="ko-KR" sz="1200" dirty="0"/>
              <a:t>        'reports': [4, 24, 31, 2, 3],</a:t>
            </a:r>
          </a:p>
          <a:p>
            <a:r>
              <a:rPr lang="en-US" altLang="ko-KR" sz="1200" dirty="0"/>
              <a:t>        'coverage': [25, 94, 57, 62, 70]}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(data, index = ['</a:t>
            </a:r>
            <a:r>
              <a:rPr lang="en-US" altLang="ko-KR" sz="1200" dirty="0" err="1"/>
              <a:t>Cochice</a:t>
            </a:r>
            <a:r>
              <a:rPr lang="en-US" altLang="ko-KR" sz="1200" dirty="0"/>
              <a:t>', 'Pima', 'Santa Cruz', 'Maricopa', 'Yuma'])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4869160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/>
              <a:t>  coverage   name  reports  year</a:t>
            </a:r>
          </a:p>
          <a:p>
            <a:r>
              <a:rPr lang="en-US" altLang="ko-KR" sz="1000" dirty="0" err="1"/>
              <a:t>Cochice</a:t>
            </a:r>
            <a:r>
              <a:rPr lang="en-US" altLang="ko-KR" sz="1000" dirty="0"/>
              <a:t>           25  Jason        4  2012</a:t>
            </a:r>
          </a:p>
          <a:p>
            <a:r>
              <a:rPr lang="en-US" altLang="ko-KR" sz="1000" dirty="0"/>
              <a:t>Pima              94  Molly       24  2012</a:t>
            </a:r>
          </a:p>
          <a:p>
            <a:r>
              <a:rPr lang="en-US" altLang="ko-KR" sz="1000" dirty="0"/>
              <a:t>Santa Cruz        57   Tina       31  2013</a:t>
            </a:r>
          </a:p>
          <a:p>
            <a:r>
              <a:rPr lang="en-US" altLang="ko-KR" sz="1000" dirty="0"/>
              <a:t>Maricopa          62   Jake        2  2014</a:t>
            </a:r>
          </a:p>
          <a:p>
            <a:r>
              <a:rPr lang="en-US" altLang="ko-KR" sz="1000" dirty="0"/>
              <a:t>Yuma              70    Amy        3  2014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170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describe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88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drop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2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Name </a:t>
            </a:r>
            <a:r>
              <a:rPr lang="ko-KR" altLang="en-US" dirty="0" smtClean="0"/>
              <a:t>칼럼을</a:t>
            </a:r>
            <a:r>
              <a:rPr lang="en-US" altLang="ko-KR" dirty="0" smtClean="0"/>
              <a:t> drop </a:t>
            </a:r>
            <a:r>
              <a:rPr lang="ko-KR" altLang="en-US" dirty="0" smtClean="0"/>
              <a:t>삭제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문자열 칼럼인 </a:t>
            </a:r>
            <a:r>
              <a:rPr lang="en-US" altLang="ko-KR" dirty="0" smtClean="0"/>
              <a:t>name, axis =1(</a:t>
            </a:r>
            <a:r>
              <a:rPr lang="ko-KR" altLang="en-US" dirty="0" smtClean="0"/>
              <a:t>칼럼 축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data = {'name': ['Jason', 'Molly', 'Tina', 'Jake', 'Amy'], </a:t>
            </a:r>
          </a:p>
          <a:p>
            <a:r>
              <a:rPr lang="en-US" altLang="ko-KR" sz="1200" dirty="0"/>
              <a:t>        'year': [2012, 2012, 2013, 2014, 2014], </a:t>
            </a:r>
          </a:p>
          <a:p>
            <a:r>
              <a:rPr lang="en-US" altLang="ko-KR" sz="1200" dirty="0"/>
              <a:t>        'reports': [4, 24, 31, 2, 3],</a:t>
            </a:r>
          </a:p>
          <a:p>
            <a:r>
              <a:rPr lang="en-US" altLang="ko-KR" sz="1200" dirty="0"/>
              <a:t>        'coverage': [25, 94, 57, 62, 70]}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(data, index = ['</a:t>
            </a:r>
            <a:r>
              <a:rPr lang="en-US" altLang="ko-KR" sz="1200" dirty="0" err="1"/>
              <a:t>Cochice</a:t>
            </a:r>
            <a:r>
              <a:rPr lang="en-US" altLang="ko-KR" sz="1200" dirty="0"/>
              <a:t>', 'Pima', 'Santa Cruz', 'Maricopa', 'Yuma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df1 = </a:t>
            </a:r>
            <a:r>
              <a:rPr lang="en-US" altLang="ko-KR" sz="1200" dirty="0" err="1"/>
              <a:t>df.drop</a:t>
            </a:r>
            <a:r>
              <a:rPr lang="en-US" altLang="ko-KR" sz="1200" dirty="0"/>
              <a:t>('name', axis=1)</a:t>
            </a:r>
          </a:p>
          <a:p>
            <a:r>
              <a:rPr lang="en-US" altLang="ko-KR" sz="1200" dirty="0"/>
              <a:t>print(df1)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4869160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 coverage  reports  year</a:t>
            </a:r>
          </a:p>
          <a:p>
            <a:r>
              <a:rPr lang="pt-BR" altLang="ko-KR" sz="1000" dirty="0"/>
              <a:t>Cochice           25        4  2012</a:t>
            </a:r>
          </a:p>
          <a:p>
            <a:r>
              <a:rPr lang="pt-BR" altLang="ko-KR" sz="1000" dirty="0"/>
              <a:t>Pima              94       24  2012</a:t>
            </a:r>
          </a:p>
          <a:p>
            <a:r>
              <a:rPr lang="pt-BR" altLang="ko-KR" sz="1000" dirty="0"/>
              <a:t>Santa Cruz        57       31  2013</a:t>
            </a:r>
          </a:p>
          <a:p>
            <a:r>
              <a:rPr lang="pt-BR" altLang="ko-KR" sz="1000" dirty="0"/>
              <a:t>Maricopa          62        2  2014</a:t>
            </a:r>
          </a:p>
          <a:p>
            <a:r>
              <a:rPr lang="pt-BR" altLang="ko-KR" sz="1000" dirty="0"/>
              <a:t>Yuma              70        3  2014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2187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applymap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3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모든 칼럼에 대해 함수 적용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문자열 칼럼은 </a:t>
            </a:r>
            <a:r>
              <a:rPr lang="ko-KR" altLang="en-US" dirty="0" err="1" smtClean="0"/>
              <a:t>변경없이</a:t>
            </a:r>
            <a:r>
              <a:rPr lang="ko-KR" altLang="en-US" dirty="0" smtClean="0"/>
              <a:t> 숫자타입일 경우는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을 곱셈함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780928"/>
            <a:ext cx="3744416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data = {'name': ['Jason', 'Molly', 'Tina', 'Jake', 'Amy'], </a:t>
            </a:r>
          </a:p>
          <a:p>
            <a:r>
              <a:rPr lang="en-US" altLang="ko-KR" sz="1200" dirty="0"/>
              <a:t>        'year': [2012, 2012, 2013, 2014, 2014], </a:t>
            </a:r>
          </a:p>
          <a:p>
            <a:r>
              <a:rPr lang="en-US" altLang="ko-KR" sz="1200" dirty="0"/>
              <a:t>        'reports': [4, 24, 31, 2, 3],</a:t>
            </a:r>
          </a:p>
          <a:p>
            <a:r>
              <a:rPr lang="en-US" altLang="ko-KR" sz="1200" dirty="0"/>
              <a:t>        'coverage': [25, 94, 57, 62, 70]}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(data, index = ['</a:t>
            </a:r>
            <a:r>
              <a:rPr lang="en-US" altLang="ko-KR" sz="1200" dirty="0" err="1"/>
              <a:t>Cochice</a:t>
            </a:r>
            <a:r>
              <a:rPr lang="en-US" altLang="ko-KR" sz="1200" dirty="0"/>
              <a:t>', 'Pima', 'Santa Cruz', 'Maricopa', 'Yuma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times100(x):</a:t>
            </a:r>
          </a:p>
          <a:p>
            <a:r>
              <a:rPr lang="en-US" altLang="ko-KR" sz="1200" dirty="0"/>
              <a:t>    if type(x) is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        return x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elif</a:t>
            </a:r>
            <a:r>
              <a:rPr lang="en-US" altLang="ko-KR" sz="1200" dirty="0"/>
              <a:t> x:</a:t>
            </a:r>
          </a:p>
          <a:p>
            <a:r>
              <a:rPr lang="en-US" altLang="ko-KR" sz="1200" dirty="0"/>
              <a:t>        return 100 * x</a:t>
            </a:r>
          </a:p>
          <a:p>
            <a:r>
              <a:rPr lang="en-US" altLang="ko-KR" sz="1200" dirty="0"/>
              <a:t>    else:</a:t>
            </a:r>
          </a:p>
          <a:p>
            <a:r>
              <a:rPr lang="en-US" altLang="ko-KR" sz="1200" dirty="0"/>
              <a:t>        return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df.applymap</a:t>
            </a:r>
            <a:r>
              <a:rPr lang="en-US" altLang="ko-KR" sz="1200" dirty="0" smtClean="0"/>
              <a:t>(times100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4869160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  </a:t>
            </a:r>
            <a:r>
              <a:rPr lang="en-US" altLang="ko-KR" sz="1000" dirty="0"/>
              <a:t>  coverage   name  reports    year</a:t>
            </a:r>
          </a:p>
          <a:p>
            <a:r>
              <a:rPr lang="en-US" altLang="ko-KR" sz="1000" dirty="0"/>
              <a:t>0      2500  Jason      400  201200</a:t>
            </a:r>
          </a:p>
          <a:p>
            <a:r>
              <a:rPr lang="en-US" altLang="ko-KR" sz="1000" dirty="0"/>
              <a:t>1      9400  Molly     2400  201200</a:t>
            </a:r>
          </a:p>
          <a:p>
            <a:r>
              <a:rPr lang="en-US" altLang="ko-KR" sz="1000" dirty="0"/>
              <a:t>2      5700   Tina     3100  201300</a:t>
            </a:r>
          </a:p>
          <a:p>
            <a:r>
              <a:rPr lang="en-US" altLang="ko-KR" sz="1000" dirty="0"/>
              <a:t>3      6200   Jake      200  201400</a:t>
            </a:r>
          </a:p>
          <a:p>
            <a:r>
              <a:rPr lang="en-US" altLang="ko-KR" sz="1000" dirty="0"/>
              <a:t>4      7000    Amy      300  201400</a:t>
            </a:r>
          </a:p>
        </p:txBody>
      </p:sp>
    </p:spTree>
    <p:extLst>
      <p:ext uri="{BB962C8B-B14F-4D97-AF65-F5344CB8AC3E}">
        <p14:creationId xmlns:p14="http://schemas.microsoft.com/office/powerpoint/2010/main" val="281447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SeriesGroupby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smtClean="0"/>
              <a:t>클래스와 </a:t>
            </a:r>
            <a:r>
              <a:rPr lang="en-US" altLang="ko-KR" dirty="0" err="1" smtClean="0"/>
              <a:t>groupby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ko-KR" altLang="en-US" dirty="0" err="1" smtClean="0"/>
              <a:t>파라미터도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Series</a:t>
            </a:r>
            <a:r>
              <a:rPr lang="ko-KR" altLang="en-US" dirty="0" smtClean="0"/>
              <a:t>클래스로 처리해야 </a:t>
            </a:r>
            <a:r>
              <a:rPr lang="en-US" altLang="ko-KR" dirty="0" err="1" smtClean="0"/>
              <a:t>SeriesGroupby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 정보 조회가 가능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 as np</a:t>
            </a:r>
          </a:p>
          <a:p>
            <a:endParaRPr lang="en-US" altLang="ko-KR" sz="1200" dirty="0"/>
          </a:p>
          <a:p>
            <a:r>
              <a:rPr lang="en-US" altLang="ko-KR" sz="1200" dirty="0" err="1" smtClean="0"/>
              <a:t>df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(30).reshape(5,6))</a:t>
            </a:r>
          </a:p>
          <a:p>
            <a:r>
              <a:rPr lang="en-US" altLang="ko-KR" sz="1200" dirty="0"/>
              <a:t>df1[0] = ['A','B','B','C','C']</a:t>
            </a:r>
          </a:p>
          <a:p>
            <a:r>
              <a:rPr lang="en-US" altLang="ko-KR" sz="1200" dirty="0"/>
              <a:t>df1[1] = ['1','2','2','3','3</a:t>
            </a:r>
            <a:r>
              <a:rPr lang="en-US" altLang="ko-KR" sz="1200" dirty="0" smtClean="0"/>
              <a:t>']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print(" series  ", type(df1[2].</a:t>
            </a:r>
            <a:r>
              <a:rPr lang="en-US" altLang="ko-KR" sz="1200" dirty="0" err="1"/>
              <a:t>groupby</a:t>
            </a:r>
            <a:r>
              <a:rPr lang="en-US" altLang="ko-KR" sz="1200" dirty="0"/>
              <a:t>(df1[0])))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print(df1[2].</a:t>
            </a:r>
            <a:r>
              <a:rPr lang="en-US" altLang="ko-KR" sz="1200" dirty="0" err="1"/>
              <a:t>groupby</a:t>
            </a:r>
            <a:r>
              <a:rPr lang="en-US" altLang="ko-KR" sz="1200" dirty="0"/>
              <a:t>(df1[0]).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print(df1[2].</a:t>
            </a:r>
            <a:r>
              <a:rPr lang="en-US" altLang="ko-KR" sz="1200" dirty="0" err="1"/>
              <a:t>groupby</a:t>
            </a:r>
            <a:r>
              <a:rPr lang="en-US" altLang="ko-KR" sz="1200" dirty="0"/>
              <a:t>(df1[0]).mean())</a:t>
            </a:r>
          </a:p>
          <a:p>
            <a:r>
              <a:rPr lang="en-US" altLang="ko-KR" sz="1200" dirty="0"/>
              <a:t>print(df1[2].</a:t>
            </a:r>
            <a:r>
              <a:rPr lang="en-US" altLang="ko-KR" sz="1200" dirty="0" err="1"/>
              <a:t>groupby</a:t>
            </a:r>
            <a:r>
              <a:rPr lang="en-US" altLang="ko-KR" sz="1200" dirty="0"/>
              <a:t>(df1[0]).size())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51512" y="3472142"/>
            <a:ext cx="439248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(' series  ', &lt;class '</a:t>
            </a:r>
            <a:r>
              <a:rPr lang="en-US" altLang="ko-KR" sz="800" dirty="0" err="1"/>
              <a:t>pandas.core.groupby.SeriesGroupBy</a:t>
            </a:r>
            <a:r>
              <a:rPr lang="en-US" altLang="ko-KR" sz="800" dirty="0"/>
              <a:t>'&gt;)</a:t>
            </a:r>
          </a:p>
          <a:p>
            <a:r>
              <a:rPr lang="en-US" altLang="ko-KR" sz="800" dirty="0"/>
              <a:t>0     2</a:t>
            </a:r>
          </a:p>
          <a:p>
            <a:r>
              <a:rPr lang="en-US" altLang="ko-KR" sz="800" dirty="0"/>
              <a:t>1     8</a:t>
            </a:r>
          </a:p>
          <a:p>
            <a:r>
              <a:rPr lang="en-US" altLang="ko-KR" sz="800" dirty="0"/>
              <a:t>2    14</a:t>
            </a:r>
          </a:p>
          <a:p>
            <a:r>
              <a:rPr lang="en-US" altLang="ko-KR" sz="800" dirty="0"/>
              <a:t>3    20</a:t>
            </a:r>
          </a:p>
          <a:p>
            <a:r>
              <a:rPr lang="en-US" altLang="ko-KR" sz="800" dirty="0"/>
              <a:t>4    26</a:t>
            </a:r>
          </a:p>
          <a:p>
            <a:r>
              <a:rPr lang="en-US" altLang="ko-KR" sz="800" dirty="0"/>
              <a:t>Name: 2, </a:t>
            </a:r>
            <a:r>
              <a:rPr lang="en-US" altLang="ko-KR" sz="800" dirty="0" err="1"/>
              <a:t>dtype</a:t>
            </a:r>
            <a:r>
              <a:rPr lang="en-US" altLang="ko-KR" sz="800" dirty="0"/>
              <a:t>: int32</a:t>
            </a:r>
          </a:p>
          <a:p>
            <a:r>
              <a:rPr lang="en-US" altLang="ko-KR" sz="800" dirty="0"/>
              <a:t>0</a:t>
            </a:r>
          </a:p>
          <a:p>
            <a:r>
              <a:rPr lang="en-US" altLang="ko-KR" sz="800" dirty="0"/>
              <a:t>A     2</a:t>
            </a:r>
          </a:p>
          <a:p>
            <a:r>
              <a:rPr lang="en-US" altLang="ko-KR" sz="800" dirty="0"/>
              <a:t>B    11</a:t>
            </a:r>
          </a:p>
          <a:p>
            <a:r>
              <a:rPr lang="en-US" altLang="ko-KR" sz="800" dirty="0"/>
              <a:t>C    23</a:t>
            </a:r>
          </a:p>
          <a:p>
            <a:r>
              <a:rPr lang="en-US" altLang="ko-KR" sz="800" dirty="0"/>
              <a:t>Name: 2, </a:t>
            </a:r>
            <a:r>
              <a:rPr lang="en-US" altLang="ko-KR" sz="800" dirty="0" err="1"/>
              <a:t>dtype</a:t>
            </a:r>
            <a:r>
              <a:rPr lang="en-US" altLang="ko-KR" sz="800" dirty="0"/>
              <a:t>: int32</a:t>
            </a:r>
          </a:p>
          <a:p>
            <a:r>
              <a:rPr lang="en-US" altLang="ko-KR" sz="800" dirty="0"/>
              <a:t>0</a:t>
            </a:r>
          </a:p>
          <a:p>
            <a:r>
              <a:rPr lang="en-US" altLang="ko-KR" sz="800" dirty="0"/>
              <a:t>A    1</a:t>
            </a:r>
          </a:p>
          <a:p>
            <a:r>
              <a:rPr lang="en-US" altLang="ko-KR" sz="800" dirty="0"/>
              <a:t>B    2</a:t>
            </a:r>
          </a:p>
          <a:p>
            <a:r>
              <a:rPr lang="en-US" altLang="ko-KR" sz="800" dirty="0"/>
              <a:t>C    2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404515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문을 통한 내부 조회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6317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SeriesGroupby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객체도 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이므로 행이 </a:t>
            </a:r>
            <a:r>
              <a:rPr lang="en-US" altLang="ko-KR" dirty="0" smtClean="0"/>
              <a:t>name, </a:t>
            </a:r>
            <a:r>
              <a:rPr lang="ko-KR" altLang="en-US" dirty="0" smtClean="0"/>
              <a:t>데이터가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으로 출력됨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 as np</a:t>
            </a:r>
          </a:p>
          <a:p>
            <a:endParaRPr lang="en-US" altLang="ko-KR" sz="1200" dirty="0"/>
          </a:p>
          <a:p>
            <a:r>
              <a:rPr lang="en-US" altLang="ko-KR" sz="1200" dirty="0" err="1" smtClean="0"/>
              <a:t>df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(30).reshape(5,6))</a:t>
            </a:r>
          </a:p>
          <a:p>
            <a:r>
              <a:rPr lang="en-US" altLang="ko-KR" sz="1200" dirty="0"/>
              <a:t>df1[0] = ['A','B','B','C','C']</a:t>
            </a:r>
          </a:p>
          <a:p>
            <a:r>
              <a:rPr lang="en-US" altLang="ko-KR" sz="1200" dirty="0"/>
              <a:t>df1[1] = ['1','2','2','3','3</a:t>
            </a:r>
            <a:r>
              <a:rPr lang="en-US" altLang="ko-KR" sz="1200" dirty="0" smtClean="0"/>
              <a:t>']</a:t>
            </a:r>
          </a:p>
          <a:p>
            <a:endParaRPr lang="en-US" altLang="ko-KR" sz="1200" dirty="0"/>
          </a:p>
          <a:p>
            <a:r>
              <a:rPr lang="en-US" altLang="ko-KR" sz="1200" dirty="0"/>
              <a:t>for name, group in df1[2].</a:t>
            </a:r>
            <a:r>
              <a:rPr lang="en-US" altLang="ko-KR" sz="1200" dirty="0" err="1"/>
              <a:t>groupby</a:t>
            </a:r>
            <a:r>
              <a:rPr lang="en-US" altLang="ko-KR" sz="1200" dirty="0"/>
              <a:t>(df1[0]): </a:t>
            </a:r>
          </a:p>
          <a:p>
            <a:r>
              <a:rPr lang="en-US" altLang="ko-KR" sz="1200" dirty="0"/>
              <a:t>    # print the name of the regiment</a:t>
            </a:r>
          </a:p>
          <a:p>
            <a:r>
              <a:rPr lang="en-US" altLang="ko-KR" sz="1200" dirty="0"/>
              <a:t>    print(name)</a:t>
            </a:r>
          </a:p>
          <a:p>
            <a:r>
              <a:rPr lang="en-US" altLang="ko-KR" sz="1200" dirty="0"/>
              <a:t>    # print the data of that regiment</a:t>
            </a:r>
          </a:p>
          <a:p>
            <a:r>
              <a:rPr lang="en-US" altLang="ko-KR" sz="1200" dirty="0"/>
              <a:t>    print(group)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32" y="4437112"/>
            <a:ext cx="43924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A</a:t>
            </a:r>
          </a:p>
          <a:p>
            <a:r>
              <a:rPr lang="en-US" altLang="ko-KR" sz="800" dirty="0"/>
              <a:t>0    2</a:t>
            </a:r>
          </a:p>
          <a:p>
            <a:r>
              <a:rPr lang="en-US" altLang="ko-KR" sz="800" dirty="0"/>
              <a:t>Name: 2, </a:t>
            </a:r>
            <a:r>
              <a:rPr lang="en-US" altLang="ko-KR" sz="800" dirty="0" err="1"/>
              <a:t>dtype</a:t>
            </a:r>
            <a:r>
              <a:rPr lang="en-US" altLang="ko-KR" sz="800" dirty="0"/>
              <a:t>: int32</a:t>
            </a:r>
          </a:p>
          <a:p>
            <a:r>
              <a:rPr lang="en-US" altLang="ko-KR" sz="800" dirty="0"/>
              <a:t>B</a:t>
            </a:r>
          </a:p>
          <a:p>
            <a:r>
              <a:rPr lang="en-US" altLang="ko-KR" sz="800" dirty="0"/>
              <a:t>1     8</a:t>
            </a:r>
          </a:p>
          <a:p>
            <a:r>
              <a:rPr lang="en-US" altLang="ko-KR" sz="800" dirty="0"/>
              <a:t>2    14</a:t>
            </a:r>
          </a:p>
          <a:p>
            <a:r>
              <a:rPr lang="en-US" altLang="ko-KR" sz="800" dirty="0"/>
              <a:t>Name: 2, </a:t>
            </a:r>
            <a:r>
              <a:rPr lang="en-US" altLang="ko-KR" sz="800" dirty="0" err="1"/>
              <a:t>dtype</a:t>
            </a:r>
            <a:r>
              <a:rPr lang="en-US" altLang="ko-KR" sz="800" dirty="0"/>
              <a:t>: int32</a:t>
            </a:r>
          </a:p>
          <a:p>
            <a:r>
              <a:rPr lang="en-US" altLang="ko-KR" sz="800" dirty="0"/>
              <a:t>C</a:t>
            </a:r>
          </a:p>
          <a:p>
            <a:r>
              <a:rPr lang="en-US" altLang="ko-KR" sz="800" dirty="0"/>
              <a:t>3    20</a:t>
            </a:r>
          </a:p>
          <a:p>
            <a:r>
              <a:rPr lang="en-US" altLang="ko-KR" sz="800" dirty="0"/>
              <a:t>4    26</a:t>
            </a:r>
          </a:p>
          <a:p>
            <a:r>
              <a:rPr lang="en-US" altLang="ko-KR" sz="800" dirty="0"/>
              <a:t>Name: 2, </a:t>
            </a:r>
            <a:r>
              <a:rPr lang="en-US" altLang="ko-KR" sz="800" dirty="0" err="1"/>
              <a:t>dtype</a:t>
            </a:r>
            <a:r>
              <a:rPr lang="en-US" altLang="ko-KR" sz="800" dirty="0"/>
              <a:t>: int32</a:t>
            </a:r>
          </a:p>
        </p:txBody>
      </p:sp>
    </p:spTree>
    <p:extLst>
      <p:ext uri="{BB962C8B-B14F-4D97-AF65-F5344CB8AC3E}">
        <p14:creationId xmlns:p14="http://schemas.microsoft.com/office/powerpoint/2010/main" val="6633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DataFrame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88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DataFrameGroupby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6317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DF</a:t>
            </a:r>
            <a:r>
              <a:rPr lang="ko-KR" altLang="en-US" dirty="0" smtClean="0"/>
              <a:t>클래스와 </a:t>
            </a:r>
            <a:r>
              <a:rPr lang="en-US" altLang="ko-KR" dirty="0" err="1"/>
              <a:t>groupby</a:t>
            </a:r>
            <a:r>
              <a:rPr lang="en-US" altLang="ko-KR" dirty="0"/>
              <a:t> </a:t>
            </a:r>
            <a:r>
              <a:rPr lang="ko-KR" altLang="en-US" dirty="0"/>
              <a:t>내의 </a:t>
            </a:r>
            <a:r>
              <a:rPr lang="ko-KR" altLang="en-US" dirty="0" err="1" smtClean="0"/>
              <a:t>파라미터도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DF</a:t>
            </a:r>
            <a:r>
              <a:rPr lang="ko-KR" altLang="en-US" dirty="0" smtClean="0"/>
              <a:t>클래스로 </a:t>
            </a:r>
            <a:r>
              <a:rPr lang="ko-KR" altLang="en-US" dirty="0"/>
              <a:t>처리해야 </a:t>
            </a:r>
            <a:r>
              <a:rPr lang="en-US" altLang="ko-KR" dirty="0" err="1" smtClean="0"/>
              <a:t>DataFrameGroupby</a:t>
            </a:r>
            <a:r>
              <a:rPr lang="en-US" altLang="ko-KR" dirty="0" smtClean="0"/>
              <a:t> </a:t>
            </a:r>
            <a:r>
              <a:rPr lang="ko-KR" altLang="en-US" dirty="0"/>
              <a:t>에 대한  정보 조회가 가능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 as np</a:t>
            </a:r>
          </a:p>
          <a:p>
            <a:endParaRPr lang="en-US" altLang="ko-KR" sz="1200" dirty="0"/>
          </a:p>
          <a:p>
            <a:r>
              <a:rPr lang="en-US" altLang="ko-KR" sz="1200" dirty="0" err="1" smtClean="0"/>
              <a:t>df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(30).reshape(5,6))</a:t>
            </a:r>
          </a:p>
          <a:p>
            <a:r>
              <a:rPr lang="en-US" altLang="ko-KR" sz="1200" dirty="0"/>
              <a:t>df1[0] = ['A','B','B','C','C']</a:t>
            </a:r>
          </a:p>
          <a:p>
            <a:r>
              <a:rPr lang="en-US" altLang="ko-KR" sz="1200" dirty="0"/>
              <a:t>df1[1] = ['1','2','2','3','3']</a:t>
            </a:r>
          </a:p>
          <a:p>
            <a:r>
              <a:rPr lang="en-US" altLang="ko-KR" sz="1200" dirty="0"/>
              <a:t>print(df1.groupby([0,1]).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print(df1.groupby([0,1]).mean())</a:t>
            </a:r>
          </a:p>
          <a:p>
            <a:r>
              <a:rPr lang="en-US" altLang="ko-KR" sz="1200" dirty="0"/>
              <a:t>print(df1.groupby([0,1]).size())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51512" y="3472142"/>
            <a:ext cx="43924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0  1   2   3   4   5</a:t>
            </a:r>
          </a:p>
          <a:p>
            <a:r>
              <a:rPr lang="en-US" altLang="ko-KR" sz="800" dirty="0"/>
              <a:t>0  A  1   2   3   4   5</a:t>
            </a:r>
          </a:p>
          <a:p>
            <a:r>
              <a:rPr lang="en-US" altLang="ko-KR" sz="800" dirty="0"/>
              <a:t>1  B  2   8   9  10  11</a:t>
            </a:r>
          </a:p>
          <a:p>
            <a:r>
              <a:rPr lang="en-US" altLang="ko-KR" sz="800" dirty="0"/>
              <a:t>2  B  2  14  15  16  17</a:t>
            </a:r>
          </a:p>
          <a:p>
            <a:r>
              <a:rPr lang="en-US" altLang="ko-KR" sz="800" dirty="0"/>
              <a:t>3  C  3  20  21  22  23</a:t>
            </a:r>
          </a:p>
          <a:p>
            <a:r>
              <a:rPr lang="en-US" altLang="ko-KR" sz="800" dirty="0"/>
              <a:t>4  C  3  26  27  28  29</a:t>
            </a:r>
          </a:p>
          <a:p>
            <a:r>
              <a:rPr lang="en-US" altLang="ko-KR" sz="800" dirty="0"/>
              <a:t>      2   3   4   5</a:t>
            </a:r>
          </a:p>
          <a:p>
            <a:r>
              <a:rPr lang="en-US" altLang="ko-KR" sz="800" dirty="0"/>
              <a:t>0 1                </a:t>
            </a:r>
          </a:p>
          <a:p>
            <a:r>
              <a:rPr lang="en-US" altLang="ko-KR" sz="800" dirty="0"/>
              <a:t>A 1   2   3   4   5</a:t>
            </a:r>
          </a:p>
          <a:p>
            <a:r>
              <a:rPr lang="en-US" altLang="ko-KR" sz="800" dirty="0"/>
              <a:t>B 2  11  12  13  14</a:t>
            </a:r>
          </a:p>
          <a:p>
            <a:r>
              <a:rPr lang="en-US" altLang="ko-KR" sz="800" dirty="0"/>
              <a:t>C 3  23  24  25  26</a:t>
            </a:r>
          </a:p>
          <a:p>
            <a:r>
              <a:rPr lang="en-US" altLang="ko-KR" sz="800" dirty="0"/>
              <a:t>0  1</a:t>
            </a:r>
          </a:p>
          <a:p>
            <a:r>
              <a:rPr lang="en-US" altLang="ko-KR" sz="800" dirty="0"/>
              <a:t>A  1    1</a:t>
            </a:r>
          </a:p>
          <a:p>
            <a:r>
              <a:rPr lang="en-US" altLang="ko-KR" sz="800" dirty="0"/>
              <a:t>B  2    2</a:t>
            </a:r>
          </a:p>
          <a:p>
            <a:r>
              <a:rPr lang="en-US" altLang="ko-KR" sz="800" dirty="0"/>
              <a:t>C  3    2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967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68104</TotalTime>
  <Words>3415</Words>
  <Application>Microsoft Office PowerPoint</Application>
  <PresentationFormat>화면 슬라이드 쇼(4:3)</PresentationFormat>
  <Paragraphs>663</Paragraphs>
  <Slides>53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가을</vt:lpstr>
      <vt:lpstr>Pandas DataFrame (2차원) [2편]</vt:lpstr>
      <vt:lpstr>GroupBy 생성 class </vt:lpstr>
      <vt:lpstr>구조</vt:lpstr>
      <vt:lpstr>Groupby 메소드로 생성된 class </vt:lpstr>
      <vt:lpstr>describe</vt:lpstr>
      <vt:lpstr>SeriesGroupby </vt:lpstr>
      <vt:lpstr>For 문을 통한 내부 조회 </vt:lpstr>
      <vt:lpstr>DataFrame</vt:lpstr>
      <vt:lpstr>DataFrameGroupby </vt:lpstr>
      <vt:lpstr>For 문을 통한 내부 조회 </vt:lpstr>
      <vt:lpstr>Dataframe  describe 메소드</vt:lpstr>
      <vt:lpstr>describe</vt:lpstr>
      <vt:lpstr>DataFrame 전체 통계정보 조회</vt:lpstr>
      <vt:lpstr>DataFrame의 칼럼 통계조회</vt:lpstr>
      <vt:lpstr>Grouby에 대한 Describe </vt:lpstr>
      <vt:lpstr>Groupby에 대한 describe 확인</vt:lpstr>
      <vt:lpstr>Describe 속의 내부 값 확인 </vt:lpstr>
      <vt:lpstr>Describe내 값을 메소드로 확인</vt:lpstr>
      <vt:lpstr>Dataframe  groupby 메소드 적용</vt:lpstr>
      <vt:lpstr>Group by 사용 계산</vt:lpstr>
      <vt:lpstr>Dataframe 생성</vt:lpstr>
      <vt:lpstr>groupby 파라미터: 문자열</vt:lpstr>
      <vt:lpstr>groupby 파라미터 :df칼럼</vt:lpstr>
      <vt:lpstr>List로 전환</vt:lpstr>
      <vt:lpstr>Groupby 값을 list로 변환</vt:lpstr>
      <vt:lpstr>Groupby+ mean</vt:lpstr>
      <vt:lpstr>Groupby + mean</vt:lpstr>
      <vt:lpstr>Groupby + mean: 2개 그룹</vt:lpstr>
      <vt:lpstr>Dataframe  apply </vt:lpstr>
      <vt:lpstr>Apply 처리 특징</vt:lpstr>
      <vt:lpstr>Dataframe 모든 원소에 적용</vt:lpstr>
      <vt:lpstr>Dataframe 모든 원소에 적용</vt:lpstr>
      <vt:lpstr>사용자 함수 정의 후 계산</vt:lpstr>
      <vt:lpstr>Dataframe 생성</vt:lpstr>
      <vt:lpstr>사용자 함수 정의 확인</vt:lpstr>
      <vt:lpstr>사용자 함수로 산출</vt:lpstr>
      <vt:lpstr>Apply 사용 계산</vt:lpstr>
      <vt:lpstr>Dataframe 생성</vt:lpstr>
      <vt:lpstr>Dataframe apply 적용</vt:lpstr>
      <vt:lpstr>Dataframe  map 메소드 적용</vt:lpstr>
      <vt:lpstr>DataFrame 생성</vt:lpstr>
      <vt:lpstr>Dataframe 생성</vt:lpstr>
      <vt:lpstr>Apply 적용</vt:lpstr>
      <vt:lpstr>Name 칼럼에 apply 메소드 적용</vt:lpstr>
      <vt:lpstr>map 적용</vt:lpstr>
      <vt:lpstr>Name 칼럼에 map메소드 적용</vt:lpstr>
      <vt:lpstr>Dataframe  applymap 메소드 적용</vt:lpstr>
      <vt:lpstr>DataFrame 생성</vt:lpstr>
      <vt:lpstr>Dataframe 생성</vt:lpstr>
      <vt:lpstr>drop 적용</vt:lpstr>
      <vt:lpstr>Name 칼럼을 drop 삭제 </vt:lpstr>
      <vt:lpstr>applymap 적용</vt:lpstr>
      <vt:lpstr>모든 칼럼에 대해 함수 적용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991</cp:revision>
  <dcterms:created xsi:type="dcterms:W3CDTF">2015-12-01T07:34:30Z</dcterms:created>
  <dcterms:modified xsi:type="dcterms:W3CDTF">2016-04-25T08:23:42Z</dcterms:modified>
</cp:coreProperties>
</file>