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09"/>
  </p:notesMasterIdLst>
  <p:sldIdLst>
    <p:sldId id="1333" r:id="rId2"/>
    <p:sldId id="1440" r:id="rId3"/>
    <p:sldId id="1318" r:id="rId4"/>
    <p:sldId id="1314" r:id="rId5"/>
    <p:sldId id="1403" r:id="rId6"/>
    <p:sldId id="1484" r:id="rId7"/>
    <p:sldId id="1485" r:id="rId8"/>
    <p:sldId id="1332" r:id="rId9"/>
    <p:sldId id="1404" r:id="rId10"/>
    <p:sldId id="1414" r:id="rId11"/>
    <p:sldId id="1415" r:id="rId12"/>
    <p:sldId id="1472" r:id="rId13"/>
    <p:sldId id="1416" r:id="rId14"/>
    <p:sldId id="1417" r:id="rId15"/>
    <p:sldId id="1418" r:id="rId16"/>
    <p:sldId id="1419" r:id="rId17"/>
    <p:sldId id="1420" r:id="rId18"/>
    <p:sldId id="1421" r:id="rId19"/>
    <p:sldId id="1425" r:id="rId20"/>
    <p:sldId id="1426" r:id="rId21"/>
    <p:sldId id="1433" r:id="rId22"/>
    <p:sldId id="1434" r:id="rId23"/>
    <p:sldId id="1441" r:id="rId24"/>
    <p:sldId id="1443" r:id="rId25"/>
    <p:sldId id="1384" r:id="rId26"/>
    <p:sldId id="1386" r:id="rId27"/>
    <p:sldId id="1413" r:id="rId28"/>
    <p:sldId id="1444" r:id="rId29"/>
    <p:sldId id="1387" r:id="rId30"/>
    <p:sldId id="1448" r:id="rId31"/>
    <p:sldId id="1445" r:id="rId32"/>
    <p:sldId id="1449" r:id="rId33"/>
    <p:sldId id="1446" r:id="rId34"/>
    <p:sldId id="1447" r:id="rId35"/>
    <p:sldId id="1460" r:id="rId36"/>
    <p:sldId id="1450" r:id="rId37"/>
    <p:sldId id="1451" r:id="rId38"/>
    <p:sldId id="1452" r:id="rId39"/>
    <p:sldId id="1456" r:id="rId40"/>
    <p:sldId id="1457" r:id="rId41"/>
    <p:sldId id="1463" r:id="rId42"/>
    <p:sldId id="1464" r:id="rId43"/>
    <p:sldId id="1465" r:id="rId44"/>
    <p:sldId id="1486" r:id="rId45"/>
    <p:sldId id="1466" r:id="rId46"/>
    <p:sldId id="1467" r:id="rId47"/>
    <p:sldId id="1468" r:id="rId48"/>
    <p:sldId id="1469" r:id="rId49"/>
    <p:sldId id="1470" r:id="rId50"/>
    <p:sldId id="1471" r:id="rId51"/>
    <p:sldId id="1461" r:id="rId52"/>
    <p:sldId id="1453" r:id="rId53"/>
    <p:sldId id="1454" r:id="rId54"/>
    <p:sldId id="1455" r:id="rId55"/>
    <p:sldId id="1462" r:id="rId56"/>
    <p:sldId id="1458" r:id="rId57"/>
    <p:sldId id="1459" r:id="rId58"/>
    <p:sldId id="1442" r:id="rId59"/>
    <p:sldId id="1474" r:id="rId60"/>
    <p:sldId id="1475" r:id="rId61"/>
    <p:sldId id="1476" r:id="rId62"/>
    <p:sldId id="1477" r:id="rId63"/>
    <p:sldId id="1478" r:id="rId64"/>
    <p:sldId id="1479" r:id="rId65"/>
    <p:sldId id="1480" r:id="rId66"/>
    <p:sldId id="1481" r:id="rId67"/>
    <p:sldId id="1482" r:id="rId68"/>
    <p:sldId id="1483" r:id="rId69"/>
    <p:sldId id="1431" r:id="rId70"/>
    <p:sldId id="1473" r:id="rId71"/>
    <p:sldId id="1432" r:id="rId72"/>
    <p:sldId id="1436" r:id="rId73"/>
    <p:sldId id="1437" r:id="rId74"/>
    <p:sldId id="1438" r:id="rId75"/>
    <p:sldId id="1439" r:id="rId76"/>
    <p:sldId id="1422" r:id="rId77"/>
    <p:sldId id="1423" r:id="rId78"/>
    <p:sldId id="1424" r:id="rId79"/>
    <p:sldId id="1379" r:id="rId80"/>
    <p:sldId id="1400" r:id="rId81"/>
    <p:sldId id="1401" r:id="rId82"/>
    <p:sldId id="1402" r:id="rId83"/>
    <p:sldId id="1487" r:id="rId84"/>
    <p:sldId id="1490" r:id="rId85"/>
    <p:sldId id="1492" r:id="rId86"/>
    <p:sldId id="1493" r:id="rId87"/>
    <p:sldId id="1494" r:id="rId88"/>
    <p:sldId id="1504" r:id="rId89"/>
    <p:sldId id="1505" r:id="rId90"/>
    <p:sldId id="1508" r:id="rId91"/>
    <p:sldId id="1506" r:id="rId92"/>
    <p:sldId id="1507" r:id="rId93"/>
    <p:sldId id="1509" r:id="rId94"/>
    <p:sldId id="1510" r:id="rId95"/>
    <p:sldId id="1511" r:id="rId96"/>
    <p:sldId id="1513" r:id="rId97"/>
    <p:sldId id="1512" r:id="rId98"/>
    <p:sldId id="1516" r:id="rId99"/>
    <p:sldId id="1495" r:id="rId100"/>
    <p:sldId id="1496" r:id="rId101"/>
    <p:sldId id="1498" r:id="rId102"/>
    <p:sldId id="1497" r:id="rId103"/>
    <p:sldId id="1499" r:id="rId104"/>
    <p:sldId id="1500" r:id="rId105"/>
    <p:sldId id="1501" r:id="rId106"/>
    <p:sldId id="1503" r:id="rId107"/>
    <p:sldId id="1502" r:id="rId10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1" autoAdjust="0"/>
    <p:restoredTop sz="50094" autoAdjust="0"/>
  </p:normalViewPr>
  <p:slideViewPr>
    <p:cSldViewPr>
      <p:cViewPr>
        <p:scale>
          <a:sx n="83" d="100"/>
          <a:sy n="83" d="100"/>
        </p:scale>
        <p:origin x="-1723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 smtClean="0"/>
              <a:t>Pandas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err="1" smtClean="0"/>
              <a:t>DataFrame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7200" dirty="0" smtClean="0"/>
              <a:t>(2</a:t>
            </a:r>
            <a:r>
              <a:rPr lang="ko-KR" altLang="en-US" sz="7200" dirty="0" smtClean="0"/>
              <a:t>차원</a:t>
            </a:r>
            <a:r>
              <a:rPr lang="en-US" altLang="ko-KR" sz="7200" dirty="0" smtClean="0"/>
              <a:t>)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3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1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concat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8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행 </a:t>
            </a:r>
            <a:r>
              <a:rPr lang="ko-KR" altLang="en-US" dirty="0"/>
              <a:t>기준으로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행기준으로</a:t>
            </a:r>
            <a:r>
              <a:rPr lang="ko-KR" altLang="en-US" dirty="0" smtClean="0"/>
              <a:t> 두 객체를 연결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4392488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</a:t>
            </a:r>
            <a:r>
              <a:rPr lang="en-US" altLang="ko-KR" sz="1200" dirty="0" smtClean="0"/>
              <a:t>),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index</a:t>
            </a:r>
            <a:r>
              <a:rPr lang="en-US" altLang="ko-KR" sz="1200" dirty="0"/>
              <a:t>=['</a:t>
            </a:r>
            <a:r>
              <a:rPr lang="en-US" altLang="ko-KR" sz="1200" dirty="0" err="1"/>
              <a:t>a','b','c','d</a:t>
            </a:r>
            <a:r>
              <a:rPr lang="en-US" altLang="ko-KR" sz="1200" dirty="0" smtClean="0"/>
              <a:t>'],  </a:t>
            </a:r>
            <a:r>
              <a:rPr lang="en-US" altLang="ko-KR" sz="1200" dirty="0"/>
              <a:t>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               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pd.concat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df,df</a:t>
            </a:r>
            <a:r>
              <a:rPr lang="en-US" altLang="ko-KR" sz="1200" dirty="0"/>
              <a:t>]))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5086304"/>
            <a:ext cx="22322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pt-BR" altLang="ko-KR" sz="700" dirty="0"/>
              <a:t>f   g   h   i</a:t>
            </a:r>
          </a:p>
          <a:p>
            <a:r>
              <a:rPr lang="pt-BR" altLang="ko-KR" sz="700" dirty="0"/>
              <a:t>a   0   1   2   3</a:t>
            </a:r>
          </a:p>
          <a:p>
            <a:r>
              <a:rPr lang="pt-BR" altLang="ko-KR" sz="700" dirty="0"/>
              <a:t>b   4   5   6   7</a:t>
            </a:r>
          </a:p>
          <a:p>
            <a:r>
              <a:rPr lang="pt-BR" altLang="ko-KR" sz="700" dirty="0"/>
              <a:t>c   8   9  10  11</a:t>
            </a:r>
          </a:p>
          <a:p>
            <a:r>
              <a:rPr lang="pt-BR" altLang="ko-KR" sz="700" dirty="0"/>
              <a:t>d  12  13  14  15</a:t>
            </a:r>
          </a:p>
          <a:p>
            <a:r>
              <a:rPr lang="pt-BR" altLang="ko-KR" sz="700" dirty="0"/>
              <a:t>a   0   1   2   3</a:t>
            </a:r>
          </a:p>
          <a:p>
            <a:r>
              <a:rPr lang="pt-BR" altLang="ko-KR" sz="700" dirty="0"/>
              <a:t>b   4   5   6   7</a:t>
            </a:r>
          </a:p>
          <a:p>
            <a:r>
              <a:rPr lang="pt-BR" altLang="ko-KR" sz="700" dirty="0"/>
              <a:t>c   8   9  10  11</a:t>
            </a:r>
          </a:p>
          <a:p>
            <a:r>
              <a:rPr lang="pt-BR" altLang="ko-KR" sz="700" dirty="0"/>
              <a:t>d  12  13  14  15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27228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열 </a:t>
            </a:r>
            <a:r>
              <a:rPr lang="ko-KR" altLang="en-US" dirty="0" smtClean="0"/>
              <a:t>기준으로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열기준으로</a:t>
            </a:r>
            <a:r>
              <a:rPr lang="ko-KR" altLang="en-US" dirty="0" smtClean="0"/>
              <a:t> </a:t>
            </a:r>
            <a:r>
              <a:rPr lang="ko-KR" altLang="en-US" dirty="0"/>
              <a:t>두 객체를 연결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50405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pd.concat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df,df</a:t>
            </a:r>
            <a:r>
              <a:rPr lang="en-US" altLang="ko-KR" sz="1200" dirty="0"/>
              <a:t>],axis=1))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4797152"/>
            <a:ext cx="22322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700" dirty="0" smtClean="0"/>
              <a:t>f   </a:t>
            </a:r>
            <a:r>
              <a:rPr lang="pt-BR" altLang="ko-KR" sz="700" dirty="0"/>
              <a:t>g   h   i   f   g   h   i</a:t>
            </a:r>
          </a:p>
          <a:p>
            <a:r>
              <a:rPr lang="pt-BR" altLang="ko-KR" sz="700" dirty="0"/>
              <a:t>a   0   1   2   3   0   1   2   3</a:t>
            </a:r>
          </a:p>
          <a:p>
            <a:r>
              <a:rPr lang="pt-BR" altLang="ko-KR" sz="700" dirty="0"/>
              <a:t>b   4   5   6   7   4   5   6   7</a:t>
            </a:r>
          </a:p>
          <a:p>
            <a:r>
              <a:rPr lang="pt-BR" altLang="ko-KR" sz="700" dirty="0"/>
              <a:t>c   8   9  10  11   8   9  10  11</a:t>
            </a:r>
          </a:p>
          <a:p>
            <a:r>
              <a:rPr lang="pt-BR" altLang="ko-KR" sz="700" dirty="0"/>
              <a:t>d  12  13  14  15  12  13  14  15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27228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7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열의 값에 따라 병합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열기준으로</a:t>
            </a:r>
            <a:r>
              <a:rPr lang="ko-KR" altLang="en-US" dirty="0" smtClean="0"/>
              <a:t> </a:t>
            </a:r>
            <a:r>
              <a:rPr lang="ko-KR" altLang="en-US" dirty="0"/>
              <a:t>두 객체를 연결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50405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df,df,on</a:t>
            </a:r>
            <a:r>
              <a:rPr lang="en-US" altLang="ko-KR" sz="1200" dirty="0"/>
              <a:t>='f'))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4797152"/>
            <a:ext cx="22322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700" dirty="0"/>
              <a:t> f  g_x  h_x  i_x  g_y  h_y  i_y</a:t>
            </a:r>
          </a:p>
          <a:p>
            <a:r>
              <a:rPr lang="pt-BR" altLang="ko-KR" sz="700" dirty="0"/>
              <a:t>0   0    1    2    3    1    2    3</a:t>
            </a:r>
          </a:p>
          <a:p>
            <a:r>
              <a:rPr lang="pt-BR" altLang="ko-KR" sz="700" dirty="0"/>
              <a:t>1   4    5    6    7    5    6    7</a:t>
            </a:r>
          </a:p>
          <a:p>
            <a:r>
              <a:rPr lang="pt-BR" altLang="ko-KR" sz="700" dirty="0"/>
              <a:t>2   8    9   10   11    9   10   11</a:t>
            </a:r>
          </a:p>
          <a:p>
            <a:r>
              <a:rPr lang="pt-BR" altLang="ko-KR" sz="700" dirty="0"/>
              <a:t>3  12   13   14   15   13   14   15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33736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열의 값에 따라 병합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열기준이</a:t>
            </a:r>
            <a:r>
              <a:rPr lang="ko-KR" altLang="en-US" dirty="0" smtClean="0"/>
              <a:t> 동일한 값이 없을 경우 </a:t>
            </a:r>
            <a:r>
              <a:rPr lang="en-US" altLang="ko-KR" dirty="0" smtClean="0"/>
              <a:t>empty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ko-KR" altLang="en-US" dirty="0" smtClean="0"/>
              <a:t>동일한 값이 있을 경우 연결 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50405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(16,32).reshape(4,4),index=['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pd.merge</a:t>
            </a:r>
            <a:r>
              <a:rPr lang="en-US" altLang="ko-KR" sz="1200" dirty="0" smtClean="0"/>
              <a:t>(df,df1,on</a:t>
            </a:r>
            <a:r>
              <a:rPr lang="en-US" altLang="ko-KR" sz="1200" dirty="0"/>
              <a:t>='f'))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df,df,left_on</a:t>
            </a:r>
            <a:r>
              <a:rPr lang="en-US" altLang="ko-KR" sz="1200" dirty="0"/>
              <a:t>='f', </a:t>
            </a:r>
            <a:r>
              <a:rPr lang="en-US" altLang="ko-KR" sz="1200" dirty="0" err="1"/>
              <a:t>right_on</a:t>
            </a:r>
            <a:r>
              <a:rPr lang="en-US" altLang="ko-KR" sz="1200" dirty="0"/>
              <a:t> = 'f'))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479715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700" dirty="0"/>
              <a:t>Empty DataFrame</a:t>
            </a:r>
          </a:p>
          <a:p>
            <a:r>
              <a:rPr lang="pt-BR" altLang="ko-KR" sz="700" dirty="0"/>
              <a:t>Columns: [f, g_x, h_x, i_x, g_y, h_y, i_y]</a:t>
            </a:r>
          </a:p>
          <a:p>
            <a:r>
              <a:rPr lang="pt-BR" altLang="ko-KR" sz="700" dirty="0"/>
              <a:t>Index: []</a:t>
            </a:r>
          </a:p>
          <a:p>
            <a:r>
              <a:rPr lang="pt-BR" altLang="ko-KR" sz="700" dirty="0"/>
              <a:t>    f  g_x  h_x  i_x  g_y  h_y  i_y</a:t>
            </a:r>
          </a:p>
          <a:p>
            <a:r>
              <a:rPr lang="pt-BR" altLang="ko-KR" sz="700" dirty="0"/>
              <a:t>0   0    1    2    3    1    2    3</a:t>
            </a:r>
          </a:p>
          <a:p>
            <a:r>
              <a:rPr lang="pt-BR" altLang="ko-KR" sz="700" dirty="0"/>
              <a:t>1   4    5    6    7    5    6    7</a:t>
            </a:r>
          </a:p>
          <a:p>
            <a:r>
              <a:rPr lang="pt-BR" altLang="ko-KR" sz="700" dirty="0"/>
              <a:t>2   8    9   10   11    9   10   11</a:t>
            </a:r>
          </a:p>
          <a:p>
            <a:r>
              <a:rPr lang="pt-BR" altLang="ko-KR" sz="700" dirty="0"/>
              <a:t>3  12   13   14   15   13   14   15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5855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Inner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열 기준의 값이 같을 경우 표시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50405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raw_data</a:t>
            </a:r>
            <a:r>
              <a:rPr lang="en-US" altLang="ko-KR" sz="1200" dirty="0"/>
              <a:t> = {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': ['1', '2', '3', '4', '5'],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first_name</a:t>
            </a:r>
            <a:r>
              <a:rPr lang="en-US" altLang="ko-KR" sz="1200" dirty="0"/>
              <a:t>': ['Alex', 'Amy', 'Allen', 'Alice', '</a:t>
            </a:r>
            <a:r>
              <a:rPr lang="en-US" altLang="ko-KR" sz="1200" dirty="0" err="1"/>
              <a:t>Ayoung</a:t>
            </a:r>
            <a:r>
              <a:rPr lang="en-US" altLang="ko-KR" sz="1200" dirty="0"/>
              <a:t>'], 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last_name</a:t>
            </a:r>
            <a:r>
              <a:rPr lang="en-US" altLang="ko-KR" sz="1200" dirty="0"/>
              <a:t>': ['Anderson', 'Ackerman', 'Ali', '</a:t>
            </a:r>
            <a:r>
              <a:rPr lang="en-US" altLang="ko-KR" sz="1200" dirty="0" err="1"/>
              <a:t>Aoni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Atiches</a:t>
            </a:r>
            <a:r>
              <a:rPr lang="en-US" altLang="ko-KR" sz="1200" dirty="0"/>
              <a:t>']}</a:t>
            </a:r>
          </a:p>
          <a:p>
            <a:r>
              <a:rPr lang="en-US" altLang="ko-KR" sz="1200" dirty="0" err="1"/>
              <a:t>df_a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raw_data</a:t>
            </a:r>
            <a:r>
              <a:rPr lang="en-US" altLang="ko-KR" sz="1200" dirty="0"/>
              <a:t>, columns = ['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first_name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last_name</a:t>
            </a:r>
            <a:r>
              <a:rPr lang="en-US" altLang="ko-KR" sz="1200" dirty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raw_data</a:t>
            </a:r>
            <a:r>
              <a:rPr lang="en-US" altLang="ko-KR" sz="1200" dirty="0"/>
              <a:t> = {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': ['4', '5', '6', '7', '8'],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first_name</a:t>
            </a:r>
            <a:r>
              <a:rPr lang="en-US" altLang="ko-KR" sz="1200" dirty="0"/>
              <a:t>': ['Billy', 'Brian', 'Bran', 'Bryce', 'Betty'], 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last_name</a:t>
            </a:r>
            <a:r>
              <a:rPr lang="en-US" altLang="ko-KR" sz="1200" dirty="0"/>
              <a:t>': ['Bonder', 'Black', '</a:t>
            </a:r>
            <a:r>
              <a:rPr lang="en-US" altLang="ko-KR" sz="1200" dirty="0" err="1"/>
              <a:t>Balwner</a:t>
            </a:r>
            <a:r>
              <a:rPr lang="en-US" altLang="ko-KR" sz="1200" dirty="0"/>
              <a:t>', 'Brice', '</a:t>
            </a:r>
            <a:r>
              <a:rPr lang="en-US" altLang="ko-KR" sz="1200" dirty="0" err="1"/>
              <a:t>Btisan</a:t>
            </a:r>
            <a:r>
              <a:rPr lang="en-US" altLang="ko-KR" sz="1200" dirty="0"/>
              <a:t>']}</a:t>
            </a:r>
          </a:p>
          <a:p>
            <a:r>
              <a:rPr lang="en-US" altLang="ko-KR" sz="1200" dirty="0" err="1"/>
              <a:t>df_b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raw_data</a:t>
            </a:r>
            <a:r>
              <a:rPr lang="en-US" altLang="ko-KR" sz="1200" dirty="0"/>
              <a:t>, columns = ['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first_name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last_name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df_a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df_b</a:t>
            </a:r>
            <a:r>
              <a:rPr lang="en-US" altLang="ko-KR" sz="1200" dirty="0"/>
              <a:t>, on='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pd.merge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df_a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df_b</a:t>
            </a:r>
            <a:r>
              <a:rPr lang="en-US" altLang="ko-KR" sz="1200" dirty="0"/>
              <a:t>, on='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', how='inner'))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0192" y="3284984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700" dirty="0"/>
              <a:t>subject_id first_name_x last_name_x first_name_y last_name_y</a:t>
            </a:r>
          </a:p>
          <a:p>
            <a:r>
              <a:rPr lang="pt-BR" altLang="ko-KR" sz="700" dirty="0"/>
              <a:t>0          4        Alice        Aoni        Billy      Bonder</a:t>
            </a:r>
          </a:p>
          <a:p>
            <a:r>
              <a:rPr lang="pt-BR" altLang="ko-KR" sz="700" dirty="0"/>
              <a:t>1          5       Ayoung     Atiches        Brian       Black</a:t>
            </a:r>
          </a:p>
          <a:p>
            <a:r>
              <a:rPr lang="pt-BR" altLang="ko-KR" sz="700" dirty="0" smtClean="0"/>
              <a:t>subject_id </a:t>
            </a:r>
            <a:r>
              <a:rPr lang="pt-BR" altLang="ko-KR" sz="700" dirty="0"/>
              <a:t>first_name_x last_name_x first_name_y last_name_y</a:t>
            </a:r>
          </a:p>
          <a:p>
            <a:r>
              <a:rPr lang="pt-BR" altLang="ko-KR" sz="700" dirty="0"/>
              <a:t>0          4        Alice        Aoni        Billy      Bonder</a:t>
            </a:r>
          </a:p>
          <a:p>
            <a:r>
              <a:rPr lang="pt-BR" altLang="ko-KR" sz="700" dirty="0"/>
              <a:t>1          5       Ayoung     Atiches        Brian       Black</a:t>
            </a:r>
          </a:p>
        </p:txBody>
      </p:sp>
    </p:spTree>
    <p:extLst>
      <p:ext uri="{BB962C8B-B14F-4D97-AF65-F5344CB8AC3E}">
        <p14:creationId xmlns:p14="http://schemas.microsoft.com/office/powerpoint/2010/main" val="4929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열기준으로</a:t>
            </a:r>
            <a:r>
              <a:rPr lang="ko-KR" altLang="en-US" dirty="0" smtClean="0"/>
              <a:t> 모든 것을 표시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5040560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raw_data</a:t>
            </a:r>
            <a:r>
              <a:rPr lang="en-US" altLang="ko-KR" sz="1200" dirty="0"/>
              <a:t> = {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': ['1', '2', '3', '4', '5'],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first_name</a:t>
            </a:r>
            <a:r>
              <a:rPr lang="en-US" altLang="ko-KR" sz="1200" dirty="0"/>
              <a:t>': ['Alex', 'Amy', 'Allen', 'Alice', '</a:t>
            </a:r>
            <a:r>
              <a:rPr lang="en-US" altLang="ko-KR" sz="1200" dirty="0" err="1"/>
              <a:t>Ayoung</a:t>
            </a:r>
            <a:r>
              <a:rPr lang="en-US" altLang="ko-KR" sz="1200" dirty="0"/>
              <a:t>'], 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last_name</a:t>
            </a:r>
            <a:r>
              <a:rPr lang="en-US" altLang="ko-KR" sz="1200" dirty="0"/>
              <a:t>': ['Anderson', 'Ackerman', 'Ali', '</a:t>
            </a:r>
            <a:r>
              <a:rPr lang="en-US" altLang="ko-KR" sz="1200" dirty="0" err="1"/>
              <a:t>Aoni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Atiches</a:t>
            </a:r>
            <a:r>
              <a:rPr lang="en-US" altLang="ko-KR" sz="1200" dirty="0"/>
              <a:t>']}</a:t>
            </a:r>
          </a:p>
          <a:p>
            <a:r>
              <a:rPr lang="en-US" altLang="ko-KR" sz="1200" dirty="0" err="1"/>
              <a:t>df_a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raw_data</a:t>
            </a:r>
            <a:r>
              <a:rPr lang="en-US" altLang="ko-KR" sz="1200" dirty="0"/>
              <a:t>, columns = ['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first_name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last_name</a:t>
            </a:r>
            <a:r>
              <a:rPr lang="en-US" altLang="ko-KR" sz="1200" dirty="0"/>
              <a:t>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raw_data</a:t>
            </a:r>
            <a:r>
              <a:rPr lang="en-US" altLang="ko-KR" sz="1200" dirty="0"/>
              <a:t> = {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': ['4', '5', '6', '7', '8'],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first_name</a:t>
            </a:r>
            <a:r>
              <a:rPr lang="en-US" altLang="ko-KR" sz="1200" dirty="0"/>
              <a:t>': ['Billy', 'Brian', 'Bran', 'Bryce', 'Betty'], </a:t>
            </a:r>
          </a:p>
          <a:p>
            <a:r>
              <a:rPr lang="en-US" altLang="ko-KR" sz="1200" dirty="0"/>
              <a:t>        '</a:t>
            </a:r>
            <a:r>
              <a:rPr lang="en-US" altLang="ko-KR" sz="1200" dirty="0" err="1"/>
              <a:t>last_name</a:t>
            </a:r>
            <a:r>
              <a:rPr lang="en-US" altLang="ko-KR" sz="1200" dirty="0"/>
              <a:t>': ['Bonder', 'Black', '</a:t>
            </a:r>
            <a:r>
              <a:rPr lang="en-US" altLang="ko-KR" sz="1200" dirty="0" err="1"/>
              <a:t>Balwner</a:t>
            </a:r>
            <a:r>
              <a:rPr lang="en-US" altLang="ko-KR" sz="1200" dirty="0"/>
              <a:t>', 'Brice', '</a:t>
            </a:r>
            <a:r>
              <a:rPr lang="en-US" altLang="ko-KR" sz="1200" dirty="0" err="1"/>
              <a:t>Btisan</a:t>
            </a:r>
            <a:r>
              <a:rPr lang="en-US" altLang="ko-KR" sz="1200" dirty="0"/>
              <a:t>']}</a:t>
            </a:r>
          </a:p>
          <a:p>
            <a:r>
              <a:rPr lang="en-US" altLang="ko-KR" sz="1200" dirty="0" err="1"/>
              <a:t>df_b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raw_data</a:t>
            </a:r>
            <a:r>
              <a:rPr lang="en-US" altLang="ko-KR" sz="1200" dirty="0"/>
              <a:t>, columns = ['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first_name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last_name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pd.merge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df_a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df_b</a:t>
            </a:r>
            <a:r>
              <a:rPr lang="en-US" altLang="ko-KR" sz="1200" dirty="0"/>
              <a:t>, on='</a:t>
            </a:r>
            <a:r>
              <a:rPr lang="en-US" altLang="ko-KR" sz="1200" dirty="0" err="1"/>
              <a:t>subject_id</a:t>
            </a:r>
            <a:r>
              <a:rPr lang="en-US" altLang="ko-KR" sz="1200" dirty="0"/>
              <a:t>', how='outer</a:t>
            </a:r>
            <a:r>
              <a:rPr lang="en-US" altLang="ko-KR" sz="1200" dirty="0" smtClean="0"/>
              <a:t>'))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175576" y="3933056"/>
            <a:ext cx="223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700" dirty="0"/>
              <a:t> subject_id first_name_x last_name_x first_name_y last_name_y</a:t>
            </a:r>
          </a:p>
          <a:p>
            <a:r>
              <a:rPr lang="pt-BR" altLang="ko-KR" sz="700" dirty="0"/>
              <a:t>0          1         Alex    Anderson          NaN         NaN</a:t>
            </a:r>
          </a:p>
          <a:p>
            <a:r>
              <a:rPr lang="pt-BR" altLang="ko-KR" sz="700" dirty="0"/>
              <a:t>1          2          Amy    Ackerman          NaN         NaN</a:t>
            </a:r>
          </a:p>
          <a:p>
            <a:r>
              <a:rPr lang="pt-BR" altLang="ko-KR" sz="700" dirty="0"/>
              <a:t>2          3        Allen         Ali          NaN         NaN</a:t>
            </a:r>
          </a:p>
          <a:p>
            <a:r>
              <a:rPr lang="pt-BR" altLang="ko-KR" sz="700" dirty="0"/>
              <a:t>3          4        Alice        Aoni        Billy      Bonder</a:t>
            </a:r>
          </a:p>
          <a:p>
            <a:r>
              <a:rPr lang="pt-BR" altLang="ko-KR" sz="700" dirty="0"/>
              <a:t>4          5       Ayoung     Atiches        Brian       Black</a:t>
            </a:r>
          </a:p>
          <a:p>
            <a:r>
              <a:rPr lang="pt-BR" altLang="ko-KR" sz="700" dirty="0"/>
              <a:t>5          6          NaN         NaN         Bran     Balwner</a:t>
            </a:r>
          </a:p>
          <a:p>
            <a:r>
              <a:rPr lang="pt-BR" altLang="ko-KR" sz="700" dirty="0"/>
              <a:t>6          7          NaN         NaN        Bryce       Brice</a:t>
            </a:r>
          </a:p>
          <a:p>
            <a:r>
              <a:rPr lang="pt-BR" altLang="ko-KR" sz="700" dirty="0"/>
              <a:t>7          8          NaN         NaN        Betty      Btisan</a:t>
            </a:r>
          </a:p>
        </p:txBody>
      </p:sp>
    </p:spTree>
    <p:extLst>
      <p:ext uri="{BB962C8B-B14F-4D97-AF65-F5344CB8AC3E}">
        <p14:creationId xmlns:p14="http://schemas.microsoft.com/office/powerpoint/2010/main" val="23669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 조회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48710"/>
              </p:ext>
            </p:extLst>
          </p:nvPr>
        </p:nvGraphicFramePr>
        <p:xfrm>
          <a:off x="755576" y="1844825"/>
          <a:ext cx="7776864" cy="3076062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shape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ko-KR" altLang="en-US" sz="1100" dirty="0" smtClean="0">
                          <a:effectLst/>
                        </a:rPr>
                        <a:t>의 행렬 형태를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원소들의 </a:t>
                      </a:r>
                      <a:r>
                        <a:rPr lang="ko-KR" altLang="en-US" sz="1100" dirty="0" err="1" smtClean="0">
                          <a:effectLst/>
                        </a:rPr>
                        <a:t>갯수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ndim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차원에 대한 정보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데이터 타입을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ftypes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Return the </a:t>
                      </a:r>
                      <a:r>
                        <a:rPr lang="en-US" sz="1100" dirty="0" err="1">
                          <a:effectLst/>
                        </a:rPr>
                        <a:t>ftypes</a:t>
                      </a:r>
                      <a:r>
                        <a:rPr lang="en-US" sz="1100" dirty="0">
                          <a:effectLst/>
                        </a:rPr>
                        <a:t> (indication of sparse/dense and </a:t>
                      </a:r>
                      <a:r>
                        <a:rPr lang="en-US" sz="1100" dirty="0" err="1">
                          <a:effectLst/>
                        </a:rPr>
                        <a:t>dtype</a:t>
                      </a:r>
                      <a:r>
                        <a:rPr lang="en-US" sz="1100" dirty="0">
                          <a:effectLst/>
                        </a:rPr>
                        <a:t>) in this object.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칼럼에 대한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axes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열에 대한 축을 접근 표시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Numpy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로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empty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effectLst/>
                        </a:rPr>
                        <a:t>DataFrame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내부가 없으면 </a:t>
                      </a:r>
                      <a:r>
                        <a:rPr lang="en-US" altLang="ko-KR" sz="1100" dirty="0" smtClean="0">
                          <a:effectLst/>
                        </a:rPr>
                        <a:t>True  </a:t>
                      </a:r>
                      <a:r>
                        <a:rPr lang="ko-KR" altLang="en-US" sz="1100" dirty="0" smtClean="0">
                          <a:effectLst/>
                        </a:rPr>
                        <a:t>원소가 있으면 </a:t>
                      </a:r>
                      <a:r>
                        <a:rPr lang="en-US" altLang="ko-KR" sz="1100" dirty="0" smtClean="0">
                          <a:effectLst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effectLst/>
                        </a:rPr>
                        <a:t>행과 열을 변환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Axes </a:t>
            </a:r>
            <a:r>
              <a:rPr lang="ko-KR" altLang="en-US" dirty="0" smtClean="0"/>
              <a:t>축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Axes(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index</a:t>
            </a:r>
            <a:r>
              <a:rPr lang="en-US" altLang="ko-KR" dirty="0"/>
              <a:t>: row </a:t>
            </a:r>
            <a:r>
              <a:rPr lang="en-US" altLang="ko-KR" dirty="0" smtClean="0"/>
              <a:t>labels, columns</a:t>
            </a:r>
            <a:r>
              <a:rPr lang="en-US" altLang="ko-KR" dirty="0"/>
              <a:t>: column </a:t>
            </a:r>
            <a:r>
              <a:rPr lang="en-US" altLang="ko-KR" dirty="0" smtClean="0"/>
              <a:t>labels </a:t>
            </a:r>
            <a:r>
              <a:rPr lang="ko-KR" altLang="en-US" dirty="0" smtClean="0"/>
              <a:t>로 구성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 smtClean="0"/>
              <a:t>'],  </a:t>
            </a:r>
            <a:r>
              <a:rPr lang="en-US" altLang="ko-KR" sz="1200" dirty="0"/>
              <a:t>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               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 index ", </a:t>
            </a:r>
            <a:r>
              <a:rPr lang="en-US" altLang="ko-KR" sz="1200" dirty="0" err="1"/>
              <a:t>df.axes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print(" columns ", </a:t>
            </a:r>
            <a:r>
              <a:rPr lang="en-US" altLang="ko-KR" sz="1200" dirty="0" err="1"/>
              <a:t>df.axes</a:t>
            </a:r>
            <a:r>
              <a:rPr lang="en-US" altLang="ko-KR" sz="1200" dirty="0"/>
              <a:t>[1])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4725144"/>
            <a:ext cx="3528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f   g   h   </a:t>
            </a:r>
            <a:r>
              <a:rPr lang="en-US" altLang="ko-KR" sz="1000" dirty="0" err="1"/>
              <a:t>i</a:t>
            </a:r>
            <a:endParaRPr lang="en-US" altLang="ko-KR" sz="1000" dirty="0"/>
          </a:p>
          <a:p>
            <a:r>
              <a:rPr lang="en-US" altLang="ko-KR" sz="1000" dirty="0"/>
              <a:t>a   0   1   2   3</a:t>
            </a:r>
          </a:p>
          <a:p>
            <a:r>
              <a:rPr lang="en-US" altLang="ko-KR" sz="1000" dirty="0"/>
              <a:t>b   4   5   6   7</a:t>
            </a:r>
          </a:p>
          <a:p>
            <a:r>
              <a:rPr lang="en-US" altLang="ko-KR" sz="1000" dirty="0"/>
              <a:t>c   8   9  10  11</a:t>
            </a:r>
          </a:p>
          <a:p>
            <a:r>
              <a:rPr lang="en-US" altLang="ko-KR" sz="1000" dirty="0"/>
              <a:t>d  12  13  14  15</a:t>
            </a:r>
          </a:p>
          <a:p>
            <a:r>
              <a:rPr lang="en-US" altLang="ko-KR" sz="1000" dirty="0" smtClean="0"/>
              <a:t>(' </a:t>
            </a:r>
            <a:r>
              <a:rPr lang="en-US" altLang="ko-KR" sz="1000" dirty="0"/>
              <a:t>index ', 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u'd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='object'))</a:t>
            </a:r>
          </a:p>
          <a:p>
            <a:r>
              <a:rPr lang="en-US" altLang="ko-KR" sz="1000" dirty="0"/>
              <a:t>(' columns ', Index([</a:t>
            </a:r>
            <a:r>
              <a:rPr lang="en-US" altLang="ko-KR" sz="1000" dirty="0" err="1"/>
              <a:t>u'f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u'g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u'h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u'i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이용해서 순서쌍을 만들고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 smtClean="0"/>
              <a:t>)  # </a:t>
            </a:r>
            <a:r>
              <a:rPr lang="ko-KR" altLang="en-US" sz="1200" dirty="0" smtClean="0"/>
              <a:t>행에 대한 부분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  #</a:t>
            </a:r>
            <a:r>
              <a:rPr lang="ko-KR" altLang="en-US" sz="1200" dirty="0" smtClean="0"/>
              <a:t>칼럼에 대한 부분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df.axes</a:t>
            </a:r>
            <a:r>
              <a:rPr lang="en-US" altLang="ko-KR" sz="1200" dirty="0" smtClean="0"/>
              <a:t>)        # </a:t>
            </a:r>
            <a:r>
              <a:rPr lang="ko-KR" altLang="en-US" sz="1200" dirty="0" smtClean="0"/>
              <a:t>행렬에 대한 축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</a:t>
            </a:r>
          </a:p>
          <a:p>
            <a:r>
              <a:rPr lang="en-US" altLang="ko-KR" sz="1000" dirty="0"/>
              <a:t>(5, 2)</a:t>
            </a:r>
          </a:p>
          <a:p>
            <a:r>
              <a:rPr lang="en-US" altLang="ko-KR" sz="1000" dirty="0"/>
              <a:t>Int64Index([0, 1, 2, 3, 4],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u'Names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u'Births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[Int64Index([0, 1, 2, 3, 4],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='int64'), Index([</a:t>
            </a:r>
            <a:r>
              <a:rPr lang="en-US" altLang="ko-KR" sz="1000" dirty="0" err="1"/>
              <a:t>u'Names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u'Births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='object')]</a:t>
            </a:r>
          </a:p>
        </p:txBody>
      </p:sp>
    </p:spTree>
    <p:extLst>
      <p:ext uri="{BB962C8B-B14F-4D97-AF65-F5344CB8AC3E}">
        <p14:creationId xmlns:p14="http://schemas.microsoft.com/office/powerpoint/2010/main" val="15659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Dtype</a:t>
            </a:r>
            <a:r>
              <a:rPr lang="en-US" altLang="ko-KR" dirty="0" smtClean="0"/>
              <a:t>, at, </a:t>
            </a:r>
            <a:r>
              <a:rPr lang="en-US" altLang="ko-KR" dirty="0" err="1" smtClean="0"/>
              <a:t>ndim</a:t>
            </a:r>
            <a:r>
              <a:rPr lang="ko-KR" altLang="en-US" dirty="0" smtClean="0"/>
              <a:t>에 대한 속성 값들을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df.dtypes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print(df.at.__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print("scalar </a:t>
            </a:r>
            <a:r>
              <a:rPr lang="en-US" altLang="ko-KR" sz="1200" dirty="0" err="1"/>
              <a:t>accessor</a:t>
            </a:r>
            <a:r>
              <a:rPr lang="en-US" altLang="ko-KR" sz="1200" dirty="0"/>
              <a:t> ",df.at[0,'Names'])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df.ndim</a:t>
            </a:r>
            <a:r>
              <a:rPr lang="en-US" altLang="ko-KR" sz="1200" dirty="0"/>
              <a:t>, type(</a:t>
            </a:r>
            <a:r>
              <a:rPr lang="en-US" altLang="ko-KR" sz="1200" dirty="0" err="1"/>
              <a:t>df.ndim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4077072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Names     object</a:t>
            </a:r>
          </a:p>
          <a:p>
            <a:r>
              <a:rPr lang="en-US" altLang="ko-KR" sz="1000" dirty="0"/>
              <a:t>Births     int64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'at', 'axis': None}</a:t>
            </a:r>
          </a:p>
          <a:p>
            <a:r>
              <a:rPr lang="en-US" altLang="ko-KR" sz="1000" dirty="0"/>
              <a:t>('scalar </a:t>
            </a:r>
            <a:r>
              <a:rPr lang="en-US" altLang="ko-KR" sz="1000" dirty="0" err="1"/>
              <a:t>accessor</a:t>
            </a:r>
            <a:r>
              <a:rPr lang="en-US" altLang="ko-KR" sz="1000" dirty="0"/>
              <a:t> ', 'Bob')</a:t>
            </a:r>
          </a:p>
          <a:p>
            <a:r>
              <a:rPr lang="en-US" altLang="ko-KR" sz="1000" dirty="0"/>
              <a:t>(2, &lt;type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'&gt;)</a:t>
            </a:r>
          </a:p>
        </p:txBody>
      </p:sp>
    </p:spTree>
    <p:extLst>
      <p:ext uri="{BB962C8B-B14F-4D97-AF65-F5344CB8AC3E}">
        <p14:creationId xmlns:p14="http://schemas.microsoft.com/office/powerpoint/2010/main" val="14403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 값 접근 속성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01749"/>
              </p:ext>
            </p:extLst>
          </p:nvPr>
        </p:nvGraphicFramePr>
        <p:xfrm>
          <a:off x="755576" y="1844825"/>
          <a:ext cx="7776864" cy="1799017"/>
        </p:xfrm>
        <a:graphic>
          <a:graphicData uri="http://schemas.openxmlformats.org/drawingml/2006/table">
            <a:tbl>
              <a:tblPr/>
              <a:tblGrid>
                <a:gridCol w="1413975"/>
                <a:gridCol w="6362889"/>
              </a:tblGrid>
              <a:tr h="2665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변수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effectLst/>
                        </a:rPr>
                        <a:t>설명</a:t>
                      </a:r>
                      <a:endParaRPr lang="en-US" sz="1100" b="1" dirty="0"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label-based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endParaRPr lang="en-US" sz="1100" dirty="0">
                        <a:effectLst/>
                      </a:endParaRP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blocks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Internal property, property synonym for </a:t>
                      </a:r>
                      <a:r>
                        <a:rPr lang="en-US" sz="1100" dirty="0" err="1">
                          <a:effectLst/>
                        </a:rPr>
                        <a:t>as_blocks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iat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Fast integer location scalar </a:t>
                      </a:r>
                      <a:r>
                        <a:rPr lang="en-US" sz="1100" dirty="0" err="1">
                          <a:effectLst/>
                        </a:rPr>
                        <a:t>accessor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integer-location based indexing for selection by position.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ix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A primarily label-location based indexer, with integer position fallback.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09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229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Purely label-location based indexer for selection by label.</a:t>
                      </a:r>
                    </a:p>
                  </a:txBody>
                  <a:tcPr marL="108000" marR="38766" marT="4846" marB="48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blocks </a:t>
            </a:r>
            <a:r>
              <a:rPr lang="ko-KR" altLang="en-US" dirty="0" smtClean="0"/>
              <a:t>속성에서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단위로 데이터 검색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, type(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['object'])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df.blocks</a:t>
            </a:r>
            <a:r>
              <a:rPr lang="en-US" altLang="ko-KR" sz="1200" dirty="0"/>
              <a:t>['int64'])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852936"/>
            <a:ext cx="35283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({'object':      Names</a:t>
            </a:r>
          </a:p>
          <a:p>
            <a:r>
              <a:rPr lang="en-US" altLang="ko-KR" sz="1000" dirty="0"/>
              <a:t>0      Bob</a:t>
            </a:r>
          </a:p>
          <a:p>
            <a:r>
              <a:rPr lang="en-US" altLang="ko-KR" sz="1000" dirty="0"/>
              <a:t>1  Jessica</a:t>
            </a:r>
          </a:p>
          <a:p>
            <a:r>
              <a:rPr lang="en-US" altLang="ko-KR" sz="1000" dirty="0"/>
              <a:t>2     Mary</a:t>
            </a:r>
          </a:p>
          <a:p>
            <a:r>
              <a:rPr lang="en-US" altLang="ko-KR" sz="1000" dirty="0"/>
              <a:t>3     John</a:t>
            </a:r>
          </a:p>
          <a:p>
            <a:r>
              <a:rPr lang="en-US" altLang="ko-KR" sz="1000" dirty="0"/>
              <a:t>4      Mel, 'int64':    Births</a:t>
            </a:r>
          </a:p>
          <a:p>
            <a:r>
              <a:rPr lang="en-US" altLang="ko-KR" sz="1000" dirty="0"/>
              <a:t>0     968</a:t>
            </a:r>
          </a:p>
          <a:p>
            <a:r>
              <a:rPr lang="en-US" altLang="ko-KR" sz="1000" dirty="0"/>
              <a:t>1     155</a:t>
            </a:r>
          </a:p>
          <a:p>
            <a:r>
              <a:rPr lang="en-US" altLang="ko-KR" sz="1000" dirty="0"/>
              <a:t>2      77</a:t>
            </a:r>
          </a:p>
          <a:p>
            <a:r>
              <a:rPr lang="en-US" altLang="ko-KR" sz="1000" dirty="0"/>
              <a:t>3     578</a:t>
            </a:r>
          </a:p>
          <a:p>
            <a:r>
              <a:rPr lang="en-US" altLang="ko-KR" sz="1000" dirty="0"/>
              <a:t>4     973}, &lt;type '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'&gt;)</a:t>
            </a:r>
          </a:p>
          <a:p>
            <a:r>
              <a:rPr lang="en-US" altLang="ko-KR" sz="1000" dirty="0"/>
              <a:t>     Names</a:t>
            </a:r>
          </a:p>
          <a:p>
            <a:r>
              <a:rPr lang="en-US" altLang="ko-KR" sz="1000" dirty="0"/>
              <a:t>0      Bob</a:t>
            </a:r>
          </a:p>
          <a:p>
            <a:r>
              <a:rPr lang="en-US" altLang="ko-KR" sz="1000" dirty="0"/>
              <a:t>1  Jessica</a:t>
            </a:r>
          </a:p>
          <a:p>
            <a:r>
              <a:rPr lang="en-US" altLang="ko-KR" sz="1000" dirty="0"/>
              <a:t>2     Mary</a:t>
            </a:r>
          </a:p>
          <a:p>
            <a:r>
              <a:rPr lang="en-US" altLang="ko-KR" sz="1000" dirty="0"/>
              <a:t>3     John</a:t>
            </a:r>
          </a:p>
          <a:p>
            <a:r>
              <a:rPr lang="en-US" altLang="ko-KR" sz="1000" dirty="0"/>
              <a:t>4      Mel</a:t>
            </a:r>
          </a:p>
          <a:p>
            <a:r>
              <a:rPr lang="en-US" altLang="ko-KR" sz="1000" dirty="0"/>
              <a:t>   Births</a:t>
            </a:r>
          </a:p>
          <a:p>
            <a:r>
              <a:rPr lang="en-US" altLang="ko-KR" sz="1000" dirty="0"/>
              <a:t>0     968</a:t>
            </a:r>
          </a:p>
          <a:p>
            <a:r>
              <a:rPr lang="en-US" altLang="ko-KR" sz="1000" dirty="0"/>
              <a:t>1     155</a:t>
            </a:r>
          </a:p>
          <a:p>
            <a:r>
              <a:rPr lang="en-US" altLang="ko-KR" sz="1000" dirty="0"/>
              <a:t>2      77</a:t>
            </a:r>
          </a:p>
          <a:p>
            <a:r>
              <a:rPr lang="en-US" altLang="ko-KR" sz="1000" dirty="0"/>
              <a:t>3     578</a:t>
            </a:r>
          </a:p>
          <a:p>
            <a:r>
              <a:rPr lang="en-US" altLang="ko-KR" sz="1000" dirty="0"/>
              <a:t>4     973</a:t>
            </a:r>
          </a:p>
        </p:txBody>
      </p:sp>
    </p:spTree>
    <p:extLst>
      <p:ext uri="{BB962C8B-B14F-4D97-AF65-F5344CB8AC3E}">
        <p14:creationId xmlns:p14="http://schemas.microsoft.com/office/powerpoint/2010/main" val="38139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Empty, </a:t>
            </a:r>
            <a:r>
              <a:rPr lang="en-US" altLang="ko-KR" dirty="0" err="1" smtClean="0"/>
              <a:t>ftypes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iat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행과열</a:t>
            </a:r>
            <a:r>
              <a:rPr lang="ko-KR" altLang="en-US" dirty="0" smtClean="0"/>
              <a:t> 숫자위치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iloc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), ix(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852936"/>
            <a:ext cx="3744416" cy="336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df.empty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df.ftypes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print(df.</a:t>
            </a:r>
            <a:r>
              <a:rPr lang="en-US" altLang="ko-KR" sz="1200" dirty="0" err="1"/>
              <a:t>iat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print("scalar </a:t>
            </a:r>
            <a:r>
              <a:rPr lang="en-US" altLang="ko-KR" sz="1200" dirty="0" err="1"/>
              <a:t>accessor</a:t>
            </a:r>
            <a:r>
              <a:rPr lang="en-US" altLang="ko-KR" sz="1200" dirty="0"/>
              <a:t> ",</a:t>
            </a:r>
            <a:r>
              <a:rPr lang="en-US" altLang="ko-KR" sz="1200" dirty="0" err="1"/>
              <a:t>df.iat</a:t>
            </a:r>
            <a:r>
              <a:rPr lang="en-US" altLang="ko-KR" sz="1200" dirty="0"/>
              <a:t>[0,1])</a:t>
            </a:r>
          </a:p>
          <a:p>
            <a:r>
              <a:rPr lang="en-US" altLang="ko-KR" sz="1200" dirty="0"/>
              <a:t>print(df.</a:t>
            </a:r>
            <a:r>
              <a:rPr lang="en-US" altLang="ko-KR" sz="1200" dirty="0" err="1"/>
              <a:t>iloc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df.iloc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2852936"/>
            <a:ext cx="35283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False</a:t>
            </a:r>
            <a:endParaRPr lang="en-US" altLang="ko-KR" sz="1000" dirty="0"/>
          </a:p>
          <a:p>
            <a:r>
              <a:rPr lang="en-US" altLang="ko-KR" sz="1000" dirty="0"/>
              <a:t>Names     </a:t>
            </a:r>
            <a:r>
              <a:rPr lang="en-US" altLang="ko-KR" sz="1000" dirty="0" err="1"/>
              <a:t>object:dense</a:t>
            </a:r>
            <a:endParaRPr lang="en-US" altLang="ko-KR" sz="1000" dirty="0"/>
          </a:p>
          <a:p>
            <a:r>
              <a:rPr lang="en-US" altLang="ko-KR" sz="1000" dirty="0"/>
              <a:t>Births     int64:dense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</a:t>
            </a:r>
            <a:r>
              <a:rPr lang="en-US" altLang="ko-KR" sz="1000" dirty="0" err="1"/>
              <a:t>iat</a:t>
            </a:r>
            <a:r>
              <a:rPr lang="en-US" altLang="ko-KR" sz="1000" dirty="0"/>
              <a:t>', 'axis': None}</a:t>
            </a:r>
          </a:p>
          <a:p>
            <a:r>
              <a:rPr lang="en-US" altLang="ko-KR" sz="1000" dirty="0"/>
              <a:t>('scalar </a:t>
            </a:r>
            <a:r>
              <a:rPr lang="en-US" altLang="ko-KR" sz="1000" dirty="0" err="1"/>
              <a:t>accessor</a:t>
            </a:r>
            <a:r>
              <a:rPr lang="en-US" altLang="ko-KR" sz="1000" dirty="0"/>
              <a:t> ', 968)</a:t>
            </a:r>
          </a:p>
          <a:p>
            <a:r>
              <a:rPr lang="en-US" altLang="ko-KR" sz="1000" dirty="0"/>
              <a:t>{'</a:t>
            </a:r>
            <a:r>
              <a:rPr lang="en-US" altLang="ko-KR" sz="1000" dirty="0" err="1"/>
              <a:t>ndim</a:t>
            </a:r>
            <a:r>
              <a:rPr lang="en-US" altLang="ko-KR" sz="1000" dirty="0"/>
              <a:t>': 2, '</a:t>
            </a:r>
            <a:r>
              <a:rPr lang="en-US" altLang="ko-KR" sz="1000" dirty="0" err="1"/>
              <a:t>obj</a:t>
            </a:r>
            <a:r>
              <a:rPr lang="en-US" altLang="ko-KR" sz="1000" dirty="0"/>
              <a:t>':    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973, 'name': '</a:t>
            </a:r>
            <a:r>
              <a:rPr lang="en-US" altLang="ko-KR" sz="1000" dirty="0" err="1"/>
              <a:t>iloc</a:t>
            </a:r>
            <a:r>
              <a:rPr lang="en-US" altLang="ko-KR" sz="1000" dirty="0"/>
              <a:t>', 'axis': None}</a:t>
            </a:r>
          </a:p>
          <a:p>
            <a:r>
              <a:rPr lang="en-US" altLang="ko-KR" sz="1000" dirty="0"/>
              <a:t>Names     Bob</a:t>
            </a:r>
          </a:p>
          <a:p>
            <a:r>
              <a:rPr lang="en-US" altLang="ko-KR" sz="1000" dirty="0"/>
              <a:t>Births    968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Names     Bob</a:t>
            </a:r>
          </a:p>
          <a:p>
            <a:r>
              <a:rPr lang="en-US" altLang="ko-KR" sz="1000" dirty="0"/>
              <a:t>Births    968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object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283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T(</a:t>
            </a:r>
            <a:r>
              <a:rPr lang="ko-KR" altLang="en-US" dirty="0" smtClean="0"/>
              <a:t>행과 열을 전환</a:t>
            </a:r>
            <a:r>
              <a:rPr lang="en-US" altLang="ko-KR" dirty="0" smtClean="0"/>
              <a:t>), size(</a:t>
            </a:r>
            <a:r>
              <a:rPr lang="ko-KR" altLang="en-US" dirty="0" err="1" smtClean="0"/>
              <a:t>원소갯수</a:t>
            </a:r>
            <a:r>
              <a:rPr lang="en-US" altLang="ko-KR" dirty="0" smtClean="0"/>
              <a:t>), values(</a:t>
            </a:r>
            <a:r>
              <a:rPr lang="ko-KR" altLang="en-US" dirty="0" smtClean="0"/>
              <a:t>값을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전환</a:t>
            </a:r>
            <a:r>
              <a:rPr lang="en-US" altLang="ko-KR" dirty="0" smtClean="0"/>
              <a:t>),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lable</a:t>
            </a:r>
            <a:r>
              <a:rPr lang="ko-KR" altLang="en-US" dirty="0" smtClean="0"/>
              <a:t>로 검색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852936"/>
            <a:ext cx="3744416" cy="336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df.size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df.values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[0,'Names'])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4536199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0        1     2     3    4</a:t>
            </a:r>
          </a:p>
          <a:p>
            <a:r>
              <a:rPr lang="en-US" altLang="ko-KR" sz="1000" dirty="0"/>
              <a:t>Names   Bob  Jessica  Mary  John  Mel</a:t>
            </a:r>
          </a:p>
          <a:p>
            <a:r>
              <a:rPr lang="en-US" altLang="ko-KR" sz="1000" dirty="0"/>
              <a:t>Births  968      155    77   578  973</a:t>
            </a:r>
          </a:p>
          <a:p>
            <a:r>
              <a:rPr lang="en-US" altLang="ko-KR" sz="1000" dirty="0"/>
              <a:t>10</a:t>
            </a:r>
          </a:p>
          <a:p>
            <a:r>
              <a:rPr lang="en-US" altLang="ko-KR" sz="1000" dirty="0"/>
              <a:t>[['Bob' 968L]</a:t>
            </a:r>
          </a:p>
          <a:p>
            <a:r>
              <a:rPr lang="en-US" altLang="ko-KR" sz="1000" dirty="0"/>
              <a:t> ['Jessica' 155L]</a:t>
            </a:r>
          </a:p>
          <a:p>
            <a:r>
              <a:rPr lang="en-US" altLang="ko-KR" sz="1000" dirty="0"/>
              <a:t> ['Mary' 77L]</a:t>
            </a:r>
          </a:p>
          <a:p>
            <a:r>
              <a:rPr lang="en-US" altLang="ko-KR" sz="1000" dirty="0"/>
              <a:t> ['John' 578L]</a:t>
            </a:r>
          </a:p>
          <a:p>
            <a:r>
              <a:rPr lang="en-US" altLang="ko-KR" sz="1000" dirty="0"/>
              <a:t> ['Mel' 973L</a:t>
            </a:r>
            <a:r>
              <a:rPr lang="en-US" altLang="ko-KR" sz="1000" dirty="0" smtClean="0"/>
              <a:t>]]</a:t>
            </a:r>
          </a:p>
          <a:p>
            <a:r>
              <a:rPr lang="en-US" altLang="ko-KR" sz="1000" dirty="0"/>
              <a:t>Bob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8372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기반이 접근해서 조회함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[:] </a:t>
            </a:r>
            <a:r>
              <a:rPr lang="ko-KR" altLang="en-US" dirty="0" err="1" smtClean="0"/>
              <a:t>슬리이싱</a:t>
            </a:r>
            <a:r>
              <a:rPr lang="ko-KR" altLang="en-US" dirty="0" smtClean="0"/>
              <a:t> 오류가 발생하므로</a:t>
            </a:r>
            <a:r>
              <a:rPr lang="en-US" altLang="ko-KR" dirty="0" err="1" smtClean="0"/>
              <a:t>iloc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453650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 smtClean="0"/>
              <a:t>#2</a:t>
            </a:r>
            <a:r>
              <a:rPr lang="ko-KR" altLang="en-US" sz="1200" dirty="0" smtClean="0"/>
              <a:t>개 열을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로 지정</a:t>
            </a:r>
            <a:endParaRPr lang="en-US" altLang="ko-KR" sz="1200" dirty="0" smtClean="0"/>
          </a:p>
          <a:p>
            <a:r>
              <a:rPr lang="en-US" altLang="ko-KR" sz="1200" dirty="0" err="1"/>
              <a:t>df.set_index</a:t>
            </a:r>
            <a:r>
              <a:rPr lang="en-US" altLang="ko-KR" sz="1200" dirty="0"/>
              <a:t>(['A', 'B'],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print("df.</a:t>
            </a:r>
            <a:r>
              <a:rPr lang="en-US" altLang="ko-KR" sz="1200" dirty="0" err="1"/>
              <a:t>loc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['one'])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one,start</a:t>
            </a:r>
            <a:r>
              <a:rPr lang="en-US" altLang="ko-KR" sz="1200" dirty="0"/>
              <a:t>]",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one','start</a:t>
            </a:r>
            <a:r>
              <a:rPr lang="en-US" altLang="ko-KR" sz="1200" dirty="0"/>
              <a:t>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6096" y="4186181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df.loc</a:t>
            </a:r>
            <a:r>
              <a:rPr lang="en-US" altLang="ko-KR" sz="900" dirty="0"/>
              <a:t>',                               C</a:t>
            </a:r>
          </a:p>
          <a:p>
            <a:r>
              <a:rPr lang="en-US" altLang="ko-KR" sz="900" dirty="0"/>
              <a:t>B                              </a:t>
            </a:r>
          </a:p>
          <a:p>
            <a:r>
              <a:rPr lang="en-US" altLang="ko-KR" sz="900" dirty="0"/>
              <a:t>start  [74, 15, 47, 75, 11, 49]</a:t>
            </a:r>
          </a:p>
          <a:p>
            <a:r>
              <a:rPr lang="en-US" altLang="ko-KR" sz="900" dirty="0"/>
              <a:t>end    [74, 15, 47, 75, 11, 49])</a:t>
            </a:r>
          </a:p>
          <a:p>
            <a:r>
              <a:rPr lang="en-US" altLang="ko-KR" sz="900" dirty="0"/>
              <a:t>('</a:t>
            </a:r>
            <a:r>
              <a:rPr lang="en-US" altLang="ko-KR" sz="900" dirty="0" err="1"/>
              <a:t>df.loc</a:t>
            </a:r>
            <a:r>
              <a:rPr lang="en-US" altLang="ko-KR" sz="900" dirty="0"/>
              <a:t>[</a:t>
            </a:r>
            <a:r>
              <a:rPr lang="en-US" altLang="ko-KR" sz="900" dirty="0" err="1"/>
              <a:t>one,start</a:t>
            </a:r>
            <a:r>
              <a:rPr lang="en-US" altLang="ko-KR" sz="900" dirty="0"/>
              <a:t>]', C    [74, 15, 47, 75, 11, 49]</a:t>
            </a:r>
          </a:p>
          <a:p>
            <a:r>
              <a:rPr lang="en-US" altLang="ko-KR" sz="900" dirty="0"/>
              <a:t>Name: (one, start),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object)</a:t>
            </a:r>
          </a:p>
        </p:txBody>
      </p:sp>
    </p:spTree>
    <p:extLst>
      <p:ext uri="{BB962C8B-B14F-4D97-AF65-F5344CB8AC3E}">
        <p14:creationId xmlns:p14="http://schemas.microsoft.com/office/powerpoint/2010/main" val="136364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 smtClean="0"/>
              <a:t>Dataframe</a:t>
            </a:r>
            <a:r>
              <a:rPr lang="en-US" altLang="ko-KR" sz="5400" dirty="0" smtClean="0"/>
              <a:t> </a:t>
            </a:r>
            <a:br>
              <a:rPr lang="en-US" altLang="ko-KR" sz="5400" dirty="0" smtClean="0"/>
            </a:br>
            <a:r>
              <a:rPr lang="ko-KR" altLang="en-US" sz="5400" dirty="0" smtClean="0"/>
              <a:t>구</a:t>
            </a:r>
            <a:r>
              <a:rPr lang="ko-KR" altLang="en-US" sz="5400" dirty="0"/>
              <a:t>조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9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iloc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기반으로 </a:t>
            </a:r>
            <a:r>
              <a:rPr lang="en-US" altLang="ko-KR" dirty="0" smtClean="0"/>
              <a:t>[:] </a:t>
            </a:r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453650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</a:t>
            </a:r>
            <a:r>
              <a:rPr lang="en-US" altLang="ko-KR" sz="1200" dirty="0" smtClean="0"/>
              <a:t>'])</a:t>
            </a:r>
          </a:p>
          <a:p>
            <a:r>
              <a:rPr lang="en-US" altLang="ko-KR" sz="1200" dirty="0" smtClean="0"/>
              <a:t>#2</a:t>
            </a:r>
            <a:r>
              <a:rPr lang="ko-KR" altLang="en-US" sz="1200" dirty="0" smtClean="0"/>
              <a:t>개 열을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로 지정</a:t>
            </a:r>
            <a:endParaRPr lang="en-US" altLang="ko-KR" sz="1200" dirty="0" smtClean="0"/>
          </a:p>
          <a:p>
            <a:r>
              <a:rPr lang="en-US" altLang="ko-KR" sz="1200" dirty="0" err="1"/>
              <a:t>df.set_index</a:t>
            </a:r>
            <a:r>
              <a:rPr lang="en-US" altLang="ko-KR" sz="1200" dirty="0"/>
              <a:t>(['A', 'B'], 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 smtClean="0"/>
              <a:t>df.iloc</a:t>
            </a:r>
            <a:r>
              <a:rPr lang="en-US" altLang="ko-KR" sz="1200" dirty="0" smtClean="0"/>
              <a:t>[0:3]", </a:t>
            </a:r>
            <a:r>
              <a:rPr lang="en-US" altLang="ko-KR" sz="1200" dirty="0" err="1"/>
              <a:t>df.iloc</a:t>
            </a:r>
            <a:r>
              <a:rPr lang="en-US" altLang="ko-KR" sz="1200" dirty="0"/>
              <a:t>[0:3])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0883" y="5229200"/>
            <a:ext cx="3312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('</a:t>
            </a:r>
            <a:r>
              <a:rPr lang="en-US" altLang="ko-KR" sz="900" dirty="0" err="1"/>
              <a:t>df.iloc</a:t>
            </a:r>
            <a:r>
              <a:rPr lang="en-US" altLang="ko-KR" sz="900" dirty="0"/>
              <a:t>[0:3]',                                   C</a:t>
            </a:r>
          </a:p>
          <a:p>
            <a:r>
              <a:rPr lang="en-US" altLang="ko-KR" sz="900" dirty="0"/>
              <a:t>A   B                              </a:t>
            </a:r>
          </a:p>
          <a:p>
            <a:r>
              <a:rPr lang="en-US" altLang="ko-KR" sz="900" dirty="0"/>
              <a:t>one start  [98, 69, 80, 53, 93, 14]</a:t>
            </a:r>
          </a:p>
          <a:p>
            <a:r>
              <a:rPr lang="en-US" altLang="ko-KR" sz="900" dirty="0"/>
              <a:t>    end    [98, 69, 80, 53, 93, 14]</a:t>
            </a:r>
          </a:p>
          <a:p>
            <a:r>
              <a:rPr lang="en-US" altLang="ko-KR" sz="900" dirty="0"/>
              <a:t>two start  [98, 69, 80, 53, 93, 14])</a:t>
            </a:r>
          </a:p>
        </p:txBody>
      </p:sp>
    </p:spTree>
    <p:extLst>
      <p:ext uri="{BB962C8B-B14F-4D97-AF65-F5344CB8AC3E}">
        <p14:creationId xmlns:p14="http://schemas.microsoft.com/office/powerpoint/2010/main" val="26529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row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 기준으로 데이터를 접근해서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[0:2])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4558264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                         one</a:t>
            </a:r>
          </a:p>
          <a:p>
            <a:r>
              <a:rPr lang="en-US" altLang="ko-KR" sz="1000" dirty="0"/>
              <a:t>B                       start</a:t>
            </a:r>
          </a:p>
          <a:p>
            <a:r>
              <a:rPr lang="en-US" altLang="ko-KR" sz="1000" dirty="0"/>
              <a:t>C    [74, 50, 77, 81, 47, 58]</a:t>
            </a:r>
          </a:p>
          <a:p>
            <a:r>
              <a:rPr lang="en-US" altLang="ko-KR" sz="1000" dirty="0"/>
              <a:t>Name: 0,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  <a:p>
            <a:r>
              <a:rPr lang="en-US" altLang="ko-KR" sz="1000" dirty="0"/>
              <a:t>     A      B                         C</a:t>
            </a:r>
          </a:p>
          <a:p>
            <a:r>
              <a:rPr lang="en-US" altLang="ko-KR" sz="1000" dirty="0"/>
              <a:t>0  one  start  [74, 50, 77, 81, 47, 58]</a:t>
            </a:r>
          </a:p>
          <a:p>
            <a:r>
              <a:rPr lang="en-US" altLang="ko-KR" sz="1000" dirty="0"/>
              <a:t>1  one    end  [74, 50, 77, 81, 47, 58]</a:t>
            </a:r>
          </a:p>
          <a:p>
            <a:r>
              <a:rPr lang="en-US" altLang="ko-KR" sz="1000" dirty="0"/>
              <a:t>2  two  start  [74, 50, 77, 81, 47, 58]</a:t>
            </a:r>
          </a:p>
        </p:txBody>
      </p:sp>
    </p:spTree>
    <p:extLst>
      <p:ext uri="{BB962C8B-B14F-4D97-AF65-F5344CB8AC3E}">
        <p14:creationId xmlns:p14="http://schemas.microsoft.com/office/powerpoint/2010/main" val="6800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계산차이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 기준으로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속성에서 </a:t>
            </a:r>
            <a:r>
              <a:rPr lang="ko-KR" altLang="en-US" dirty="0" err="1" smtClean="0"/>
              <a:t>슬라이싱하는</a:t>
            </a:r>
            <a:r>
              <a:rPr lang="ko-KR" altLang="en-US" dirty="0" smtClean="0"/>
              <a:t> 경우 실제 출력되는 개수가 다름 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print(".....",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[0:1])</a:t>
            </a:r>
          </a:p>
          <a:p>
            <a:r>
              <a:rPr lang="en-US" altLang="ko-KR" sz="1200" dirty="0"/>
              <a:t>print(".....",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[0:1])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9830" y="4725144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('.....',      A      B                         C</a:t>
            </a:r>
          </a:p>
          <a:p>
            <a:r>
              <a:rPr lang="en-US" altLang="ko-KR" sz="1000" dirty="0"/>
              <a:t>0  one  start  [58, 26, 58, 15, 64, 97]</a:t>
            </a:r>
          </a:p>
          <a:p>
            <a:r>
              <a:rPr lang="en-US" altLang="ko-KR" sz="1000" dirty="0"/>
              <a:t>1  one    end  [58, 26, 58, 15, 64, 97])</a:t>
            </a:r>
          </a:p>
          <a:p>
            <a:r>
              <a:rPr lang="en-US" altLang="ko-KR" sz="1000" dirty="0"/>
              <a:t>('.....',      A      B                         C</a:t>
            </a:r>
          </a:p>
          <a:p>
            <a:r>
              <a:rPr lang="en-US" altLang="ko-KR" sz="1000" dirty="0"/>
              <a:t>0  one  start  [58, 26, 58, 15, 64, 97])</a:t>
            </a:r>
          </a:p>
        </p:txBody>
      </p:sp>
    </p:spTree>
    <p:extLst>
      <p:ext uri="{BB962C8B-B14F-4D97-AF65-F5344CB8AC3E}">
        <p14:creationId xmlns:p14="http://schemas.microsoft.com/office/powerpoint/2010/main" val="12355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 smtClean="0"/>
              <a:t>Dataframe</a:t>
            </a:r>
            <a:r>
              <a:rPr lang="en-US" altLang="ko-KR" sz="5400" dirty="0" smtClean="0"/>
              <a:t> 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ko-KR" altLang="en-US" sz="5400" dirty="0" smtClean="0"/>
              <a:t>생성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2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1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 1 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단위로 데이터를 관리함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345638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288" y="4106681"/>
            <a:ext cx="6480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0</a:t>
            </a:r>
          </a:p>
          <a:p>
            <a:r>
              <a:rPr lang="en-US" altLang="ko-KR" sz="1000" dirty="0"/>
              <a:t>0  0</a:t>
            </a:r>
          </a:p>
          <a:p>
            <a:r>
              <a:rPr lang="en-US" altLang="ko-KR" sz="1000" dirty="0"/>
              <a:t>1  1</a:t>
            </a:r>
          </a:p>
          <a:p>
            <a:r>
              <a:rPr lang="en-US" altLang="ko-KR" sz="1000" dirty="0"/>
              <a:t>2  2</a:t>
            </a:r>
          </a:p>
          <a:p>
            <a:r>
              <a:rPr lang="en-US" altLang="ko-KR" sz="1000" dirty="0"/>
              <a:t>3  3</a:t>
            </a:r>
          </a:p>
          <a:p>
            <a:r>
              <a:rPr lang="en-US" altLang="ko-KR" sz="1000" dirty="0"/>
              <a:t>4  4</a:t>
            </a:r>
          </a:p>
          <a:p>
            <a:r>
              <a:rPr lang="en-US" altLang="ko-KR" sz="1000" dirty="0"/>
              <a:t>5  5</a:t>
            </a:r>
          </a:p>
          <a:p>
            <a:r>
              <a:rPr lang="en-US" altLang="ko-KR" sz="1000" dirty="0"/>
              <a:t>6  6</a:t>
            </a:r>
          </a:p>
          <a:p>
            <a:r>
              <a:rPr lang="en-US" altLang="ko-KR" sz="1000" dirty="0"/>
              <a:t>7  7</a:t>
            </a:r>
          </a:p>
          <a:p>
            <a:r>
              <a:rPr lang="en-US" altLang="ko-KR" sz="1000" dirty="0"/>
              <a:t>8  8</a:t>
            </a:r>
          </a:p>
          <a:p>
            <a:r>
              <a:rPr lang="en-US" altLang="ko-KR" sz="1000" dirty="0"/>
              <a:t>9  9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05002" y="3179545"/>
            <a:ext cx="1748292" cy="2712240"/>
            <a:chOff x="971600" y="2672858"/>
            <a:chExt cx="1944216" cy="3218511"/>
          </a:xfrm>
        </p:grpSpPr>
        <p:sp>
          <p:nvSpPr>
            <p:cNvPr id="7" name="직사각형 6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6496" y="267285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</a:t>
              </a:r>
              <a:endParaRPr lang="ko-KR" altLang="en-US" dirty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기본적으로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명을 추가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345638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805002" y="3179545"/>
            <a:ext cx="1748292" cy="2712240"/>
            <a:chOff x="971600" y="2672858"/>
            <a:chExt cx="1944216" cy="3218511"/>
          </a:xfrm>
        </p:grpSpPr>
        <p:sp>
          <p:nvSpPr>
            <p:cNvPr id="7" name="직사각형 6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6496" y="2672858"/>
              <a:ext cx="576064" cy="43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92280" y="3998790"/>
            <a:ext cx="6480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Rev</a:t>
            </a:r>
          </a:p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5    5</a:t>
            </a:r>
          </a:p>
          <a:p>
            <a:r>
              <a:rPr lang="en-US" altLang="ko-KR" sz="1000" dirty="0"/>
              <a:t>6    6</a:t>
            </a:r>
          </a:p>
          <a:p>
            <a:r>
              <a:rPr lang="en-US" altLang="ko-KR" sz="1000" dirty="0"/>
              <a:t>7    7</a:t>
            </a:r>
          </a:p>
          <a:p>
            <a:r>
              <a:rPr lang="en-US" altLang="ko-KR" sz="1000" dirty="0"/>
              <a:t>8    8</a:t>
            </a:r>
          </a:p>
          <a:p>
            <a:r>
              <a:rPr lang="en-US" altLang="ko-KR" sz="1000" dirty="0"/>
              <a:t>9    9</a:t>
            </a:r>
          </a:p>
        </p:txBody>
      </p:sp>
    </p:spTree>
    <p:extLst>
      <p:ext uri="{BB962C8B-B14F-4D97-AF65-F5344CB8AC3E}">
        <p14:creationId xmlns:p14="http://schemas.microsoft.com/office/powerpoint/2010/main" val="39209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리스트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6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>list/tuple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이용해서 순서쌍을 만들고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r>
              <a:rPr lang="en-US" altLang="ko-KR" sz="1200" dirty="0" err="1"/>
              <a:t>BabyDataSet</a:t>
            </a:r>
            <a:r>
              <a:rPr lang="en-US" altLang="ko-KR" sz="1200" dirty="0"/>
              <a:t> = list(zip(</a:t>
            </a:r>
            <a:r>
              <a:rPr lang="en-US" altLang="ko-KR" sz="1200" dirty="0" err="1"/>
              <a:t>names,births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 = </a:t>
            </a:r>
            <a:r>
              <a:rPr lang="en-US" altLang="ko-KR" sz="1200" dirty="0" err="1"/>
              <a:t>BabyDataSet</a:t>
            </a:r>
            <a:r>
              <a:rPr lang="en-US" altLang="ko-KR" sz="1200" dirty="0"/>
              <a:t>, columns=['Names', 'Births'])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Names  Births</a:t>
            </a:r>
          </a:p>
          <a:p>
            <a:r>
              <a:rPr lang="en-US" altLang="ko-KR" sz="1000" dirty="0"/>
              <a:t>0      Bob     968</a:t>
            </a:r>
          </a:p>
          <a:p>
            <a:r>
              <a:rPr lang="en-US" altLang="ko-KR" sz="1000" dirty="0"/>
              <a:t>1  Jessica     155</a:t>
            </a:r>
          </a:p>
          <a:p>
            <a:r>
              <a:rPr lang="en-US" altLang="ko-KR" sz="1000" dirty="0"/>
              <a:t>2     Mary      77</a:t>
            </a:r>
          </a:p>
          <a:p>
            <a:r>
              <a:rPr lang="en-US" altLang="ko-KR" sz="1000" dirty="0"/>
              <a:t>3     John     578</a:t>
            </a:r>
          </a:p>
          <a:p>
            <a:r>
              <a:rPr lang="en-US" altLang="ko-KR" sz="1000" dirty="0"/>
              <a:t>4      Mel     </a:t>
            </a:r>
            <a:r>
              <a:rPr lang="en-US" altLang="ko-KR" sz="1000" dirty="0" smtClean="0"/>
              <a:t>973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444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추가</a:t>
            </a:r>
            <a:r>
              <a:rPr lang="en-US" altLang="ko-KR" dirty="0" smtClean="0"/>
              <a:t>:</a:t>
            </a:r>
            <a:r>
              <a:rPr lang="ko-KR" altLang="en-US" dirty="0" smtClean="0"/>
              <a:t>칼럼복사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없는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칼럼을 할당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430788"/>
            <a:ext cx="2736304" cy="261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두번째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칼럼명</a:t>
            </a:r>
            <a:r>
              <a:rPr lang="ko-KR" altLang="en-US" sz="1200" dirty="0" smtClean="0"/>
              <a:t> 및 </a:t>
            </a:r>
            <a:r>
              <a:rPr lang="ko-KR" altLang="en-US" sz="1200" dirty="0" err="1" smtClean="0"/>
              <a:t>칼럼값</a:t>
            </a:r>
            <a:r>
              <a:rPr lang="ko-KR" altLang="en-US" sz="1200" dirty="0" smtClean="0"/>
              <a:t> 추가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0    0    0</a:t>
            </a:r>
          </a:p>
          <a:p>
            <a:r>
              <a:rPr lang="it-IT" altLang="ko-KR" sz="1000" dirty="0"/>
              <a:t>1    1    1</a:t>
            </a:r>
          </a:p>
          <a:p>
            <a:r>
              <a:rPr lang="it-IT" altLang="ko-KR" sz="1000" dirty="0"/>
              <a:t>2    2    2</a:t>
            </a:r>
          </a:p>
          <a:p>
            <a:r>
              <a:rPr lang="it-IT" altLang="ko-KR" sz="1000" dirty="0"/>
              <a:t>3    3    3</a:t>
            </a:r>
          </a:p>
          <a:p>
            <a:r>
              <a:rPr lang="it-IT" altLang="ko-KR" sz="1000" dirty="0"/>
              <a:t>4    4    4</a:t>
            </a:r>
          </a:p>
          <a:p>
            <a:r>
              <a:rPr lang="it-IT" altLang="ko-KR" sz="1000" dirty="0"/>
              <a:t>5    5    5</a:t>
            </a:r>
          </a:p>
          <a:p>
            <a:r>
              <a:rPr lang="it-IT" altLang="ko-KR" sz="1000" dirty="0"/>
              <a:t>6    6    6</a:t>
            </a:r>
          </a:p>
          <a:p>
            <a:r>
              <a:rPr lang="it-IT" altLang="ko-KR" sz="1000" dirty="0"/>
              <a:t>7    7    7</a:t>
            </a:r>
          </a:p>
          <a:p>
            <a:r>
              <a:rPr lang="it-IT" altLang="ko-KR" sz="1000" dirty="0"/>
              <a:t>8    8    8</a:t>
            </a:r>
          </a:p>
          <a:p>
            <a:r>
              <a:rPr lang="it-IT" altLang="ko-KR" sz="1000" dirty="0"/>
              <a:t>9    9    9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22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2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column</a:t>
            </a:r>
            <a:r>
              <a:rPr lang="ko-KR" altLang="en-US" dirty="0" smtClean="0"/>
              <a:t>단위로 리스트를 만들어서 </a:t>
            </a:r>
            <a:r>
              <a:rPr lang="en-US" altLang="ko-KR" dirty="0" err="1" smtClean="0"/>
              <a:t>dict</a:t>
            </a:r>
            <a:r>
              <a:rPr lang="ko-KR" altLang="en-US" dirty="0" smtClean="0"/>
              <a:t>에 대입해서  데이터를 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374441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names = ['</a:t>
            </a:r>
            <a:r>
              <a:rPr lang="en-US" altLang="ko-KR" sz="1200" dirty="0" err="1"/>
              <a:t>Bob','Jessica','Mary','John','Mel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births = [968, 155, 77, 578, 973]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dd</a:t>
            </a:r>
            <a:r>
              <a:rPr lang="en-US" altLang="ko-KR" sz="1200" dirty="0"/>
              <a:t> = {'names': names, '</a:t>
            </a:r>
            <a:r>
              <a:rPr lang="en-US" altLang="ko-KR" sz="1200" dirty="0" err="1"/>
              <a:t>births':births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print(df1)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births    names</a:t>
            </a:r>
          </a:p>
          <a:p>
            <a:r>
              <a:rPr lang="en-US" altLang="ko-KR" sz="1000" dirty="0"/>
              <a:t>0     968      Bob</a:t>
            </a:r>
          </a:p>
          <a:p>
            <a:r>
              <a:rPr lang="en-US" altLang="ko-KR" sz="1000" dirty="0"/>
              <a:t>1     155  Jessica</a:t>
            </a:r>
          </a:p>
          <a:p>
            <a:r>
              <a:rPr lang="en-US" altLang="ko-KR" sz="1000" dirty="0"/>
              <a:t>2      77     Mary</a:t>
            </a:r>
          </a:p>
          <a:p>
            <a:r>
              <a:rPr lang="en-US" altLang="ko-KR" sz="1000" dirty="0"/>
              <a:t>3     578     John</a:t>
            </a:r>
          </a:p>
          <a:p>
            <a:r>
              <a:rPr lang="en-US" altLang="ko-KR" sz="1000" dirty="0"/>
              <a:t>4     973      Mel</a:t>
            </a:r>
          </a:p>
        </p:txBody>
      </p:sp>
    </p:spTree>
    <p:extLst>
      <p:ext uri="{BB962C8B-B14F-4D97-AF65-F5344CB8AC3E}">
        <p14:creationId xmlns:p14="http://schemas.microsoft.com/office/powerpoint/2010/main" val="12173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5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</a:t>
            </a:r>
            <a:r>
              <a:rPr lang="en-US" altLang="ko-KR" dirty="0"/>
              <a:t> S</a:t>
            </a:r>
            <a:r>
              <a:rPr lang="en-US" altLang="ko-KR" dirty="0" smtClean="0"/>
              <a:t>eries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타입에서 </a:t>
            </a:r>
            <a:r>
              <a:rPr lang="ko-KR" altLang="en-US" dirty="0" err="1" smtClean="0"/>
              <a:t>키값을</a:t>
            </a:r>
            <a:r>
              <a:rPr lang="ko-KR" altLang="en-US" dirty="0" smtClean="0"/>
              <a:t> 추출해서 자동으로 인덱스화 해서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area_dict</a:t>
            </a:r>
            <a:r>
              <a:rPr lang="en-US" altLang="ko-KR" sz="1200" dirty="0"/>
              <a:t> = {'California': 423967, 'Texas': 695662, 'New York': 141297, 'Florida': 170312, 'Illinois': 149995}</a:t>
            </a:r>
          </a:p>
          <a:p>
            <a:r>
              <a:rPr lang="en-US" altLang="ko-KR" sz="1200" dirty="0"/>
              <a:t>area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area_dict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pop_dict</a:t>
            </a:r>
            <a:r>
              <a:rPr lang="en-US" altLang="ko-KR" sz="1200" dirty="0"/>
              <a:t> = {'California': 1423967, 'Texas': 1695662, 'New York': 1141297, 'Florida': 1170312, 'Illinois': 1149995}</a:t>
            </a:r>
          </a:p>
          <a:p>
            <a:r>
              <a:rPr lang="en-US" altLang="ko-KR" sz="1200" dirty="0"/>
              <a:t>population = </a:t>
            </a:r>
            <a:r>
              <a:rPr lang="en-US" altLang="ko-KR" sz="1200" dirty="0" err="1"/>
              <a:t>pd.Series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pop_dict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states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({'population': population,</a:t>
            </a:r>
          </a:p>
          <a:p>
            <a:r>
              <a:rPr lang="en-US" altLang="ko-KR" sz="1200" dirty="0"/>
              <a:t>                       'area': area})</a:t>
            </a:r>
          </a:p>
          <a:p>
            <a:r>
              <a:rPr lang="en-US" altLang="ko-KR" sz="1200" dirty="0"/>
              <a:t>                       </a:t>
            </a:r>
          </a:p>
          <a:p>
            <a:r>
              <a:rPr lang="en-US" altLang="ko-KR" sz="1200" dirty="0"/>
              <a:t>print(states)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states.index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states.values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</a:t>
            </a:r>
            <a:r>
              <a:rPr lang="en-US" altLang="ko-KR" sz="1000" dirty="0" smtClean="0"/>
              <a:t>               area  </a:t>
            </a:r>
            <a:r>
              <a:rPr lang="en-US" altLang="ko-KR" sz="1000" dirty="0"/>
              <a:t>population</a:t>
            </a:r>
          </a:p>
          <a:p>
            <a:r>
              <a:rPr lang="en-US" altLang="ko-KR" sz="1000" dirty="0"/>
              <a:t>California  423967     1423967</a:t>
            </a:r>
          </a:p>
          <a:p>
            <a:r>
              <a:rPr lang="en-US" altLang="ko-KR" sz="1000" dirty="0"/>
              <a:t>Florida     170312     1170312</a:t>
            </a:r>
          </a:p>
          <a:p>
            <a:r>
              <a:rPr lang="en-US" altLang="ko-KR" sz="1000" dirty="0"/>
              <a:t>Illinois    149995     1149995</a:t>
            </a:r>
          </a:p>
          <a:p>
            <a:r>
              <a:rPr lang="en-US" altLang="ko-KR" sz="1000" dirty="0"/>
              <a:t>New York    141297     1141297</a:t>
            </a:r>
          </a:p>
          <a:p>
            <a:r>
              <a:rPr lang="en-US" altLang="ko-KR" sz="1000" dirty="0"/>
              <a:t>Texas       695662     1695662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u'California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u'Florida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u'Illinois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u'New</a:t>
            </a:r>
            <a:r>
              <a:rPr lang="en-US" altLang="ko-KR" sz="1000" dirty="0"/>
              <a:t> York', </a:t>
            </a:r>
            <a:r>
              <a:rPr lang="en-US" altLang="ko-KR" sz="1000" dirty="0" err="1"/>
              <a:t>u'Texas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[[ 423967 1423967]</a:t>
            </a:r>
          </a:p>
          <a:p>
            <a:r>
              <a:rPr lang="en-US" altLang="ko-KR" sz="1000" dirty="0"/>
              <a:t> [ 170312 1170312]</a:t>
            </a:r>
          </a:p>
          <a:p>
            <a:r>
              <a:rPr lang="en-US" altLang="ko-KR" sz="1000" dirty="0"/>
              <a:t> [ 149995 1149995]</a:t>
            </a:r>
          </a:p>
          <a:p>
            <a:r>
              <a:rPr lang="en-US" altLang="ko-KR" sz="1000" dirty="0"/>
              <a:t> [ 141297 1141297]</a:t>
            </a:r>
          </a:p>
          <a:p>
            <a:r>
              <a:rPr lang="en-US" altLang="ko-KR" sz="1000" dirty="0"/>
              <a:t> [ 695662 1695662]]</a:t>
            </a:r>
          </a:p>
        </p:txBody>
      </p:sp>
    </p:spTree>
    <p:extLst>
      <p:ext uri="{BB962C8B-B14F-4D97-AF65-F5344CB8AC3E}">
        <p14:creationId xmlns:p14="http://schemas.microsoft.com/office/powerpoint/2010/main" val="21108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 smtClean="0"/>
              <a:t>Dataframe</a:t>
            </a:r>
            <a:r>
              <a:rPr lang="en-US" altLang="ko-KR" sz="5400" dirty="0" smtClean="0"/>
              <a:t> 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ko-KR" altLang="en-US" sz="5400" dirty="0" smtClean="0"/>
              <a:t>접근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3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칼럼 구조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1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변경 </a:t>
            </a:r>
            <a:r>
              <a:rPr lang="ko-KR" altLang="en-US" dirty="0" smtClean="0"/>
              <a:t>및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없는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값을 </a:t>
            </a:r>
            <a:r>
              <a:rPr lang="en-US" altLang="ko-KR" dirty="0" err="1" smtClean="0"/>
              <a:t>scala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할당시</a:t>
            </a:r>
            <a:r>
              <a:rPr lang="ko-KR" altLang="en-US" dirty="0" smtClean="0"/>
              <a:t> 행에 맞춰 </a:t>
            </a:r>
            <a:r>
              <a:rPr lang="en-US" altLang="ko-KR" dirty="0" smtClean="0"/>
              <a:t>Broadcasting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736304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Rev  </a:t>
            </a:r>
            <a:r>
              <a:rPr lang="en-US" altLang="ko-KR" sz="1000" dirty="0" err="1"/>
              <a:t>NewCol</a:t>
            </a:r>
            <a:endParaRPr lang="en-US" altLang="ko-KR" sz="1000" dirty="0"/>
          </a:p>
          <a:p>
            <a:r>
              <a:rPr lang="en-US" altLang="ko-KR" sz="1000" dirty="0"/>
              <a:t>0    0       5</a:t>
            </a:r>
          </a:p>
          <a:p>
            <a:r>
              <a:rPr lang="en-US" altLang="ko-KR" sz="1000" dirty="0"/>
              <a:t>1    1       5</a:t>
            </a:r>
          </a:p>
          <a:p>
            <a:r>
              <a:rPr lang="en-US" altLang="ko-KR" sz="1000" dirty="0"/>
              <a:t>2    2       5</a:t>
            </a:r>
          </a:p>
          <a:p>
            <a:r>
              <a:rPr lang="en-US" altLang="ko-KR" sz="1000" dirty="0"/>
              <a:t>3    3       5</a:t>
            </a:r>
          </a:p>
          <a:p>
            <a:r>
              <a:rPr lang="en-US" altLang="ko-KR" sz="1000" dirty="0"/>
              <a:t>4    4       5</a:t>
            </a:r>
          </a:p>
          <a:p>
            <a:r>
              <a:rPr lang="en-US" altLang="ko-KR" sz="1000" dirty="0"/>
              <a:t>5    5       5</a:t>
            </a:r>
          </a:p>
          <a:p>
            <a:r>
              <a:rPr lang="en-US" altLang="ko-KR" sz="1000" dirty="0"/>
              <a:t>6    6       5</a:t>
            </a:r>
          </a:p>
          <a:p>
            <a:r>
              <a:rPr lang="en-US" altLang="ko-KR" sz="1000" dirty="0"/>
              <a:t>7    7       5</a:t>
            </a:r>
          </a:p>
          <a:p>
            <a:r>
              <a:rPr lang="en-US" altLang="ko-KR" sz="1000" dirty="0"/>
              <a:t>8    8       5</a:t>
            </a:r>
          </a:p>
          <a:p>
            <a:r>
              <a:rPr lang="en-US" altLang="ko-KR" sz="1000" dirty="0"/>
              <a:t>9    9       5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02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칼럼값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존재한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값을 추가할 경우  행에 맞춰 칼럼이 변경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645024"/>
            <a:ext cx="2664296" cy="239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+ 1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Rev  </a:t>
            </a:r>
            <a:r>
              <a:rPr lang="en-US" altLang="ko-KR" sz="1000" dirty="0" err="1"/>
              <a:t>NewCol</a:t>
            </a:r>
            <a:endParaRPr lang="en-US" altLang="ko-KR" sz="1000" dirty="0"/>
          </a:p>
          <a:p>
            <a:r>
              <a:rPr lang="en-US" altLang="ko-KR" sz="1000" dirty="0"/>
              <a:t>0    0       6</a:t>
            </a:r>
          </a:p>
          <a:p>
            <a:r>
              <a:rPr lang="en-US" altLang="ko-KR" sz="1000" dirty="0"/>
              <a:t>1    1       6</a:t>
            </a:r>
          </a:p>
          <a:p>
            <a:r>
              <a:rPr lang="en-US" altLang="ko-KR" sz="1000" dirty="0"/>
              <a:t>2    2       6</a:t>
            </a:r>
          </a:p>
          <a:p>
            <a:r>
              <a:rPr lang="en-US" altLang="ko-KR" sz="1000" dirty="0"/>
              <a:t>3    3       6</a:t>
            </a:r>
          </a:p>
          <a:p>
            <a:r>
              <a:rPr lang="en-US" altLang="ko-KR" sz="1000" dirty="0"/>
              <a:t>4    4       6</a:t>
            </a:r>
          </a:p>
          <a:p>
            <a:r>
              <a:rPr lang="en-US" altLang="ko-KR" sz="1000" dirty="0"/>
              <a:t>5    5       6</a:t>
            </a:r>
          </a:p>
          <a:p>
            <a:r>
              <a:rPr lang="en-US" altLang="ko-KR" sz="1000" dirty="0"/>
              <a:t>6    6       6</a:t>
            </a:r>
          </a:p>
          <a:p>
            <a:r>
              <a:rPr lang="en-US" altLang="ko-KR" sz="1000" dirty="0"/>
              <a:t>7    7       6</a:t>
            </a:r>
          </a:p>
          <a:p>
            <a:r>
              <a:rPr lang="en-US" altLang="ko-KR" sz="1000" dirty="0"/>
              <a:t>8    8       6</a:t>
            </a:r>
          </a:p>
          <a:p>
            <a:r>
              <a:rPr lang="en-US" altLang="ko-KR" sz="1000" dirty="0"/>
              <a:t>9    9       6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7" name="직사각형 6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0" name="오른쪽 중괄호 19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4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칼럼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존재한 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del</a:t>
            </a:r>
            <a:r>
              <a:rPr lang="ko-KR" altLang="en-US" dirty="0" smtClean="0"/>
              <a:t>로 삭제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475656" y="3495742"/>
            <a:ext cx="2664296" cy="261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5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 + 1</a:t>
            </a:r>
          </a:p>
          <a:p>
            <a:r>
              <a:rPr lang="en-US" altLang="ko-KR" sz="1200" dirty="0"/>
              <a:t>del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NewCol</a:t>
            </a:r>
            <a:r>
              <a:rPr lang="en-US" altLang="ko-KR" sz="1200" dirty="0"/>
              <a:t>']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2858" y="4303166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Rev</a:t>
            </a:r>
          </a:p>
          <a:p>
            <a:r>
              <a:rPr lang="en-US" altLang="ko-KR" sz="1000" dirty="0"/>
              <a:t>0    0</a:t>
            </a:r>
          </a:p>
          <a:p>
            <a:r>
              <a:rPr lang="en-US" altLang="ko-KR" sz="1000" dirty="0"/>
              <a:t>1    1</a:t>
            </a:r>
          </a:p>
          <a:p>
            <a:r>
              <a:rPr lang="en-US" altLang="ko-KR" sz="1000" dirty="0"/>
              <a:t>2    2</a:t>
            </a:r>
          </a:p>
          <a:p>
            <a:r>
              <a:rPr lang="en-US" altLang="ko-KR" sz="1000" dirty="0"/>
              <a:t>3    3</a:t>
            </a:r>
          </a:p>
          <a:p>
            <a:r>
              <a:rPr lang="en-US" altLang="ko-KR" sz="1000" dirty="0"/>
              <a:t>4    4</a:t>
            </a:r>
          </a:p>
          <a:p>
            <a:r>
              <a:rPr lang="en-US" altLang="ko-KR" sz="1000" dirty="0"/>
              <a:t>5    5</a:t>
            </a:r>
          </a:p>
          <a:p>
            <a:r>
              <a:rPr lang="en-US" altLang="ko-KR" sz="1000" dirty="0"/>
              <a:t>6    6</a:t>
            </a:r>
          </a:p>
          <a:p>
            <a:r>
              <a:rPr lang="en-US" altLang="ko-KR" sz="1000" dirty="0"/>
              <a:t>7    7</a:t>
            </a:r>
          </a:p>
          <a:p>
            <a:r>
              <a:rPr lang="en-US" altLang="ko-KR" sz="1000" dirty="0"/>
              <a:t>8    8</a:t>
            </a:r>
          </a:p>
          <a:p>
            <a:r>
              <a:rPr lang="en-US" altLang="ko-KR" sz="1000" dirty="0"/>
              <a:t>9    9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601604" y="3376030"/>
            <a:ext cx="1748292" cy="2712240"/>
            <a:chOff x="971600" y="2672858"/>
            <a:chExt cx="1944216" cy="3218511"/>
          </a:xfrm>
        </p:grpSpPr>
        <p:sp>
          <p:nvSpPr>
            <p:cNvPr id="28" name="직사각형 27"/>
            <p:cNvSpPr/>
            <p:nvPr/>
          </p:nvSpPr>
          <p:spPr>
            <a:xfrm>
              <a:off x="2267744" y="3645024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267744" y="4442825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67744" y="5243297"/>
              <a:ext cx="6480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490623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6496" y="2672858"/>
              <a:ext cx="576064" cy="438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33" name="오른쪽 중괄호 32"/>
            <p:cNvSpPr/>
            <p:nvPr/>
          </p:nvSpPr>
          <p:spPr>
            <a:xfrm rot="10800000">
              <a:off x="1403648" y="3897762"/>
              <a:ext cx="360040" cy="1958516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95736" y="337857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64338" y="366247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64338" y="4533944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32072" y="5390445"/>
              <a:ext cx="369332" cy="465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7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열을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pt-BR" altLang="ko-KR" sz="1000" dirty="0"/>
              <a:t>a    0</a:t>
            </a:r>
          </a:p>
          <a:p>
            <a:r>
              <a:rPr lang="pt-BR" altLang="ko-KR" sz="1000" dirty="0"/>
              <a:t>b    1</a:t>
            </a:r>
          </a:p>
          <a:p>
            <a:r>
              <a:rPr lang="pt-BR" altLang="ko-KR" sz="1000" dirty="0"/>
              <a:t>c    2</a:t>
            </a:r>
          </a:p>
          <a:p>
            <a:r>
              <a:rPr lang="pt-BR" altLang="ko-KR" sz="1000" dirty="0"/>
              <a:t>d    3</a:t>
            </a:r>
          </a:p>
          <a:p>
            <a:r>
              <a:rPr lang="pt-BR" altLang="ko-KR" sz="1000" dirty="0"/>
              <a:t>e    4</a:t>
            </a:r>
          </a:p>
          <a:p>
            <a:r>
              <a:rPr lang="pt-BR" altLang="ko-KR" sz="1000" dirty="0"/>
              <a:t>f    5</a:t>
            </a:r>
          </a:p>
          <a:p>
            <a:r>
              <a:rPr lang="pt-BR" altLang="ko-KR" sz="1000" dirty="0"/>
              <a:t>g    6</a:t>
            </a:r>
          </a:p>
          <a:p>
            <a:r>
              <a:rPr lang="pt-BR" altLang="ko-KR" sz="1000" dirty="0"/>
              <a:t>h    7</a:t>
            </a:r>
          </a:p>
          <a:p>
            <a:r>
              <a:rPr lang="pt-BR" altLang="ko-KR" sz="1000" dirty="0"/>
              <a:t>i    8</a:t>
            </a:r>
          </a:p>
          <a:p>
            <a:r>
              <a:rPr lang="pt-BR" altLang="ko-KR" sz="1000" dirty="0"/>
              <a:t>j    9</a:t>
            </a:r>
          </a:p>
          <a:p>
            <a:r>
              <a:rPr lang="pt-BR" altLang="ko-KR" sz="1000" dirty="0"/>
              <a:t>Name: Rev, dtype: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4" y="3928540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err="1" smtClean="0"/>
              <a:t>행열구조를</a:t>
            </a:r>
            <a:r>
              <a:rPr lang="ko-KR" altLang="en-US" dirty="0" smtClean="0"/>
              <a:t> 가지는 데이터 구조이고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이 별도의 명을 가지고</a:t>
            </a:r>
            <a:r>
              <a:rPr lang="en-US" altLang="ko-KR" dirty="0" smtClean="0"/>
              <a:t>, column</a:t>
            </a:r>
            <a:r>
              <a:rPr lang="ko-KR" altLang="en-US" dirty="0" smtClean="0"/>
              <a:t>별로 다른 데이터 타입을 가질 수 있음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855138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7404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5138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67404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55138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67404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5349846"/>
            <a:ext cx="145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Index(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39952" y="3525878"/>
            <a:ext cx="173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Column(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287210" y="4500741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87210" y="5173048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87210" y="5847606"/>
            <a:ext cx="582764" cy="546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 rot="10800000">
            <a:off x="3078119" y="4713723"/>
            <a:ext cx="323758" cy="1650442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/>
          <p:cNvSpPr/>
          <p:nvPr/>
        </p:nvSpPr>
        <p:spPr>
          <a:xfrm rot="16200000">
            <a:off x="4707083" y="3248120"/>
            <a:ext cx="303406" cy="1761150"/>
          </a:xfrm>
          <a:prstGeom prst="rightBrace">
            <a:avLst>
              <a:gd name="adj1" fmla="val 549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90386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5029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col2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254835" y="4276206"/>
            <a:ext cx="647515" cy="23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col3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2384" y="4515446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92384" y="5249834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row2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463370" y="5971607"/>
            <a:ext cx="332113" cy="39255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200" dirty="0" smtClean="0"/>
              <a:t>row3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00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열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멀티 열은 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[ , ] ])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 smtClean="0"/>
              <a:t>을 사용하지만 </a:t>
            </a:r>
            <a:r>
              <a:rPr lang="ko-KR" altLang="en-US" dirty="0" err="1" smtClean="0"/>
              <a:t>칼럼명을</a:t>
            </a:r>
            <a:r>
              <a:rPr lang="ko-KR" altLang="en-US" dirty="0" smtClean="0"/>
              <a:t> 리스트로 작성해서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[['Rev', 'col']])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사전형</a:t>
            </a:r>
            <a:r>
              <a:rPr lang="ko-KR" altLang="en-US" dirty="0"/>
              <a:t>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칼럼을 기준으로 접근해서 데이터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["A"])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A      </a:t>
            </a:r>
            <a:r>
              <a:rPr lang="en-US" altLang="ko-KR" sz="1000" dirty="0"/>
              <a:t>B                         C</a:t>
            </a:r>
          </a:p>
          <a:p>
            <a:r>
              <a:rPr lang="en-US" altLang="ko-KR" sz="1000" dirty="0"/>
              <a:t>0    one  start  [71, 58, 23, 79, 19, 93]</a:t>
            </a:r>
          </a:p>
          <a:p>
            <a:r>
              <a:rPr lang="en-US" altLang="ko-KR" sz="1000" dirty="0"/>
              <a:t>1    one    end  [71, 58, 23, 79, 19, 93]</a:t>
            </a:r>
          </a:p>
          <a:p>
            <a:r>
              <a:rPr lang="en-US" altLang="ko-KR" sz="1000" dirty="0"/>
              <a:t>2    two  start  [71, 58, 23, 79, 19, 93]</a:t>
            </a:r>
          </a:p>
          <a:p>
            <a:r>
              <a:rPr lang="en-US" altLang="ko-KR" sz="1000" dirty="0"/>
              <a:t>3    two    end  [71, 58, 23, 79, 19, 93]</a:t>
            </a:r>
          </a:p>
          <a:p>
            <a:r>
              <a:rPr lang="en-US" altLang="ko-KR" sz="1000" dirty="0"/>
              <a:t>4  three  start  [71, 58, 23, 79, 19, 93]</a:t>
            </a:r>
          </a:p>
          <a:p>
            <a:r>
              <a:rPr lang="en-US" altLang="ko-KR" sz="1000" dirty="0"/>
              <a:t>5  three    end  [71, 58, 23, 79, 19, 93]</a:t>
            </a:r>
          </a:p>
          <a:p>
            <a:r>
              <a:rPr lang="en-US" altLang="ko-KR" sz="1000" dirty="0"/>
              <a:t>Int64Index([0, 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0      one</a:t>
            </a:r>
          </a:p>
          <a:p>
            <a:r>
              <a:rPr lang="en-US" altLang="ko-KR" sz="1000" dirty="0"/>
              <a:t>1      one</a:t>
            </a:r>
          </a:p>
          <a:p>
            <a:r>
              <a:rPr lang="en-US" altLang="ko-KR" sz="1000" dirty="0"/>
              <a:t>2      two</a:t>
            </a:r>
          </a:p>
          <a:p>
            <a:r>
              <a:rPr lang="en-US" altLang="ko-KR" sz="1000" dirty="0"/>
              <a:t>3      two</a:t>
            </a:r>
          </a:p>
          <a:p>
            <a:r>
              <a:rPr lang="en-US" altLang="ko-KR" sz="1000" dirty="0"/>
              <a:t>4    three</a:t>
            </a:r>
          </a:p>
          <a:p>
            <a:r>
              <a:rPr lang="en-US" altLang="ko-KR" sz="1000" dirty="0"/>
              <a:t>5    three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42063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사전형</a:t>
            </a:r>
            <a:r>
              <a:rPr lang="ko-KR" altLang="en-US" dirty="0"/>
              <a:t>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여러 개의 칼럼을 기준으로 접근해서 데이터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df.index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df.columns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[["A","C"]])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3861048"/>
            <a:ext cx="3528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A      </a:t>
            </a:r>
            <a:r>
              <a:rPr lang="en-US" altLang="ko-KR" sz="1000" dirty="0"/>
              <a:t>B                         C</a:t>
            </a:r>
          </a:p>
          <a:p>
            <a:r>
              <a:rPr lang="en-US" altLang="ko-KR" sz="1000" dirty="0"/>
              <a:t>0    one  start  [71, 58, 23, 79, 19, 93]</a:t>
            </a:r>
          </a:p>
          <a:p>
            <a:r>
              <a:rPr lang="en-US" altLang="ko-KR" sz="1000" dirty="0"/>
              <a:t>1    one    end  [71, 58, 23, 79, 19, 93]</a:t>
            </a:r>
          </a:p>
          <a:p>
            <a:r>
              <a:rPr lang="en-US" altLang="ko-KR" sz="1000" dirty="0"/>
              <a:t>2    two  start  [71, 58, 23, 79, 19, 93]</a:t>
            </a:r>
          </a:p>
          <a:p>
            <a:r>
              <a:rPr lang="en-US" altLang="ko-KR" sz="1000" dirty="0"/>
              <a:t>3    two    end  [71, 58, 23, 79, 19, 93]</a:t>
            </a:r>
          </a:p>
          <a:p>
            <a:r>
              <a:rPr lang="en-US" altLang="ko-KR" sz="1000" dirty="0"/>
              <a:t>4  three  start  [71, 58, 23, 79, 19, 93]</a:t>
            </a:r>
          </a:p>
          <a:p>
            <a:r>
              <a:rPr lang="en-US" altLang="ko-KR" sz="1000" dirty="0"/>
              <a:t>5  three    end  [71, 58, 23, 79, 19, 93]</a:t>
            </a:r>
          </a:p>
          <a:p>
            <a:r>
              <a:rPr lang="en-US" altLang="ko-KR" sz="1000" dirty="0"/>
              <a:t>Int64Index([0, 1, 2, 3, 4, 5],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 A                         C</a:t>
            </a:r>
          </a:p>
          <a:p>
            <a:r>
              <a:rPr lang="en-US" altLang="ko-KR" sz="1000" dirty="0"/>
              <a:t>0    one  [16, 24, 37, 65, 43, 64]</a:t>
            </a:r>
          </a:p>
          <a:p>
            <a:r>
              <a:rPr lang="en-US" altLang="ko-KR" sz="1000" dirty="0"/>
              <a:t>1    one  [16, 24, 37, 65, 43, 64]</a:t>
            </a:r>
          </a:p>
          <a:p>
            <a:r>
              <a:rPr lang="en-US" altLang="ko-KR" sz="1000" dirty="0"/>
              <a:t>2    two  [16, 24, 37, 65, 43, 64]</a:t>
            </a:r>
          </a:p>
          <a:p>
            <a:r>
              <a:rPr lang="en-US" altLang="ko-KR" sz="1000" dirty="0"/>
              <a:t>3    two  [16, 24, 37, 65, 43, 64]</a:t>
            </a:r>
          </a:p>
          <a:p>
            <a:r>
              <a:rPr lang="en-US" altLang="ko-KR" sz="1000" dirty="0"/>
              <a:t>4  three  [16, 24, 37, 65, 43, 64]</a:t>
            </a:r>
          </a:p>
          <a:p>
            <a:r>
              <a:rPr lang="en-US" altLang="ko-KR" sz="1000" dirty="0"/>
              <a:t>5  three  [16, 24, 37, 65, 43, 64]</a:t>
            </a:r>
          </a:p>
        </p:txBody>
      </p:sp>
    </p:spTree>
    <p:extLst>
      <p:ext uri="{BB962C8B-B14F-4D97-AF65-F5344CB8AC3E}">
        <p14:creationId xmlns:p14="http://schemas.microsoft.com/office/powerpoint/2010/main" val="31831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객체의 속성에 접근하는 것처럼 칼럼이름을 속성으로 표시해서 접근해 데이터 검색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374441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(['one', 'one', 'two', 'two', 'three', 'three'])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(['start', 'end']*3)</a:t>
            </a:r>
          </a:p>
          <a:p>
            <a:r>
              <a:rPr lang="en-US" altLang="ko-KR" sz="1200" dirty="0"/>
              <a:t>C = [</a:t>
            </a:r>
            <a:r>
              <a:rPr lang="en-US" altLang="ko-KR" sz="1200" dirty="0" err="1"/>
              <a:t>np.random.randint</a:t>
            </a:r>
            <a:r>
              <a:rPr lang="en-US" altLang="ko-KR" sz="1200" dirty="0"/>
              <a:t>(10, 99, 6)]*6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(zip(A, B, C), columns=['A', 'B', 'C'])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df.A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2040" y="4941168"/>
            <a:ext cx="3528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      one</a:t>
            </a:r>
          </a:p>
          <a:p>
            <a:r>
              <a:rPr lang="en-US" altLang="ko-KR" sz="1000" dirty="0"/>
              <a:t>1      one</a:t>
            </a:r>
          </a:p>
          <a:p>
            <a:r>
              <a:rPr lang="en-US" altLang="ko-KR" sz="1000" dirty="0"/>
              <a:t>2      two</a:t>
            </a:r>
          </a:p>
          <a:p>
            <a:r>
              <a:rPr lang="en-US" altLang="ko-KR" sz="1000" dirty="0"/>
              <a:t>3      two</a:t>
            </a:r>
          </a:p>
          <a:p>
            <a:r>
              <a:rPr lang="en-US" altLang="ko-KR" sz="1000" dirty="0"/>
              <a:t>4    three</a:t>
            </a:r>
          </a:p>
          <a:p>
            <a:r>
              <a:rPr lang="en-US" altLang="ko-KR" sz="1000" dirty="0"/>
              <a:t>5    three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object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72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접</a:t>
            </a:r>
            <a:r>
              <a:rPr lang="ko-KR" altLang="en-US" dirty="0"/>
              <a:t>근</a:t>
            </a:r>
            <a:r>
              <a:rPr lang="en-US" altLang="ko-KR" dirty="0" smtClean="0"/>
              <a:t>: </a:t>
            </a:r>
            <a:r>
              <a:rPr lang="en-US" altLang="ko-KR" dirty="0" smtClean="0"/>
              <a:t>swap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칼럼별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swap </a:t>
            </a:r>
            <a:r>
              <a:rPr lang="ko-KR" altLang="en-US" dirty="0" smtClean="0"/>
              <a:t>처리를 하려면 </a:t>
            </a:r>
            <a:r>
              <a:rPr lang="en-US" altLang="ko-KR" dirty="0" err="1" smtClean="0"/>
              <a:t>indexinf</a:t>
            </a:r>
            <a:r>
              <a:rPr lang="en-US" altLang="ko-KR" dirty="0" smtClean="0"/>
              <a:t>[ ]</a:t>
            </a:r>
            <a:r>
              <a:rPr lang="ko-KR" altLang="en-US" dirty="0" smtClean="0"/>
              <a:t>처리하기 위해 리스트에 </a:t>
            </a:r>
            <a:r>
              <a:rPr lang="ko-KR" altLang="en-US" dirty="0" err="1" smtClean="0"/>
              <a:t>칼럼명을</a:t>
            </a:r>
            <a:r>
              <a:rPr lang="ko-KR" altLang="en-US" dirty="0" smtClean="0"/>
              <a:t> 사용해서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04054" y="2852936"/>
            <a:ext cx="5108106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[['</a:t>
            </a:r>
            <a:r>
              <a:rPr lang="en-US" altLang="ko-KR" sz="1200" dirty="0" err="1"/>
              <a:t>f','g</a:t>
            </a:r>
            <a:r>
              <a:rPr lang="en-US" altLang="ko-KR" sz="1200" dirty="0"/>
              <a:t>']]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[['</a:t>
            </a:r>
            <a:r>
              <a:rPr lang="en-US" altLang="ko-KR" sz="1200" dirty="0" err="1"/>
              <a:t>g','f</a:t>
            </a:r>
            <a:r>
              <a:rPr lang="en-US" altLang="ko-KR" sz="1200" dirty="0"/>
              <a:t>']]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8184" y="4437112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 f   g   h   i</a:t>
            </a:r>
          </a:p>
          <a:p>
            <a:r>
              <a:rPr lang="pt-BR" altLang="ko-KR" sz="1000" dirty="0"/>
              <a:t>a   0   1   2   3</a:t>
            </a:r>
          </a:p>
          <a:p>
            <a:r>
              <a:rPr lang="pt-BR" altLang="ko-KR" sz="1000" dirty="0"/>
              <a:t>b   4   5   6   7</a:t>
            </a:r>
          </a:p>
          <a:p>
            <a:r>
              <a:rPr lang="pt-BR" altLang="ko-KR" sz="1000" dirty="0"/>
              <a:t>c   8   9  10  11</a:t>
            </a:r>
          </a:p>
          <a:p>
            <a:r>
              <a:rPr lang="pt-BR" altLang="ko-KR" sz="1000" dirty="0"/>
              <a:t>d  12  13  14  15</a:t>
            </a:r>
          </a:p>
          <a:p>
            <a:r>
              <a:rPr lang="pt-BR" altLang="ko-KR" sz="1000" dirty="0"/>
              <a:t>    f   g   h   i</a:t>
            </a:r>
          </a:p>
          <a:p>
            <a:r>
              <a:rPr lang="pt-BR" altLang="ko-KR" sz="1000" dirty="0"/>
              <a:t>a   1   0   2   3</a:t>
            </a:r>
          </a:p>
          <a:p>
            <a:r>
              <a:rPr lang="pt-BR" altLang="ko-KR" sz="1000" dirty="0"/>
              <a:t>b   5   4   6   7</a:t>
            </a:r>
          </a:p>
          <a:p>
            <a:r>
              <a:rPr lang="pt-BR" altLang="ko-KR" sz="1000" dirty="0"/>
              <a:t>c   9   8  10  11</a:t>
            </a:r>
          </a:p>
          <a:p>
            <a:r>
              <a:rPr lang="pt-BR" altLang="ko-KR" sz="1000" dirty="0"/>
              <a:t>d  13  12  14  15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821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multi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9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column 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기반이 접근해서 조회함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381642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(3, 8), index=['A', 'B', 'C'], columns=index)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293096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first        bar                 </a:t>
            </a:r>
            <a:r>
              <a:rPr lang="en-US" altLang="ko-KR" sz="900" dirty="0" err="1"/>
              <a:t>baz</a:t>
            </a:r>
            <a:r>
              <a:rPr lang="en-US" altLang="ko-KR" sz="900" dirty="0"/>
              <a:t>                 foo                 </a:t>
            </a:r>
            <a:r>
              <a:rPr lang="en-US" altLang="ko-KR" sz="900" dirty="0" err="1"/>
              <a:t>qux</a:t>
            </a:r>
            <a:r>
              <a:rPr lang="en-US" altLang="ko-KR" sz="900" dirty="0"/>
              <a:t> </a:t>
            </a:r>
            <a:endParaRPr lang="en-US" altLang="ko-KR" sz="900" dirty="0" smtClean="0"/>
          </a:p>
          <a:p>
            <a:r>
              <a:rPr lang="en-US" altLang="ko-KR" sz="900" dirty="0" smtClean="0"/>
              <a:t>second       </a:t>
            </a:r>
            <a:r>
              <a:rPr lang="en-US" altLang="ko-KR" sz="900" dirty="0"/>
              <a:t>one       two       one       two       one       two       one   </a:t>
            </a:r>
          </a:p>
          <a:p>
            <a:r>
              <a:rPr lang="en-US" altLang="ko-KR" sz="900" dirty="0"/>
              <a:t>A      -0.109192  1.560258 -0.402283  0.565411 -0.964342  0.603564 -1.014468   </a:t>
            </a:r>
          </a:p>
          <a:p>
            <a:r>
              <a:rPr lang="en-US" altLang="ko-KR" sz="900" dirty="0"/>
              <a:t>B      -0.916891 -0.818499 -0.307554 -0.317725 -0.582503  0.823485 -0.032378   </a:t>
            </a:r>
          </a:p>
          <a:p>
            <a:r>
              <a:rPr lang="en-US" altLang="ko-KR" sz="900" dirty="0"/>
              <a:t>C       1.113378  0.572111  0.685743 -1.341933 -1.916343  0.288700  0.949549   </a:t>
            </a:r>
          </a:p>
          <a:p>
            <a:endParaRPr lang="en-US" altLang="ko-KR" sz="900" dirty="0"/>
          </a:p>
          <a:p>
            <a:r>
              <a:rPr lang="en-US" altLang="ko-KR" sz="900" dirty="0"/>
              <a:t>first             </a:t>
            </a:r>
          </a:p>
          <a:p>
            <a:r>
              <a:rPr lang="en-US" altLang="ko-KR" sz="900" dirty="0"/>
              <a:t>second       two  </a:t>
            </a:r>
          </a:p>
          <a:p>
            <a:r>
              <a:rPr lang="en-US" altLang="ko-KR" sz="900" dirty="0"/>
              <a:t>A       1.318373  </a:t>
            </a:r>
          </a:p>
          <a:p>
            <a:r>
              <a:rPr lang="en-US" altLang="ko-KR" sz="900" dirty="0"/>
              <a:t>B       0.337134  </a:t>
            </a:r>
          </a:p>
          <a:p>
            <a:r>
              <a:rPr lang="en-US" altLang="ko-KR" sz="900" dirty="0"/>
              <a:t>C      -2.028451  </a:t>
            </a:r>
          </a:p>
        </p:txBody>
      </p:sp>
    </p:spTree>
    <p:extLst>
      <p:ext uri="{BB962C8B-B14F-4D97-AF65-F5344CB8AC3E}">
        <p14:creationId xmlns:p14="http://schemas.microsoft.com/office/powerpoint/2010/main" val="31485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column 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구조에 따라 구분해서 접근해서 조회함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381642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(3, 8), index=['A', 'B', 'C'], columns=index)</a:t>
            </a:r>
          </a:p>
          <a:p>
            <a:r>
              <a:rPr lang="en-US" altLang="ko-KR" sz="1200" dirty="0" smtClean="0"/>
              <a:t>print(type(</a:t>
            </a:r>
            <a:r>
              <a:rPr lang="en-US" altLang="ko-KR" sz="1200" dirty="0" err="1" smtClean="0"/>
              <a:t>df</a:t>
            </a:r>
            <a:r>
              <a:rPr lang="en-US" altLang="ko-KR" sz="1200" dirty="0"/>
              <a:t>['bar']))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5301208"/>
            <a:ext cx="4176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second       </a:t>
            </a:r>
            <a:r>
              <a:rPr lang="en-US" altLang="ko-KR" sz="900" dirty="0"/>
              <a:t>one       two</a:t>
            </a:r>
          </a:p>
          <a:p>
            <a:r>
              <a:rPr lang="en-US" altLang="ko-KR" sz="900" dirty="0"/>
              <a:t>A      -0.109192  1.560258</a:t>
            </a:r>
          </a:p>
          <a:p>
            <a:r>
              <a:rPr lang="en-US" altLang="ko-KR" sz="900" dirty="0"/>
              <a:t>B      -0.916891 -0.818499</a:t>
            </a:r>
          </a:p>
          <a:p>
            <a:r>
              <a:rPr lang="en-US" altLang="ko-KR" sz="900" dirty="0"/>
              <a:t>C       1.113378  </a:t>
            </a:r>
            <a:r>
              <a:rPr lang="en-US" altLang="ko-KR" sz="900" dirty="0" smtClean="0"/>
              <a:t>0.572111</a:t>
            </a:r>
          </a:p>
          <a:p>
            <a:r>
              <a:rPr lang="en-US" altLang="ko-KR" sz="900" dirty="0"/>
              <a:t>&lt;class '</a:t>
            </a:r>
            <a:r>
              <a:rPr lang="en-US" altLang="ko-KR" sz="900" dirty="0" err="1"/>
              <a:t>pandas.core.frame.DataFrame</a:t>
            </a:r>
            <a:r>
              <a:rPr lang="en-US" altLang="ko-KR" sz="900" dirty="0"/>
              <a:t>'&gt;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434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ko-KR" altLang="en-US" dirty="0" smtClean="0"/>
              <a:t> 조회 </a:t>
            </a:r>
            <a:r>
              <a:rPr lang="en-US" altLang="ko-KR" dirty="0" smtClean="0"/>
              <a:t>: column 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구조에 따라 순차적 접근해서 조회함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11560" y="2747614"/>
            <a:ext cx="3816424" cy="365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arrays = [['bar', 'bar',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baz</a:t>
            </a:r>
            <a:r>
              <a:rPr lang="en-US" altLang="ko-KR" sz="1200" dirty="0"/>
              <a:t>', 'foo', 'foo',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qux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['one', 'two', 'one', 'two', 'one', 'two', 'one', 'two']]</a:t>
            </a:r>
          </a:p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tuples = list(zip(*arrays))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index = </a:t>
            </a:r>
            <a:r>
              <a:rPr lang="en-US" altLang="ko-KR" sz="1200" dirty="0" err="1"/>
              <a:t>pd.MultiIndex.from_tuples</a:t>
            </a:r>
            <a:r>
              <a:rPr lang="en-US" altLang="ko-KR" sz="1200" dirty="0"/>
              <a:t>(tuples, names=['first', 'second'])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np.random.randn</a:t>
            </a:r>
            <a:r>
              <a:rPr lang="en-US" altLang="ko-KR" sz="1200" dirty="0"/>
              <a:t>(3, 8), index=['A', 'B', 'C'], columns=index)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df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bar','one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['bar']['one'])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16" y="4370847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/>
          </a:p>
          <a:p>
            <a:r>
              <a:rPr lang="en-US" altLang="ko-KR" sz="900" dirty="0"/>
              <a:t>A   -0.109192</a:t>
            </a:r>
          </a:p>
          <a:p>
            <a:r>
              <a:rPr lang="en-US" altLang="ko-KR" sz="900" dirty="0"/>
              <a:t>B   -0.916891</a:t>
            </a:r>
          </a:p>
          <a:p>
            <a:r>
              <a:rPr lang="en-US" altLang="ko-KR" sz="900" dirty="0"/>
              <a:t>C    1.113378</a:t>
            </a:r>
          </a:p>
          <a:p>
            <a:r>
              <a:rPr lang="en-US" altLang="ko-KR" sz="900" dirty="0"/>
              <a:t>Name: (bar, one),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float64</a:t>
            </a:r>
          </a:p>
          <a:p>
            <a:endParaRPr lang="en-US" altLang="ko-KR" sz="900" dirty="0"/>
          </a:p>
          <a:p>
            <a:r>
              <a:rPr lang="en-US" altLang="ko-KR" sz="900" dirty="0"/>
              <a:t>A   -0.109192</a:t>
            </a:r>
          </a:p>
          <a:p>
            <a:r>
              <a:rPr lang="en-US" altLang="ko-KR" sz="900" dirty="0"/>
              <a:t>B   -0.916891</a:t>
            </a:r>
          </a:p>
          <a:p>
            <a:r>
              <a:rPr lang="en-US" altLang="ko-KR" sz="900" dirty="0"/>
              <a:t>C    1.113378</a:t>
            </a:r>
          </a:p>
          <a:p>
            <a:r>
              <a:rPr lang="en-US" altLang="ko-KR" sz="900" dirty="0"/>
              <a:t>Name: one, </a:t>
            </a:r>
            <a:r>
              <a:rPr lang="en-US" altLang="ko-KR" sz="900" dirty="0" err="1"/>
              <a:t>dtype</a:t>
            </a:r>
            <a:r>
              <a:rPr lang="en-US" altLang="ko-KR" sz="900" dirty="0"/>
              <a:t>: </a:t>
            </a:r>
            <a:r>
              <a:rPr lang="en-US" altLang="ko-KR" sz="900" dirty="0" smtClean="0"/>
              <a:t>float64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4670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논리식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0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Series vs.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Series</a:t>
            </a:r>
            <a:r>
              <a:rPr lang="ko-KR" altLang="en-US" dirty="0"/>
              <a:t> </a:t>
            </a:r>
            <a:r>
              <a:rPr lang="ko-KR" altLang="en-US" dirty="0" err="1" smtClean="0"/>
              <a:t>인스턴스들이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칼럼으로 들어가는 구조 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4788024" y="3354248"/>
            <a:ext cx="3130550" cy="2416745"/>
            <a:chOff x="1547664" y="3525878"/>
            <a:chExt cx="4354686" cy="2867858"/>
          </a:xfrm>
        </p:grpSpPr>
        <p:sp>
          <p:nvSpPr>
            <p:cNvPr id="4" name="직사각형 3"/>
            <p:cNvSpPr/>
            <p:nvPr/>
          </p:nvSpPr>
          <p:spPr>
            <a:xfrm>
              <a:off x="3855138" y="4500741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67404" y="4500741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55138" y="5173048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567404" y="5173048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55138" y="5847606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67404" y="5847606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47664" y="5349846"/>
              <a:ext cx="1454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Index(</a:t>
              </a:r>
              <a:r>
                <a:rPr lang="ko-KR" altLang="en-US" sz="1200" dirty="0" smtClean="0"/>
                <a:t>행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39952" y="3525878"/>
              <a:ext cx="1732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Column(</a:t>
              </a:r>
              <a:r>
                <a:rPr lang="ko-KR" altLang="en-US" sz="1200" dirty="0" smtClean="0"/>
                <a:t>열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87210" y="4500741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87210" y="5173048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87210" y="5847606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오른쪽 중괄호 5"/>
            <p:cNvSpPr/>
            <p:nvPr/>
          </p:nvSpPr>
          <p:spPr>
            <a:xfrm rot="10800000">
              <a:off x="3078119" y="4713723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오른쪽 중괄호 22"/>
            <p:cNvSpPr/>
            <p:nvPr/>
          </p:nvSpPr>
          <p:spPr>
            <a:xfrm rot="16200000">
              <a:off x="4707083" y="3248120"/>
              <a:ext cx="303406" cy="1761150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90385" y="4276206"/>
              <a:ext cx="647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col1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35030" y="4276206"/>
              <a:ext cx="647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col2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4834" y="4276206"/>
              <a:ext cx="647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col3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3559" y="4515446"/>
              <a:ext cx="470938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row1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3559" y="5249834"/>
              <a:ext cx="470938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row2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24545" y="5971607"/>
              <a:ext cx="470938" cy="4049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000" dirty="0" smtClean="0"/>
                <a:t>row3</a:t>
              </a:r>
              <a:endParaRPr lang="ko-KR" altLang="en-US" sz="10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477679" y="3074337"/>
            <a:ext cx="1944216" cy="3261445"/>
            <a:chOff x="1962092" y="2924944"/>
            <a:chExt cx="1944216" cy="4171649"/>
          </a:xfrm>
        </p:grpSpPr>
        <p:grpSp>
          <p:nvGrpSpPr>
            <p:cNvPr id="15" name="그룹 14"/>
            <p:cNvGrpSpPr/>
            <p:nvPr/>
          </p:nvGrpSpPr>
          <p:grpSpPr>
            <a:xfrm>
              <a:off x="1962092" y="2924944"/>
              <a:ext cx="1944216" cy="1297899"/>
              <a:chOff x="1979712" y="2924944"/>
              <a:chExt cx="1944216" cy="1297899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88083" y="3201363"/>
                <a:ext cx="1835845" cy="875286"/>
                <a:chOff x="1257914" y="3374524"/>
                <a:chExt cx="3773406" cy="2959808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2625555" y="4235337"/>
                  <a:ext cx="582764" cy="5461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625555" y="4971576"/>
                  <a:ext cx="582764" cy="5461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257914" y="3374528"/>
                  <a:ext cx="1171957" cy="4867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i</a:t>
                  </a:r>
                  <a:r>
                    <a:rPr lang="en-US" altLang="ko-KR" sz="1000" dirty="0" smtClean="0"/>
                    <a:t>ndex</a:t>
                  </a:r>
                  <a:endParaRPr lang="ko-KR" altLang="en-US" sz="10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625555" y="5707816"/>
                  <a:ext cx="582764" cy="5461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4" name="오른쪽 중괄호 33"/>
                <p:cNvSpPr/>
                <p:nvPr/>
              </p:nvSpPr>
              <p:spPr>
                <a:xfrm rot="10800000">
                  <a:off x="1278300" y="4441256"/>
                  <a:ext cx="303406" cy="1761150"/>
                </a:xfrm>
                <a:prstGeom prst="rightBrace">
                  <a:avLst>
                    <a:gd name="adj1" fmla="val 54981"/>
                    <a:gd name="adj2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713821" y="4449479"/>
                  <a:ext cx="647516" cy="486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0</a:t>
                  </a:r>
                  <a:endParaRPr lang="ko-KR" altLang="en-US" sz="10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713821" y="5130867"/>
                  <a:ext cx="647516" cy="486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1</a:t>
                  </a:r>
                  <a:endParaRPr lang="ko-KR" altLang="en-US" sz="10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710348" y="5842381"/>
                  <a:ext cx="647516" cy="486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2</a:t>
                  </a:r>
                  <a:endParaRPr lang="ko-KR" altLang="en-US" sz="10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219213" y="3374524"/>
                  <a:ext cx="1417404" cy="7569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values</a:t>
                  </a:r>
                  <a:endParaRPr lang="ko-KR" altLang="en-US" sz="1000" dirty="0"/>
                </a:p>
              </p:txBody>
            </p:sp>
            <p:sp>
              <p:nvSpPr>
                <p:cNvPr id="39" name="오른쪽 중괄호 38"/>
                <p:cNvSpPr/>
                <p:nvPr/>
              </p:nvSpPr>
              <p:spPr>
                <a:xfrm>
                  <a:off x="3351319" y="4441256"/>
                  <a:ext cx="360040" cy="1812690"/>
                </a:xfrm>
                <a:prstGeom prst="rightBrace">
                  <a:avLst>
                    <a:gd name="adj1" fmla="val 39431"/>
                    <a:gd name="adj2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711359" y="5269366"/>
                  <a:ext cx="1319961" cy="1064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 smtClean="0"/>
                    <a:t>dtype</a:t>
                  </a:r>
                  <a:endParaRPr lang="ko-KR" altLang="en-US" sz="1000" dirty="0"/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1979712" y="3212976"/>
                <a:ext cx="1872208" cy="10098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71807" y="2924944"/>
                <a:ext cx="8651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name</a:t>
                </a:r>
                <a:endParaRPr lang="ko-KR" altLang="en-US" sz="10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962092" y="4361819"/>
              <a:ext cx="1944216" cy="1297899"/>
              <a:chOff x="1979712" y="2924944"/>
              <a:chExt cx="1944216" cy="1297899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2088083" y="3231166"/>
                <a:ext cx="1835845" cy="845478"/>
                <a:chOff x="1257914" y="3475323"/>
                <a:chExt cx="3773406" cy="2859014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2625555" y="4235337"/>
                  <a:ext cx="582764" cy="5461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25555" y="4971576"/>
                  <a:ext cx="582764" cy="5461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257914" y="3475327"/>
                  <a:ext cx="1171957" cy="4867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i</a:t>
                  </a:r>
                  <a:r>
                    <a:rPr lang="en-US" altLang="ko-KR" sz="1000" dirty="0" smtClean="0"/>
                    <a:t>ndex</a:t>
                  </a:r>
                  <a:endParaRPr lang="ko-KR" altLang="en-US" sz="1000" dirty="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2625555" y="5707816"/>
                  <a:ext cx="582764" cy="5461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75" name="오른쪽 중괄호 74"/>
                <p:cNvSpPr/>
                <p:nvPr/>
              </p:nvSpPr>
              <p:spPr>
                <a:xfrm rot="10800000">
                  <a:off x="1278300" y="4441256"/>
                  <a:ext cx="303406" cy="1761150"/>
                </a:xfrm>
                <a:prstGeom prst="rightBrace">
                  <a:avLst>
                    <a:gd name="adj1" fmla="val 54981"/>
                    <a:gd name="adj2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713821" y="4449479"/>
                  <a:ext cx="647516" cy="486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0</a:t>
                  </a:r>
                  <a:endParaRPr lang="ko-KR" altLang="en-US" sz="10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713821" y="5130867"/>
                  <a:ext cx="647516" cy="486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1</a:t>
                  </a:r>
                  <a:endParaRPr lang="ko-KR" altLang="en-US" sz="10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710348" y="5842381"/>
                  <a:ext cx="647516" cy="486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2</a:t>
                  </a:r>
                  <a:endParaRPr lang="ko-KR" altLang="en-US" sz="1000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2219213" y="3475323"/>
                  <a:ext cx="1417404" cy="756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values</a:t>
                  </a:r>
                  <a:endParaRPr lang="ko-KR" altLang="en-US" sz="1000" dirty="0"/>
                </a:p>
              </p:txBody>
            </p:sp>
            <p:sp>
              <p:nvSpPr>
                <p:cNvPr id="80" name="오른쪽 중괄호 79"/>
                <p:cNvSpPr/>
                <p:nvPr/>
              </p:nvSpPr>
              <p:spPr>
                <a:xfrm>
                  <a:off x="3351319" y="4441256"/>
                  <a:ext cx="360040" cy="1812690"/>
                </a:xfrm>
                <a:prstGeom prst="rightBrace">
                  <a:avLst>
                    <a:gd name="adj1" fmla="val 39431"/>
                    <a:gd name="adj2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711359" y="5269369"/>
                  <a:ext cx="1319961" cy="1064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 smtClean="0"/>
                    <a:t>dtype</a:t>
                  </a:r>
                  <a:endParaRPr lang="ko-KR" altLang="en-US" sz="1000" dirty="0"/>
                </a:p>
              </p:txBody>
            </p:sp>
          </p:grpSp>
          <p:sp>
            <p:nvSpPr>
              <p:cNvPr id="69" name="직사각형 68"/>
              <p:cNvSpPr/>
              <p:nvPr/>
            </p:nvSpPr>
            <p:spPr>
              <a:xfrm>
                <a:off x="1979712" y="3212976"/>
                <a:ext cx="1872208" cy="10098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71807" y="2924944"/>
                <a:ext cx="8651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name</a:t>
                </a:r>
                <a:endParaRPr lang="ko-KR" altLang="en-US" sz="1000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962092" y="5798694"/>
              <a:ext cx="1944216" cy="1297899"/>
              <a:chOff x="1979712" y="2924944"/>
              <a:chExt cx="1944216" cy="129789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088083" y="3175852"/>
                <a:ext cx="1835845" cy="900791"/>
                <a:chOff x="1257914" y="3288278"/>
                <a:chExt cx="3773406" cy="3046059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2625555" y="4235337"/>
                  <a:ext cx="582764" cy="5461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625555" y="4971576"/>
                  <a:ext cx="582764" cy="5461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257914" y="3288282"/>
                  <a:ext cx="1171957" cy="4867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i</a:t>
                  </a:r>
                  <a:r>
                    <a:rPr lang="en-US" altLang="ko-KR" sz="1000" dirty="0" smtClean="0"/>
                    <a:t>ndex</a:t>
                  </a:r>
                  <a:endParaRPr lang="ko-KR" altLang="en-US" sz="10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2625555" y="5707816"/>
                  <a:ext cx="582764" cy="5461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90" name="오른쪽 중괄호 89"/>
                <p:cNvSpPr/>
                <p:nvPr/>
              </p:nvSpPr>
              <p:spPr>
                <a:xfrm rot="10800000">
                  <a:off x="1278300" y="4441256"/>
                  <a:ext cx="303406" cy="1761150"/>
                </a:xfrm>
                <a:prstGeom prst="rightBrace">
                  <a:avLst>
                    <a:gd name="adj1" fmla="val 54981"/>
                    <a:gd name="adj2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713821" y="4449479"/>
                  <a:ext cx="647516" cy="486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0</a:t>
                  </a:r>
                  <a:endParaRPr lang="ko-KR" altLang="en-US" sz="10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713821" y="5130867"/>
                  <a:ext cx="647516" cy="486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1</a:t>
                  </a:r>
                  <a:endParaRPr lang="ko-KR" altLang="en-US" sz="10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710348" y="5842381"/>
                  <a:ext cx="647516" cy="486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2</a:t>
                  </a:r>
                  <a:endParaRPr lang="ko-KR" altLang="en-US" sz="10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2219213" y="3288278"/>
                  <a:ext cx="1417404" cy="75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smtClean="0"/>
                    <a:t>values</a:t>
                  </a:r>
                  <a:endParaRPr lang="ko-KR" altLang="en-US" sz="1000" dirty="0"/>
                </a:p>
              </p:txBody>
            </p:sp>
            <p:sp>
              <p:nvSpPr>
                <p:cNvPr id="95" name="오른쪽 중괄호 94"/>
                <p:cNvSpPr/>
                <p:nvPr/>
              </p:nvSpPr>
              <p:spPr>
                <a:xfrm>
                  <a:off x="3351319" y="4441256"/>
                  <a:ext cx="360040" cy="1812690"/>
                </a:xfrm>
                <a:prstGeom prst="rightBrace">
                  <a:avLst>
                    <a:gd name="adj1" fmla="val 39431"/>
                    <a:gd name="adj2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711359" y="5269368"/>
                  <a:ext cx="1319961" cy="1064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 smtClean="0"/>
                    <a:t>dtype</a:t>
                  </a:r>
                  <a:endParaRPr lang="ko-KR" altLang="en-US" sz="1000" dirty="0"/>
                </a:p>
              </p:txBody>
            </p:sp>
          </p:grpSp>
          <p:sp>
            <p:nvSpPr>
              <p:cNvPr id="84" name="직사각형 83"/>
              <p:cNvSpPr/>
              <p:nvPr/>
            </p:nvSpPr>
            <p:spPr>
              <a:xfrm>
                <a:off x="1979712" y="3212976"/>
                <a:ext cx="1872208" cy="10098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71807" y="2924944"/>
                <a:ext cx="8651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name</a:t>
                </a:r>
                <a:endParaRPr lang="ko-KR" altLang="en-US" sz="1000" dirty="0"/>
              </a:p>
            </p:txBody>
          </p:sp>
        </p:grpSp>
      </p:grpSp>
      <p:sp>
        <p:nvSpPr>
          <p:cNvPr id="19" name="오른쪽 화살표 18"/>
          <p:cNvSpPr/>
          <p:nvPr/>
        </p:nvSpPr>
        <p:spPr>
          <a:xfrm>
            <a:off x="3707904" y="4437112"/>
            <a:ext cx="978408" cy="74459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707904" y="361573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Series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3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논리식을 표현하면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일 경우 출력됨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(data=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index</a:t>
            </a:r>
            <a:r>
              <a:rPr lang="en-US" altLang="ko-KR" sz="1200" dirty="0"/>
              <a:t>=['</a:t>
            </a:r>
            <a:r>
              <a:rPr lang="en-US" altLang="ko-KR" sz="1200" dirty="0" err="1"/>
              <a:t>a','b','c','d</a:t>
            </a:r>
            <a:r>
              <a:rPr lang="en-US" altLang="ko-KR" sz="1200" dirty="0" smtClean="0"/>
              <a:t>'],  </a:t>
            </a:r>
            <a:r>
              <a:rPr lang="en-US" altLang="ko-KR" sz="1200" dirty="0"/>
              <a:t>columns=['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print(obj1['a'])</a:t>
            </a:r>
          </a:p>
          <a:p>
            <a:r>
              <a:rPr lang="en-US" altLang="ko-KR" sz="1200" dirty="0"/>
              <a:t>print(obj1['a'] &gt; 5)</a:t>
            </a:r>
          </a:p>
          <a:p>
            <a:r>
              <a:rPr lang="en-US" altLang="ko-KR" sz="1200" dirty="0"/>
              <a:t>print(obj1[obj1['a'] &gt;5])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3946257"/>
            <a:ext cx="22322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     0</a:t>
            </a:r>
          </a:p>
          <a:p>
            <a:r>
              <a:rPr lang="en-US" altLang="ko-KR" sz="1000" dirty="0"/>
              <a:t>b     4</a:t>
            </a:r>
          </a:p>
          <a:p>
            <a:r>
              <a:rPr lang="en-US" altLang="ko-KR" sz="1000" dirty="0"/>
              <a:t>c     8</a:t>
            </a:r>
          </a:p>
          <a:p>
            <a:r>
              <a:rPr lang="en-US" altLang="ko-KR" sz="1000" dirty="0"/>
              <a:t>d    12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int32</a:t>
            </a:r>
          </a:p>
          <a:p>
            <a:r>
              <a:rPr lang="en-US" altLang="ko-KR" sz="1000" dirty="0"/>
              <a:t>a    False</a:t>
            </a:r>
          </a:p>
          <a:p>
            <a:r>
              <a:rPr lang="en-US" altLang="ko-KR" sz="1000" dirty="0"/>
              <a:t>b    False</a:t>
            </a:r>
          </a:p>
          <a:p>
            <a:r>
              <a:rPr lang="en-US" altLang="ko-KR" sz="1000" dirty="0"/>
              <a:t>c     True</a:t>
            </a:r>
          </a:p>
          <a:p>
            <a:r>
              <a:rPr lang="en-US" altLang="ko-KR" sz="1000" dirty="0"/>
              <a:t>d     True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bool</a:t>
            </a:r>
            <a:endParaRPr lang="en-US" altLang="ko-KR" sz="1000" dirty="0"/>
          </a:p>
          <a:p>
            <a:r>
              <a:rPr lang="en-US" altLang="ko-KR" sz="1000" dirty="0"/>
              <a:t>    a   b   c   d</a:t>
            </a:r>
          </a:p>
          <a:p>
            <a:r>
              <a:rPr lang="en-US" altLang="ko-KR" sz="1000" dirty="0"/>
              <a:t>c   8   9  10  11</a:t>
            </a:r>
          </a:p>
          <a:p>
            <a:r>
              <a:rPr lang="en-US" altLang="ko-KR" sz="1000" dirty="0"/>
              <a:t>d  12  13  14  15</a:t>
            </a:r>
          </a:p>
        </p:txBody>
      </p:sp>
    </p:spTree>
    <p:extLst>
      <p:ext uri="{BB962C8B-B14F-4D97-AF65-F5344CB8AC3E}">
        <p14:creationId xmlns:p14="http://schemas.microsoft.com/office/powerpoint/2010/main" val="33726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행</a:t>
            </a:r>
            <a:r>
              <a:rPr lang="ko-KR" altLang="en-US" dirty="0" smtClean="0"/>
              <a:t> 구조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5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행 이름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기존에 행에 이름을 부여</a:t>
            </a:r>
            <a:r>
              <a:rPr lang="en-US" altLang="ko-KR" dirty="0" smtClean="0"/>
              <a:t>(index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2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단일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단일 행을 인덱스 </a:t>
            </a:r>
            <a:r>
              <a:rPr lang="ko-KR" altLang="en-US" dirty="0"/>
              <a:t>방식</a:t>
            </a:r>
            <a:r>
              <a:rPr lang="en-US" altLang="ko-KR" dirty="0"/>
              <a:t>([ 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['a'])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en-US" altLang="ko-KR" sz="1000" dirty="0"/>
              <a:t>Rev    0</a:t>
            </a:r>
          </a:p>
          <a:p>
            <a:r>
              <a:rPr lang="en-US" altLang="ko-KR" sz="1000" dirty="0"/>
              <a:t>col    0</a:t>
            </a:r>
          </a:p>
          <a:p>
            <a:r>
              <a:rPr lang="en-US" altLang="ko-KR" sz="1000" dirty="0"/>
              <a:t>Name: a,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896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smtClean="0"/>
              <a:t>멀티 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멀티행을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(</a:t>
            </a:r>
            <a:r>
              <a:rPr lang="en-US" altLang="ko-KR" dirty="0"/>
              <a:t>[ </a:t>
            </a:r>
            <a:r>
              <a:rPr lang="en-US" altLang="ko-KR" dirty="0" smtClean="0"/>
              <a:t>: ])</a:t>
            </a:r>
            <a:r>
              <a:rPr lang="ko-KR" altLang="en-US" dirty="0" smtClean="0"/>
              <a:t>을 사용하지만 이름으로 </a:t>
            </a:r>
            <a:r>
              <a:rPr lang="ko-KR" altLang="en-US" dirty="0" err="1" smtClean="0"/>
              <a:t>검색시에는</a:t>
            </a:r>
            <a:r>
              <a:rPr lang="ko-KR" altLang="en-US" dirty="0" smtClean="0"/>
              <a:t> 해당 이름까지 포함해서 처리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['</a:t>
            </a:r>
            <a:r>
              <a:rPr lang="en-US" altLang="ko-KR" sz="1200" dirty="0" err="1"/>
              <a:t>a':'c</a:t>
            </a:r>
            <a:r>
              <a:rPr lang="en-US" altLang="ko-KR" sz="1200" dirty="0"/>
              <a:t>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</a:t>
            </a:r>
            <a:r>
              <a:rPr lang="ko-KR" altLang="en-US" dirty="0" smtClean="0"/>
              <a:t> 구조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6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 smtClean="0"/>
              <a:t>행과열</a:t>
            </a:r>
            <a:r>
              <a:rPr lang="ko-KR" altLang="en-US" dirty="0" smtClean="0"/>
              <a:t> 검색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ix </a:t>
            </a:r>
            <a:r>
              <a:rPr lang="ko-KR" altLang="en-US" dirty="0" smtClean="0"/>
              <a:t>속성을 이용해서 행과 열을 동시에 검색 </a:t>
            </a:r>
            <a:r>
              <a:rPr lang="en-US" altLang="ko-KR" dirty="0" smtClean="0"/>
              <a:t>([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),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 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[0:3,'Rev'])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en-US" altLang="ko-KR" sz="1000" dirty="0"/>
              <a:t>a    0</a:t>
            </a:r>
          </a:p>
          <a:p>
            <a:r>
              <a:rPr lang="en-US" altLang="ko-KR" sz="1000" dirty="0"/>
              <a:t>b    1</a:t>
            </a:r>
          </a:p>
          <a:p>
            <a:r>
              <a:rPr lang="en-US" altLang="ko-KR" sz="1000" dirty="0"/>
              <a:t>c    2</a:t>
            </a:r>
          </a:p>
          <a:p>
            <a:r>
              <a:rPr lang="en-US" altLang="ko-KR" sz="1000" dirty="0"/>
              <a:t>Name: Rev,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: int64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4" y="3928540"/>
            <a:ext cx="1062180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/>
              <a:t>행과열</a:t>
            </a:r>
            <a:r>
              <a:rPr lang="ko-KR" altLang="en-US" dirty="0"/>
              <a:t> 검색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/>
              <a:t>ix </a:t>
            </a:r>
            <a:r>
              <a:rPr lang="ko-KR" altLang="en-US" dirty="0"/>
              <a:t>속성을 이용해서 행과 </a:t>
            </a:r>
            <a:r>
              <a:rPr lang="ko-KR" altLang="en-US" dirty="0" smtClean="0"/>
              <a:t>복수의 열을 </a:t>
            </a:r>
            <a:r>
              <a:rPr lang="ko-KR" altLang="en-US" dirty="0"/>
              <a:t>동시에 검색 </a:t>
            </a:r>
            <a:r>
              <a:rPr lang="en-US" altLang="ko-KR" dirty="0"/>
              <a:t>([ </a:t>
            </a:r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: ),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칼럼명</a:t>
            </a:r>
            <a:r>
              <a:rPr lang="en-US" altLang="ko-KR" dirty="0" smtClean="0"/>
              <a:t> </a:t>
            </a:r>
            <a:r>
              <a:rPr lang="en-US" altLang="ko-KR" dirty="0"/>
              <a:t>])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df.ix</a:t>
            </a:r>
            <a:r>
              <a:rPr lang="en-US" altLang="ko-KR" sz="1200" dirty="0"/>
              <a:t>[:3,['col', 'Rev']])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  col  Rev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err="1" smtClean="0"/>
              <a:t>Dataframe</a:t>
            </a:r>
            <a:r>
              <a:rPr lang="en-US" altLang="ko-KR" sz="5400" dirty="0" smtClean="0"/>
              <a:t> 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ko-KR" altLang="en-US" sz="5400" dirty="0" err="1" smtClean="0"/>
              <a:t>메소드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6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추가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6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Indexing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인덱스 접근 방법</a:t>
            </a:r>
            <a:endParaRPr lang="en-US" altLang="ko-KR" dirty="0" smtClean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94343"/>
              </p:ext>
            </p:extLst>
          </p:nvPr>
        </p:nvGraphicFramePr>
        <p:xfrm>
          <a:off x="1043608" y="3146899"/>
          <a:ext cx="7056784" cy="2370332"/>
        </p:xfrm>
        <a:graphic>
          <a:graphicData uri="http://schemas.openxmlformats.org/drawingml/2006/table">
            <a:tbl>
              <a:tblPr/>
              <a:tblGrid>
                <a:gridCol w="2055609"/>
                <a:gridCol w="5001175"/>
              </a:tblGrid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Object Type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Indexers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Series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s.loc</a:t>
                      </a:r>
                      <a:r>
                        <a:rPr lang="en-US" dirty="0">
                          <a:effectLst/>
                        </a:rPr>
                        <a:t>[indexer]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DataFrame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df.loc</a:t>
                      </a:r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en-US" dirty="0" err="1">
                          <a:effectLst/>
                        </a:rPr>
                        <a:t>row_indexer,column_indexer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2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Panel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p.loc</a:t>
                      </a:r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en-US" dirty="0" err="1">
                          <a:effectLst/>
                        </a:rPr>
                        <a:t>item_indexer,major_indexer,minor_indexer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 변환 후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astype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타입을 변경해서 다른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               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df.astype</a:t>
            </a:r>
            <a:r>
              <a:rPr lang="en-US" altLang="ko-KR" sz="1200" dirty="0"/>
              <a:t>(np.float64)</a:t>
            </a:r>
          </a:p>
          <a:p>
            <a:r>
              <a:rPr lang="en-US" altLang="ko-KR" sz="1200" dirty="0"/>
              <a:t>print(df1['f'])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4293096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f   g   h   i</a:t>
            </a:r>
          </a:p>
          <a:p>
            <a:r>
              <a:rPr lang="it-IT" altLang="ko-KR" sz="1000" dirty="0"/>
              <a:t>a   0   1   2   3</a:t>
            </a:r>
          </a:p>
          <a:p>
            <a:r>
              <a:rPr lang="it-IT" altLang="ko-KR" sz="1000" dirty="0"/>
              <a:t>b   4   5   6   7</a:t>
            </a:r>
          </a:p>
          <a:p>
            <a:r>
              <a:rPr lang="it-IT" altLang="ko-KR" sz="1000" dirty="0"/>
              <a:t>c   8   9  10  11</a:t>
            </a:r>
          </a:p>
          <a:p>
            <a:r>
              <a:rPr lang="it-IT" altLang="ko-KR" sz="1000" dirty="0"/>
              <a:t>d  12  13  14  15</a:t>
            </a:r>
          </a:p>
          <a:p>
            <a:r>
              <a:rPr lang="it-IT" altLang="ko-KR" sz="1000" dirty="0" smtClean="0"/>
              <a:t>a     </a:t>
            </a:r>
            <a:r>
              <a:rPr lang="it-IT" altLang="ko-KR" sz="1000" dirty="0"/>
              <a:t>0.0</a:t>
            </a:r>
          </a:p>
          <a:p>
            <a:r>
              <a:rPr lang="it-IT" altLang="ko-KR" sz="1000" dirty="0"/>
              <a:t>b     4.0</a:t>
            </a:r>
          </a:p>
          <a:p>
            <a:r>
              <a:rPr lang="it-IT" altLang="ko-KR" sz="1000" dirty="0"/>
              <a:t>c     8.0</a:t>
            </a:r>
          </a:p>
          <a:p>
            <a:r>
              <a:rPr lang="it-IT" altLang="ko-KR" sz="1000" dirty="0"/>
              <a:t>d    12.0</a:t>
            </a:r>
          </a:p>
          <a:p>
            <a:r>
              <a:rPr lang="it-IT" altLang="ko-KR" sz="1000" dirty="0"/>
              <a:t>Name: f, dtype: float64</a:t>
            </a:r>
            <a:endParaRPr lang="it-IT" altLang="ko-KR" sz="900" dirty="0"/>
          </a:p>
        </p:txBody>
      </p:sp>
    </p:spTree>
    <p:extLst>
      <p:ext uri="{BB962C8B-B14F-4D97-AF65-F5344CB8AC3E}">
        <p14:creationId xmlns:p14="http://schemas.microsoft.com/office/powerpoint/2010/main" val="30754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카피 후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en-US" altLang="ko-KR" dirty="0" smtClean="0"/>
              <a:t>copy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copy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생성하면 다른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생성되지만 값을 비교</a:t>
            </a:r>
            <a:r>
              <a:rPr lang="en-US" altLang="ko-KR" dirty="0" smtClean="0"/>
              <a:t>(==)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인스턴스비교</a:t>
            </a:r>
            <a:r>
              <a:rPr lang="en-US" altLang="ko-KR" dirty="0" smtClean="0"/>
              <a:t>(is)</a:t>
            </a:r>
            <a:r>
              <a:rPr lang="ko-KR" altLang="en-US" dirty="0" smtClean="0"/>
              <a:t>는 다른 결과가 나옴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               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df0 = </a:t>
            </a:r>
            <a:r>
              <a:rPr lang="en-US" altLang="ko-KR" sz="1200" dirty="0" err="1"/>
              <a:t>df.copy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print(df0)</a:t>
            </a:r>
          </a:p>
          <a:p>
            <a:r>
              <a:rPr lang="en-US" altLang="ko-KR" sz="1200" dirty="0"/>
              <a:t>print(id(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), id(df0))</a:t>
            </a:r>
          </a:p>
          <a:p>
            <a:r>
              <a:rPr lang="en-US" altLang="ko-KR" sz="1200" dirty="0"/>
              <a:t>print( (df0 ==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).all())</a:t>
            </a:r>
          </a:p>
          <a:p>
            <a:r>
              <a:rPr lang="en-US" altLang="ko-KR" sz="1200" dirty="0"/>
              <a:t>print(df0 is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3501008"/>
            <a:ext cx="223224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f   g   h   i</a:t>
            </a:r>
          </a:p>
          <a:p>
            <a:r>
              <a:rPr lang="it-IT" altLang="ko-KR" sz="1000" dirty="0"/>
              <a:t>a   0   1   2   3</a:t>
            </a:r>
          </a:p>
          <a:p>
            <a:r>
              <a:rPr lang="it-IT" altLang="ko-KR" sz="1000" dirty="0"/>
              <a:t>b   4   5   6   7</a:t>
            </a:r>
          </a:p>
          <a:p>
            <a:r>
              <a:rPr lang="it-IT" altLang="ko-KR" sz="1000" dirty="0"/>
              <a:t>c   8   9  10  11</a:t>
            </a:r>
          </a:p>
          <a:p>
            <a:r>
              <a:rPr lang="it-IT" altLang="ko-KR" sz="1000" dirty="0"/>
              <a:t>d  12  13  14  15</a:t>
            </a:r>
          </a:p>
          <a:p>
            <a:r>
              <a:rPr lang="it-IT" altLang="ko-KR" sz="1000" dirty="0"/>
              <a:t>    f   g   h   i</a:t>
            </a:r>
          </a:p>
          <a:p>
            <a:r>
              <a:rPr lang="it-IT" altLang="ko-KR" sz="1000" dirty="0"/>
              <a:t>a   0   1   2   3</a:t>
            </a:r>
          </a:p>
          <a:p>
            <a:r>
              <a:rPr lang="it-IT" altLang="ko-KR" sz="1000" dirty="0"/>
              <a:t>b   4   5   6   7</a:t>
            </a:r>
          </a:p>
          <a:p>
            <a:r>
              <a:rPr lang="it-IT" altLang="ko-KR" sz="1000" dirty="0"/>
              <a:t>c   8   9  10  11</a:t>
            </a:r>
          </a:p>
          <a:p>
            <a:r>
              <a:rPr lang="it-IT" altLang="ko-KR" sz="1000" dirty="0"/>
              <a:t>d  12  13  14  15</a:t>
            </a:r>
          </a:p>
          <a:p>
            <a:r>
              <a:rPr lang="it-IT" altLang="ko-KR" sz="1000" dirty="0"/>
              <a:t>(253076400, 254259472)</a:t>
            </a:r>
          </a:p>
          <a:p>
            <a:r>
              <a:rPr lang="it-IT" altLang="ko-KR" sz="1000" dirty="0"/>
              <a:t>f    True</a:t>
            </a:r>
          </a:p>
          <a:p>
            <a:r>
              <a:rPr lang="it-IT" altLang="ko-KR" sz="1000" dirty="0"/>
              <a:t>g    True</a:t>
            </a:r>
          </a:p>
          <a:p>
            <a:r>
              <a:rPr lang="it-IT" altLang="ko-KR" sz="1000" dirty="0"/>
              <a:t>h    True</a:t>
            </a:r>
          </a:p>
          <a:p>
            <a:r>
              <a:rPr lang="it-IT" altLang="ko-KR" sz="1000" dirty="0"/>
              <a:t>i    True</a:t>
            </a:r>
          </a:p>
          <a:p>
            <a:r>
              <a:rPr lang="it-IT" altLang="ko-KR" sz="1000" dirty="0"/>
              <a:t>dtype: bool</a:t>
            </a:r>
          </a:p>
          <a:p>
            <a:r>
              <a:rPr lang="it-IT" altLang="ko-KR" sz="1000" dirty="0"/>
              <a:t>False</a:t>
            </a:r>
            <a:endParaRPr lang="it-IT" altLang="ko-KR" sz="900" dirty="0"/>
          </a:p>
        </p:txBody>
      </p:sp>
    </p:spTree>
    <p:extLst>
      <p:ext uri="{BB962C8B-B14F-4D97-AF65-F5344CB8AC3E}">
        <p14:creationId xmlns:p14="http://schemas.microsoft.com/office/powerpoint/2010/main" val="32875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4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iteritems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하게 처리하면 칼럼명과 </a:t>
            </a:r>
            <a:r>
              <a:rPr lang="ko-KR" altLang="en-US" dirty="0" err="1" smtClean="0"/>
              <a:t>칼럼값들의</a:t>
            </a:r>
            <a:r>
              <a:rPr lang="ko-KR" altLang="en-US" dirty="0" smtClean="0"/>
              <a:t> 쌍</a:t>
            </a:r>
            <a:r>
              <a:rPr lang="en-US" altLang="ko-KR" dirty="0" smtClean="0"/>
              <a:t>(column name, Series)</a:t>
            </a:r>
            <a:r>
              <a:rPr lang="ko-KR" altLang="en-US" dirty="0" smtClean="0"/>
              <a:t>으로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               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df.iteritems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for col,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df.iteritems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print(col,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2942794"/>
            <a:ext cx="2880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&lt;generator object iteritems at 0x0EFF03A0&gt;</a:t>
            </a:r>
          </a:p>
          <a:p>
            <a:r>
              <a:rPr lang="it-IT" altLang="ko-KR" sz="1000" dirty="0"/>
              <a:t>('f', a     0</a:t>
            </a:r>
          </a:p>
          <a:p>
            <a:r>
              <a:rPr lang="it-IT" altLang="ko-KR" sz="1000" dirty="0"/>
              <a:t>b     4</a:t>
            </a:r>
          </a:p>
          <a:p>
            <a:r>
              <a:rPr lang="it-IT" altLang="ko-KR" sz="1000" dirty="0"/>
              <a:t>c     8</a:t>
            </a:r>
          </a:p>
          <a:p>
            <a:r>
              <a:rPr lang="it-IT" altLang="ko-KR" sz="1000" dirty="0"/>
              <a:t>d    12</a:t>
            </a:r>
          </a:p>
          <a:p>
            <a:r>
              <a:rPr lang="it-IT" altLang="ko-KR" sz="1000" dirty="0"/>
              <a:t>Name: f, dtype: int32)</a:t>
            </a:r>
          </a:p>
          <a:p>
            <a:r>
              <a:rPr lang="it-IT" altLang="ko-KR" sz="1000" dirty="0"/>
              <a:t>('g', a     1</a:t>
            </a:r>
          </a:p>
          <a:p>
            <a:r>
              <a:rPr lang="it-IT" altLang="ko-KR" sz="1000" dirty="0"/>
              <a:t>b     5</a:t>
            </a:r>
          </a:p>
          <a:p>
            <a:r>
              <a:rPr lang="it-IT" altLang="ko-KR" sz="1000" dirty="0"/>
              <a:t>c     9</a:t>
            </a:r>
          </a:p>
          <a:p>
            <a:r>
              <a:rPr lang="it-IT" altLang="ko-KR" sz="1000" dirty="0"/>
              <a:t>d    13</a:t>
            </a:r>
          </a:p>
          <a:p>
            <a:r>
              <a:rPr lang="it-IT" altLang="ko-KR" sz="1000" dirty="0"/>
              <a:t>Name: g, dtype: int32)</a:t>
            </a:r>
          </a:p>
          <a:p>
            <a:r>
              <a:rPr lang="it-IT" altLang="ko-KR" sz="1000" dirty="0"/>
              <a:t>('h', a     2</a:t>
            </a:r>
          </a:p>
          <a:p>
            <a:r>
              <a:rPr lang="it-IT" altLang="ko-KR" sz="1000" dirty="0"/>
              <a:t>b     6</a:t>
            </a:r>
          </a:p>
          <a:p>
            <a:r>
              <a:rPr lang="it-IT" altLang="ko-KR" sz="1000" dirty="0"/>
              <a:t>c    10</a:t>
            </a:r>
          </a:p>
          <a:p>
            <a:r>
              <a:rPr lang="it-IT" altLang="ko-KR" sz="1000" dirty="0"/>
              <a:t>d    14</a:t>
            </a:r>
          </a:p>
          <a:p>
            <a:r>
              <a:rPr lang="it-IT" altLang="ko-KR" sz="1000" dirty="0"/>
              <a:t>Name: h, dtype: int32)</a:t>
            </a:r>
          </a:p>
          <a:p>
            <a:r>
              <a:rPr lang="it-IT" altLang="ko-KR" sz="1000" dirty="0"/>
              <a:t>('i', a     3</a:t>
            </a:r>
          </a:p>
          <a:p>
            <a:r>
              <a:rPr lang="it-IT" altLang="ko-KR" sz="1000" dirty="0"/>
              <a:t>b     7</a:t>
            </a:r>
          </a:p>
          <a:p>
            <a:r>
              <a:rPr lang="it-IT" altLang="ko-KR" sz="1000" dirty="0"/>
              <a:t>c    11</a:t>
            </a:r>
          </a:p>
          <a:p>
            <a:r>
              <a:rPr lang="it-IT" altLang="ko-KR" sz="1000" dirty="0"/>
              <a:t>d    15</a:t>
            </a:r>
          </a:p>
          <a:p>
            <a:r>
              <a:rPr lang="it-IT" altLang="ko-KR" sz="1000" dirty="0"/>
              <a:t>Name: i, dtype: int32</a:t>
            </a:r>
            <a:r>
              <a:rPr lang="it-IT" altLang="ko-KR" sz="1000" dirty="0" smtClean="0"/>
              <a:t>)</a:t>
            </a:r>
            <a:endParaRPr lang="it-IT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649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iterrows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하게 처리하면 </a:t>
            </a:r>
            <a:r>
              <a:rPr lang="ko-KR" altLang="en-US" dirty="0" err="1"/>
              <a:t>행</a:t>
            </a:r>
            <a:r>
              <a:rPr lang="ko-KR" altLang="en-US" dirty="0" err="1" smtClean="0"/>
              <a:t>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행값들의</a:t>
            </a:r>
            <a:r>
              <a:rPr lang="ko-KR" altLang="en-US" dirty="0" smtClean="0"/>
              <a:t> 쌍</a:t>
            </a:r>
            <a:r>
              <a:rPr lang="en-US" altLang="ko-KR" dirty="0" smtClean="0"/>
              <a:t>(index, Series)</a:t>
            </a:r>
            <a:r>
              <a:rPr lang="ko-KR" altLang="en-US" dirty="0" smtClean="0"/>
              <a:t>으로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               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df.iterrows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for row,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df.iterrows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print(row,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2942794"/>
            <a:ext cx="2880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&lt;generator object iterrows at 0x0EE8BD78&gt;</a:t>
            </a:r>
          </a:p>
          <a:p>
            <a:r>
              <a:rPr lang="it-IT" altLang="ko-KR" sz="1000" dirty="0"/>
              <a:t>('a', f    0</a:t>
            </a:r>
          </a:p>
          <a:p>
            <a:r>
              <a:rPr lang="it-IT" altLang="ko-KR" sz="1000" dirty="0"/>
              <a:t>g    1</a:t>
            </a:r>
          </a:p>
          <a:p>
            <a:r>
              <a:rPr lang="it-IT" altLang="ko-KR" sz="1000" dirty="0"/>
              <a:t>h    2</a:t>
            </a:r>
          </a:p>
          <a:p>
            <a:r>
              <a:rPr lang="it-IT" altLang="ko-KR" sz="1000" dirty="0"/>
              <a:t>i    3</a:t>
            </a:r>
          </a:p>
          <a:p>
            <a:r>
              <a:rPr lang="it-IT" altLang="ko-KR" sz="1000" dirty="0"/>
              <a:t>Name: a, dtype: int32)</a:t>
            </a:r>
          </a:p>
          <a:p>
            <a:r>
              <a:rPr lang="it-IT" altLang="ko-KR" sz="1000" dirty="0"/>
              <a:t>('b', f    4</a:t>
            </a:r>
          </a:p>
          <a:p>
            <a:r>
              <a:rPr lang="it-IT" altLang="ko-KR" sz="1000" dirty="0"/>
              <a:t>g    5</a:t>
            </a:r>
          </a:p>
          <a:p>
            <a:r>
              <a:rPr lang="it-IT" altLang="ko-KR" sz="1000" dirty="0"/>
              <a:t>h    6</a:t>
            </a:r>
          </a:p>
          <a:p>
            <a:r>
              <a:rPr lang="it-IT" altLang="ko-KR" sz="1000" dirty="0"/>
              <a:t>i    7</a:t>
            </a:r>
          </a:p>
          <a:p>
            <a:r>
              <a:rPr lang="it-IT" altLang="ko-KR" sz="1000" dirty="0"/>
              <a:t>Name: b, dtype: int32)</a:t>
            </a:r>
          </a:p>
          <a:p>
            <a:r>
              <a:rPr lang="it-IT" altLang="ko-KR" sz="1000" dirty="0"/>
              <a:t>('c', f     8</a:t>
            </a:r>
          </a:p>
          <a:p>
            <a:r>
              <a:rPr lang="it-IT" altLang="ko-KR" sz="1000" dirty="0"/>
              <a:t>g     9</a:t>
            </a:r>
          </a:p>
          <a:p>
            <a:r>
              <a:rPr lang="it-IT" altLang="ko-KR" sz="1000" dirty="0"/>
              <a:t>h    10</a:t>
            </a:r>
          </a:p>
          <a:p>
            <a:r>
              <a:rPr lang="it-IT" altLang="ko-KR" sz="1000" dirty="0"/>
              <a:t>i    11</a:t>
            </a:r>
          </a:p>
          <a:p>
            <a:r>
              <a:rPr lang="it-IT" altLang="ko-KR" sz="1000" dirty="0"/>
              <a:t>Name: c, dtype: int32)</a:t>
            </a:r>
          </a:p>
          <a:p>
            <a:r>
              <a:rPr lang="it-IT" altLang="ko-KR" sz="1000" dirty="0"/>
              <a:t>('d', f    12</a:t>
            </a:r>
          </a:p>
          <a:p>
            <a:r>
              <a:rPr lang="it-IT" altLang="ko-KR" sz="1000" dirty="0"/>
              <a:t>g    13</a:t>
            </a:r>
          </a:p>
          <a:p>
            <a:r>
              <a:rPr lang="it-IT" altLang="ko-KR" sz="1000" dirty="0"/>
              <a:t>h    14</a:t>
            </a:r>
          </a:p>
          <a:p>
            <a:r>
              <a:rPr lang="it-IT" altLang="ko-KR" sz="1000" dirty="0"/>
              <a:t>i    15</a:t>
            </a:r>
          </a:p>
          <a:p>
            <a:r>
              <a:rPr lang="it-IT" altLang="ko-KR" sz="1000" dirty="0"/>
              <a:t>Name: d, dtype: int32</a:t>
            </a:r>
            <a:r>
              <a:rPr lang="it-IT" altLang="ko-KR" sz="1000" dirty="0" smtClean="0"/>
              <a:t>)</a:t>
            </a:r>
            <a:endParaRPr lang="it-IT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840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itertuples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하게 처리하면 </a:t>
            </a:r>
            <a:r>
              <a:rPr lang="ko-KR" altLang="en-US" dirty="0" err="1"/>
              <a:t>행</a:t>
            </a:r>
            <a:r>
              <a:rPr lang="ko-KR" altLang="en-US" dirty="0" err="1" smtClean="0"/>
              <a:t>명과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행값들의</a:t>
            </a:r>
            <a:r>
              <a:rPr lang="ko-KR" altLang="en-US" dirty="0" smtClean="0"/>
              <a:t> 쌍</a:t>
            </a:r>
            <a:r>
              <a:rPr lang="en-US" altLang="ko-KR" dirty="0" smtClean="0"/>
              <a:t>(index, Series)</a:t>
            </a:r>
            <a:r>
              <a:rPr lang="ko-KR" altLang="en-US" dirty="0" smtClean="0"/>
              <a:t>으로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               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df.itertuples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for row in </a:t>
            </a:r>
            <a:r>
              <a:rPr lang="en-US" altLang="ko-KR" sz="1200" dirty="0" err="1"/>
              <a:t>df.itertuples</a:t>
            </a:r>
            <a:r>
              <a:rPr lang="en-US" altLang="ko-KR" sz="1200" dirty="0"/>
              <a:t>() :</a:t>
            </a:r>
          </a:p>
          <a:p>
            <a:r>
              <a:rPr lang="en-US" altLang="ko-KR" sz="1200" dirty="0"/>
              <a:t>    print(row)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smtClean="0"/>
              <a:t>#index=False </a:t>
            </a:r>
            <a:r>
              <a:rPr lang="ko-KR" altLang="en-US" sz="1200" dirty="0" smtClean="0"/>
              <a:t>처리하면  </a:t>
            </a:r>
            <a:r>
              <a:rPr lang="en-US" altLang="ko-KR" sz="1200" dirty="0" smtClean="0"/>
              <a:t>Index </a:t>
            </a:r>
            <a:r>
              <a:rPr lang="ko-KR" altLang="en-US" sz="1200" dirty="0" smtClean="0"/>
              <a:t>값이 제거됨</a:t>
            </a:r>
            <a:endParaRPr lang="en-US" altLang="ko-KR" sz="1200" dirty="0" smtClean="0"/>
          </a:p>
          <a:p>
            <a:r>
              <a:rPr lang="en-US" altLang="ko-KR" sz="1200" dirty="0" smtClean="0"/>
              <a:t>for </a:t>
            </a:r>
            <a:r>
              <a:rPr lang="en-US" altLang="ko-KR" sz="1200" dirty="0"/>
              <a:t>row in </a:t>
            </a:r>
            <a:r>
              <a:rPr lang="en-US" altLang="ko-KR" sz="1200" dirty="0" err="1"/>
              <a:t>df.itertuples</a:t>
            </a:r>
            <a:r>
              <a:rPr lang="en-US" altLang="ko-KR" sz="1200" dirty="0"/>
              <a:t>(index=False) :</a:t>
            </a:r>
          </a:p>
          <a:p>
            <a:r>
              <a:rPr lang="en-US" altLang="ko-KR" sz="1200" dirty="0"/>
              <a:t>    print(row)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06976" y="456938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&lt;itertools.imap object at 0x0F12DAF0&gt;</a:t>
            </a:r>
          </a:p>
          <a:p>
            <a:r>
              <a:rPr lang="it-IT" altLang="ko-KR" sz="1000" dirty="0"/>
              <a:t>Pandas(Index='a', f=0, g=1, h=2, i=3)</a:t>
            </a:r>
          </a:p>
          <a:p>
            <a:r>
              <a:rPr lang="it-IT" altLang="ko-KR" sz="1000" dirty="0"/>
              <a:t>Pandas(Index='b', f=4, g=5, h=6, i=7)</a:t>
            </a:r>
          </a:p>
          <a:p>
            <a:r>
              <a:rPr lang="it-IT" altLang="ko-KR" sz="1000" dirty="0"/>
              <a:t>Pandas(Index='c', f=8, g=9, h=10, i=11)</a:t>
            </a:r>
          </a:p>
          <a:p>
            <a:r>
              <a:rPr lang="it-IT" altLang="ko-KR" sz="1000" dirty="0"/>
              <a:t>Pandas(Index='d', f=12, g=13, h=14, i=15)</a:t>
            </a:r>
          </a:p>
          <a:p>
            <a:r>
              <a:rPr lang="it-IT" altLang="ko-KR" sz="1000" dirty="0"/>
              <a:t>Pandas(f=0, g=1, h=2, i=3)</a:t>
            </a:r>
          </a:p>
          <a:p>
            <a:r>
              <a:rPr lang="it-IT" altLang="ko-KR" sz="1000" dirty="0"/>
              <a:t>Pandas(f=4, g=5, h=6, i=7)</a:t>
            </a:r>
          </a:p>
          <a:p>
            <a:r>
              <a:rPr lang="it-IT" altLang="ko-KR" sz="1000" dirty="0"/>
              <a:t>Pandas(f=8, g=9, h=10, i=11)</a:t>
            </a:r>
          </a:p>
          <a:p>
            <a:r>
              <a:rPr lang="it-IT" altLang="ko-KR" sz="1000" dirty="0"/>
              <a:t>Pandas(f=12, g=13, h=14, i=15)</a:t>
            </a:r>
          </a:p>
        </p:txBody>
      </p:sp>
    </p:spTree>
    <p:extLst>
      <p:ext uri="{BB962C8B-B14F-4D97-AF65-F5344CB8AC3E}">
        <p14:creationId xmlns:p14="http://schemas.microsoft.com/office/powerpoint/2010/main" val="20741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Inserting/</a:t>
            </a:r>
            <a:r>
              <a:rPr lang="en-US" altLang="ko-KR" dirty="0" err="1" smtClean="0"/>
              <a:t>poping</a:t>
            </a:r>
            <a:r>
              <a:rPr lang="en-US" altLang="ko-KR" dirty="0" smtClean="0"/>
              <a:t> </a:t>
            </a:r>
            <a:r>
              <a:rPr lang="en-US" altLang="ko-KR" dirty="0" smtClean="0"/>
              <a:t>data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2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칼럼 삽입</a:t>
            </a:r>
            <a:r>
              <a:rPr lang="en-US" altLang="ko-KR" dirty="0" smtClean="0"/>
              <a:t>: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Insert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새로운 칼럼을 삽입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               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df.insert</a:t>
            </a:r>
            <a:r>
              <a:rPr lang="en-US" altLang="ko-KR" sz="1200" dirty="0"/>
              <a:t>(4,'j',[99,999,999,9999]))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06976" y="4569380"/>
            <a:ext cx="2880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 smtClean="0"/>
              <a:t>     </a:t>
            </a:r>
            <a:r>
              <a:rPr lang="pt-BR" altLang="ko-KR" sz="1000" dirty="0"/>
              <a:t>f   g   h   i     j</a:t>
            </a:r>
          </a:p>
          <a:p>
            <a:r>
              <a:rPr lang="pt-BR" altLang="ko-KR" sz="1000" dirty="0"/>
              <a:t>a   0   1   2   3    99</a:t>
            </a:r>
          </a:p>
          <a:p>
            <a:r>
              <a:rPr lang="pt-BR" altLang="ko-KR" sz="1000" dirty="0"/>
              <a:t>b   4   5   6   7   999</a:t>
            </a:r>
          </a:p>
          <a:p>
            <a:r>
              <a:rPr lang="pt-BR" altLang="ko-KR" sz="1000" dirty="0"/>
              <a:t>c   8   9  10  11   999</a:t>
            </a:r>
          </a:p>
          <a:p>
            <a:r>
              <a:rPr lang="pt-BR" altLang="ko-KR" sz="1000" dirty="0"/>
              <a:t>d  12  13  14  15  9999</a:t>
            </a:r>
            <a:endParaRPr lang="it-IT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390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칼럼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en-US" altLang="ko-KR" dirty="0" smtClean="0"/>
              <a:t>: pop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Pop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칼럼을 꺼낸 후 삭제하기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                 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df.insert</a:t>
            </a:r>
            <a:r>
              <a:rPr lang="en-US" altLang="ko-KR" sz="1200" dirty="0"/>
              <a:t>(4,'j',[99,999,999,9999]))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df.pop</a:t>
            </a:r>
            <a:r>
              <a:rPr lang="en-US" altLang="ko-KR" sz="1200" dirty="0"/>
              <a:t>('j'))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14944" y="3861048"/>
            <a:ext cx="28803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 f   g   h   i     j</a:t>
            </a:r>
          </a:p>
          <a:p>
            <a:r>
              <a:rPr lang="pt-BR" altLang="ko-KR" sz="1000" dirty="0"/>
              <a:t>a   0   1   2   3    99</a:t>
            </a:r>
          </a:p>
          <a:p>
            <a:r>
              <a:rPr lang="pt-BR" altLang="ko-KR" sz="1000" dirty="0"/>
              <a:t>b   4   5   6   7   999</a:t>
            </a:r>
          </a:p>
          <a:p>
            <a:r>
              <a:rPr lang="pt-BR" altLang="ko-KR" sz="1000" dirty="0"/>
              <a:t>c   8   9  10  11   999</a:t>
            </a:r>
          </a:p>
          <a:p>
            <a:r>
              <a:rPr lang="pt-BR" altLang="ko-KR" sz="1000" dirty="0"/>
              <a:t>d  12  13  14  15  9999</a:t>
            </a:r>
          </a:p>
          <a:p>
            <a:r>
              <a:rPr lang="pt-BR" altLang="ko-KR" sz="1000" dirty="0"/>
              <a:t>a      99</a:t>
            </a:r>
          </a:p>
          <a:p>
            <a:r>
              <a:rPr lang="pt-BR" altLang="ko-KR" sz="1000" dirty="0"/>
              <a:t>b     999</a:t>
            </a:r>
          </a:p>
          <a:p>
            <a:r>
              <a:rPr lang="pt-BR" altLang="ko-KR" sz="1000" dirty="0"/>
              <a:t>c     999</a:t>
            </a:r>
          </a:p>
          <a:p>
            <a:r>
              <a:rPr lang="pt-BR" altLang="ko-KR" sz="1000" dirty="0"/>
              <a:t>d    9999</a:t>
            </a:r>
          </a:p>
          <a:p>
            <a:r>
              <a:rPr lang="pt-BR" altLang="ko-KR" sz="1000" dirty="0"/>
              <a:t>Name: j, dtype: int64</a:t>
            </a:r>
          </a:p>
          <a:p>
            <a:r>
              <a:rPr lang="pt-BR" altLang="ko-KR" sz="1000" dirty="0"/>
              <a:t>    f   g   h   i</a:t>
            </a:r>
          </a:p>
          <a:p>
            <a:r>
              <a:rPr lang="pt-BR" altLang="ko-KR" sz="1000" dirty="0"/>
              <a:t>a   0   1   2   3</a:t>
            </a:r>
          </a:p>
          <a:p>
            <a:r>
              <a:rPr lang="pt-BR" altLang="ko-KR" sz="1000" dirty="0"/>
              <a:t>b   4   5   6   7</a:t>
            </a:r>
          </a:p>
          <a:p>
            <a:r>
              <a:rPr lang="pt-BR" altLang="ko-KR" sz="1000" dirty="0"/>
              <a:t>c   8   9  10  11</a:t>
            </a:r>
          </a:p>
          <a:p>
            <a:r>
              <a:rPr lang="pt-BR" altLang="ko-KR" sz="1000" dirty="0"/>
              <a:t>d  12  13  14  15</a:t>
            </a:r>
            <a:endParaRPr lang="it-IT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961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Missing data </a:t>
            </a:r>
            <a:r>
              <a:rPr lang="en-US" altLang="ko-KR" dirty="0" smtClean="0"/>
              <a:t>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0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Indexing [ ]</a:t>
            </a:r>
            <a:r>
              <a:rPr lang="ko-KR" altLang="en-US" dirty="0" smtClean="0"/>
              <a:t>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인덱스 접근 방법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24093"/>
              </p:ext>
            </p:extLst>
          </p:nvPr>
        </p:nvGraphicFramePr>
        <p:xfrm>
          <a:off x="827584" y="2793717"/>
          <a:ext cx="7631634" cy="2939539"/>
        </p:xfrm>
        <a:graphic>
          <a:graphicData uri="http://schemas.openxmlformats.org/drawingml/2006/table">
            <a:tbl>
              <a:tblPr/>
              <a:tblGrid>
                <a:gridCol w="1943001"/>
                <a:gridCol w="2304256"/>
                <a:gridCol w="3384377"/>
              </a:tblGrid>
              <a:tr h="584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Object Type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Selection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Return Value Type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8305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Series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series[label]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scalar value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0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DataFrame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frame[colname]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Series corresponding to </a:t>
                      </a:r>
                      <a:r>
                        <a:rPr lang="en-US" dirty="0" err="1">
                          <a:effectLst/>
                        </a:rPr>
                        <a:t>colname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02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Panel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panel[itemname]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DataFrame</a:t>
                      </a:r>
                      <a:r>
                        <a:rPr lang="en-US" dirty="0">
                          <a:effectLst/>
                        </a:rPr>
                        <a:t> corresponding to the </a:t>
                      </a:r>
                      <a:r>
                        <a:rPr lang="en-US" dirty="0" err="1">
                          <a:effectLst/>
                        </a:rPr>
                        <a:t>itemname</a:t>
                      </a:r>
                      <a:endParaRPr lang="en-US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snull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notnull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Null </a:t>
            </a:r>
            <a:r>
              <a:rPr lang="ko-KR" altLang="en-US" dirty="0" smtClean="0"/>
              <a:t>여부 체크하여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표현으로 확인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             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df2 = </a:t>
            </a:r>
            <a:r>
              <a:rPr lang="en-US" altLang="ko-KR" sz="1200" dirty="0" err="1"/>
              <a:t>df.reindex</a:t>
            </a:r>
            <a:r>
              <a:rPr lang="en-US" altLang="ko-KR" sz="1200" dirty="0"/>
              <a:t>(['a', 'b', 'c', 'd', 'e', 'f', 'g', 'h'])</a:t>
            </a:r>
          </a:p>
          <a:p>
            <a:r>
              <a:rPr lang="en-US" altLang="ko-KR" sz="1200" dirty="0"/>
              <a:t>print(df2)</a:t>
            </a:r>
          </a:p>
          <a:p>
            <a:r>
              <a:rPr lang="en-US" altLang="ko-KR" sz="1200" dirty="0"/>
              <a:t>print(df2['f'].</a:t>
            </a:r>
            <a:r>
              <a:rPr lang="en-US" altLang="ko-KR" sz="1200" dirty="0" err="1"/>
              <a:t>isnull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print(df2['f'].</a:t>
            </a:r>
            <a:r>
              <a:rPr lang="en-US" altLang="ko-KR" sz="1200" dirty="0" err="1"/>
              <a:t>notnull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8696" y="2567362"/>
            <a:ext cx="223224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</a:t>
            </a:r>
            <a:r>
              <a:rPr lang="it-IT" altLang="ko-KR" sz="900" dirty="0"/>
              <a:t>f     g     h     i</a:t>
            </a:r>
          </a:p>
          <a:p>
            <a:r>
              <a:rPr lang="it-IT" altLang="ko-KR" sz="900" dirty="0"/>
              <a:t>a   0.0   1.0   2.0   3.0</a:t>
            </a:r>
          </a:p>
          <a:p>
            <a:r>
              <a:rPr lang="it-IT" altLang="ko-KR" sz="900" dirty="0"/>
              <a:t>b   4.0   5.0   6.0   7.0</a:t>
            </a:r>
          </a:p>
          <a:p>
            <a:r>
              <a:rPr lang="it-IT" altLang="ko-KR" sz="900" dirty="0"/>
              <a:t>c   8.0   9.0  10.0  11.0</a:t>
            </a:r>
          </a:p>
          <a:p>
            <a:r>
              <a:rPr lang="it-IT" altLang="ko-KR" sz="900" dirty="0"/>
              <a:t>d  12.0  13.0  14.0  15.0</a:t>
            </a:r>
          </a:p>
          <a:p>
            <a:r>
              <a:rPr lang="it-IT" altLang="ko-KR" sz="900" dirty="0"/>
              <a:t>e   NaN   NaN   NaN   NaN</a:t>
            </a:r>
          </a:p>
          <a:p>
            <a:r>
              <a:rPr lang="it-IT" altLang="ko-KR" sz="900" dirty="0"/>
              <a:t>f   NaN   NaN   NaN   NaN</a:t>
            </a:r>
          </a:p>
          <a:p>
            <a:r>
              <a:rPr lang="it-IT" altLang="ko-KR" sz="900" dirty="0"/>
              <a:t>g   NaN   NaN   NaN   NaN</a:t>
            </a:r>
          </a:p>
          <a:p>
            <a:r>
              <a:rPr lang="it-IT" altLang="ko-KR" sz="900" dirty="0"/>
              <a:t>h   NaN   NaN   NaN   NaN</a:t>
            </a:r>
          </a:p>
          <a:p>
            <a:r>
              <a:rPr lang="it-IT" altLang="ko-KR" sz="900" dirty="0"/>
              <a:t>a    False</a:t>
            </a:r>
          </a:p>
          <a:p>
            <a:r>
              <a:rPr lang="it-IT" altLang="ko-KR" sz="900" dirty="0"/>
              <a:t>b    False</a:t>
            </a:r>
          </a:p>
          <a:p>
            <a:r>
              <a:rPr lang="it-IT" altLang="ko-KR" sz="900" dirty="0"/>
              <a:t>c    False</a:t>
            </a:r>
          </a:p>
          <a:p>
            <a:r>
              <a:rPr lang="it-IT" altLang="ko-KR" sz="900" dirty="0"/>
              <a:t>d    False</a:t>
            </a:r>
          </a:p>
          <a:p>
            <a:r>
              <a:rPr lang="it-IT" altLang="ko-KR" sz="900" dirty="0"/>
              <a:t>e     True</a:t>
            </a:r>
          </a:p>
          <a:p>
            <a:r>
              <a:rPr lang="it-IT" altLang="ko-KR" sz="900" dirty="0"/>
              <a:t>f     True</a:t>
            </a:r>
          </a:p>
          <a:p>
            <a:r>
              <a:rPr lang="it-IT" altLang="ko-KR" sz="900" dirty="0"/>
              <a:t>g     True</a:t>
            </a:r>
          </a:p>
          <a:p>
            <a:r>
              <a:rPr lang="it-IT" altLang="ko-KR" sz="900" dirty="0"/>
              <a:t>h     True</a:t>
            </a:r>
          </a:p>
          <a:p>
            <a:r>
              <a:rPr lang="it-IT" altLang="ko-KR" sz="900" dirty="0"/>
              <a:t>Name: f, dtype: bool</a:t>
            </a:r>
          </a:p>
          <a:p>
            <a:r>
              <a:rPr lang="it-IT" altLang="ko-KR" sz="900" dirty="0"/>
              <a:t>a     True</a:t>
            </a:r>
          </a:p>
          <a:p>
            <a:r>
              <a:rPr lang="it-IT" altLang="ko-KR" sz="900" dirty="0"/>
              <a:t>b     True</a:t>
            </a:r>
          </a:p>
          <a:p>
            <a:r>
              <a:rPr lang="it-IT" altLang="ko-KR" sz="900" dirty="0"/>
              <a:t>c     True</a:t>
            </a:r>
          </a:p>
          <a:p>
            <a:r>
              <a:rPr lang="it-IT" altLang="ko-KR" sz="900" dirty="0"/>
              <a:t>d     True</a:t>
            </a:r>
          </a:p>
          <a:p>
            <a:r>
              <a:rPr lang="it-IT" altLang="ko-KR" sz="900" dirty="0"/>
              <a:t>e    False</a:t>
            </a:r>
          </a:p>
          <a:p>
            <a:r>
              <a:rPr lang="it-IT" altLang="ko-KR" sz="900" dirty="0"/>
              <a:t>f    False</a:t>
            </a:r>
          </a:p>
          <a:p>
            <a:r>
              <a:rPr lang="it-IT" altLang="ko-KR" sz="900" dirty="0"/>
              <a:t>g    False</a:t>
            </a:r>
          </a:p>
          <a:p>
            <a:r>
              <a:rPr lang="it-IT" altLang="ko-KR" sz="900" dirty="0"/>
              <a:t>h    False</a:t>
            </a:r>
          </a:p>
          <a:p>
            <a:r>
              <a:rPr lang="it-IT" altLang="ko-KR" sz="900" dirty="0"/>
              <a:t>Name: f, dtype: </a:t>
            </a:r>
            <a:r>
              <a:rPr lang="it-IT" altLang="ko-KR" sz="900" dirty="0" smtClean="0"/>
              <a:t>bool</a:t>
            </a:r>
            <a:endParaRPr lang="it-IT" altLang="ko-KR" sz="900" dirty="0"/>
          </a:p>
        </p:txBody>
      </p:sp>
    </p:spTree>
    <p:extLst>
      <p:ext uri="{BB962C8B-B14F-4D97-AF65-F5344CB8AC3E}">
        <p14:creationId xmlns:p14="http://schemas.microsoft.com/office/powerpoint/2010/main" val="18258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 replace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원소의 값을 </a:t>
            </a:r>
            <a:r>
              <a:rPr lang="ko-KR" altLang="en-US" dirty="0" err="1" smtClean="0"/>
              <a:t>검색후</a:t>
            </a:r>
            <a:r>
              <a:rPr lang="ko-KR" altLang="en-US" dirty="0" smtClean="0"/>
              <a:t> 대치시킴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(data=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index</a:t>
            </a:r>
            <a:r>
              <a:rPr lang="en-US" altLang="ko-KR" sz="1200" dirty="0"/>
              <a:t>=['</a:t>
            </a:r>
            <a:r>
              <a:rPr lang="en-US" altLang="ko-KR" sz="1200" dirty="0" err="1"/>
              <a:t>a','b','c','d</a:t>
            </a:r>
            <a:r>
              <a:rPr lang="en-US" altLang="ko-KR" sz="1200" dirty="0" smtClean="0"/>
              <a:t>'],  </a:t>
            </a:r>
            <a:r>
              <a:rPr lang="en-US" altLang="ko-KR" sz="1200" dirty="0"/>
              <a:t>columns=['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print(obj1.replace(</a:t>
            </a:r>
            <a:r>
              <a:rPr lang="en-US" altLang="ko-KR" sz="1200" dirty="0" err="1"/>
              <a:t>to_replace</a:t>
            </a:r>
            <a:r>
              <a:rPr lang="en-US" altLang="ko-KR" sz="1200" dirty="0"/>
              <a:t>=0,value=999,inplace=True))</a:t>
            </a:r>
          </a:p>
          <a:p>
            <a:r>
              <a:rPr lang="en-US" altLang="ko-KR" sz="1200" dirty="0"/>
              <a:t>print(obj1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print(obj1.replace(</a:t>
            </a:r>
            <a:r>
              <a:rPr lang="en-US" altLang="ko-KR" sz="1200" dirty="0" err="1"/>
              <a:t>to_replace</a:t>
            </a:r>
            <a:r>
              <a:rPr lang="en-US" altLang="ko-KR" sz="1200" dirty="0"/>
              <a:t>=2,value=888,inplace=True))</a:t>
            </a:r>
          </a:p>
          <a:p>
            <a:r>
              <a:rPr lang="en-US" altLang="ko-KR" sz="1200" dirty="0"/>
              <a:t>print(obj1)</a:t>
            </a:r>
          </a:p>
          <a:p>
            <a:r>
              <a:rPr lang="en-US" altLang="ko-KR" sz="1200" dirty="0"/>
              <a:t>print(obj1['d'].replace(3,777,inplace=True))</a:t>
            </a:r>
          </a:p>
          <a:p>
            <a:r>
              <a:rPr lang="en-US" altLang="ko-KR" sz="1200" dirty="0"/>
              <a:t>print(obj1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8696" y="3059805"/>
            <a:ext cx="2232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None</a:t>
            </a:r>
          </a:p>
          <a:p>
            <a:r>
              <a:rPr lang="it-IT" altLang="ko-KR" sz="1000" dirty="0"/>
              <a:t>     a   b   c   d</a:t>
            </a:r>
          </a:p>
          <a:p>
            <a:r>
              <a:rPr lang="it-IT" altLang="ko-KR" sz="1000" dirty="0"/>
              <a:t>a  999   1   2   3</a:t>
            </a:r>
          </a:p>
          <a:p>
            <a:r>
              <a:rPr lang="it-IT" altLang="ko-KR" sz="1000" dirty="0"/>
              <a:t>b    4   5   6   7</a:t>
            </a:r>
          </a:p>
          <a:p>
            <a:r>
              <a:rPr lang="it-IT" altLang="ko-KR" sz="1000" dirty="0"/>
              <a:t>c    8   9  10  11</a:t>
            </a:r>
          </a:p>
          <a:p>
            <a:r>
              <a:rPr lang="it-IT" altLang="ko-KR" sz="1000" dirty="0"/>
              <a:t>d   12  13  14  15</a:t>
            </a:r>
          </a:p>
          <a:p>
            <a:r>
              <a:rPr lang="it-IT" altLang="ko-KR" sz="1000" dirty="0"/>
              <a:t>None</a:t>
            </a:r>
          </a:p>
          <a:p>
            <a:r>
              <a:rPr lang="it-IT" altLang="ko-KR" sz="1000" dirty="0"/>
              <a:t>     a   b    c   d</a:t>
            </a:r>
          </a:p>
          <a:p>
            <a:r>
              <a:rPr lang="it-IT" altLang="ko-KR" sz="1000" dirty="0"/>
              <a:t>a  999   1  888   3</a:t>
            </a:r>
          </a:p>
          <a:p>
            <a:r>
              <a:rPr lang="it-IT" altLang="ko-KR" sz="1000" dirty="0"/>
              <a:t>b    4   5    6   7</a:t>
            </a:r>
          </a:p>
          <a:p>
            <a:r>
              <a:rPr lang="it-IT" altLang="ko-KR" sz="1000" dirty="0"/>
              <a:t>c    8   9   10  11</a:t>
            </a:r>
          </a:p>
          <a:p>
            <a:r>
              <a:rPr lang="it-IT" altLang="ko-KR" sz="1000" dirty="0"/>
              <a:t>d   12  13   14  15</a:t>
            </a:r>
          </a:p>
          <a:p>
            <a:r>
              <a:rPr lang="it-IT" altLang="ko-KR" sz="1000" dirty="0"/>
              <a:t>None</a:t>
            </a:r>
          </a:p>
          <a:p>
            <a:r>
              <a:rPr lang="it-IT" altLang="ko-KR" sz="1000" dirty="0"/>
              <a:t>     a   b    c    d</a:t>
            </a:r>
          </a:p>
          <a:p>
            <a:r>
              <a:rPr lang="it-IT" altLang="ko-KR" sz="1000" dirty="0"/>
              <a:t>a  999   1  888  777</a:t>
            </a:r>
          </a:p>
          <a:p>
            <a:r>
              <a:rPr lang="it-IT" altLang="ko-KR" sz="1000" dirty="0"/>
              <a:t>b    4   5    6    7</a:t>
            </a:r>
          </a:p>
          <a:p>
            <a:r>
              <a:rPr lang="it-IT" altLang="ko-KR" sz="1000" dirty="0"/>
              <a:t>c    8   9   10   11</a:t>
            </a:r>
          </a:p>
          <a:p>
            <a:r>
              <a:rPr lang="it-IT" altLang="ko-KR" sz="1000" dirty="0"/>
              <a:t>d   12  13   14   15</a:t>
            </a:r>
          </a:p>
        </p:txBody>
      </p:sp>
    </p:spTree>
    <p:extLst>
      <p:ext uri="{BB962C8B-B14F-4D97-AF65-F5344CB8AC3E}">
        <p14:creationId xmlns:p14="http://schemas.microsoft.com/office/powerpoint/2010/main" val="11276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Sort/</a:t>
            </a:r>
            <a:r>
              <a:rPr lang="en-US" altLang="ko-KR" dirty="0" err="1" smtClean="0"/>
              <a:t>reindex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4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sort_value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원소에 대한 </a:t>
            </a:r>
            <a:r>
              <a:rPr lang="en-US" altLang="ko-KR" dirty="0" smtClean="0"/>
              <a:t>sorting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reindexing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</a:t>
            </a:r>
            <a:r>
              <a:rPr lang="ko-KR" altLang="en-US" dirty="0"/>
              <a:t>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obj1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(data=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index</a:t>
            </a:r>
            <a:r>
              <a:rPr lang="en-US" altLang="ko-KR" sz="1200" dirty="0"/>
              <a:t>=['</a:t>
            </a:r>
            <a:r>
              <a:rPr lang="en-US" altLang="ko-KR" sz="1200" dirty="0" err="1"/>
              <a:t>a','b','c','d</a:t>
            </a:r>
            <a:r>
              <a:rPr lang="en-US" altLang="ko-KR" sz="1200" dirty="0" smtClean="0"/>
              <a:t>'],  </a:t>
            </a:r>
            <a:r>
              <a:rPr lang="en-US" altLang="ko-KR" sz="1200" dirty="0"/>
              <a:t>columns=['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print(obj1.sort_values('a',</a:t>
            </a:r>
            <a:r>
              <a:rPr lang="en-US" altLang="ko-KR" sz="1200" dirty="0" err="1"/>
              <a:t>inplace</a:t>
            </a:r>
            <a:r>
              <a:rPr lang="en-US" altLang="ko-KR" sz="1200" dirty="0"/>
              <a:t>=True))</a:t>
            </a:r>
          </a:p>
          <a:p>
            <a:r>
              <a:rPr lang="en-US" altLang="ko-KR" sz="1200" dirty="0"/>
              <a:t>print(obj1)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obj3 = obj1.reindex(['</a:t>
            </a:r>
            <a:r>
              <a:rPr lang="en-US" altLang="ko-KR" sz="1200" dirty="0" err="1"/>
              <a:t>d','c','a','b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print(obj3)</a:t>
            </a:r>
          </a:p>
          <a:p>
            <a:r>
              <a:rPr lang="en-US" altLang="ko-KR" sz="1200" dirty="0"/>
              <a:t>obj3.index = [0,1,2,3]</a:t>
            </a:r>
          </a:p>
          <a:p>
            <a:r>
              <a:rPr lang="en-US" altLang="ko-KR" sz="1200" dirty="0"/>
              <a:t>print(obj3)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8696" y="3059805"/>
            <a:ext cx="22322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None</a:t>
            </a:r>
          </a:p>
          <a:p>
            <a:r>
              <a:rPr lang="it-IT" altLang="ko-KR" sz="1000" dirty="0"/>
              <a:t>    a   b   c   d</a:t>
            </a:r>
          </a:p>
          <a:p>
            <a:r>
              <a:rPr lang="it-IT" altLang="ko-KR" sz="1000" dirty="0"/>
              <a:t>a   0   1   2   3</a:t>
            </a:r>
          </a:p>
          <a:p>
            <a:r>
              <a:rPr lang="it-IT" altLang="ko-KR" sz="1000" dirty="0"/>
              <a:t>b   4   5   6   7</a:t>
            </a:r>
          </a:p>
          <a:p>
            <a:r>
              <a:rPr lang="it-IT" altLang="ko-KR" sz="1000" dirty="0"/>
              <a:t>c   8   9  10  11</a:t>
            </a:r>
          </a:p>
          <a:p>
            <a:r>
              <a:rPr lang="it-IT" altLang="ko-KR" sz="1000" dirty="0"/>
              <a:t>d  12  13  14  15</a:t>
            </a:r>
          </a:p>
          <a:p>
            <a:r>
              <a:rPr lang="it-IT" altLang="ko-KR" sz="1000" dirty="0"/>
              <a:t>    a   b   c   d</a:t>
            </a:r>
          </a:p>
          <a:p>
            <a:r>
              <a:rPr lang="it-IT" altLang="ko-KR" sz="1000" dirty="0"/>
              <a:t>d  12  13  14  15</a:t>
            </a:r>
          </a:p>
          <a:p>
            <a:r>
              <a:rPr lang="it-IT" altLang="ko-KR" sz="1000" dirty="0"/>
              <a:t>c   8   9  10  11</a:t>
            </a:r>
          </a:p>
          <a:p>
            <a:r>
              <a:rPr lang="it-IT" altLang="ko-KR" sz="1000" dirty="0"/>
              <a:t>a   0   1   2   3</a:t>
            </a:r>
          </a:p>
          <a:p>
            <a:r>
              <a:rPr lang="it-IT" altLang="ko-KR" sz="1000" dirty="0"/>
              <a:t>b   4   5   6   7</a:t>
            </a:r>
          </a:p>
          <a:p>
            <a:r>
              <a:rPr lang="it-IT" altLang="ko-KR" sz="1000" dirty="0"/>
              <a:t>    a   b   c   d</a:t>
            </a:r>
          </a:p>
          <a:p>
            <a:r>
              <a:rPr lang="it-IT" altLang="ko-KR" sz="1000" dirty="0"/>
              <a:t>0  12  13  14  15</a:t>
            </a:r>
          </a:p>
          <a:p>
            <a:r>
              <a:rPr lang="it-IT" altLang="ko-KR" sz="1000" dirty="0"/>
              <a:t>1   8   9  10  11</a:t>
            </a:r>
          </a:p>
          <a:p>
            <a:r>
              <a:rPr lang="it-IT" altLang="ko-KR" sz="1000" dirty="0"/>
              <a:t>2   0   1   2   3</a:t>
            </a:r>
          </a:p>
          <a:p>
            <a:r>
              <a:rPr lang="it-IT" altLang="ko-KR" sz="1000" dirty="0"/>
              <a:t>3   4   5   6   7</a:t>
            </a:r>
          </a:p>
        </p:txBody>
      </p:sp>
    </p:spTree>
    <p:extLst>
      <p:ext uri="{BB962C8B-B14F-4D97-AF65-F5344CB8AC3E}">
        <p14:creationId xmlns:p14="http://schemas.microsoft.com/office/powerpoint/2010/main" val="36670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산술연</a:t>
            </a:r>
            <a:r>
              <a:rPr lang="ko-KR" altLang="en-US" dirty="0"/>
              <a:t>산</a:t>
            </a:r>
          </a:p>
        </p:txBody>
      </p:sp>
    </p:spTree>
    <p:extLst>
      <p:ext uri="{BB962C8B-B14F-4D97-AF65-F5344CB8AC3E}">
        <p14:creationId xmlns:p14="http://schemas.microsoft.com/office/powerpoint/2010/main" val="25082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산술연산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smtClean="0"/>
              <a:t>간의 산술연산 계산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2942794"/>
            <a:ext cx="48245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d = {'a' : { 0 : 1, 1 : 2},</a:t>
            </a:r>
          </a:p>
          <a:p>
            <a:r>
              <a:rPr lang="en-US" altLang="ko-KR" sz="1200" dirty="0"/>
              <a:t>     'b' : { 0 : 1, 1 : 2},}</a:t>
            </a:r>
          </a:p>
          <a:p>
            <a:endParaRPr lang="en-US" altLang="ko-KR" sz="1200" dirty="0"/>
          </a:p>
          <a:p>
            <a:r>
              <a:rPr lang="en-US" altLang="ko-KR" sz="1200" dirty="0"/>
              <a:t>obj7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print(obj7)</a:t>
            </a:r>
          </a:p>
          <a:p>
            <a:r>
              <a:rPr lang="en-US" altLang="ko-KR" sz="1200" dirty="0"/>
              <a:t>print("add ",obj7 + obj7)</a:t>
            </a:r>
          </a:p>
          <a:p>
            <a:r>
              <a:rPr lang="en-US" altLang="ko-KR" sz="1200" dirty="0"/>
              <a:t>print("sub ",obj7 - obj7)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",obj7 * obj7)</a:t>
            </a:r>
          </a:p>
          <a:p>
            <a:r>
              <a:rPr lang="en-US" altLang="ko-KR" sz="1200" dirty="0"/>
              <a:t>print("div ",obj7 / obj7)</a:t>
            </a:r>
          </a:p>
          <a:p>
            <a:r>
              <a:rPr lang="en-US" altLang="ko-KR" sz="1200" dirty="0"/>
              <a:t>print("//  ",obj7 // obj7)</a:t>
            </a:r>
          </a:p>
          <a:p>
            <a:r>
              <a:rPr lang="en-US" altLang="ko-KR" sz="1200" dirty="0"/>
              <a:t>print(" %  ",obj7 % obj7)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8696" y="3059805"/>
            <a:ext cx="22322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a  b</a:t>
            </a:r>
          </a:p>
          <a:p>
            <a:r>
              <a:rPr lang="it-IT" altLang="ko-KR" sz="1000" dirty="0"/>
              <a:t>0  1  1</a:t>
            </a:r>
          </a:p>
          <a:p>
            <a:r>
              <a:rPr lang="it-IT" altLang="ko-KR" sz="1000" dirty="0"/>
              <a:t>1  2  2</a:t>
            </a:r>
          </a:p>
          <a:p>
            <a:r>
              <a:rPr lang="it-IT" altLang="ko-KR" sz="1000" dirty="0"/>
              <a:t>('add ',    a  b</a:t>
            </a:r>
          </a:p>
          <a:p>
            <a:r>
              <a:rPr lang="it-IT" altLang="ko-KR" sz="1000" dirty="0"/>
              <a:t>0  2  2</a:t>
            </a:r>
          </a:p>
          <a:p>
            <a:r>
              <a:rPr lang="it-IT" altLang="ko-KR" sz="1000" dirty="0"/>
              <a:t>1  4  4)</a:t>
            </a:r>
          </a:p>
          <a:p>
            <a:r>
              <a:rPr lang="it-IT" altLang="ko-KR" sz="1000" dirty="0"/>
              <a:t>('sub ',    a  b</a:t>
            </a:r>
          </a:p>
          <a:p>
            <a:r>
              <a:rPr lang="it-IT" altLang="ko-KR" sz="1000" dirty="0"/>
              <a:t>0  0  0</a:t>
            </a:r>
          </a:p>
          <a:p>
            <a:r>
              <a:rPr lang="it-IT" altLang="ko-KR" sz="1000" dirty="0"/>
              <a:t>1  0  0)</a:t>
            </a:r>
          </a:p>
          <a:p>
            <a:r>
              <a:rPr lang="it-IT" altLang="ko-KR" sz="1000" dirty="0"/>
              <a:t>('mul ',    a  b</a:t>
            </a:r>
          </a:p>
          <a:p>
            <a:r>
              <a:rPr lang="it-IT" altLang="ko-KR" sz="1000" dirty="0"/>
              <a:t>0  1  1</a:t>
            </a:r>
          </a:p>
          <a:p>
            <a:r>
              <a:rPr lang="it-IT" altLang="ko-KR" sz="1000" dirty="0"/>
              <a:t>1  4  4)</a:t>
            </a:r>
          </a:p>
          <a:p>
            <a:r>
              <a:rPr lang="it-IT" altLang="ko-KR" sz="1000" dirty="0"/>
              <a:t>('div ',      a    b</a:t>
            </a:r>
          </a:p>
          <a:p>
            <a:r>
              <a:rPr lang="it-IT" altLang="ko-KR" sz="1000" dirty="0"/>
              <a:t>0  1.0  1.0</a:t>
            </a:r>
          </a:p>
          <a:p>
            <a:r>
              <a:rPr lang="it-IT" altLang="ko-KR" sz="1000" dirty="0"/>
              <a:t>1  1.0  1.0)</a:t>
            </a:r>
          </a:p>
          <a:p>
            <a:r>
              <a:rPr lang="it-IT" altLang="ko-KR" sz="1000" dirty="0"/>
              <a:t>('//  ',    a  b</a:t>
            </a:r>
          </a:p>
          <a:p>
            <a:r>
              <a:rPr lang="it-IT" altLang="ko-KR" sz="1000" dirty="0"/>
              <a:t>0  1  1</a:t>
            </a:r>
          </a:p>
          <a:p>
            <a:r>
              <a:rPr lang="it-IT" altLang="ko-KR" sz="1000" dirty="0"/>
              <a:t>1  1  1)</a:t>
            </a:r>
          </a:p>
          <a:p>
            <a:r>
              <a:rPr lang="it-IT" altLang="ko-KR" sz="1000" dirty="0"/>
              <a:t>(' %  ',    a  b</a:t>
            </a:r>
          </a:p>
          <a:p>
            <a:r>
              <a:rPr lang="it-IT" altLang="ko-KR" sz="1000" dirty="0"/>
              <a:t>0  0  0</a:t>
            </a:r>
          </a:p>
          <a:p>
            <a:r>
              <a:rPr lang="it-IT" altLang="ko-KR" sz="1000" dirty="0"/>
              <a:t>1  0  0</a:t>
            </a:r>
            <a:r>
              <a:rPr lang="it-IT" altLang="ko-KR" sz="1000" dirty="0" smtClean="0"/>
              <a:t>)</a:t>
            </a:r>
            <a:endParaRPr lang="it-IT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549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head/tail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 smtClean="0"/>
              <a:t>head()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default=5</a:t>
            </a:r>
            <a:r>
              <a:rPr lang="ko-KR" altLang="en-US" dirty="0" smtClean="0"/>
              <a:t>까지  검색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df.head</a:t>
            </a:r>
            <a:r>
              <a:rPr lang="en-US" altLang="ko-KR" sz="1200" dirty="0"/>
              <a:t>())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Rev  col</a:t>
            </a:r>
          </a:p>
          <a:p>
            <a:r>
              <a:rPr lang="it-IT" altLang="ko-KR" sz="1000" dirty="0"/>
              <a:t>a    0    0</a:t>
            </a:r>
          </a:p>
          <a:p>
            <a:r>
              <a:rPr lang="it-IT" altLang="ko-KR" sz="1000" dirty="0"/>
              <a:t>b    1    1</a:t>
            </a:r>
          </a:p>
          <a:p>
            <a:r>
              <a:rPr lang="it-IT" altLang="ko-KR" sz="1000" dirty="0"/>
              <a:t>c    2    2</a:t>
            </a:r>
          </a:p>
          <a:p>
            <a:r>
              <a:rPr lang="it-IT" altLang="ko-KR" sz="1000" dirty="0"/>
              <a:t>d    3    3</a:t>
            </a:r>
          </a:p>
          <a:p>
            <a:r>
              <a:rPr lang="it-IT" altLang="ko-KR" sz="1000" dirty="0"/>
              <a:t>e    4    4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en-US" altLang="ko-KR" dirty="0" smtClean="0"/>
              <a:t>tail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7331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DataFrame</a:t>
            </a:r>
            <a:r>
              <a:rPr lang="ko-KR" altLang="en-US" dirty="0"/>
              <a:t>은  </a:t>
            </a:r>
            <a:r>
              <a:rPr lang="en-US" altLang="ko-KR" dirty="0" smtClean="0"/>
              <a:t>tail()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default=5</a:t>
            </a:r>
            <a:r>
              <a:rPr lang="ko-KR" altLang="en-US" dirty="0" smtClean="0"/>
              <a:t>까지  검색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2736304" cy="29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Our small data set</a:t>
            </a:r>
          </a:p>
          <a:p>
            <a:r>
              <a:rPr lang="en-US" altLang="ko-KR" sz="1200" dirty="0"/>
              <a:t>d = [0,1,2,3,4,5,6,7,8,9]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/>
              <a:t>df.columns</a:t>
            </a:r>
            <a:r>
              <a:rPr lang="en-US" altLang="ko-KR" sz="1200" dirty="0"/>
              <a:t> = ['Rev</a:t>
            </a:r>
            <a:r>
              <a:rPr lang="en-US" altLang="ko-KR" sz="1200" dirty="0" smtClean="0"/>
              <a:t>']</a:t>
            </a:r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['col'] 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['Rev']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['a','b','c','d','e','f','g','h','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','j']</a:t>
            </a:r>
          </a:p>
          <a:p>
            <a:r>
              <a:rPr lang="en-US" altLang="ko-KR" sz="1200" dirty="0" err="1"/>
              <a:t>df.index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df.tail</a:t>
            </a:r>
            <a:r>
              <a:rPr lang="en-US" altLang="ko-KR" sz="1200" dirty="0"/>
              <a:t>())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2280" y="399879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000" dirty="0"/>
              <a:t>  Rev  col</a:t>
            </a:r>
          </a:p>
          <a:p>
            <a:r>
              <a:rPr lang="it-IT" altLang="ko-KR" sz="1000" dirty="0"/>
              <a:t>f    5    5</a:t>
            </a:r>
          </a:p>
          <a:p>
            <a:r>
              <a:rPr lang="it-IT" altLang="ko-KR" sz="1000" dirty="0"/>
              <a:t>g    6    6</a:t>
            </a:r>
          </a:p>
          <a:p>
            <a:r>
              <a:rPr lang="it-IT" altLang="ko-KR" sz="1000" dirty="0"/>
              <a:t>h    7    7</a:t>
            </a:r>
          </a:p>
          <a:p>
            <a:r>
              <a:rPr lang="it-IT" altLang="ko-KR" sz="1000" dirty="0"/>
              <a:t>i    8    8</a:t>
            </a:r>
          </a:p>
          <a:p>
            <a:r>
              <a:rPr lang="it-IT" altLang="ko-KR" sz="1000" dirty="0"/>
              <a:t>j    9    9</a:t>
            </a:r>
            <a:endParaRPr lang="en-US" altLang="ko-KR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816993" y="3430788"/>
            <a:ext cx="2483456" cy="2615282"/>
            <a:chOff x="4089891" y="3460358"/>
            <a:chExt cx="2483456" cy="2615282"/>
          </a:xfrm>
        </p:grpSpPr>
        <p:sp>
          <p:nvSpPr>
            <p:cNvPr id="19" name="직사각형 18"/>
            <p:cNvSpPr/>
            <p:nvPr/>
          </p:nvSpPr>
          <p:spPr>
            <a:xfrm>
              <a:off x="5255419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55419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5419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891" y="5245464"/>
              <a:ext cx="518012" cy="3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행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7009" y="3460358"/>
              <a:ext cx="51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열 </a:t>
              </a:r>
              <a:endParaRPr lang="en-US" altLang="ko-KR" dirty="0" smtClean="0"/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4478400" y="4395627"/>
              <a:ext cx="323758" cy="1650442"/>
            </a:xfrm>
            <a:prstGeom prst="rightBrace">
              <a:avLst>
                <a:gd name="adj1" fmla="val 5498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90667" y="3958110"/>
              <a:ext cx="647516" cy="23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col1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92665" y="4197350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2665" y="4931738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row2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3651" y="5653511"/>
              <a:ext cx="332113" cy="39255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smtClean="0"/>
                <a:t>row3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990583" y="4182645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90583" y="4854952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90583" y="5529510"/>
              <a:ext cx="582764" cy="546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5831" y="3958110"/>
              <a:ext cx="6475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col2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590753" y="3928540"/>
            <a:ext cx="2141487" cy="2308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DataFrame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groupby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7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err="1" smtClean="0"/>
              <a:t>행열구조를</a:t>
            </a:r>
            <a:r>
              <a:rPr lang="ko-KR" altLang="en-US" dirty="0" smtClean="0"/>
              <a:t> 가지는 데이터 구조 생성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2636912"/>
            <a:ext cx="7704856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pandas.core.generic.NDFrame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| 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  행렬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|  Parameters</a:t>
            </a:r>
            <a:br>
              <a:rPr lang="en-US" altLang="ko-KR" sz="1400" dirty="0"/>
            </a:br>
            <a:r>
              <a:rPr lang="en-US" altLang="ko-KR" sz="1400" dirty="0"/>
              <a:t> |  ----------</a:t>
            </a:r>
            <a:br>
              <a:rPr lang="en-US" altLang="ko-KR" sz="1400" dirty="0"/>
            </a:br>
            <a:r>
              <a:rPr lang="en-US" altLang="ko-KR" sz="1400" dirty="0"/>
              <a:t> |  data :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,</a:t>
            </a:r>
            <a:r>
              <a:rPr lang="en-US" altLang="ko-KR" sz="1400" dirty="0" err="1" smtClean="0"/>
              <a:t>dict</a:t>
            </a:r>
            <a:r>
              <a:rPr lang="en-US" altLang="ko-KR" sz="1400" dirty="0"/>
              <a:t>, or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|      </a:t>
            </a:r>
            <a:r>
              <a:rPr lang="en-US" altLang="ko-KR" sz="1400" dirty="0" err="1" smtClean="0"/>
              <a:t>dict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can contain Series, arrays, constants, or list-like objects</a:t>
            </a:r>
            <a:br>
              <a:rPr lang="en-US" altLang="ko-KR" sz="1400" dirty="0"/>
            </a:br>
            <a:r>
              <a:rPr lang="en-US" altLang="ko-KR" sz="1400" dirty="0"/>
              <a:t> |  index : Index or array-like</a:t>
            </a:r>
            <a:br>
              <a:rPr lang="en-US" altLang="ko-KR" sz="1400" dirty="0"/>
            </a:br>
            <a:r>
              <a:rPr lang="en-US" altLang="ko-KR" sz="1400" dirty="0"/>
              <a:t> |      </a:t>
            </a:r>
            <a:r>
              <a:rPr lang="ko-KR" altLang="en-US" sz="1400" dirty="0" smtClean="0"/>
              <a:t>행에 대한 정보 기본은 </a:t>
            </a:r>
            <a:r>
              <a:rPr lang="en-US" altLang="ko-KR" sz="1400" dirty="0" err="1" smtClean="0"/>
              <a:t>np.arange</a:t>
            </a:r>
            <a:r>
              <a:rPr lang="en-US" altLang="ko-KR" sz="1400" dirty="0" smtClean="0"/>
              <a:t>(n), </a:t>
            </a:r>
            <a:r>
              <a:rPr lang="ko-KR" altLang="en-US" sz="1400" dirty="0" smtClean="0"/>
              <a:t>명칭도 부여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|  columns : Index or array-like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행에 </a:t>
            </a:r>
            <a:r>
              <a:rPr lang="ko-KR" altLang="en-US" sz="1400" dirty="0"/>
              <a:t>대한 정보 기본은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(n), </a:t>
            </a:r>
            <a:r>
              <a:rPr lang="ko-KR" altLang="en-US" sz="1400" dirty="0"/>
              <a:t>명칭도 부여 가능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</a:t>
            </a:r>
            <a:r>
              <a:rPr lang="en-US" altLang="ko-KR" sz="1400" dirty="0"/>
              <a:t>| 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, default None</a:t>
            </a:r>
            <a:br>
              <a:rPr lang="en-US" altLang="ko-KR" sz="1400" dirty="0"/>
            </a:br>
            <a:r>
              <a:rPr lang="en-US" altLang="ko-KR" sz="1400" dirty="0"/>
              <a:t> |      Data type to force, otherwise infer</a:t>
            </a:r>
            <a:br>
              <a:rPr lang="en-US" altLang="ko-KR" sz="1400" dirty="0"/>
            </a:br>
            <a:r>
              <a:rPr lang="en-US" altLang="ko-KR" sz="1400" dirty="0"/>
              <a:t> |  copy :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, default False</a:t>
            </a:r>
            <a:br>
              <a:rPr lang="en-US" altLang="ko-KR" sz="1400" dirty="0"/>
            </a:br>
            <a:r>
              <a:rPr lang="en-US" altLang="ko-KR" sz="1400" dirty="0"/>
              <a:t> |      Copy data from inputs. Only affects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/ 2d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input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06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칼럼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하나의 칼럼을 기준으로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화해서 칼럼들에 대한 연산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/>
              <a:t>one = df1.groupby('letter')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one.sum</a:t>
            </a:r>
            <a:r>
              <a:rPr lang="en-US" altLang="ko-KR" sz="1200" dirty="0"/>
              <a:t>()))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6601" y="5437966"/>
            <a:ext cx="165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one  two</a:t>
            </a:r>
          </a:p>
          <a:p>
            <a:r>
              <a:rPr lang="en-US" altLang="ko-KR" sz="900" dirty="0"/>
              <a:t>letter          </a:t>
            </a:r>
          </a:p>
          <a:p>
            <a:r>
              <a:rPr lang="en-US" altLang="ko-KR" sz="900" dirty="0"/>
              <a:t>a         2    4</a:t>
            </a:r>
          </a:p>
          <a:p>
            <a:r>
              <a:rPr lang="en-US" altLang="ko-KR" sz="900" dirty="0"/>
              <a:t>b         2    4</a:t>
            </a:r>
          </a:p>
          <a:p>
            <a:r>
              <a:rPr lang="en-US" altLang="ko-KR" sz="900" dirty="0"/>
              <a:t>c         1    2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53115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62493"/>
              </p:ext>
            </p:extLst>
          </p:nvPr>
        </p:nvGraphicFramePr>
        <p:xfrm>
          <a:off x="4860032" y="5261575"/>
          <a:ext cx="1584176" cy="1080169"/>
        </p:xfrm>
        <a:graphic>
          <a:graphicData uri="http://schemas.openxmlformats.org/drawingml/2006/table">
            <a:tbl>
              <a:tblPr/>
              <a:tblGrid>
                <a:gridCol w="576064"/>
                <a:gridCol w="504056"/>
                <a:gridCol w="504056"/>
              </a:tblGrid>
              <a:tr h="317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/>
                      </a:r>
                      <a:br>
                        <a:rPr lang="en-US" sz="800" b="1" dirty="0">
                          <a:effectLst/>
                        </a:rPr>
                      </a:br>
                      <a:endParaRPr 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 smtClean="0">
                          <a:effectLst/>
                        </a:rPr>
                        <a:t>one</a:t>
                      </a:r>
                      <a:endParaRPr 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6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여러 칼럼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칼럼기준을 그룹을 연계해서 서비스 진행하지만 인덱스가 </a:t>
            </a:r>
            <a:r>
              <a:rPr lang="en-US" altLang="ko-KR" dirty="0" smtClean="0"/>
              <a:t>multi index</a:t>
            </a:r>
            <a:r>
              <a:rPr lang="ko-KR" altLang="en-US" dirty="0" smtClean="0"/>
              <a:t>로 변함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 err="1"/>
              <a:t>letterone</a:t>
            </a:r>
            <a:r>
              <a:rPr lang="en-US" altLang="ko-KR" sz="1200" dirty="0"/>
              <a:t> = df1.groupby(['</a:t>
            </a:r>
            <a:r>
              <a:rPr lang="en-US" altLang="ko-KR" sz="1200" dirty="0" err="1"/>
              <a:t>letter','one</a:t>
            </a:r>
            <a:r>
              <a:rPr lang="en-US" altLang="ko-KR" sz="1200" dirty="0"/>
              <a:t>']).sum()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letterone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6601" y="5437966"/>
            <a:ext cx="165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  </a:t>
            </a:r>
            <a:r>
              <a:rPr lang="en-US" altLang="ko-KR" sz="900" dirty="0" smtClean="0"/>
              <a:t>          two</a:t>
            </a:r>
            <a:endParaRPr lang="en-US" altLang="ko-KR" sz="900" dirty="0"/>
          </a:p>
          <a:p>
            <a:r>
              <a:rPr lang="en-US" altLang="ko-KR" sz="900" dirty="0"/>
              <a:t>letter one     </a:t>
            </a:r>
          </a:p>
          <a:p>
            <a:r>
              <a:rPr lang="en-US" altLang="ko-KR" sz="900" dirty="0"/>
              <a:t>a      1      4</a:t>
            </a:r>
          </a:p>
          <a:p>
            <a:r>
              <a:rPr lang="en-US" altLang="ko-KR" sz="900" dirty="0"/>
              <a:t>b      1      4</a:t>
            </a:r>
          </a:p>
          <a:p>
            <a:r>
              <a:rPr lang="en-US" altLang="ko-KR" sz="900" dirty="0"/>
              <a:t>c      1      2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78991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41153"/>
              </p:ext>
            </p:extLst>
          </p:nvPr>
        </p:nvGraphicFramePr>
        <p:xfrm>
          <a:off x="4860032" y="5350244"/>
          <a:ext cx="1656186" cy="914400"/>
        </p:xfrm>
        <a:graphic>
          <a:graphicData uri="http://schemas.openxmlformats.org/drawingml/2006/table">
            <a:tbl>
              <a:tblPr/>
              <a:tblGrid>
                <a:gridCol w="552062"/>
                <a:gridCol w="552062"/>
                <a:gridCol w="55206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8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여러 칼럼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as_index</a:t>
            </a:r>
            <a:r>
              <a:rPr lang="en-US" altLang="ko-KR" dirty="0" smtClean="0"/>
              <a:t>=False</a:t>
            </a:r>
            <a:r>
              <a:rPr lang="ko-KR" altLang="en-US" dirty="0" smtClean="0"/>
              <a:t>로 처리해서 </a:t>
            </a:r>
            <a:r>
              <a:rPr lang="en-US" altLang="ko-KR" dirty="0" err="1" smtClean="0"/>
              <a:t>grouby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이후에도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구성이 변하지 않도록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99592" y="3143148"/>
            <a:ext cx="33647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{'one':[1,1,1,1,1],</a:t>
            </a:r>
          </a:p>
          <a:p>
            <a:r>
              <a:rPr lang="en-US" altLang="ko-KR" sz="1200" dirty="0"/>
              <a:t>     'two':[2,2,2,2,2],</a:t>
            </a:r>
          </a:p>
          <a:p>
            <a:r>
              <a:rPr lang="en-US" altLang="ko-KR" sz="1200" dirty="0"/>
              <a:t>     'letter':['</a:t>
            </a:r>
            <a:r>
              <a:rPr lang="en-US" altLang="ko-KR" sz="1200" dirty="0" err="1"/>
              <a:t>a','a','b','b','c</a:t>
            </a:r>
            <a:r>
              <a:rPr lang="en-US" altLang="ko-KR" sz="1200" dirty="0"/>
              <a:t>']}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Create </a:t>
            </a:r>
            <a:r>
              <a:rPr lang="en-US" altLang="ko-KR" sz="1200" dirty="0" err="1"/>
              <a:t>dataframe</a:t>
            </a:r>
            <a:endParaRPr lang="en-US" altLang="ko-KR" sz="1200" dirty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(d)</a:t>
            </a:r>
          </a:p>
          <a:p>
            <a:r>
              <a:rPr lang="en-US" altLang="ko-KR" sz="1200" dirty="0" err="1"/>
              <a:t>lettertwo</a:t>
            </a:r>
            <a:r>
              <a:rPr lang="en-US" altLang="ko-KR" sz="1200" dirty="0"/>
              <a:t> = df1.groupby(['</a:t>
            </a:r>
            <a:r>
              <a:rPr lang="en-US" altLang="ko-KR" sz="1200" dirty="0" err="1"/>
              <a:t>letter','one</a:t>
            </a:r>
            <a:r>
              <a:rPr lang="en-US" altLang="ko-KR" sz="1200" dirty="0"/>
              <a:t>'], </a:t>
            </a:r>
            <a:r>
              <a:rPr lang="en-US" altLang="ko-KR" sz="1200" dirty="0" err="1"/>
              <a:t>as_index</a:t>
            </a:r>
            <a:r>
              <a:rPr lang="en-US" altLang="ko-KR" sz="1200" dirty="0"/>
              <a:t>=False).sum()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lettertwo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lettertwo.index</a:t>
            </a:r>
            <a:r>
              <a:rPr lang="en-US" altLang="ko-KR" sz="1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4248" y="4561206"/>
            <a:ext cx="18722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</a:t>
            </a:r>
            <a:r>
              <a:rPr lang="en-US" altLang="ko-KR" sz="900" dirty="0" smtClean="0"/>
              <a:t>  letter  </a:t>
            </a:r>
            <a:r>
              <a:rPr lang="en-US" altLang="ko-KR" sz="900" dirty="0"/>
              <a:t>one  two</a:t>
            </a:r>
          </a:p>
          <a:p>
            <a:r>
              <a:rPr lang="en-US" altLang="ko-KR" sz="900" dirty="0"/>
              <a:t>0      a    1    4</a:t>
            </a:r>
          </a:p>
          <a:p>
            <a:r>
              <a:rPr lang="en-US" altLang="ko-KR" sz="900" dirty="0"/>
              <a:t>1      b    1    4</a:t>
            </a:r>
          </a:p>
          <a:p>
            <a:pPr marL="228600" indent="-228600">
              <a:buAutoNum type="arabicPlain" startAt="2"/>
            </a:pPr>
            <a:r>
              <a:rPr lang="en-US" altLang="ko-KR" sz="900" dirty="0" smtClean="0"/>
              <a:t>c    </a:t>
            </a:r>
            <a:r>
              <a:rPr lang="en-US" altLang="ko-KR" sz="900" dirty="0"/>
              <a:t>1    </a:t>
            </a:r>
            <a:r>
              <a:rPr lang="en-US" altLang="ko-KR" sz="900" dirty="0" smtClean="0"/>
              <a:t>2</a:t>
            </a:r>
          </a:p>
          <a:p>
            <a:pPr marL="228600" indent="-228600">
              <a:buAutoNum type="arabicPlain" startAt="2"/>
            </a:pPr>
            <a:endParaRPr lang="en-US" altLang="ko-KR" sz="9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73976"/>
              </p:ext>
            </p:extLst>
          </p:nvPr>
        </p:nvGraphicFramePr>
        <p:xfrm>
          <a:off x="4860032" y="3284984"/>
          <a:ext cx="1584176" cy="1097280"/>
        </p:xfrm>
        <a:graphic>
          <a:graphicData uri="http://schemas.openxmlformats.org/drawingml/2006/table">
            <a:tbl>
              <a:tblPr/>
              <a:tblGrid>
                <a:gridCol w="396044"/>
                <a:gridCol w="396044"/>
                <a:gridCol w="396044"/>
                <a:gridCol w="3960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letter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3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>
            <a:off x="5337796" y="4581128"/>
            <a:ext cx="484632" cy="4892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7407"/>
              </p:ext>
            </p:extLst>
          </p:nvPr>
        </p:nvGraphicFramePr>
        <p:xfrm>
          <a:off x="4788024" y="5294505"/>
          <a:ext cx="1854561" cy="1025877"/>
        </p:xfrm>
        <a:graphic>
          <a:graphicData uri="http://schemas.openxmlformats.org/drawingml/2006/table">
            <a:tbl>
              <a:tblPr/>
              <a:tblGrid>
                <a:gridCol w="301507"/>
                <a:gridCol w="482410"/>
                <a:gridCol w="482410"/>
                <a:gridCol w="588234"/>
              </a:tblGrid>
              <a:tr h="387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/>
                      </a:r>
                      <a:br>
                        <a:rPr lang="en-US" sz="900" b="1" dirty="0">
                          <a:effectLst/>
                        </a:rPr>
                      </a:br>
                      <a:endParaRPr lang="en-US" sz="9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 smtClean="0">
                          <a:effectLst/>
                        </a:rPr>
                        <a:t>letter</a:t>
                      </a:r>
                      <a:endParaRPr lang="en-US" sz="900" b="1" dirty="0">
                        <a:effectLst/>
                      </a:endParaRP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one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</a:rPr>
                        <a:t>two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0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a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b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4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c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>
                          <a:effectLst/>
                        </a:rPr>
                        <a:t>1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effectLst/>
                        </a:rPr>
                        <a:t>2</a:t>
                      </a:r>
                    </a:p>
                  </a:txBody>
                  <a:tcPr marL="30480" marR="30480" marT="30480" marB="3048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76256" y="5445224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Int64Index([0, 1, 2],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='int64')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09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 산술연산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산술연산에 대한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95536" y="3143148"/>
            <a:ext cx="50405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  <a:endParaRPr lang="en-US" altLang="ko-KR" sz="1200" dirty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add ", </a:t>
            </a:r>
            <a:r>
              <a:rPr lang="en-US" altLang="ko-KR" sz="1200" dirty="0" err="1"/>
              <a:t>df.add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sub ", </a:t>
            </a:r>
            <a:r>
              <a:rPr lang="en-US" altLang="ko-KR" sz="1200" dirty="0" err="1"/>
              <a:t>df.sub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df.mul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div ", </a:t>
            </a:r>
            <a:r>
              <a:rPr lang="en-US" altLang="ko-KR" sz="1200" dirty="0" err="1"/>
              <a:t>df.div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truediv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df.truediv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floordiv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df.floordiv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mod ", df.mod(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2636912"/>
            <a:ext cx="223224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add ',     f   g   h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 2   0   4   6</a:t>
            </a:r>
          </a:p>
          <a:p>
            <a:r>
              <a:rPr lang="en-US" altLang="ko-KR" sz="700" dirty="0"/>
              <a:t>b  10   8  12  14</a:t>
            </a:r>
          </a:p>
          <a:p>
            <a:r>
              <a:rPr lang="en-US" altLang="ko-KR" sz="700" dirty="0"/>
              <a:t>c  18  16  20  22</a:t>
            </a:r>
          </a:p>
          <a:p>
            <a:r>
              <a:rPr lang="en-US" altLang="ko-KR" sz="700" dirty="0"/>
              <a:t>d  26  24  28  30)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sub ',    f  g  h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0  0  0  0</a:t>
            </a:r>
          </a:p>
          <a:p>
            <a:r>
              <a:rPr lang="en-US" altLang="ko-KR" sz="700" dirty="0"/>
              <a:t>b  0  0  0  0</a:t>
            </a:r>
          </a:p>
          <a:p>
            <a:r>
              <a:rPr lang="en-US" altLang="ko-KR" sz="700" dirty="0"/>
              <a:t>c  0  0  0  0</a:t>
            </a:r>
          </a:p>
          <a:p>
            <a:r>
              <a:rPr lang="en-US" altLang="ko-KR" sz="700" dirty="0"/>
              <a:t>d  0  0  0  0)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mul</a:t>
            </a:r>
            <a:r>
              <a:rPr lang="en-US" altLang="ko-KR" sz="700" dirty="0"/>
              <a:t> ',      f    g    h 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  1    0    4    9</a:t>
            </a:r>
          </a:p>
          <a:p>
            <a:r>
              <a:rPr lang="en-US" altLang="ko-KR" sz="700" dirty="0"/>
              <a:t>b   25   16   36   49</a:t>
            </a:r>
          </a:p>
          <a:p>
            <a:r>
              <a:rPr lang="en-US" altLang="ko-KR" sz="700" dirty="0"/>
              <a:t>c   81   64  100  121</a:t>
            </a:r>
          </a:p>
          <a:p>
            <a:r>
              <a:rPr lang="en-US" altLang="ko-KR" sz="700" dirty="0"/>
              <a:t>d  169  144  196  225)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div ',      f    g    h 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1.0  </a:t>
            </a:r>
            <a:r>
              <a:rPr lang="en-US" altLang="ko-KR" sz="700" dirty="0" err="1"/>
              <a:t>NaN</a:t>
            </a:r>
            <a:r>
              <a:rPr lang="en-US" altLang="ko-KR" sz="700" dirty="0"/>
              <a:t>  1.0  1.0</a:t>
            </a:r>
          </a:p>
          <a:p>
            <a:r>
              <a:rPr lang="en-US" altLang="ko-KR" sz="700" dirty="0"/>
              <a:t>b  1.0  1.0  1.0  1.0</a:t>
            </a:r>
          </a:p>
          <a:p>
            <a:r>
              <a:rPr lang="en-US" altLang="ko-KR" sz="700" dirty="0"/>
              <a:t>c  1.0  1.0  1.0  1.0</a:t>
            </a:r>
          </a:p>
          <a:p>
            <a:r>
              <a:rPr lang="en-US" altLang="ko-KR" sz="700" dirty="0"/>
              <a:t>d  1.0  1.0  1.0  1.0)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truediv</a:t>
            </a:r>
            <a:r>
              <a:rPr lang="en-US" altLang="ko-KR" sz="700" dirty="0"/>
              <a:t> ',      f    g    h 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1.0  </a:t>
            </a:r>
            <a:r>
              <a:rPr lang="en-US" altLang="ko-KR" sz="700" dirty="0" err="1"/>
              <a:t>NaN</a:t>
            </a:r>
            <a:r>
              <a:rPr lang="en-US" altLang="ko-KR" sz="700" dirty="0"/>
              <a:t>  1.0  1.0</a:t>
            </a:r>
          </a:p>
          <a:p>
            <a:r>
              <a:rPr lang="en-US" altLang="ko-KR" sz="700" dirty="0"/>
              <a:t>b  1.0  1.0  1.0  1.0</a:t>
            </a:r>
          </a:p>
          <a:p>
            <a:r>
              <a:rPr lang="en-US" altLang="ko-KR" sz="700" dirty="0"/>
              <a:t>c  1.0  1.0  1.0  1.0</a:t>
            </a:r>
          </a:p>
          <a:p>
            <a:r>
              <a:rPr lang="en-US" altLang="ko-KR" sz="700" dirty="0"/>
              <a:t>d  1.0  1.0  1.0  1.0)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floordiv</a:t>
            </a:r>
            <a:r>
              <a:rPr lang="en-US" altLang="ko-KR" sz="700" dirty="0"/>
              <a:t> ',      f    g    h 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1.0  </a:t>
            </a:r>
            <a:r>
              <a:rPr lang="en-US" altLang="ko-KR" sz="700" dirty="0" err="1"/>
              <a:t>NaN</a:t>
            </a:r>
            <a:r>
              <a:rPr lang="en-US" altLang="ko-KR" sz="700" dirty="0"/>
              <a:t>  1.0  1.0</a:t>
            </a:r>
          </a:p>
          <a:p>
            <a:r>
              <a:rPr lang="en-US" altLang="ko-KR" sz="700" dirty="0"/>
              <a:t>b  1.0  1.0  1.0  1.0</a:t>
            </a:r>
          </a:p>
          <a:p>
            <a:r>
              <a:rPr lang="en-US" altLang="ko-KR" sz="700" dirty="0"/>
              <a:t>c  1.0  1.0  1.0  1.0</a:t>
            </a:r>
          </a:p>
          <a:p>
            <a:r>
              <a:rPr lang="en-US" altLang="ko-KR" sz="700" dirty="0"/>
              <a:t>d  1.0  1.0  1.0  1.0)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mod ',      f    g    h 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0.0  </a:t>
            </a:r>
            <a:r>
              <a:rPr lang="en-US" altLang="ko-KR" sz="700" dirty="0" err="1"/>
              <a:t>NaN</a:t>
            </a:r>
            <a:r>
              <a:rPr lang="en-US" altLang="ko-KR" sz="700" dirty="0"/>
              <a:t>  0.0  0.0</a:t>
            </a:r>
          </a:p>
          <a:p>
            <a:r>
              <a:rPr lang="en-US" altLang="ko-KR" sz="700" dirty="0"/>
              <a:t>b  0.0  0.0  0.0  0.0</a:t>
            </a:r>
          </a:p>
          <a:p>
            <a:r>
              <a:rPr lang="en-US" altLang="ko-KR" sz="700" dirty="0"/>
              <a:t>c  0.0  0.0  0.0  0.0</a:t>
            </a:r>
          </a:p>
          <a:p>
            <a:r>
              <a:rPr lang="en-US" altLang="ko-KR" sz="700" dirty="0"/>
              <a:t>d  0.0  0.0  0.0  0.0)</a:t>
            </a:r>
          </a:p>
        </p:txBody>
      </p:sp>
    </p:spTree>
    <p:extLst>
      <p:ext uri="{BB962C8B-B14F-4D97-AF65-F5344CB8AC3E}">
        <p14:creationId xmlns:p14="http://schemas.microsoft.com/office/powerpoint/2010/main" val="25938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칼럼간 산술연산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산술연산에 대한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236062"/>
            <a:ext cx="504056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  <a:endParaRPr lang="en-US" altLang="ko-KR" sz="1200" dirty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add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['f'].add(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sub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['f'].sub(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div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['f'].div(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truediv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</a:t>
            </a:r>
            <a:r>
              <a:rPr lang="en-US" altLang="ko-KR" sz="1200" dirty="0" err="1"/>
              <a:t>truediv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floordiv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</a:t>
            </a:r>
            <a:r>
              <a:rPr lang="en-US" altLang="ko-KR" sz="1200" dirty="0" err="1"/>
              <a:t>floordiv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mod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['f'].mod(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2636912"/>
            <a:ext cx="223224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add ', a     2</a:t>
            </a:r>
          </a:p>
          <a:p>
            <a:r>
              <a:rPr lang="en-US" altLang="ko-KR" sz="700" dirty="0"/>
              <a:t>b    10</a:t>
            </a:r>
          </a:p>
          <a:p>
            <a:r>
              <a:rPr lang="en-US" altLang="ko-KR" sz="700" dirty="0"/>
              <a:t>c    18</a:t>
            </a:r>
          </a:p>
          <a:p>
            <a:r>
              <a:rPr lang="en-US" altLang="ko-KR" sz="700" dirty="0"/>
              <a:t>d    26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int32)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sub ', a    0</a:t>
            </a:r>
          </a:p>
          <a:p>
            <a:r>
              <a:rPr lang="en-US" altLang="ko-KR" sz="700" dirty="0"/>
              <a:t>b    0</a:t>
            </a:r>
          </a:p>
          <a:p>
            <a:r>
              <a:rPr lang="en-US" altLang="ko-KR" sz="700" dirty="0"/>
              <a:t>c    0</a:t>
            </a:r>
          </a:p>
          <a:p>
            <a:r>
              <a:rPr lang="en-US" altLang="ko-KR" sz="700" dirty="0"/>
              <a:t>d    0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int32)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mul</a:t>
            </a:r>
            <a:r>
              <a:rPr lang="en-US" altLang="ko-KR" sz="700" dirty="0"/>
              <a:t> ', a      1</a:t>
            </a:r>
          </a:p>
          <a:p>
            <a:r>
              <a:rPr lang="en-US" altLang="ko-KR" sz="700" dirty="0"/>
              <a:t>b     25</a:t>
            </a:r>
          </a:p>
          <a:p>
            <a:r>
              <a:rPr lang="en-US" altLang="ko-KR" sz="700" dirty="0"/>
              <a:t>c     81</a:t>
            </a:r>
          </a:p>
          <a:p>
            <a:r>
              <a:rPr lang="en-US" altLang="ko-KR" sz="700" dirty="0"/>
              <a:t>d    169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int32)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div ', a    1.0</a:t>
            </a:r>
          </a:p>
          <a:p>
            <a:r>
              <a:rPr lang="en-US" altLang="ko-KR" sz="700" dirty="0"/>
              <a:t>b    1.0</a:t>
            </a:r>
          </a:p>
          <a:p>
            <a:r>
              <a:rPr lang="en-US" altLang="ko-KR" sz="700" dirty="0"/>
              <a:t>c    1.0</a:t>
            </a:r>
          </a:p>
          <a:p>
            <a:r>
              <a:rPr lang="en-US" altLang="ko-KR" sz="700" dirty="0"/>
              <a:t>d    1.0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float64)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truediv</a:t>
            </a:r>
            <a:r>
              <a:rPr lang="en-US" altLang="ko-KR" sz="700" dirty="0"/>
              <a:t> ', a    1.0</a:t>
            </a:r>
          </a:p>
          <a:p>
            <a:r>
              <a:rPr lang="en-US" altLang="ko-KR" sz="700" dirty="0"/>
              <a:t>b    1.0</a:t>
            </a:r>
          </a:p>
          <a:p>
            <a:r>
              <a:rPr lang="en-US" altLang="ko-KR" sz="700" dirty="0"/>
              <a:t>c    1.0</a:t>
            </a:r>
          </a:p>
          <a:p>
            <a:r>
              <a:rPr lang="en-US" altLang="ko-KR" sz="700" dirty="0"/>
              <a:t>d    1.0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float64)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floordiv</a:t>
            </a:r>
            <a:r>
              <a:rPr lang="en-US" altLang="ko-KR" sz="700" dirty="0"/>
              <a:t> ', a    1</a:t>
            </a:r>
          </a:p>
          <a:p>
            <a:r>
              <a:rPr lang="en-US" altLang="ko-KR" sz="700" dirty="0"/>
              <a:t>b    1</a:t>
            </a:r>
          </a:p>
          <a:p>
            <a:r>
              <a:rPr lang="en-US" altLang="ko-KR" sz="700" dirty="0"/>
              <a:t>c    1</a:t>
            </a:r>
          </a:p>
          <a:p>
            <a:r>
              <a:rPr lang="en-US" altLang="ko-KR" sz="700" dirty="0"/>
              <a:t>d    1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int32)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mod ', a    0</a:t>
            </a:r>
          </a:p>
          <a:p>
            <a:r>
              <a:rPr lang="en-US" altLang="ko-KR" sz="700" dirty="0"/>
              <a:t>b    0</a:t>
            </a:r>
          </a:p>
          <a:p>
            <a:r>
              <a:rPr lang="en-US" altLang="ko-KR" sz="700" dirty="0"/>
              <a:t>c    0</a:t>
            </a:r>
          </a:p>
          <a:p>
            <a:r>
              <a:rPr lang="en-US" altLang="ko-KR" sz="700" dirty="0"/>
              <a:t>d    0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int32</a:t>
            </a:r>
            <a:r>
              <a:rPr lang="en-US" altLang="ko-KR" sz="700" dirty="0" smtClean="0"/>
              <a:t>)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2497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 우측산술연산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산술연산에 대한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95536" y="2708920"/>
            <a:ext cx="50405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(16,32).reshape(4,4),index=['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radd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df.radd</a:t>
            </a:r>
            <a:r>
              <a:rPr lang="en-US" altLang="ko-KR" sz="1200" dirty="0"/>
              <a:t>(df1))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rsub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df.rsub</a:t>
            </a:r>
            <a:r>
              <a:rPr lang="en-US" altLang="ko-KR" sz="1200" dirty="0"/>
              <a:t>(df1))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rmul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df.rmul</a:t>
            </a:r>
            <a:r>
              <a:rPr lang="en-US" altLang="ko-KR" sz="1200" dirty="0"/>
              <a:t>(df1))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rdiv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df.rdiv</a:t>
            </a:r>
            <a:r>
              <a:rPr lang="en-US" altLang="ko-KR" sz="1200" dirty="0"/>
              <a:t>(df1))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rtruediv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df.rtruediv</a:t>
            </a:r>
            <a:r>
              <a:rPr lang="en-US" altLang="ko-KR" sz="1200" dirty="0"/>
              <a:t>(df1))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rfloordiv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df.rfloordiv</a:t>
            </a:r>
            <a:r>
              <a:rPr lang="en-US" altLang="ko-KR" sz="1200" dirty="0"/>
              <a:t>(df1))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rmod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df.rmod</a:t>
            </a:r>
            <a:r>
              <a:rPr lang="en-US" altLang="ko-KR" sz="1200" dirty="0"/>
              <a:t>(df1))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2636912"/>
            <a:ext cx="2232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‘(</a:t>
            </a:r>
            <a:r>
              <a:rPr lang="en-US" altLang="ko-KR" sz="700" dirty="0" err="1" smtClean="0"/>
              <a:t>dataframe</a:t>
            </a:r>
            <a:r>
              <a:rPr lang="en-US" altLang="ko-KR" sz="700" dirty="0" smtClean="0"/>
              <a:t> </a:t>
            </a:r>
            <a:r>
              <a:rPr lang="en-US" altLang="ko-KR" sz="700" dirty="0" err="1"/>
              <a:t>radd</a:t>
            </a:r>
            <a:r>
              <a:rPr lang="en-US" altLang="ko-KR" sz="700" dirty="0"/>
              <a:t> ',     f   g   h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16  18  20  22</a:t>
            </a:r>
          </a:p>
          <a:p>
            <a:r>
              <a:rPr lang="en-US" altLang="ko-KR" sz="700" dirty="0"/>
              <a:t>b  24  26  28  30</a:t>
            </a:r>
          </a:p>
          <a:p>
            <a:r>
              <a:rPr lang="en-US" altLang="ko-KR" sz="700" dirty="0"/>
              <a:t>c  32  34  36  38</a:t>
            </a:r>
          </a:p>
          <a:p>
            <a:r>
              <a:rPr lang="en-US" altLang="ko-KR" sz="700" dirty="0"/>
              <a:t>d  40  42  44  46)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rsub</a:t>
            </a:r>
            <a:r>
              <a:rPr lang="en-US" altLang="ko-KR" sz="700" dirty="0"/>
              <a:t> ',     f   g   h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16  16  16  16</a:t>
            </a:r>
          </a:p>
          <a:p>
            <a:r>
              <a:rPr lang="en-US" altLang="ko-KR" sz="700" dirty="0"/>
              <a:t>b  16  16  16  16</a:t>
            </a:r>
          </a:p>
          <a:p>
            <a:r>
              <a:rPr lang="en-US" altLang="ko-KR" sz="700" dirty="0"/>
              <a:t>c  16  16  16  16</a:t>
            </a:r>
          </a:p>
          <a:p>
            <a:r>
              <a:rPr lang="en-US" altLang="ko-KR" sz="700" dirty="0"/>
              <a:t>d  16  16  16  16)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rmul</a:t>
            </a:r>
            <a:r>
              <a:rPr lang="en-US" altLang="ko-KR" sz="700" dirty="0"/>
              <a:t> ',      f    g    h 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  0   17   36   57</a:t>
            </a:r>
          </a:p>
          <a:p>
            <a:r>
              <a:rPr lang="en-US" altLang="ko-KR" sz="700" dirty="0"/>
              <a:t>b   80  105  132  161</a:t>
            </a:r>
          </a:p>
          <a:p>
            <a:r>
              <a:rPr lang="en-US" altLang="ko-KR" sz="700" dirty="0"/>
              <a:t>c  192  225  260  297</a:t>
            </a:r>
          </a:p>
          <a:p>
            <a:r>
              <a:rPr lang="en-US" altLang="ko-KR" sz="700" dirty="0"/>
              <a:t>d  336  377  420  465)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rdiv</a:t>
            </a:r>
            <a:r>
              <a:rPr lang="en-US" altLang="ko-KR" sz="700" dirty="0"/>
              <a:t> ',           f          g         h      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     </a:t>
            </a:r>
            <a:r>
              <a:rPr lang="en-US" altLang="ko-KR" sz="700" dirty="0" err="1"/>
              <a:t>inf</a:t>
            </a:r>
            <a:r>
              <a:rPr lang="en-US" altLang="ko-KR" sz="700" dirty="0"/>
              <a:t>  17.000000  9.000000  6.333333</a:t>
            </a:r>
          </a:p>
          <a:p>
            <a:r>
              <a:rPr lang="en-US" altLang="ko-KR" sz="700" dirty="0"/>
              <a:t>b  5.000000   4.200000  3.666667  3.285714</a:t>
            </a:r>
          </a:p>
          <a:p>
            <a:r>
              <a:rPr lang="en-US" altLang="ko-KR" sz="700" dirty="0"/>
              <a:t>c  3.000000   2.777778  2.600000  2.454545</a:t>
            </a:r>
          </a:p>
          <a:p>
            <a:r>
              <a:rPr lang="en-US" altLang="ko-KR" sz="700" dirty="0"/>
              <a:t>d  2.333333   2.230769  2.142857  2.066667)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rtruediv</a:t>
            </a:r>
            <a:r>
              <a:rPr lang="en-US" altLang="ko-KR" sz="700" dirty="0"/>
              <a:t> ',           f          g         h      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     </a:t>
            </a:r>
            <a:r>
              <a:rPr lang="en-US" altLang="ko-KR" sz="700" dirty="0" err="1"/>
              <a:t>inf</a:t>
            </a:r>
            <a:r>
              <a:rPr lang="en-US" altLang="ko-KR" sz="700" dirty="0"/>
              <a:t>  17.000000  9.000000  6.333333</a:t>
            </a:r>
          </a:p>
          <a:p>
            <a:r>
              <a:rPr lang="en-US" altLang="ko-KR" sz="700" dirty="0"/>
              <a:t>b  5.000000   4.200000  3.666667  3.285714</a:t>
            </a:r>
          </a:p>
          <a:p>
            <a:r>
              <a:rPr lang="en-US" altLang="ko-KR" sz="700" dirty="0"/>
              <a:t>c  3.000000   2.777778  2.600000  2.454545</a:t>
            </a:r>
          </a:p>
          <a:p>
            <a:r>
              <a:rPr lang="en-US" altLang="ko-KR" sz="700" dirty="0"/>
              <a:t>d  2.333333   2.230769  2.142857  2.066667)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rfloordiv</a:t>
            </a:r>
            <a:r>
              <a:rPr lang="en-US" altLang="ko-KR" sz="700" dirty="0"/>
              <a:t> ',           f     g    h 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     </a:t>
            </a:r>
            <a:r>
              <a:rPr lang="en-US" altLang="ko-KR" sz="700" dirty="0" err="1"/>
              <a:t>inf</a:t>
            </a:r>
            <a:r>
              <a:rPr lang="en-US" altLang="ko-KR" sz="700" dirty="0"/>
              <a:t>  17.0  9.0  6.0</a:t>
            </a:r>
          </a:p>
          <a:p>
            <a:r>
              <a:rPr lang="en-US" altLang="ko-KR" sz="700" dirty="0"/>
              <a:t>b  5.000000   4.0  3.0  3.0</a:t>
            </a:r>
          </a:p>
          <a:p>
            <a:r>
              <a:rPr lang="en-US" altLang="ko-KR" sz="700" dirty="0"/>
              <a:t>c  3.000000   2.0  2.0  2.0</a:t>
            </a:r>
          </a:p>
          <a:p>
            <a:r>
              <a:rPr lang="en-US" altLang="ko-KR" sz="700" dirty="0"/>
              <a:t>d  2.000000   2.0  2.0  2.0)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rmod</a:t>
            </a:r>
            <a:r>
              <a:rPr lang="en-US" altLang="ko-KR" sz="700" dirty="0"/>
              <a:t> ',      f    g    h    </a:t>
            </a:r>
            <a:r>
              <a:rPr lang="en-US" altLang="ko-KR" sz="700" dirty="0" err="1"/>
              <a:t>i</a:t>
            </a:r>
            <a:endParaRPr lang="en-US" altLang="ko-KR" sz="700" dirty="0"/>
          </a:p>
          <a:p>
            <a:r>
              <a:rPr lang="en-US" altLang="ko-KR" sz="700" dirty="0"/>
              <a:t>a  </a:t>
            </a:r>
            <a:r>
              <a:rPr lang="en-US" altLang="ko-KR" sz="700" dirty="0" err="1"/>
              <a:t>NaN</a:t>
            </a:r>
            <a:r>
              <a:rPr lang="en-US" altLang="ko-KR" sz="700" dirty="0"/>
              <a:t>  0.0  0.0  1.0</a:t>
            </a:r>
          </a:p>
          <a:p>
            <a:r>
              <a:rPr lang="en-US" altLang="ko-KR" sz="700" dirty="0"/>
              <a:t>b  0.0  1.0  4.0  2.0</a:t>
            </a:r>
          </a:p>
          <a:p>
            <a:r>
              <a:rPr lang="en-US" altLang="ko-KR" sz="700" dirty="0"/>
              <a:t>c  0.0  7.0  6.0  5.0</a:t>
            </a:r>
          </a:p>
          <a:p>
            <a:r>
              <a:rPr lang="en-US" altLang="ko-KR" sz="700" dirty="0"/>
              <a:t>d  4.0  3.0  2.0  1.0</a:t>
            </a:r>
            <a:r>
              <a:rPr lang="en-US" altLang="ko-KR" sz="700" dirty="0" smtClean="0"/>
              <a:t>)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8845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칼럼간 </a:t>
            </a:r>
            <a:r>
              <a:rPr lang="ko-KR" altLang="en-US" dirty="0" smtClean="0"/>
              <a:t>우측 산술연산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산술연산에 대한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50405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(16,32).reshape(4,4),index=['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radd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</a:t>
            </a:r>
            <a:r>
              <a:rPr lang="en-US" altLang="ko-KR" sz="1200" dirty="0" err="1"/>
              <a:t>radd</a:t>
            </a:r>
            <a:r>
              <a:rPr lang="en-US" altLang="ko-KR" sz="1200" dirty="0"/>
              <a:t>(df1['f']))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rsub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</a:t>
            </a:r>
            <a:r>
              <a:rPr lang="en-US" altLang="ko-KR" sz="1200" dirty="0" err="1"/>
              <a:t>rsub</a:t>
            </a:r>
            <a:r>
              <a:rPr lang="en-US" altLang="ko-KR" sz="1200" dirty="0"/>
              <a:t>(df1['f']))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rmul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</a:t>
            </a:r>
            <a:r>
              <a:rPr lang="en-US" altLang="ko-KR" sz="1200" dirty="0" err="1"/>
              <a:t>rmul</a:t>
            </a:r>
            <a:r>
              <a:rPr lang="en-US" altLang="ko-KR" sz="1200" dirty="0"/>
              <a:t>(df1['f']))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rdiv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</a:t>
            </a:r>
            <a:r>
              <a:rPr lang="en-US" altLang="ko-KR" sz="1200" dirty="0" err="1"/>
              <a:t>rdiv</a:t>
            </a:r>
            <a:r>
              <a:rPr lang="en-US" altLang="ko-KR" sz="1200" dirty="0"/>
              <a:t>(df1['f']))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rtruediv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</a:t>
            </a:r>
            <a:r>
              <a:rPr lang="en-US" altLang="ko-KR" sz="1200" dirty="0" err="1"/>
              <a:t>rtruediv</a:t>
            </a:r>
            <a:r>
              <a:rPr lang="en-US" altLang="ko-KR" sz="1200" dirty="0"/>
              <a:t>(df1['f']))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rfloordiv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</a:t>
            </a:r>
            <a:r>
              <a:rPr lang="en-US" altLang="ko-KR" sz="1200" dirty="0" err="1"/>
              <a:t>rfloordiv</a:t>
            </a:r>
            <a:r>
              <a:rPr lang="en-US" altLang="ko-KR" sz="1200" dirty="0"/>
              <a:t>(df1['f']))</a:t>
            </a:r>
          </a:p>
          <a:p>
            <a:r>
              <a:rPr lang="en-US" altLang="ko-KR" sz="1200" dirty="0"/>
              <a:t>print("</a:t>
            </a:r>
            <a:r>
              <a:rPr lang="en-US" altLang="ko-KR" sz="1200" dirty="0" err="1"/>
              <a:t>dataframe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rmod</a:t>
            </a:r>
            <a:r>
              <a:rPr lang="en-US" altLang="ko-KR" sz="1200" dirty="0"/>
              <a:t> ",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['f'].</a:t>
            </a:r>
            <a:r>
              <a:rPr lang="en-US" altLang="ko-KR" sz="1200" dirty="0" err="1"/>
              <a:t>rmod</a:t>
            </a:r>
            <a:r>
              <a:rPr lang="en-US" altLang="ko-KR" sz="1200" dirty="0"/>
              <a:t>(df1['f']))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2636912"/>
            <a:ext cx="223224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radd</a:t>
            </a:r>
            <a:r>
              <a:rPr lang="en-US" altLang="ko-KR" sz="700" dirty="0"/>
              <a:t> ', a    16</a:t>
            </a:r>
          </a:p>
          <a:p>
            <a:r>
              <a:rPr lang="en-US" altLang="ko-KR" sz="700" dirty="0"/>
              <a:t>b    24</a:t>
            </a:r>
          </a:p>
          <a:p>
            <a:r>
              <a:rPr lang="en-US" altLang="ko-KR" sz="700" dirty="0"/>
              <a:t>c    32</a:t>
            </a:r>
          </a:p>
          <a:p>
            <a:r>
              <a:rPr lang="en-US" altLang="ko-KR" sz="700" dirty="0"/>
              <a:t>d    40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int32)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rsub</a:t>
            </a:r>
            <a:r>
              <a:rPr lang="en-US" altLang="ko-KR" sz="700" dirty="0"/>
              <a:t> ', a    16</a:t>
            </a:r>
          </a:p>
          <a:p>
            <a:r>
              <a:rPr lang="en-US" altLang="ko-KR" sz="700" dirty="0"/>
              <a:t>b    16</a:t>
            </a:r>
          </a:p>
          <a:p>
            <a:r>
              <a:rPr lang="en-US" altLang="ko-KR" sz="700" dirty="0"/>
              <a:t>c    16</a:t>
            </a:r>
          </a:p>
          <a:p>
            <a:r>
              <a:rPr lang="en-US" altLang="ko-KR" sz="700" dirty="0"/>
              <a:t>d    16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int32)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rmul</a:t>
            </a:r>
            <a:r>
              <a:rPr lang="en-US" altLang="ko-KR" sz="700" dirty="0"/>
              <a:t> ', a      0</a:t>
            </a:r>
          </a:p>
          <a:p>
            <a:r>
              <a:rPr lang="en-US" altLang="ko-KR" sz="700" dirty="0"/>
              <a:t>b     80</a:t>
            </a:r>
          </a:p>
          <a:p>
            <a:r>
              <a:rPr lang="en-US" altLang="ko-KR" sz="700" dirty="0"/>
              <a:t>c    192</a:t>
            </a:r>
          </a:p>
          <a:p>
            <a:r>
              <a:rPr lang="en-US" altLang="ko-KR" sz="700" dirty="0"/>
              <a:t>d    336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int32)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rdiv</a:t>
            </a:r>
            <a:r>
              <a:rPr lang="en-US" altLang="ko-KR" sz="700" dirty="0"/>
              <a:t> ', a         </a:t>
            </a:r>
            <a:r>
              <a:rPr lang="en-US" altLang="ko-KR" sz="700" dirty="0" err="1"/>
              <a:t>inf</a:t>
            </a:r>
            <a:endParaRPr lang="en-US" altLang="ko-KR" sz="700" dirty="0"/>
          </a:p>
          <a:p>
            <a:r>
              <a:rPr lang="en-US" altLang="ko-KR" sz="700" dirty="0"/>
              <a:t>b    5.000000</a:t>
            </a:r>
          </a:p>
          <a:p>
            <a:r>
              <a:rPr lang="en-US" altLang="ko-KR" sz="700" dirty="0"/>
              <a:t>c    3.000000</a:t>
            </a:r>
          </a:p>
          <a:p>
            <a:r>
              <a:rPr lang="en-US" altLang="ko-KR" sz="700" dirty="0"/>
              <a:t>d    2.333333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float64)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rtruediv</a:t>
            </a:r>
            <a:r>
              <a:rPr lang="en-US" altLang="ko-KR" sz="700" dirty="0"/>
              <a:t> ', a         </a:t>
            </a:r>
            <a:r>
              <a:rPr lang="en-US" altLang="ko-KR" sz="700" dirty="0" err="1"/>
              <a:t>inf</a:t>
            </a:r>
            <a:endParaRPr lang="en-US" altLang="ko-KR" sz="700" dirty="0"/>
          </a:p>
          <a:p>
            <a:r>
              <a:rPr lang="en-US" altLang="ko-KR" sz="700" dirty="0"/>
              <a:t>b    5.000000</a:t>
            </a:r>
          </a:p>
          <a:p>
            <a:r>
              <a:rPr lang="en-US" altLang="ko-KR" sz="700" dirty="0"/>
              <a:t>c    3.000000</a:t>
            </a:r>
          </a:p>
          <a:p>
            <a:r>
              <a:rPr lang="en-US" altLang="ko-KR" sz="700" dirty="0"/>
              <a:t>d    2.333333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float64)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rfloordiv</a:t>
            </a:r>
            <a:r>
              <a:rPr lang="en-US" altLang="ko-KR" sz="700" dirty="0"/>
              <a:t> ', a    0</a:t>
            </a:r>
          </a:p>
          <a:p>
            <a:r>
              <a:rPr lang="en-US" altLang="ko-KR" sz="700" dirty="0"/>
              <a:t>b    5</a:t>
            </a:r>
          </a:p>
          <a:p>
            <a:r>
              <a:rPr lang="en-US" altLang="ko-KR" sz="700" dirty="0"/>
              <a:t>c    3</a:t>
            </a:r>
          </a:p>
          <a:p>
            <a:r>
              <a:rPr lang="en-US" altLang="ko-KR" sz="700" dirty="0"/>
              <a:t>d    2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int32)</a:t>
            </a:r>
          </a:p>
          <a:p>
            <a:r>
              <a:rPr lang="en-US" altLang="ko-KR" sz="700" dirty="0"/>
              <a:t>('</a:t>
            </a:r>
            <a:r>
              <a:rPr lang="en-US" altLang="ko-KR" sz="700" dirty="0" err="1"/>
              <a:t>dataframe</a:t>
            </a:r>
            <a:r>
              <a:rPr lang="en-US" altLang="ko-KR" sz="700" dirty="0"/>
              <a:t> </a:t>
            </a:r>
            <a:r>
              <a:rPr lang="en-US" altLang="ko-KR" sz="700" dirty="0" err="1"/>
              <a:t>rmod</a:t>
            </a:r>
            <a:r>
              <a:rPr lang="en-US" altLang="ko-KR" sz="700" dirty="0"/>
              <a:t> ', a    0</a:t>
            </a:r>
          </a:p>
          <a:p>
            <a:r>
              <a:rPr lang="en-US" altLang="ko-KR" sz="700" dirty="0"/>
              <a:t>b    0</a:t>
            </a:r>
          </a:p>
          <a:p>
            <a:r>
              <a:rPr lang="en-US" altLang="ko-KR" sz="700" dirty="0"/>
              <a:t>c    0</a:t>
            </a:r>
          </a:p>
          <a:p>
            <a:r>
              <a:rPr lang="en-US" altLang="ko-KR" sz="700" dirty="0"/>
              <a:t>d    4</a:t>
            </a:r>
          </a:p>
          <a:p>
            <a:r>
              <a:rPr lang="en-US" altLang="ko-KR" sz="700" dirty="0"/>
              <a:t>Name: f, </a:t>
            </a:r>
            <a:r>
              <a:rPr lang="en-US" altLang="ko-KR" sz="700" dirty="0" err="1"/>
              <a:t>dtype</a:t>
            </a:r>
            <a:r>
              <a:rPr lang="en-US" altLang="ko-KR" sz="700" dirty="0"/>
              <a:t>: int32</a:t>
            </a:r>
            <a:r>
              <a:rPr lang="en-US" altLang="ko-KR" sz="700" dirty="0" smtClean="0"/>
              <a:t>)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30819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합</a:t>
            </a:r>
            <a:r>
              <a:rPr lang="en-US" altLang="ko-KR" dirty="0" smtClean="0"/>
              <a:t>,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7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,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 smtClean="0"/>
              <a:t>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열에 대한 합</a:t>
            </a:r>
            <a:r>
              <a:rPr lang="en-US" altLang="ko-KR" dirty="0"/>
              <a:t>,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 smtClean="0"/>
              <a:t>분산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50405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df.sum</a:t>
            </a:r>
            <a:r>
              <a:rPr lang="en-US" altLang="ko-KR" sz="1200" dirty="0"/>
              <a:t>(axis=0))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df.mean</a:t>
            </a:r>
            <a:r>
              <a:rPr lang="en-US" altLang="ko-KR" sz="1200" dirty="0"/>
              <a:t>(axis=0))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df.std</a:t>
            </a:r>
            <a:r>
              <a:rPr lang="en-US" altLang="ko-KR" sz="1200" dirty="0"/>
              <a:t>(axis=0))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df.var</a:t>
            </a:r>
            <a:r>
              <a:rPr lang="en-US" altLang="ko-KR" sz="1200" dirty="0"/>
              <a:t>(axis=0))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4062551"/>
            <a:ext cx="2232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f    24</a:t>
            </a:r>
          </a:p>
          <a:p>
            <a:r>
              <a:rPr lang="en-US" altLang="ko-KR" sz="700" dirty="0"/>
              <a:t>g    28</a:t>
            </a:r>
          </a:p>
          <a:p>
            <a:r>
              <a:rPr lang="en-US" altLang="ko-KR" sz="700" dirty="0"/>
              <a:t>h    32</a:t>
            </a:r>
          </a:p>
          <a:p>
            <a:r>
              <a:rPr lang="en-US" altLang="ko-KR" sz="700" dirty="0" err="1"/>
              <a:t>i</a:t>
            </a:r>
            <a:r>
              <a:rPr lang="en-US" altLang="ko-KR" sz="700" dirty="0"/>
              <a:t>    36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int64</a:t>
            </a:r>
          </a:p>
          <a:p>
            <a:r>
              <a:rPr lang="en-US" altLang="ko-KR" sz="700" dirty="0"/>
              <a:t>f    6.0</a:t>
            </a:r>
          </a:p>
          <a:p>
            <a:r>
              <a:rPr lang="en-US" altLang="ko-KR" sz="700" dirty="0"/>
              <a:t>g    7.0</a:t>
            </a:r>
          </a:p>
          <a:p>
            <a:r>
              <a:rPr lang="en-US" altLang="ko-KR" sz="700" dirty="0"/>
              <a:t>h    8.0</a:t>
            </a:r>
          </a:p>
          <a:p>
            <a:r>
              <a:rPr lang="en-US" altLang="ko-KR" sz="700" dirty="0" err="1"/>
              <a:t>i</a:t>
            </a:r>
            <a:r>
              <a:rPr lang="en-US" altLang="ko-KR" sz="700" dirty="0"/>
              <a:t>    9.0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float64</a:t>
            </a:r>
          </a:p>
          <a:p>
            <a:r>
              <a:rPr lang="en-US" altLang="ko-KR" sz="700" dirty="0"/>
              <a:t>f    5.163978</a:t>
            </a:r>
          </a:p>
          <a:p>
            <a:r>
              <a:rPr lang="en-US" altLang="ko-KR" sz="700" dirty="0"/>
              <a:t>g    5.163978</a:t>
            </a:r>
          </a:p>
          <a:p>
            <a:r>
              <a:rPr lang="en-US" altLang="ko-KR" sz="700" dirty="0"/>
              <a:t>h    5.163978</a:t>
            </a:r>
          </a:p>
          <a:p>
            <a:r>
              <a:rPr lang="en-US" altLang="ko-KR" sz="700" dirty="0" err="1"/>
              <a:t>i</a:t>
            </a:r>
            <a:r>
              <a:rPr lang="en-US" altLang="ko-KR" sz="700" dirty="0"/>
              <a:t>    5.163978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float64</a:t>
            </a:r>
          </a:p>
          <a:p>
            <a:r>
              <a:rPr lang="en-US" altLang="ko-KR" sz="700" dirty="0"/>
              <a:t>f    26.666667</a:t>
            </a:r>
          </a:p>
          <a:p>
            <a:r>
              <a:rPr lang="en-US" altLang="ko-KR" sz="700" dirty="0"/>
              <a:t>g    26.666667</a:t>
            </a:r>
          </a:p>
          <a:p>
            <a:r>
              <a:rPr lang="en-US" altLang="ko-KR" sz="700" dirty="0"/>
              <a:t>h    26.666667</a:t>
            </a:r>
          </a:p>
          <a:p>
            <a:r>
              <a:rPr lang="en-US" altLang="ko-KR" sz="700" dirty="0" err="1"/>
              <a:t>i</a:t>
            </a:r>
            <a:r>
              <a:rPr lang="en-US" altLang="ko-KR" sz="700" dirty="0"/>
              <a:t>    26.666667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</a:t>
            </a:r>
            <a:r>
              <a:rPr lang="en-US" altLang="ko-KR" sz="700" dirty="0" smtClean="0"/>
              <a:t>float64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39434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err="1" smtClean="0"/>
              <a:t>행열구조를</a:t>
            </a:r>
            <a:r>
              <a:rPr lang="ko-KR" altLang="en-US" dirty="0" smtClean="0"/>
              <a:t> 가지는 데이터 구조 생성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2276872"/>
            <a:ext cx="770485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/>
          </a:p>
          <a:p>
            <a:r>
              <a:rPr lang="en-US" altLang="ko-KR" sz="1400" dirty="0" smtClean="0"/>
              <a:t>import pandas as </a:t>
            </a:r>
            <a:r>
              <a:rPr lang="en-US" altLang="ko-KR" sz="1400" dirty="0" err="1" smtClean="0"/>
              <a:t>pd</a:t>
            </a:r>
            <a:endParaRPr lang="en-US" altLang="ko-KR" sz="1400" dirty="0" smtClean="0"/>
          </a:p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numpy</a:t>
            </a:r>
            <a:r>
              <a:rPr lang="en-US" altLang="ko-KR" sz="1400" dirty="0" smtClean="0"/>
              <a:t> as np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obj1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(data=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(16).reshape(4,4),index=['</a:t>
            </a:r>
            <a:r>
              <a:rPr lang="en-US" altLang="ko-KR" sz="1400" dirty="0" err="1"/>
              <a:t>a','b','c','d</a:t>
            </a:r>
            <a:r>
              <a:rPr lang="en-US" altLang="ko-KR" sz="1400" dirty="0"/>
              <a:t>'],</a:t>
            </a:r>
          </a:p>
          <a:p>
            <a:r>
              <a:rPr lang="en-US" altLang="ko-KR" sz="1400" dirty="0"/>
              <a:t>                    columns=['</a:t>
            </a:r>
            <a:r>
              <a:rPr lang="en-US" altLang="ko-KR" sz="1400" dirty="0" err="1"/>
              <a:t>a','b','c','d</a:t>
            </a:r>
            <a:r>
              <a:rPr lang="en-US" altLang="ko-KR" sz="1400" dirty="0"/>
              <a:t>'])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print(obj1.index)</a:t>
            </a:r>
          </a:p>
          <a:p>
            <a:r>
              <a:rPr lang="en-US" altLang="ko-KR" sz="1400" dirty="0"/>
              <a:t>print(obj1.columns)</a:t>
            </a:r>
          </a:p>
          <a:p>
            <a:r>
              <a:rPr lang="en-US" altLang="ko-KR" sz="1400" dirty="0"/>
              <a:t>print(obj1.values)</a:t>
            </a:r>
          </a:p>
          <a:p>
            <a:r>
              <a:rPr lang="en-US" altLang="ko-KR" sz="1400" dirty="0"/>
              <a:t>print(obj1.dtypes)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52752" y="4797152"/>
            <a:ext cx="74888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u'd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Index([</a:t>
            </a:r>
            <a:r>
              <a:rPr lang="en-US" altLang="ko-KR" sz="1000" dirty="0" err="1"/>
              <a:t>u'a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u'b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u'c</a:t>
            </a:r>
            <a:r>
              <a:rPr lang="en-US" altLang="ko-KR" sz="1000" dirty="0"/>
              <a:t>', </a:t>
            </a:r>
            <a:r>
              <a:rPr lang="en-US" altLang="ko-KR" sz="1000" dirty="0" err="1"/>
              <a:t>u'd</a:t>
            </a:r>
            <a:r>
              <a:rPr lang="en-US" altLang="ko-KR" sz="1000" dirty="0"/>
              <a:t>'], </a:t>
            </a:r>
            <a:r>
              <a:rPr lang="en-US" altLang="ko-KR" sz="1000" dirty="0" err="1"/>
              <a:t>dtype</a:t>
            </a:r>
            <a:r>
              <a:rPr lang="en-US" altLang="ko-KR" sz="1000" dirty="0"/>
              <a:t>='object')</a:t>
            </a:r>
          </a:p>
          <a:p>
            <a:r>
              <a:rPr lang="en-US" altLang="ko-KR" sz="1000" dirty="0"/>
              <a:t>[[ 0  1  2  3]</a:t>
            </a:r>
          </a:p>
          <a:p>
            <a:r>
              <a:rPr lang="en-US" altLang="ko-KR" sz="1000" dirty="0"/>
              <a:t> [ 4  5  6  7]</a:t>
            </a:r>
          </a:p>
          <a:p>
            <a:r>
              <a:rPr lang="en-US" altLang="ko-KR" sz="1000" dirty="0"/>
              <a:t> [ 8  9 10 11]</a:t>
            </a:r>
          </a:p>
          <a:p>
            <a:r>
              <a:rPr lang="en-US" altLang="ko-KR" sz="1000" dirty="0"/>
              <a:t> [12 13 14 15]]</a:t>
            </a:r>
          </a:p>
          <a:p>
            <a:r>
              <a:rPr lang="en-US" altLang="ko-KR" sz="1000" dirty="0"/>
              <a:t>a    int32</a:t>
            </a:r>
          </a:p>
          <a:p>
            <a:r>
              <a:rPr lang="en-US" altLang="ko-KR" sz="1000" dirty="0"/>
              <a:t>b    int32</a:t>
            </a:r>
          </a:p>
          <a:p>
            <a:r>
              <a:rPr lang="en-US" altLang="ko-KR" sz="1000" dirty="0"/>
              <a:t>c    int32</a:t>
            </a:r>
          </a:p>
          <a:p>
            <a:r>
              <a:rPr lang="en-US" altLang="ko-KR" sz="1000" dirty="0"/>
              <a:t>d    int32</a:t>
            </a:r>
          </a:p>
          <a:p>
            <a:r>
              <a:rPr lang="en-US" altLang="ko-KR" sz="1000" dirty="0" err="1"/>
              <a:t>dtype</a:t>
            </a:r>
            <a:r>
              <a:rPr lang="en-US" altLang="ko-KR" sz="1000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37547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합</a:t>
            </a:r>
            <a:r>
              <a:rPr lang="en-US" altLang="ko-KR" dirty="0"/>
              <a:t>,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 smtClean="0"/>
              <a:t>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행</a:t>
            </a:r>
            <a:r>
              <a:rPr lang="ko-KR" altLang="en-US" dirty="0" smtClean="0"/>
              <a:t>에 대한 합</a:t>
            </a:r>
            <a:r>
              <a:rPr lang="en-US" altLang="ko-KR" dirty="0"/>
              <a:t>,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 smtClean="0"/>
              <a:t>분산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50405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df.sum</a:t>
            </a:r>
            <a:r>
              <a:rPr lang="en-US" altLang="ko-KR" sz="1200" dirty="0"/>
              <a:t>(axis=1))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df.mean</a:t>
            </a:r>
            <a:r>
              <a:rPr lang="en-US" altLang="ko-KR" sz="1200" dirty="0"/>
              <a:t>(axis=1))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df.std</a:t>
            </a:r>
            <a:r>
              <a:rPr lang="en-US" altLang="ko-KR" sz="1200" dirty="0"/>
              <a:t>(axis=1))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df.var</a:t>
            </a:r>
            <a:r>
              <a:rPr lang="en-US" altLang="ko-KR" sz="1200" dirty="0"/>
              <a:t>(axis=1))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4062551"/>
            <a:ext cx="2232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a     6</a:t>
            </a:r>
          </a:p>
          <a:p>
            <a:r>
              <a:rPr lang="en-US" altLang="ko-KR" sz="700" dirty="0"/>
              <a:t>b    22</a:t>
            </a:r>
          </a:p>
          <a:p>
            <a:r>
              <a:rPr lang="en-US" altLang="ko-KR" sz="700" dirty="0"/>
              <a:t>c    38</a:t>
            </a:r>
          </a:p>
          <a:p>
            <a:r>
              <a:rPr lang="en-US" altLang="ko-KR" sz="700" dirty="0"/>
              <a:t>d    54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int64</a:t>
            </a:r>
          </a:p>
          <a:p>
            <a:r>
              <a:rPr lang="en-US" altLang="ko-KR" sz="700" dirty="0"/>
              <a:t>a     1.5</a:t>
            </a:r>
          </a:p>
          <a:p>
            <a:r>
              <a:rPr lang="en-US" altLang="ko-KR" sz="700" dirty="0"/>
              <a:t>b     5.5</a:t>
            </a:r>
          </a:p>
          <a:p>
            <a:r>
              <a:rPr lang="en-US" altLang="ko-KR" sz="700" dirty="0"/>
              <a:t>c     9.5</a:t>
            </a:r>
          </a:p>
          <a:p>
            <a:r>
              <a:rPr lang="en-US" altLang="ko-KR" sz="700" dirty="0"/>
              <a:t>d    13.5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float64</a:t>
            </a:r>
          </a:p>
          <a:p>
            <a:r>
              <a:rPr lang="en-US" altLang="ko-KR" sz="700" dirty="0"/>
              <a:t>a    1.290994</a:t>
            </a:r>
          </a:p>
          <a:p>
            <a:r>
              <a:rPr lang="en-US" altLang="ko-KR" sz="700" dirty="0"/>
              <a:t>b    1.290994</a:t>
            </a:r>
          </a:p>
          <a:p>
            <a:r>
              <a:rPr lang="en-US" altLang="ko-KR" sz="700" dirty="0"/>
              <a:t>c    1.290994</a:t>
            </a:r>
          </a:p>
          <a:p>
            <a:r>
              <a:rPr lang="en-US" altLang="ko-KR" sz="700" dirty="0"/>
              <a:t>d    1.290994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float64</a:t>
            </a:r>
          </a:p>
          <a:p>
            <a:r>
              <a:rPr lang="en-US" altLang="ko-KR" sz="700" dirty="0"/>
              <a:t>a    1.666667</a:t>
            </a:r>
          </a:p>
          <a:p>
            <a:r>
              <a:rPr lang="en-US" altLang="ko-KR" sz="700" dirty="0"/>
              <a:t>b    1.666667</a:t>
            </a:r>
          </a:p>
          <a:p>
            <a:r>
              <a:rPr lang="en-US" altLang="ko-KR" sz="700" dirty="0"/>
              <a:t>c    1.666667</a:t>
            </a:r>
          </a:p>
          <a:p>
            <a:r>
              <a:rPr lang="en-US" altLang="ko-KR" sz="700" dirty="0"/>
              <a:t>d    1.666667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4997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Min/max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0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Min/max :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열에 대한 </a:t>
            </a:r>
            <a:r>
              <a:rPr lang="en-US" altLang="ko-KR" dirty="0" smtClean="0"/>
              <a:t>Min/max</a:t>
            </a:r>
            <a:r>
              <a:rPr lang="ko-KR" altLang="en-US" dirty="0" smtClean="0"/>
              <a:t> 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50405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df.min</a:t>
            </a:r>
            <a:r>
              <a:rPr lang="en-US" altLang="ko-KR" sz="1200" dirty="0"/>
              <a:t>(axis=0))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df.max</a:t>
            </a:r>
            <a:r>
              <a:rPr lang="en-US" altLang="ko-KR" sz="1200" dirty="0"/>
              <a:t>(axis=0))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4062551"/>
            <a:ext cx="22322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f    12</a:t>
            </a:r>
          </a:p>
          <a:p>
            <a:r>
              <a:rPr lang="en-US" altLang="ko-KR" sz="700" dirty="0"/>
              <a:t>g    13</a:t>
            </a:r>
          </a:p>
          <a:p>
            <a:r>
              <a:rPr lang="en-US" altLang="ko-KR" sz="700" dirty="0"/>
              <a:t>h    14</a:t>
            </a:r>
          </a:p>
          <a:p>
            <a:r>
              <a:rPr lang="en-US" altLang="ko-KR" sz="700" dirty="0" err="1"/>
              <a:t>i</a:t>
            </a:r>
            <a:r>
              <a:rPr lang="en-US" altLang="ko-KR" sz="700" dirty="0"/>
              <a:t>    15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15489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Min/max : 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행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Min/max</a:t>
            </a:r>
            <a:r>
              <a:rPr lang="ko-KR" altLang="en-US" dirty="0" smtClean="0"/>
              <a:t> 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2636912"/>
            <a:ext cx="504056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pandas as </a:t>
            </a:r>
            <a:r>
              <a:rPr lang="en-US" altLang="ko-KR" sz="1200" dirty="0" err="1"/>
              <a:t>pd</a:t>
            </a:r>
            <a:endParaRPr lang="en-US" altLang="ko-KR" sz="1200" dirty="0"/>
          </a:p>
          <a:p>
            <a:r>
              <a:rPr lang="en-US" altLang="ko-KR" sz="1200" dirty="0"/>
              <a:t>import inspect as ins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         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df.min</a:t>
            </a:r>
            <a:r>
              <a:rPr lang="en-US" altLang="ko-KR" sz="1200" dirty="0" smtClean="0"/>
              <a:t>(axis=1))</a:t>
            </a:r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df.max</a:t>
            </a:r>
            <a:r>
              <a:rPr lang="en-US" altLang="ko-KR" sz="1200" dirty="0" smtClean="0"/>
              <a:t>(axis=1))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4062551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a     0</a:t>
            </a:r>
          </a:p>
          <a:p>
            <a:r>
              <a:rPr lang="en-US" altLang="ko-KR" sz="700" dirty="0"/>
              <a:t>b     4</a:t>
            </a:r>
          </a:p>
          <a:p>
            <a:r>
              <a:rPr lang="en-US" altLang="ko-KR" sz="700" dirty="0"/>
              <a:t>c     8</a:t>
            </a:r>
          </a:p>
          <a:p>
            <a:r>
              <a:rPr lang="en-US" altLang="ko-KR" sz="700" dirty="0"/>
              <a:t>d    12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int32</a:t>
            </a:r>
          </a:p>
          <a:p>
            <a:r>
              <a:rPr lang="en-US" altLang="ko-KR" sz="700" dirty="0"/>
              <a:t>a     3</a:t>
            </a:r>
          </a:p>
          <a:p>
            <a:r>
              <a:rPr lang="en-US" altLang="ko-KR" sz="700" dirty="0"/>
              <a:t>b     7</a:t>
            </a:r>
          </a:p>
          <a:p>
            <a:r>
              <a:rPr lang="en-US" altLang="ko-KR" sz="700" dirty="0"/>
              <a:t>c    11</a:t>
            </a:r>
          </a:p>
          <a:p>
            <a:r>
              <a:rPr lang="en-US" altLang="ko-KR" sz="700" dirty="0"/>
              <a:t>d    15</a:t>
            </a:r>
          </a:p>
          <a:p>
            <a:r>
              <a:rPr lang="en-US" altLang="ko-KR" sz="700" dirty="0" err="1"/>
              <a:t>dtype</a:t>
            </a:r>
            <a:r>
              <a:rPr lang="en-US" altLang="ko-KR" sz="700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37195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Boolean Reductions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7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논리 연산에 대한 행</a:t>
            </a:r>
            <a:r>
              <a:rPr lang="en-US" altLang="ko-KR" dirty="0" smtClean="0"/>
              <a:t>(axis=1),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(axis=0)</a:t>
            </a:r>
            <a:r>
              <a:rPr lang="ko-KR" altLang="en-US" dirty="0" smtClean="0"/>
              <a:t>에 대한 처리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 smtClean="0"/>
              <a:t>'], </a:t>
            </a:r>
            <a:r>
              <a:rPr lang="en-US" altLang="ko-KR" sz="1200" dirty="0"/>
              <a:t>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).all(axis=0))</a:t>
            </a:r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).all(axis=1))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4005064"/>
            <a:ext cx="2880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   True</a:t>
            </a:r>
          </a:p>
          <a:p>
            <a:r>
              <a:rPr lang="en-US" altLang="ko-KR" sz="1400" dirty="0"/>
              <a:t>g    True</a:t>
            </a:r>
          </a:p>
          <a:p>
            <a:r>
              <a:rPr lang="en-US" altLang="ko-KR" sz="1400" dirty="0"/>
              <a:t>h    True</a:t>
            </a:r>
          </a:p>
          <a:p>
            <a:r>
              <a:rPr lang="en-US" altLang="ko-KR" sz="1400" dirty="0" err="1"/>
              <a:t>i</a:t>
            </a:r>
            <a:r>
              <a:rPr lang="en-US" altLang="ko-KR" sz="1400" dirty="0"/>
              <a:t>    True</a:t>
            </a:r>
          </a:p>
          <a:p>
            <a:r>
              <a:rPr lang="en-US" altLang="ko-KR" sz="1400" dirty="0" err="1"/>
              <a:t>dtype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bool</a:t>
            </a:r>
            <a:endParaRPr lang="en-US" altLang="ko-KR" sz="1400" dirty="0"/>
          </a:p>
          <a:p>
            <a:r>
              <a:rPr lang="en-US" altLang="ko-KR" sz="1400" dirty="0"/>
              <a:t>a    True</a:t>
            </a:r>
          </a:p>
          <a:p>
            <a:r>
              <a:rPr lang="en-US" altLang="ko-KR" sz="1400" dirty="0"/>
              <a:t>b    True</a:t>
            </a:r>
          </a:p>
          <a:p>
            <a:r>
              <a:rPr lang="en-US" altLang="ko-KR" sz="1400" dirty="0"/>
              <a:t>c    True</a:t>
            </a:r>
          </a:p>
          <a:p>
            <a:r>
              <a:rPr lang="en-US" altLang="ko-KR" sz="1400" dirty="0"/>
              <a:t>d    True</a:t>
            </a:r>
          </a:p>
          <a:p>
            <a:r>
              <a:rPr lang="en-US" altLang="ko-KR" sz="1400" dirty="0" err="1"/>
              <a:t>dtype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bool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350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any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행과 열의 논리 연산을 한 결과에 대해 </a:t>
            </a:r>
            <a:r>
              <a:rPr lang="ko-KR" altLang="en-US" dirty="0" err="1" smtClean="0"/>
              <a:t>축약형</a:t>
            </a:r>
            <a:r>
              <a:rPr lang="ko-KR" altLang="en-US" dirty="0" smtClean="0"/>
              <a:t> 논리값 표시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df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 &gt;  5).any(axis=0))</a:t>
            </a:r>
          </a:p>
          <a:p>
            <a:r>
              <a:rPr lang="en-US" altLang="ko-KR" sz="1200" dirty="0"/>
              <a:t>print((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 &gt;  5).any(axis=1))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077072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f   g   h   </a:t>
            </a:r>
            <a:r>
              <a:rPr lang="en-US" altLang="ko-KR" sz="800" dirty="0" err="1"/>
              <a:t>i</a:t>
            </a:r>
            <a:endParaRPr lang="en-US" altLang="ko-KR" sz="800" dirty="0"/>
          </a:p>
          <a:p>
            <a:r>
              <a:rPr lang="en-US" altLang="ko-KR" sz="800" dirty="0"/>
              <a:t>a   0   1   2   3</a:t>
            </a:r>
          </a:p>
          <a:p>
            <a:r>
              <a:rPr lang="en-US" altLang="ko-KR" sz="800" dirty="0"/>
              <a:t>b   4   5   6   7</a:t>
            </a:r>
          </a:p>
          <a:p>
            <a:r>
              <a:rPr lang="en-US" altLang="ko-KR" sz="800" dirty="0"/>
              <a:t>c   8   9  10  11</a:t>
            </a:r>
          </a:p>
          <a:p>
            <a:r>
              <a:rPr lang="en-US" altLang="ko-KR" sz="800" dirty="0"/>
              <a:t>d  12  13  14  15</a:t>
            </a:r>
          </a:p>
          <a:p>
            <a:r>
              <a:rPr lang="en-US" altLang="ko-KR" sz="800" dirty="0"/>
              <a:t>f    True</a:t>
            </a:r>
          </a:p>
          <a:p>
            <a:r>
              <a:rPr lang="en-US" altLang="ko-KR" sz="800" dirty="0"/>
              <a:t>g    True</a:t>
            </a:r>
          </a:p>
          <a:p>
            <a:r>
              <a:rPr lang="en-US" altLang="ko-KR" sz="800" dirty="0"/>
              <a:t>h    True</a:t>
            </a:r>
          </a:p>
          <a:p>
            <a:r>
              <a:rPr lang="en-US" altLang="ko-KR" sz="800" dirty="0" err="1"/>
              <a:t>i</a:t>
            </a:r>
            <a:r>
              <a:rPr lang="en-US" altLang="ko-KR" sz="800" dirty="0"/>
              <a:t>    True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err="1"/>
              <a:t>bool</a:t>
            </a:r>
            <a:endParaRPr lang="en-US" altLang="ko-KR" sz="800" dirty="0"/>
          </a:p>
          <a:p>
            <a:r>
              <a:rPr lang="en-US" altLang="ko-KR" sz="800" dirty="0"/>
              <a:t>a    False</a:t>
            </a:r>
          </a:p>
          <a:p>
            <a:r>
              <a:rPr lang="en-US" altLang="ko-KR" sz="800" dirty="0"/>
              <a:t>b     True</a:t>
            </a:r>
          </a:p>
          <a:p>
            <a:r>
              <a:rPr lang="en-US" altLang="ko-KR" sz="800" dirty="0"/>
              <a:t>c     True</a:t>
            </a:r>
          </a:p>
          <a:p>
            <a:r>
              <a:rPr lang="en-US" altLang="ko-KR" sz="800" dirty="0"/>
              <a:t>d     True</a:t>
            </a:r>
          </a:p>
          <a:p>
            <a:r>
              <a:rPr lang="en-US" altLang="ko-KR" sz="800" dirty="0" err="1"/>
              <a:t>dtype</a:t>
            </a:r>
            <a:r>
              <a:rPr lang="en-US" altLang="ko-KR" sz="800" dirty="0"/>
              <a:t>: </a:t>
            </a:r>
            <a:r>
              <a:rPr lang="en-US" altLang="ko-KR" sz="800" dirty="0" err="1"/>
              <a:t>bool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797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empty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원소가 존재하지 않은 </a:t>
            </a:r>
            <a:r>
              <a:rPr lang="en-US" altLang="ko-KR" dirty="0" err="1" smtClean="0"/>
              <a:t>DataFrame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평가할 때 사용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df1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df.empty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print(df1.empty)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522920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False</a:t>
            </a:r>
          </a:p>
          <a:p>
            <a:r>
              <a:rPr lang="en-US" altLang="ko-KR" sz="1200" dirty="0"/>
              <a:t>True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389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equals()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계산된 결과가 동등한지 처리하는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1600" y="3351994"/>
            <a:ext cx="3960440" cy="26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/>
              <a:t>pandas as </a:t>
            </a:r>
            <a:r>
              <a:rPr lang="en-US" altLang="ko-KR" sz="1200" dirty="0" err="1" smtClean="0"/>
              <a:t>pd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(16).reshape(4,4),index=['</a:t>
            </a:r>
            <a:r>
              <a:rPr lang="en-US" altLang="ko-KR" sz="1200" dirty="0" err="1"/>
              <a:t>a','b','c','d</a:t>
            </a:r>
            <a:r>
              <a:rPr lang="en-US" altLang="ko-KR" sz="1200" dirty="0"/>
              <a:t>'], columns=['f','g','h','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df.equals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4752146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True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752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smtClean="0"/>
              <a:t>Pandas</a:t>
            </a:r>
            <a:br>
              <a:rPr lang="en-US" altLang="ko-KR" sz="5400" dirty="0" smtClean="0"/>
            </a:br>
            <a:r>
              <a:rPr lang="ko-KR" altLang="en-US" sz="5400" dirty="0" smtClean="0"/>
              <a:t>함수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67769</TotalTime>
  <Words>9551</Words>
  <Application>Microsoft Office PowerPoint</Application>
  <PresentationFormat>화면 슬라이드 쇼(4:3)</PresentationFormat>
  <Paragraphs>2084</Paragraphs>
  <Slides>107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107</vt:i4>
      </vt:variant>
    </vt:vector>
  </HeadingPairs>
  <TitlesOfParts>
    <vt:vector size="108" baseType="lpstr">
      <vt:lpstr>가을</vt:lpstr>
      <vt:lpstr>Pandas DataFrame (2차원)</vt:lpstr>
      <vt:lpstr>Dataframe  구조</vt:lpstr>
      <vt:lpstr>DataFrame class 구조</vt:lpstr>
      <vt:lpstr>DataFrame 구조</vt:lpstr>
      <vt:lpstr>Series vs. DataFrame </vt:lpstr>
      <vt:lpstr>Indexing loc 처리 방법</vt:lpstr>
      <vt:lpstr>Indexing [ ]처리 방법</vt:lpstr>
      <vt:lpstr>DataFrame 생성</vt:lpstr>
      <vt:lpstr>DataFrame 생성</vt:lpstr>
      <vt:lpstr>DataFrame 속성</vt:lpstr>
      <vt:lpstr>DataFrame 형태 조회 속성</vt:lpstr>
      <vt:lpstr>Axes 축 이해</vt:lpstr>
      <vt:lpstr>DataFrame attribute 예시:1</vt:lpstr>
      <vt:lpstr>DataFrame attribute 예시:2</vt:lpstr>
      <vt:lpstr>내부 값 접근 속성</vt:lpstr>
      <vt:lpstr>DataFrame attribute 예시:1</vt:lpstr>
      <vt:lpstr>DataFrame attribute 예시:2</vt:lpstr>
      <vt:lpstr>DataFrame attribute 예시:3</vt:lpstr>
      <vt:lpstr>DataFrame 조회 : loc</vt:lpstr>
      <vt:lpstr>DataFrame 조회 : iloc</vt:lpstr>
      <vt:lpstr>DataFrame 접근: row</vt:lpstr>
      <vt:lpstr>row 접근시 슬라이싱 계산차이</vt:lpstr>
      <vt:lpstr>Dataframe  생성</vt:lpstr>
      <vt:lpstr>DataFrame 생성</vt:lpstr>
      <vt:lpstr>DataFrame 생성: 1 column</vt:lpstr>
      <vt:lpstr>DataFrame 1칼럼명 추가</vt:lpstr>
      <vt:lpstr>리스트/튜플</vt:lpstr>
      <vt:lpstr>DataFrame 생성: list/tuple</vt:lpstr>
      <vt:lpstr>DataFrame 칼럼 추가:칼럼복사</vt:lpstr>
      <vt:lpstr>사전</vt:lpstr>
      <vt:lpstr>DataFrame 생성: dict </vt:lpstr>
      <vt:lpstr>Series</vt:lpstr>
      <vt:lpstr>DataFrame 생성: Series</vt:lpstr>
      <vt:lpstr>Dataframe  접근</vt:lpstr>
      <vt:lpstr>칼럼 구조 접근</vt:lpstr>
      <vt:lpstr>DataFrame 칼럼명 변경 및 추가</vt:lpstr>
      <vt:lpstr>DataFrame 칼럼값 변경</vt:lpstr>
      <vt:lpstr>DataFrame 칼럼 삭제</vt:lpstr>
      <vt:lpstr>DataFrame 단일 열 검색</vt:lpstr>
      <vt:lpstr>DataFrame 멀티 열 검색</vt:lpstr>
      <vt:lpstr>DataFrame 접근: 사전형식</vt:lpstr>
      <vt:lpstr>DataFrame 접근: 여러개 사전형식</vt:lpstr>
      <vt:lpstr>DataFrame 접근: 속성형식</vt:lpstr>
      <vt:lpstr>DataFrame 접근: swap처리</vt:lpstr>
      <vt:lpstr>multi 열 접근</vt:lpstr>
      <vt:lpstr>DataFrame 조회 : column 1 </vt:lpstr>
      <vt:lpstr>DataFrame 조회 : column 2 </vt:lpstr>
      <vt:lpstr>DataFrame 조회 : column 3 </vt:lpstr>
      <vt:lpstr>DataFrame 논리식 접근</vt:lpstr>
      <vt:lpstr>DataFrame 조회 : 논리식</vt:lpstr>
      <vt:lpstr>행 구조 접근</vt:lpstr>
      <vt:lpstr>DataFrame 행 이름 부여</vt:lpstr>
      <vt:lpstr>DataFrame 단일 행 검색</vt:lpstr>
      <vt:lpstr>DataFrame 멀티 행 검색</vt:lpstr>
      <vt:lpstr>행/열 구조 접근</vt:lpstr>
      <vt:lpstr>DataFrame 행과열 검색 1</vt:lpstr>
      <vt:lpstr>DataFrame 행과열 검색 2</vt:lpstr>
      <vt:lpstr>Dataframe  메소드</vt:lpstr>
      <vt:lpstr>추가 생성</vt:lpstr>
      <vt:lpstr>타입 변환 후 생성 : astype</vt:lpstr>
      <vt:lpstr>카피 후 생성 : copy</vt:lpstr>
      <vt:lpstr>Iterable 조회</vt:lpstr>
      <vt:lpstr>Iterable 처리: iteritems</vt:lpstr>
      <vt:lpstr>Iterable 처리: iterrows</vt:lpstr>
      <vt:lpstr>Iterable 처리: itertuples</vt:lpstr>
      <vt:lpstr>Inserting/poping data </vt:lpstr>
      <vt:lpstr>칼럼 삽입: insert</vt:lpstr>
      <vt:lpstr>칼럼 삭제: pop</vt:lpstr>
      <vt:lpstr>Missing data handling</vt:lpstr>
      <vt:lpstr>isnull/notnull</vt:lpstr>
      <vt:lpstr>DataFrame  replace</vt:lpstr>
      <vt:lpstr>Sort/reindex</vt:lpstr>
      <vt:lpstr>DataFrame  sort_value/reindex</vt:lpstr>
      <vt:lpstr>DataFrame 산술연산</vt:lpstr>
      <vt:lpstr>DataFrame  산술연산</vt:lpstr>
      <vt:lpstr>DataFrame head/tail</vt:lpstr>
      <vt:lpstr>DataFrame head 검색</vt:lpstr>
      <vt:lpstr>DataFrame tail 검색</vt:lpstr>
      <vt:lpstr>DataFrame  groupby</vt:lpstr>
      <vt:lpstr>Groupby : 1칼럼</vt:lpstr>
      <vt:lpstr>Groupby : 여러 칼럼 1</vt:lpstr>
      <vt:lpstr>Groupby : 여러 칼럼 2</vt:lpstr>
      <vt:lpstr>산술연산</vt:lpstr>
      <vt:lpstr>Dataframe 간 산술연산</vt:lpstr>
      <vt:lpstr>칼럼간 산술연산</vt:lpstr>
      <vt:lpstr>Dataframe 간 우측산술연산</vt:lpstr>
      <vt:lpstr>칼럼간 우측 산술연산</vt:lpstr>
      <vt:lpstr>합,평균, 표준편차, 분산</vt:lpstr>
      <vt:lpstr>합,평균, 표준편차, 분산 : 열</vt:lpstr>
      <vt:lpstr>합,평균, 표준편차, 분산 : 행</vt:lpstr>
      <vt:lpstr>Min/max</vt:lpstr>
      <vt:lpstr>Min/max : 열</vt:lpstr>
      <vt:lpstr>Min/max : 행</vt:lpstr>
      <vt:lpstr>Boolean Reductions</vt:lpstr>
      <vt:lpstr>All</vt:lpstr>
      <vt:lpstr> any</vt:lpstr>
      <vt:lpstr> empty</vt:lpstr>
      <vt:lpstr>equals()</vt:lpstr>
      <vt:lpstr>Pandas 함수 </vt:lpstr>
      <vt:lpstr>concat</vt:lpstr>
      <vt:lpstr>행 기준으로 연결</vt:lpstr>
      <vt:lpstr>열 기준으로 연결</vt:lpstr>
      <vt:lpstr>merge</vt:lpstr>
      <vt:lpstr>열의 값에 따라 병합 1</vt:lpstr>
      <vt:lpstr>열의 값에 따라 병합 2</vt:lpstr>
      <vt:lpstr>Inner join</vt:lpstr>
      <vt:lpstr>Outer join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960</cp:revision>
  <dcterms:created xsi:type="dcterms:W3CDTF">2015-12-01T07:34:30Z</dcterms:created>
  <dcterms:modified xsi:type="dcterms:W3CDTF">2016-04-21T05:59:53Z</dcterms:modified>
</cp:coreProperties>
</file>