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1"/>
  </p:notesMasterIdLst>
  <p:sldIdLst>
    <p:sldId id="1430" r:id="rId2"/>
    <p:sldId id="1431" r:id="rId3"/>
    <p:sldId id="1432" r:id="rId4"/>
    <p:sldId id="1433" r:id="rId5"/>
    <p:sldId id="1461" r:id="rId6"/>
    <p:sldId id="1462" r:id="rId7"/>
    <p:sldId id="1434" r:id="rId8"/>
    <p:sldId id="1435" r:id="rId9"/>
    <p:sldId id="1436" r:id="rId10"/>
    <p:sldId id="1437" r:id="rId11"/>
    <p:sldId id="1439" r:id="rId12"/>
    <p:sldId id="1438" r:id="rId13"/>
    <p:sldId id="1440" r:id="rId14"/>
    <p:sldId id="1444" r:id="rId15"/>
    <p:sldId id="1441" r:id="rId16"/>
    <p:sldId id="1442" r:id="rId17"/>
    <p:sldId id="1443" r:id="rId18"/>
    <p:sldId id="1445" r:id="rId19"/>
    <p:sldId id="1446" r:id="rId20"/>
    <p:sldId id="1447" r:id="rId21"/>
    <p:sldId id="1448" r:id="rId22"/>
    <p:sldId id="1449" r:id="rId23"/>
    <p:sldId id="1450" r:id="rId24"/>
    <p:sldId id="1451" r:id="rId25"/>
    <p:sldId id="1452" r:id="rId26"/>
    <p:sldId id="1453" r:id="rId27"/>
    <p:sldId id="1454" r:id="rId28"/>
    <p:sldId id="1455" r:id="rId29"/>
    <p:sldId id="1456" r:id="rId30"/>
    <p:sldId id="1457" r:id="rId31"/>
    <p:sldId id="1458" r:id="rId32"/>
    <p:sldId id="1459" r:id="rId33"/>
    <p:sldId id="1422" r:id="rId34"/>
    <p:sldId id="1423" r:id="rId35"/>
    <p:sldId id="1424" r:id="rId36"/>
    <p:sldId id="1425" r:id="rId37"/>
    <p:sldId id="1426" r:id="rId38"/>
    <p:sldId id="1427" r:id="rId39"/>
    <p:sldId id="142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1723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3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/>
              <a:t>(</a:t>
            </a:r>
            <a:r>
              <a:rPr lang="en-US" altLang="ko-KR" sz="7200" dirty="0" smtClean="0"/>
              <a:t>Panel)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2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만 넣고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</a:t>
            </a:r>
            <a:r>
              <a:rPr lang="en-US" altLang="ko-KR" sz="1200" dirty="0"/>
              <a:t>(4,3,2))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pn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4 (items) x 3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2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0 to 3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0 to 2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0 to 1</a:t>
            </a:r>
          </a:p>
        </p:txBody>
      </p:sp>
    </p:spTree>
    <p:extLst>
      <p:ext uri="{BB962C8B-B14F-4D97-AF65-F5344CB8AC3E}">
        <p14:creationId xmlns:p14="http://schemas.microsoft.com/office/powerpoint/2010/main" val="6222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를 이용해서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 만들어서 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647808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{'Item1' :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(4, 3)),</a:t>
            </a:r>
          </a:p>
          <a:p>
            <a:r>
              <a:rPr lang="en-US" altLang="ko-KR" sz="1200" dirty="0"/>
              <a:t>         'Item2' :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(4, 2))}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wp1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print(wp1)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085184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2 (items) x 4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3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Item1 to Item2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0 to 3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0 to 2</a:t>
            </a:r>
          </a:p>
        </p:txBody>
      </p:sp>
    </p:spTree>
    <p:extLst>
      <p:ext uri="{BB962C8B-B14F-4D97-AF65-F5344CB8AC3E}">
        <p14:creationId xmlns:p14="http://schemas.microsoft.com/office/powerpoint/2010/main" val="34905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넣고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</a:t>
            </a:r>
            <a:r>
              <a:rPr lang="ko-KR" altLang="en-US" dirty="0" err="1" smtClean="0"/>
              <a:t>차원별</a:t>
            </a:r>
            <a:r>
              <a:rPr lang="ko-KR" altLang="en-US" dirty="0" smtClean="0"/>
              <a:t> 이름 붙이기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647808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085184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2 (items) x 5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4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Item1 to Item2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2000-01-01 00:00:00 to 2000-01-05 00:00:00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A to D</a:t>
            </a:r>
          </a:p>
        </p:txBody>
      </p:sp>
    </p:spTree>
    <p:extLst>
      <p:ext uri="{BB962C8B-B14F-4D97-AF65-F5344CB8AC3E}">
        <p14:creationId xmlns:p14="http://schemas.microsoft.com/office/powerpoint/2010/main" val="18243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클래스에서 데이터 접근법은</a:t>
            </a:r>
            <a:r>
              <a:rPr lang="en-US" altLang="ko-KR" dirty="0" smtClean="0"/>
              <a:t>[ ]</a:t>
            </a:r>
            <a:r>
              <a:rPr lang="ko-KR" altLang="en-US" dirty="0" smtClean="0"/>
              <a:t>연산자와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5078"/>
              </p:ext>
            </p:extLst>
          </p:nvPr>
        </p:nvGraphicFramePr>
        <p:xfrm>
          <a:off x="629813" y="3429000"/>
          <a:ext cx="7074495" cy="914400"/>
        </p:xfrm>
        <a:graphic>
          <a:graphicData uri="http://schemas.openxmlformats.org/drawingml/2006/table">
            <a:tbl>
              <a:tblPr/>
              <a:tblGrid>
                <a:gridCol w="2790059"/>
                <a:gridCol w="2448272"/>
                <a:gridCol w="18361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Operation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Syntax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item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</a:t>
                      </a:r>
                      <a:r>
                        <a:rPr lang="en-US" sz="1400" dirty="0">
                          <a:effectLst/>
                        </a:rPr>
                        <a:t>[item]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major_axis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label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wp.major_xs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minor_axis</a:t>
                      </a:r>
                      <a:r>
                        <a:rPr lang="en-US" sz="1400" dirty="0" smtClean="0">
                          <a:effectLst/>
                        </a:rPr>
                        <a:t> label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wp.minor_xs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775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0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를 기준으로 접근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['Item1'])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['Item2'])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357716"/>
            <a:ext cx="38884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pandas.core.panel.Panel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Dimensions: 2 (items) x 5 (</a:t>
            </a:r>
            <a:r>
              <a:rPr lang="en-US" altLang="ko-KR" sz="900" dirty="0" err="1"/>
              <a:t>major_axis</a:t>
            </a:r>
            <a:r>
              <a:rPr lang="en-US" altLang="ko-KR" sz="900" dirty="0"/>
              <a:t>) x 4 (</a:t>
            </a:r>
            <a:r>
              <a:rPr lang="en-US" altLang="ko-KR" sz="900" dirty="0" err="1"/>
              <a:t>minor_axis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Items axis: Item1 to Item2</a:t>
            </a:r>
          </a:p>
          <a:p>
            <a:r>
              <a:rPr lang="en-US" altLang="ko-KR" sz="900" dirty="0" err="1"/>
              <a:t>Major_axis</a:t>
            </a:r>
            <a:r>
              <a:rPr lang="en-US" altLang="ko-KR" sz="900" dirty="0"/>
              <a:t> axis: 2000-01-01 00:00:00 to 2000-01-05 00:00:00</a:t>
            </a:r>
          </a:p>
          <a:p>
            <a:r>
              <a:rPr lang="en-US" altLang="ko-KR" sz="900" dirty="0" err="1"/>
              <a:t>Minor_axis</a:t>
            </a:r>
            <a:r>
              <a:rPr lang="en-US" altLang="ko-KR" sz="900" dirty="0"/>
              <a:t> axis: A to </a:t>
            </a:r>
            <a:r>
              <a:rPr lang="en-US" altLang="ko-KR" sz="900" dirty="0" smtClean="0"/>
              <a:t>D</a:t>
            </a:r>
            <a:endParaRPr lang="en-US" altLang="ko-KR" sz="900" dirty="0"/>
          </a:p>
          <a:p>
            <a:r>
              <a:rPr lang="pt-BR" altLang="ko-KR" sz="900" dirty="0"/>
              <a:t> A         B         C         D</a:t>
            </a:r>
          </a:p>
          <a:p>
            <a:r>
              <a:rPr lang="pt-BR" altLang="ko-KR" sz="900" dirty="0"/>
              <a:t>2000-01-01 -0.755870  0.675745  0.299948 -0.364387</a:t>
            </a:r>
          </a:p>
          <a:p>
            <a:r>
              <a:rPr lang="pt-BR" altLang="ko-KR" sz="900" dirty="0"/>
              <a:t>2000-01-02 -0.366579 -1.038088  0.626151  0.995836</a:t>
            </a:r>
          </a:p>
          <a:p>
            <a:r>
              <a:rPr lang="pt-BR" altLang="ko-KR" sz="900" dirty="0"/>
              <a:t>2000-01-03 -3.048796 -0.356768 -1.935733 -1.011240</a:t>
            </a:r>
          </a:p>
          <a:p>
            <a:r>
              <a:rPr lang="pt-BR" altLang="ko-KR" sz="900" dirty="0"/>
              <a:t>2000-01-04 -0.876230 -0.671853  0.707184  0.214709</a:t>
            </a:r>
          </a:p>
          <a:p>
            <a:r>
              <a:rPr lang="pt-BR" altLang="ko-KR" sz="900" dirty="0"/>
              <a:t>2000-01-05 -1.036889  1.897133  0.542407 -2.027655</a:t>
            </a:r>
          </a:p>
          <a:p>
            <a:r>
              <a:rPr lang="pt-BR" altLang="ko-KR" sz="900" dirty="0"/>
              <a:t>                   A         B         C         D</a:t>
            </a:r>
          </a:p>
          <a:p>
            <a:r>
              <a:rPr lang="pt-BR" altLang="ko-KR" sz="900" dirty="0"/>
              <a:t>2000-01-01  1.354674 -0.488009  0.775997  0.346407</a:t>
            </a:r>
          </a:p>
          <a:p>
            <a:r>
              <a:rPr lang="pt-BR" altLang="ko-KR" sz="900" dirty="0"/>
              <a:t>2000-01-02 -1.793025  0.483439 -0.432747  0.234766</a:t>
            </a:r>
          </a:p>
          <a:p>
            <a:r>
              <a:rPr lang="pt-BR" altLang="ko-KR" sz="900" dirty="0"/>
              <a:t>2000-01-03 -0.829370  0.092516 -1.332394 -0.257560</a:t>
            </a:r>
          </a:p>
          <a:p>
            <a:r>
              <a:rPr lang="pt-BR" altLang="ko-KR" sz="900" dirty="0"/>
              <a:t>2000-01-04  0.643688  1.812432  0.684545 -0.050472</a:t>
            </a:r>
          </a:p>
          <a:p>
            <a:r>
              <a:rPr lang="pt-BR" altLang="ko-KR" sz="900" dirty="0"/>
              <a:t>2000-01-05 -2.368791 -0.244515  0.397663 -0.054107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6972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Major_axis</a:t>
            </a:r>
            <a:r>
              <a:rPr lang="ko-KR" altLang="en-US" dirty="0" smtClean="0"/>
              <a:t>로 접근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['Item1'])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['Item2'])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357716"/>
            <a:ext cx="38884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pandas.core.panel.Panel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Dimensions: 2 (items) x 5 (</a:t>
            </a:r>
            <a:r>
              <a:rPr lang="en-US" altLang="ko-KR" sz="900" dirty="0" err="1"/>
              <a:t>major_axis</a:t>
            </a:r>
            <a:r>
              <a:rPr lang="en-US" altLang="ko-KR" sz="900" dirty="0"/>
              <a:t>) x 4 (</a:t>
            </a:r>
            <a:r>
              <a:rPr lang="en-US" altLang="ko-KR" sz="900" dirty="0" err="1"/>
              <a:t>minor_axis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Items axis: Item1 to Item2</a:t>
            </a:r>
          </a:p>
          <a:p>
            <a:r>
              <a:rPr lang="en-US" altLang="ko-KR" sz="900" dirty="0" err="1"/>
              <a:t>Major_axis</a:t>
            </a:r>
            <a:r>
              <a:rPr lang="en-US" altLang="ko-KR" sz="900" dirty="0"/>
              <a:t> axis: 2000-01-01 00:00:00 to 2000-01-05 00:00:00</a:t>
            </a:r>
          </a:p>
          <a:p>
            <a:r>
              <a:rPr lang="en-US" altLang="ko-KR" sz="900" dirty="0" err="1"/>
              <a:t>Minor_axis</a:t>
            </a:r>
            <a:r>
              <a:rPr lang="en-US" altLang="ko-KR" sz="900" dirty="0"/>
              <a:t> axis: A to </a:t>
            </a:r>
            <a:r>
              <a:rPr lang="en-US" altLang="ko-KR" sz="900" dirty="0" smtClean="0"/>
              <a:t>D</a:t>
            </a:r>
            <a:endParaRPr lang="en-US" altLang="ko-KR" sz="900" dirty="0"/>
          </a:p>
          <a:p>
            <a:r>
              <a:rPr lang="pt-BR" altLang="ko-KR" sz="900" dirty="0"/>
              <a:t> A         B         C         D</a:t>
            </a:r>
          </a:p>
          <a:p>
            <a:r>
              <a:rPr lang="pt-BR" altLang="ko-KR" sz="900" dirty="0"/>
              <a:t>2000-01-01 -0.755870  0.675745  0.299948 -0.364387</a:t>
            </a:r>
          </a:p>
          <a:p>
            <a:r>
              <a:rPr lang="pt-BR" altLang="ko-KR" sz="900" dirty="0"/>
              <a:t>2000-01-02 -0.366579 -1.038088  0.626151  0.995836</a:t>
            </a:r>
          </a:p>
          <a:p>
            <a:r>
              <a:rPr lang="pt-BR" altLang="ko-KR" sz="900" dirty="0"/>
              <a:t>2000-01-03 -3.048796 -0.356768 -1.935733 -1.011240</a:t>
            </a:r>
          </a:p>
          <a:p>
            <a:r>
              <a:rPr lang="pt-BR" altLang="ko-KR" sz="900" dirty="0"/>
              <a:t>2000-01-04 -0.876230 -0.671853  0.707184  0.214709</a:t>
            </a:r>
          </a:p>
          <a:p>
            <a:r>
              <a:rPr lang="pt-BR" altLang="ko-KR" sz="900" dirty="0"/>
              <a:t>2000-01-05 -1.036889  1.897133  0.542407 -2.027655</a:t>
            </a:r>
          </a:p>
          <a:p>
            <a:r>
              <a:rPr lang="pt-BR" altLang="ko-KR" sz="900" dirty="0"/>
              <a:t>                   A         B         C         D</a:t>
            </a:r>
          </a:p>
          <a:p>
            <a:r>
              <a:rPr lang="pt-BR" altLang="ko-KR" sz="900" dirty="0"/>
              <a:t>2000-01-01  1.354674 -0.488009  0.775997  0.346407</a:t>
            </a:r>
          </a:p>
          <a:p>
            <a:r>
              <a:rPr lang="pt-BR" altLang="ko-KR" sz="900" dirty="0"/>
              <a:t>2000-01-02 -1.793025  0.483439 -0.432747  0.234766</a:t>
            </a:r>
          </a:p>
          <a:p>
            <a:r>
              <a:rPr lang="pt-BR" altLang="ko-KR" sz="900" dirty="0"/>
              <a:t>2000-01-03 -0.829370  0.092516 -1.332394 -0.257560</a:t>
            </a:r>
          </a:p>
          <a:p>
            <a:r>
              <a:rPr lang="pt-BR" altLang="ko-KR" sz="900" dirty="0"/>
              <a:t>2000-01-04  0.643688  1.812432  0.684545 -0.050472</a:t>
            </a:r>
          </a:p>
          <a:p>
            <a:r>
              <a:rPr lang="pt-BR" altLang="ko-KR" sz="900" dirty="0"/>
              <a:t>2000-01-05 -2.368791 -0.244515  0.397663 -0.054107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3829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Minor_axis</a:t>
            </a:r>
            <a:r>
              <a:rPr lang="ko-KR" altLang="en-US" dirty="0" smtClean="0"/>
              <a:t>로 접근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wp.minor_axis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wp.minor_xs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wp.minor_axis</a:t>
            </a:r>
            <a:r>
              <a:rPr lang="en-US" altLang="ko-KR" sz="1200" dirty="0"/>
              <a:t>[1</a:t>
            </a:r>
            <a:r>
              <a:rPr lang="en-US" altLang="ko-KR" sz="1200" dirty="0" smtClean="0"/>
              <a:t>]))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wp.minor_xs</a:t>
            </a:r>
            <a:r>
              <a:rPr lang="en-US" altLang="ko-KR" sz="1200" dirty="0"/>
              <a:t>('B'))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4589154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900" dirty="0"/>
              <a:t>B</a:t>
            </a:r>
          </a:p>
          <a:p>
            <a:r>
              <a:rPr lang="pt-BR" altLang="ko-KR" sz="900" dirty="0"/>
              <a:t>               Item1     Item2</a:t>
            </a:r>
          </a:p>
          <a:p>
            <a:r>
              <a:rPr lang="pt-BR" altLang="ko-KR" sz="900" dirty="0"/>
              <a:t>2000-01-01 -0.943572  0.540412</a:t>
            </a:r>
          </a:p>
          <a:p>
            <a:r>
              <a:rPr lang="pt-BR" altLang="ko-KR" sz="900" dirty="0"/>
              <a:t>2000-01-02  0.009293  0.030380</a:t>
            </a:r>
          </a:p>
          <a:p>
            <a:r>
              <a:rPr lang="pt-BR" altLang="ko-KR" sz="900" dirty="0"/>
              <a:t>2000-01-03  1.286393 -0.119081</a:t>
            </a:r>
          </a:p>
          <a:p>
            <a:r>
              <a:rPr lang="pt-BR" altLang="ko-KR" sz="900" dirty="0"/>
              <a:t>2000-01-04 -0.726561  1.230658</a:t>
            </a:r>
          </a:p>
          <a:p>
            <a:r>
              <a:rPr lang="pt-BR" altLang="ko-KR" sz="900" dirty="0"/>
              <a:t>2000-01-05  0.717234  0.367189</a:t>
            </a:r>
          </a:p>
          <a:p>
            <a:r>
              <a:rPr lang="pt-BR" altLang="ko-KR" sz="900" dirty="0"/>
              <a:t>               Item1     Item2</a:t>
            </a:r>
          </a:p>
          <a:p>
            <a:r>
              <a:rPr lang="pt-BR" altLang="ko-KR" sz="900" dirty="0"/>
              <a:t>2000-01-01 -0.943572  0.540412</a:t>
            </a:r>
          </a:p>
          <a:p>
            <a:r>
              <a:rPr lang="pt-BR" altLang="ko-KR" sz="900" dirty="0"/>
              <a:t>2000-01-02  0.009293  0.030380</a:t>
            </a:r>
          </a:p>
          <a:p>
            <a:r>
              <a:rPr lang="pt-BR" altLang="ko-KR" sz="900" dirty="0"/>
              <a:t>2000-01-03  1.286393 -0.119081</a:t>
            </a:r>
          </a:p>
          <a:p>
            <a:r>
              <a:rPr lang="pt-BR" altLang="ko-KR" sz="900" dirty="0"/>
              <a:t>2000-01-04 -0.726561  1.230658</a:t>
            </a:r>
          </a:p>
          <a:p>
            <a:r>
              <a:rPr lang="pt-BR" altLang="ko-KR" sz="900" dirty="0"/>
              <a:t>2000-01-05  0.717234  0.367189</a:t>
            </a:r>
          </a:p>
        </p:txBody>
      </p:sp>
    </p:spTree>
    <p:extLst>
      <p:ext uri="{BB962C8B-B14F-4D97-AF65-F5344CB8AC3E}">
        <p14:creationId xmlns:p14="http://schemas.microsoft.com/office/powerpoint/2010/main" val="11106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multiindex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대한 메타데이터에 대한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348880"/>
            <a:ext cx="691276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pandas.indexes.base.Index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A multi-level, or hierarchical, index object for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levels : sequence of arrays</a:t>
            </a:r>
            <a:br>
              <a:rPr lang="en-US" altLang="ko-KR" sz="1200" dirty="0"/>
            </a:br>
            <a:r>
              <a:rPr lang="en-US" altLang="ko-KR" sz="1200" dirty="0"/>
              <a:t> |      The unique labels for each level</a:t>
            </a:r>
            <a:br>
              <a:rPr lang="en-US" altLang="ko-KR" sz="1200" dirty="0"/>
            </a:br>
            <a:r>
              <a:rPr lang="en-US" altLang="ko-KR" sz="1200" dirty="0"/>
              <a:t> |  labels : sequence of arrays</a:t>
            </a:r>
            <a:br>
              <a:rPr lang="en-US" altLang="ko-KR" sz="1200" dirty="0"/>
            </a:br>
            <a:r>
              <a:rPr lang="en-US" altLang="ko-KR" sz="1200" dirty="0"/>
              <a:t> |      Integers for each level designating which label at each location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 : optional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Level of </a:t>
            </a:r>
            <a:r>
              <a:rPr lang="en-US" altLang="ko-KR" sz="1200" dirty="0" err="1"/>
              <a:t>sortedness</a:t>
            </a:r>
            <a:r>
              <a:rPr lang="en-US" altLang="ko-KR" sz="1200" dirty="0"/>
              <a:t> (must be lexicographically sorted by that</a:t>
            </a:r>
            <a:br>
              <a:rPr lang="en-US" altLang="ko-KR" sz="1200" dirty="0"/>
            </a:br>
            <a:r>
              <a:rPr lang="en-US" altLang="ko-KR" sz="1200" dirty="0"/>
              <a:t> |      level)</a:t>
            </a:r>
            <a:br>
              <a:rPr lang="en-US" altLang="ko-KR" sz="1200" dirty="0"/>
            </a:br>
            <a:r>
              <a:rPr lang="en-US" altLang="ko-KR" sz="1200" dirty="0"/>
              <a:t> |  names : optional sequence of objects</a:t>
            </a:r>
            <a:br>
              <a:rPr lang="en-US" altLang="ko-KR" sz="1200" dirty="0"/>
            </a:br>
            <a:r>
              <a:rPr lang="en-US" altLang="ko-KR" sz="1200" dirty="0"/>
              <a:t> |      Names for each of the index levels. (name is accepted for </a:t>
            </a:r>
            <a:r>
              <a:rPr lang="en-US" altLang="ko-KR" sz="1200" dirty="0" err="1"/>
              <a:t>compat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the meta-data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verify_integrity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True</a:t>
            </a:r>
            <a:br>
              <a:rPr lang="en-US" altLang="ko-KR" sz="1200" dirty="0"/>
            </a:br>
            <a:r>
              <a:rPr lang="en-US" altLang="ko-KR" sz="1200" dirty="0"/>
              <a:t> |      Check that the levels/labels are consistent and valid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75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표에 대한 메타데이터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데이터를 접근할 때 별도의 메타데이터로 관리가 필요할 경우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940152" y="3501008"/>
            <a:ext cx="27363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</a:t>
            </a:r>
            <a:r>
              <a:rPr lang="en-US" altLang="ko-KR" sz="1200" dirty="0" smtClean="0"/>
              <a:t>],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[</a:t>
            </a:r>
            <a:r>
              <a:rPr lang="en-US" altLang="ko-KR" sz="1200" dirty="0"/>
              <a:t>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u'color</a:t>
            </a:r>
            <a:r>
              <a:rPr lang="en-US" altLang="ko-KR" sz="1200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740" y="42433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evels</a:t>
            </a:r>
            <a:r>
              <a:rPr lang="ko-KR" altLang="en-US" dirty="0" smtClean="0"/>
              <a:t>는 각 열의 </a:t>
            </a:r>
            <a:r>
              <a:rPr lang="ko-KR" altLang="en-US" dirty="0" err="1" smtClean="0"/>
              <a:t>대표값을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관리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0286"/>
              </p:ext>
            </p:extLst>
          </p:nvPr>
        </p:nvGraphicFramePr>
        <p:xfrm>
          <a:off x="3563888" y="3735040"/>
          <a:ext cx="141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05"/>
                <a:gridCol w="7076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8740" y="332469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</a:t>
            </a:r>
            <a:r>
              <a:rPr lang="ko-KR" altLang="en-US" dirty="0" smtClean="0"/>
              <a:t>는 각 열의 명을 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740" y="530120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labels</a:t>
            </a:r>
            <a:r>
              <a:rPr lang="ko-KR" altLang="en-US" dirty="0" smtClean="0"/>
              <a:t>는 각 열의 실제 위치를 관리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910542" y="3647864"/>
            <a:ext cx="725354" cy="3231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7" idx="1"/>
          </p:cNvCxnSpPr>
          <p:nvPr/>
        </p:nvCxnSpPr>
        <p:spPr>
          <a:xfrm flipV="1">
            <a:off x="2910542" y="4662140"/>
            <a:ext cx="653346" cy="96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309629" y="4184028"/>
            <a:ext cx="155448" cy="144034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16" idx="1"/>
          </p:cNvCxnSpPr>
          <p:nvPr/>
        </p:nvCxnSpPr>
        <p:spPr>
          <a:xfrm>
            <a:off x="2770988" y="4566482"/>
            <a:ext cx="538641" cy="33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5076056" y="4381814"/>
            <a:ext cx="72008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056" y="514325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6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대한 정보관리를 객체화하여 데이터부분에 대한 접근을 지원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39589" y="417302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9589" y="490926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1682" y="3819724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539589" y="56455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10800000">
            <a:off x="1192334" y="437894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854" y="438717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854" y="506855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4382" y="578007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9206" y="2915652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198004" y="3369454"/>
            <a:ext cx="3936594" cy="2867858"/>
            <a:chOff x="4198004" y="3369454"/>
            <a:chExt cx="3936594" cy="2867858"/>
          </a:xfrm>
        </p:grpSpPr>
        <p:sp>
          <p:nvSpPr>
            <p:cNvPr id="14" name="직사각형 13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Index(</a:t>
              </a:r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Column(</a:t>
              </a:r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중괄호 24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22634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7277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87083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col3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632" y="4359022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4632" y="509341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95618" y="5815183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5303" y="2898869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DataFrame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265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Levels, labels, names</a:t>
            </a:r>
            <a:r>
              <a:rPr lang="ko-KR" altLang="en-US" dirty="0" smtClean="0"/>
              <a:t>으로 분리해서 접근할 수 있는 정보를 관리 </a:t>
            </a: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2933632" y="3644646"/>
            <a:ext cx="3000490" cy="2384905"/>
            <a:chOff x="4198004" y="3369454"/>
            <a:chExt cx="3936594" cy="2945896"/>
          </a:xfrm>
        </p:grpSpPr>
        <p:sp>
          <p:nvSpPr>
            <p:cNvPr id="37" name="직사각형 3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중괄호 47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오른쪽 중괄호 48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86315" y="3586685"/>
            <a:ext cx="2250504" cy="2578619"/>
            <a:chOff x="1655676" y="3414794"/>
            <a:chExt cx="2250504" cy="3110550"/>
          </a:xfrm>
        </p:grpSpPr>
        <p:sp>
          <p:nvSpPr>
            <p:cNvPr id="10" name="직사각형 9"/>
            <p:cNvSpPr/>
            <p:nvPr/>
          </p:nvSpPr>
          <p:spPr>
            <a:xfrm>
              <a:off x="1835696" y="4469535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levels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35696" y="5621663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labels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35696" y="3414794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names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55676" y="5117607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이름관리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5676" y="6248345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위치관리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3932" y="40540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Levels</a:t>
              </a:r>
              <a:r>
                <a:rPr lang="ko-KR" altLang="en-US" sz="1200" dirty="0" smtClean="0"/>
                <a:t>에  대한 명</a:t>
              </a:r>
              <a:endParaRPr lang="ko-KR" altLang="en-US" sz="1200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552220" y="4439392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552220" y="5394496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labels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552220" y="3565021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200" y="497663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이름관리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372200" y="59140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위치관리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90456" y="4094940"/>
            <a:ext cx="2232248" cy="22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Levels</a:t>
            </a:r>
            <a:r>
              <a:rPr lang="ko-KR" altLang="en-US" sz="1200" dirty="0" smtClean="0"/>
              <a:t>에  대한 명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66335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Index(</a:t>
            </a:r>
            <a:r>
              <a:rPr lang="ko-KR" altLang="en-US" u="sng" dirty="0" smtClean="0"/>
              <a:t>행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6661859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Column(</a:t>
            </a:r>
            <a:r>
              <a:rPr lang="ko-KR" altLang="en-US" u="sng" dirty="0"/>
              <a:t>열</a:t>
            </a:r>
            <a:r>
              <a:rPr lang="en-US" altLang="ko-KR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2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tuples </a:t>
            </a:r>
            <a:r>
              <a:rPr lang="en-US" altLang="ko-KR" sz="1200" dirty="0"/>
              <a:t>= [(1,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(1,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')]</a:t>
            </a:r>
          </a:p>
          <a:p>
            <a:r>
              <a:rPr lang="en-US" altLang="ko-KR" sz="1200" dirty="0"/>
              <a:t>mi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names=('number', 'color'))</a:t>
            </a:r>
          </a:p>
          <a:p>
            <a:r>
              <a:rPr lang="en-US" altLang="ko-KR" sz="1200" dirty="0"/>
              <a:t>print(mi)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arrays = [[1, 1, 2, 2], ['red', 'blue', 'red', 'blue']]</a:t>
            </a:r>
          </a:p>
          <a:p>
            <a:r>
              <a:rPr lang="en-US" altLang="ko-KR" sz="1200" dirty="0"/>
              <a:t>mi1 = </a:t>
            </a:r>
            <a:r>
              <a:rPr lang="en-US" altLang="ko-KR" sz="1200" dirty="0" err="1"/>
              <a:t>pd.MultiIndex.from_arrays</a:t>
            </a:r>
            <a:r>
              <a:rPr lang="en-US" altLang="ko-KR" sz="1200" dirty="0"/>
              <a:t>(arrays, names=('number', 'color'))</a:t>
            </a:r>
          </a:p>
          <a:p>
            <a:r>
              <a:rPr lang="en-US" altLang="ko-KR" sz="1200" dirty="0"/>
              <a:t>print(mi1)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900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numbers = [0, 1, 2]</a:t>
            </a:r>
          </a:p>
          <a:p>
            <a:r>
              <a:rPr lang="en-US" altLang="ko-KR" sz="1200" dirty="0"/>
              <a:t>colors =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mi2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([numbers, colors],names=['number', 'color'])</a:t>
            </a:r>
          </a:p>
          <a:p>
            <a:r>
              <a:rPr lang="en-US" altLang="ko-KR" sz="1200" dirty="0"/>
              <a:t>print(mi2)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(levels=[[0, 1, 2],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1, 2, 2], [0, 1, 0, 1, 0, 1]],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4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 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1804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='int64', name=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='object', name=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name=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</p:txBody>
      </p:sp>
    </p:spTree>
    <p:extLst>
      <p:ext uri="{BB962C8B-B14F-4D97-AF65-F5344CB8AC3E}">
        <p14:creationId xmlns:p14="http://schemas.microsoft.com/office/powerpoint/2010/main" val="34634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3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709539" y="3592688"/>
            <a:ext cx="1974810" cy="1928011"/>
            <a:chOff x="1704615" y="3592688"/>
            <a:chExt cx="2373243" cy="1928011"/>
          </a:xfrm>
        </p:grpSpPr>
        <p:sp>
          <p:nvSpPr>
            <p:cNvPr id="4" name="직사각형 3"/>
            <p:cNvSpPr/>
            <p:nvPr/>
          </p:nvSpPr>
          <p:spPr>
            <a:xfrm>
              <a:off x="3101585" y="4176648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01585" y="491288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3944" y="3592688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</a:t>
              </a:r>
              <a:r>
                <a:rPr lang="en-US" altLang="ko-KR" dirty="0" smtClean="0"/>
                <a:t>ndex</a:t>
              </a:r>
              <a:endParaRPr lang="ko-KR" altLang="en-US" dirty="0"/>
            </a:p>
          </p:txBody>
        </p:sp>
        <p:sp>
          <p:nvSpPr>
            <p:cNvPr id="23" name="오른쪽 중괄호 22"/>
            <p:cNvSpPr/>
            <p:nvPr/>
          </p:nvSpPr>
          <p:spPr>
            <a:xfrm rot="10800000">
              <a:off x="1754329" y="4382567"/>
              <a:ext cx="303407" cy="113813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04615" y="4390791"/>
              <a:ext cx="1396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item0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6033" y="5072178"/>
              <a:ext cx="93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item1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5901" y="3592688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319789" y="2753972"/>
            <a:ext cx="2554485" cy="1669959"/>
            <a:chOff x="4198004" y="3216662"/>
            <a:chExt cx="3936594" cy="3020650"/>
          </a:xfrm>
        </p:grpSpPr>
        <p:sp>
          <p:nvSpPr>
            <p:cNvPr id="15" name="직사각형 14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8004" y="5193422"/>
              <a:ext cx="145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Index(</a:t>
              </a:r>
              <a:r>
                <a:rPr lang="ko-KR" altLang="en-US" sz="700" dirty="0" smtClean="0"/>
                <a:t>행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200" y="3216662"/>
              <a:ext cx="17327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Column(</a:t>
              </a:r>
              <a:r>
                <a:rPr lang="ko-KR" altLang="en-US" sz="700" dirty="0" smtClean="0"/>
                <a:t>열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오른쪽 중괄호 31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3" name="오른쪽 중괄호 32"/>
            <p:cNvSpPr/>
            <p:nvPr/>
          </p:nvSpPr>
          <p:spPr>
            <a:xfrm rot="16200000">
              <a:off x="6939331" y="2938903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2634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col1</a:t>
              </a:r>
              <a:endParaRPr lang="ko-KR" altLang="en-US" sz="7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67277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col2</a:t>
              </a:r>
              <a:endParaRPr lang="ko-KR" altLang="en-US" sz="7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87083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col3</a:t>
              </a:r>
              <a:endParaRPr lang="ko-KR" altLang="en-US" sz="7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64357" y="4359022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row1</a:t>
              </a:r>
              <a:endParaRPr lang="ko-KR" alt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64357" y="5093410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row2</a:t>
              </a:r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35343" y="5815183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row3</a:t>
              </a:r>
              <a:endParaRPr lang="ko-KR" altLang="en-US" sz="7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391796" y="2438332"/>
            <a:ext cx="314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/>
              <a:t>DataFrame</a:t>
            </a:r>
            <a:endParaRPr lang="ko-KR" altLang="en-US" sz="1400" u="sng" dirty="0"/>
          </a:p>
        </p:txBody>
      </p:sp>
      <p:grpSp>
        <p:nvGrpSpPr>
          <p:cNvPr id="42" name="그룹 41"/>
          <p:cNvGrpSpPr/>
          <p:nvPr/>
        </p:nvGrpSpPr>
        <p:grpSpPr>
          <a:xfrm>
            <a:off x="5319789" y="4624427"/>
            <a:ext cx="2554485" cy="1669959"/>
            <a:chOff x="4198004" y="3216662"/>
            <a:chExt cx="3936594" cy="3020650"/>
          </a:xfrm>
        </p:grpSpPr>
        <p:sp>
          <p:nvSpPr>
            <p:cNvPr id="43" name="직사각형 42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98004" y="5193422"/>
              <a:ext cx="145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Index(</a:t>
              </a:r>
              <a:r>
                <a:rPr lang="ko-KR" altLang="en-US" sz="700" dirty="0" smtClean="0"/>
                <a:t>행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2200" y="3216662"/>
              <a:ext cx="17327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Column(</a:t>
              </a:r>
              <a:r>
                <a:rPr lang="ko-KR" altLang="en-US" sz="700" dirty="0" smtClean="0"/>
                <a:t>열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오른쪽 중괄호 53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5" name="오른쪽 중괄호 54"/>
            <p:cNvSpPr/>
            <p:nvPr/>
          </p:nvSpPr>
          <p:spPr>
            <a:xfrm rot="16200000">
              <a:off x="6939331" y="2938903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22634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col1</a:t>
              </a:r>
              <a:endParaRPr lang="ko-KR" altLang="en-US" sz="7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7277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col2</a:t>
              </a:r>
              <a:endParaRPr lang="ko-KR" altLang="en-US" sz="7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87083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col3</a:t>
              </a:r>
              <a:endParaRPr lang="ko-KR" altLang="en-US" sz="7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64357" y="4359022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row1</a:t>
              </a:r>
              <a:endParaRPr lang="ko-KR" alt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4357" y="5093410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row2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35343" y="5815183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row3</a:t>
              </a:r>
              <a:endParaRPr lang="ko-KR" altLang="en-US" sz="700" dirty="0"/>
            </a:p>
          </p:txBody>
        </p:sp>
      </p:grpSp>
      <p:cxnSp>
        <p:nvCxnSpPr>
          <p:cNvPr id="7" name="직선 화살표 연결선 6"/>
          <p:cNvCxnSpPr>
            <a:stCxn id="4" idx="3"/>
            <a:endCxn id="38" idx="1"/>
          </p:cNvCxnSpPr>
          <p:nvPr/>
        </p:nvCxnSpPr>
        <p:spPr>
          <a:xfrm flipV="1">
            <a:off x="3356904" y="3876871"/>
            <a:ext cx="2979303" cy="572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3"/>
            <a:endCxn id="60" idx="3"/>
          </p:cNvCxnSpPr>
          <p:nvPr/>
        </p:nvCxnSpPr>
        <p:spPr>
          <a:xfrm>
            <a:off x="3356904" y="5185952"/>
            <a:ext cx="3169036" cy="561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7584" y="2472620"/>
            <a:ext cx="5142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sz="1200" dirty="0"/>
              <a:t>data = {'Item1' : </a:t>
            </a:r>
            <a:r>
              <a:rPr lang="en-US" altLang="ko-KR" sz="1200" dirty="0" err="1" smtClean="0"/>
              <a:t>pd.DataFrame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np.random.randn</a:t>
            </a:r>
            <a:r>
              <a:rPr lang="en-US" altLang="ko-KR" sz="1200" dirty="0" smtClean="0"/>
              <a:t>(3, </a:t>
            </a:r>
            <a:r>
              <a:rPr lang="en-US" altLang="ko-KR" sz="1200" dirty="0"/>
              <a:t>3)),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'Item2</a:t>
            </a:r>
            <a:r>
              <a:rPr lang="en-US" altLang="ko-KR" sz="1200" dirty="0"/>
              <a:t>' : </a:t>
            </a:r>
            <a:r>
              <a:rPr lang="en-US" altLang="ko-KR" sz="1200" dirty="0" err="1" smtClean="0"/>
              <a:t>pd.DataFrame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np.random.randn</a:t>
            </a:r>
            <a:r>
              <a:rPr lang="en-US" altLang="ko-KR" sz="1200" dirty="0" smtClean="0"/>
              <a:t>(3, 3))}</a:t>
            </a:r>
          </a:p>
          <a:p>
            <a:r>
              <a:rPr lang="en-US" altLang="ko-KR" sz="1200" dirty="0" err="1"/>
              <a:t>pd.Panel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490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labels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Labels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0, 0, 0, 0, 0, 0, 1, 1, 1, 1, 1, 1, 1, 1, 1, 2, 2, 2, 2, 2, 2,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1, 1, 1, 2, 2, 2, 0, 0, 0, 1, 1, 1, 2, 2, 2, 0, 0, 0, 1, 1, 1,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1, 2, 0, 1, 2, 0, 1, 2, 0, 1, 2, 0, 1, 2, 0, 1, 2, 0, 1, 2, 0, 1, 2, 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</p:txBody>
      </p:sp>
    </p:spTree>
    <p:extLst>
      <p:ext uri="{BB962C8B-B14F-4D97-AF65-F5344CB8AC3E}">
        <p14:creationId xmlns:p14="http://schemas.microsoft.com/office/powerpoint/2010/main" val="9153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값을 표시해서 조회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(2))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84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Int64Index([0, 0, 0, 0, 0, 0, 0, 0, 0, 1, 1, 1, 1, 1, 1, 1, 1, 1, 2, 2, 2, </a:t>
            </a:r>
            <a:r>
              <a:rPr lang="en-US" altLang="ko-KR" sz="900" dirty="0" smtClean="0"/>
              <a:t>2,2</a:t>
            </a:r>
            <a:r>
              <a:rPr lang="en-US" altLang="ko-KR" sz="900" dirty="0"/>
              <a:t>, 2, 2, 2, 2</a:t>
            </a:r>
            <a:r>
              <a:rPr lang="en-US" altLang="ko-KR" sz="900" dirty="0" smtClean="0"/>
              <a:t>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='int64', name=</a:t>
            </a:r>
            <a:r>
              <a:rPr lang="en-US" altLang="ko-KR" sz="900" dirty="0" err="1"/>
              <a:t>u'numbers</a:t>
            </a:r>
            <a:r>
              <a:rPr lang="en-US" altLang="ko-KR" sz="900" dirty="0"/>
              <a:t>')</a:t>
            </a:r>
          </a:p>
          <a:p>
            <a:r>
              <a:rPr lang="en-US" altLang="ko-KR" sz="900" dirty="0"/>
              <a:t>Index([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 smtClean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    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 smtClean="0"/>
              <a:t>'],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='object', name=</a:t>
            </a:r>
            <a:r>
              <a:rPr lang="en-US" altLang="ko-KR" sz="900" dirty="0" err="1"/>
              <a:t>u'letters</a:t>
            </a:r>
            <a:r>
              <a:rPr lang="en-US" altLang="ko-KR" sz="900" dirty="0" smtClean="0"/>
              <a:t>')</a:t>
            </a:r>
          </a:p>
          <a:p>
            <a:r>
              <a:rPr lang="en-US" altLang="ko-KR" sz="900" dirty="0" err="1"/>
              <a:t>DatetimeIndex</a:t>
            </a:r>
            <a:r>
              <a:rPr lang="en-US" altLang="ko-KR" sz="900" dirty="0"/>
              <a:t>(['2013-01-01', '2013-01-02', '2013-01-03', '2013-01-01',</a:t>
            </a:r>
          </a:p>
          <a:p>
            <a:r>
              <a:rPr lang="en-US" altLang="ko-KR" sz="900" dirty="0"/>
              <a:t>               '2013-01-02', '2013-01-03', '2013-01-01', '2013-01-02</a:t>
            </a:r>
            <a:r>
              <a:rPr lang="en-US" altLang="ko-KR" sz="900" dirty="0" smtClean="0"/>
              <a:t>','2013-01-03</a:t>
            </a:r>
            <a:r>
              <a:rPr lang="en-US" altLang="ko-KR" sz="900" dirty="0"/>
              <a:t>', '2013-01-01', '2013-01-02', '2013-01-03',</a:t>
            </a:r>
          </a:p>
          <a:p>
            <a:r>
              <a:rPr lang="en-US" altLang="ko-KR" sz="900" dirty="0"/>
              <a:t>               '2013-01-01', '2013-01-02', '2013-01-03', '2013-01-01</a:t>
            </a:r>
            <a:r>
              <a:rPr lang="en-US" altLang="ko-KR" sz="900" dirty="0" smtClean="0"/>
              <a:t>','2013-01-02</a:t>
            </a:r>
            <a:r>
              <a:rPr lang="en-US" altLang="ko-KR" sz="900" dirty="0"/>
              <a:t>', '2013-01-03', '2013-01-01', '2013-01-02',</a:t>
            </a:r>
          </a:p>
          <a:p>
            <a:r>
              <a:rPr lang="en-US" altLang="ko-KR" sz="900" dirty="0"/>
              <a:t>               '2013-01-03', '2013-01-01', '2013-01-02', '2013-01-03',</a:t>
            </a:r>
          </a:p>
          <a:p>
            <a:r>
              <a:rPr lang="en-US" altLang="ko-KR" sz="900" dirty="0"/>
              <a:t>               '2013-01-01', '2013-01-02', '2013-01-03</a:t>
            </a:r>
            <a:r>
              <a:rPr lang="en-US" altLang="ko-KR" sz="900" dirty="0" smtClean="0"/>
              <a:t>'],</a:t>
            </a:r>
            <a:r>
              <a:rPr lang="en-US" altLang="ko-KR" sz="900" dirty="0" err="1" smtClean="0"/>
              <a:t>dtype</a:t>
            </a:r>
            <a:r>
              <a:rPr lang="en-US" altLang="ko-KR" sz="900" dirty="0"/>
              <a:t>='datetime64[ns]', name=</a:t>
            </a:r>
            <a:r>
              <a:rPr lang="en-US" altLang="ko-KR" sz="900" dirty="0" err="1"/>
              <a:t>u'dates</a:t>
            </a:r>
            <a:r>
              <a:rPr lang="en-US" altLang="ko-KR" sz="900" dirty="0"/>
              <a:t>', 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='D</a:t>
            </a:r>
            <a:r>
              <a:rPr lang="en-US" altLang="ko-KR" sz="900" dirty="0" smtClean="0"/>
              <a:t>')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104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대한 세부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, type(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('letters'))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('dates'))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err="1"/>
              <a:t>FrozenList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']), &lt;class '</a:t>
            </a:r>
            <a:r>
              <a:rPr lang="en-US" altLang="ko-KR" sz="1200" dirty="0" err="1"/>
              <a:t>pandas.core.base.FrozenList</a:t>
            </a:r>
            <a:r>
              <a:rPr lang="en-US" altLang="ko-KR" sz="1200" dirty="0"/>
              <a:t>'&gt;)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4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index</a:t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6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4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처리에 필요한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대한 메타데이터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708920"/>
            <a:ext cx="69127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Index(</a:t>
            </a:r>
            <a:r>
              <a:rPr lang="en-US" altLang="ko-KR" sz="1200" dirty="0" err="1"/>
              <a:t>pandas.core.base.IndexOpsMixin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pandas.core.strings.StringAccessorMixin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pandas.core.base.PandasObject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Immutable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implementing an ordered, sliceable set. The basic object</a:t>
            </a:r>
            <a:br>
              <a:rPr lang="en-US" altLang="ko-KR" sz="1200" dirty="0"/>
            </a:br>
            <a:r>
              <a:rPr lang="en-US" altLang="ko-KR" sz="1200" dirty="0"/>
              <a:t> |  storing axis labels for all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array-like (1-dimensional)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(default: object)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Make a copy of input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name : object</a:t>
            </a:r>
            <a:br>
              <a:rPr lang="en-US" altLang="ko-KR" sz="1200" dirty="0"/>
            </a:br>
            <a:r>
              <a:rPr lang="en-US" altLang="ko-KR" sz="1200" dirty="0"/>
              <a:t> |      Name to be stored in the index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tupleize_cols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(default: True)</a:t>
            </a:r>
            <a:br>
              <a:rPr lang="en-US" altLang="ko-KR" sz="1200" dirty="0"/>
            </a:br>
            <a:r>
              <a:rPr lang="en-US" altLang="ko-KR" sz="1200" dirty="0"/>
              <a:t> |      When True, attempt to create a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 if possible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5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Integer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idx1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 2, 3, 4])</a:t>
            </a:r>
          </a:p>
          <a:p>
            <a:r>
              <a:rPr lang="en-US" altLang="ko-KR" sz="1200" dirty="0"/>
              <a:t>idx2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([3, 4, 5, 6])</a:t>
            </a:r>
          </a:p>
          <a:p>
            <a:r>
              <a:rPr lang="en-US" altLang="ko-KR" sz="1200" dirty="0"/>
              <a:t>print(idx1.difference(idx2))</a:t>
            </a:r>
          </a:p>
          <a:p>
            <a:r>
              <a:rPr lang="en-US" altLang="ko-KR" sz="1200" dirty="0"/>
              <a:t>print(idx1, idx2)</a:t>
            </a:r>
          </a:p>
          <a:p>
            <a:r>
              <a:rPr lang="en-US" altLang="ko-KR" sz="1200" dirty="0"/>
              <a:t>idx3 = pd.Int64Index([1,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print(idx3)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(Int64Index([1, 2, 3, 4],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='int64'), Int64Index([3, 4, 5, 6],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='int64'))</a:t>
            </a:r>
          </a:p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3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idx4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(['a', '</a:t>
            </a:r>
            <a:r>
              <a:rPr lang="en-US" altLang="ko-KR" sz="1200" dirty="0" err="1"/>
              <a:t>b','c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print(idx4)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DateTime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DateTime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idx5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('20130101',periods=3)) </a:t>
            </a:r>
          </a:p>
          <a:p>
            <a:r>
              <a:rPr lang="en-US" altLang="ko-KR" sz="1200" dirty="0"/>
              <a:t>print(idx5)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70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items: axis 0,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매핑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major_axis</a:t>
            </a:r>
            <a:r>
              <a:rPr lang="en-US" altLang="ko-KR" dirty="0"/>
              <a:t>: axis 1, </a:t>
            </a:r>
            <a:r>
              <a:rPr lang="ko-KR" altLang="en-US" dirty="0" smtClean="0"/>
              <a:t>행으로 구성된 </a:t>
            </a:r>
            <a:r>
              <a:rPr lang="en-US" altLang="ko-KR" dirty="0" err="1" smtClean="0"/>
              <a:t>dataframe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minor_axis</a:t>
            </a:r>
            <a:r>
              <a:rPr lang="en-US" altLang="ko-KR" dirty="0"/>
              <a:t>: axis 2, </a:t>
            </a:r>
            <a:r>
              <a:rPr lang="ko-KR" altLang="en-US" dirty="0" smtClean="0"/>
              <a:t>열로 </a:t>
            </a:r>
            <a:r>
              <a:rPr lang="ko-KR" altLang="en-US" dirty="0"/>
              <a:t>구성된 </a:t>
            </a:r>
            <a:r>
              <a:rPr lang="en-US" altLang="ko-KR" dirty="0" err="1"/>
              <a:t>dataframe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924944"/>
            <a:ext cx="691276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Panel(</a:t>
            </a:r>
            <a:r>
              <a:rPr lang="en-US" altLang="ko-KR" sz="1200" dirty="0" err="1"/>
              <a:t>pandas.core.generic.NDFrame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Represents wide format panel data, stored as 3-dimensional array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(items x major x minor), or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of </a:t>
            </a:r>
            <a:r>
              <a:rPr lang="en-US" altLang="ko-KR" sz="1200" dirty="0" err="1"/>
              <a:t>DataFrames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items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axis=0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axis=1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axis=2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, default None</a:t>
            </a:r>
            <a:br>
              <a:rPr lang="en-US" altLang="ko-KR" sz="1200" dirty="0"/>
            </a:br>
            <a:r>
              <a:rPr lang="en-US" altLang="ko-KR" sz="1200" dirty="0"/>
              <a:t> |      Data type to force, otherwise infer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data from inputs. Only affects 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/ 2d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input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1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Indexing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인덱스 접근 방법</a:t>
            </a:r>
            <a:endParaRPr lang="en-US" altLang="ko-KR" dirty="0" smtClean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98008"/>
              </p:ext>
            </p:extLst>
          </p:nvPr>
        </p:nvGraphicFramePr>
        <p:xfrm>
          <a:off x="1043608" y="3146899"/>
          <a:ext cx="7056784" cy="2370332"/>
        </p:xfrm>
        <a:graphic>
          <a:graphicData uri="http://schemas.openxmlformats.org/drawingml/2006/table">
            <a:tbl>
              <a:tblPr/>
              <a:tblGrid>
                <a:gridCol w="2055609"/>
                <a:gridCol w="5001175"/>
              </a:tblGrid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Indexers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Series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s.loc</a:t>
                      </a:r>
                      <a:r>
                        <a:rPr lang="en-US" dirty="0">
                          <a:effectLst/>
                        </a:rPr>
                        <a:t>[indexer]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DataFrame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df.loc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row_indexer,column_indexer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Panel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p.loc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item_indexer,major_indexer,minor_indexer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Indexing [ ]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인덱스 접근 방법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2209"/>
              </p:ext>
            </p:extLst>
          </p:nvPr>
        </p:nvGraphicFramePr>
        <p:xfrm>
          <a:off x="827584" y="2793717"/>
          <a:ext cx="7631634" cy="2939539"/>
        </p:xfrm>
        <a:graphic>
          <a:graphicData uri="http://schemas.openxmlformats.org/drawingml/2006/table">
            <a:tbl>
              <a:tblPr/>
              <a:tblGrid>
                <a:gridCol w="1943001"/>
                <a:gridCol w="2304256"/>
                <a:gridCol w="3384377"/>
              </a:tblGrid>
              <a:tr h="584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Return Value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305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Series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series[label]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scalar value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0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DataFrame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frame[colname]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Series corresponding to </a:t>
                      </a:r>
                      <a:r>
                        <a:rPr lang="en-US" dirty="0" err="1">
                          <a:effectLst/>
                        </a:rPr>
                        <a:t>colname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0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Panel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panel[itemname]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DataFrame</a:t>
                      </a:r>
                      <a:r>
                        <a:rPr lang="en-US" dirty="0">
                          <a:effectLst/>
                        </a:rPr>
                        <a:t> corresponding to the </a:t>
                      </a:r>
                      <a:r>
                        <a:rPr lang="en-US" dirty="0" err="1">
                          <a:effectLst/>
                        </a:rPr>
                        <a:t>itemname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09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Panel </a:t>
            </a:r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30973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66506</TotalTime>
  <Words>2347</Words>
  <Application>Microsoft Office PowerPoint</Application>
  <PresentationFormat>화면 슬라이드 쇼(4:3)</PresentationFormat>
  <Paragraphs>419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가을</vt:lpstr>
      <vt:lpstr>3차원 데이터 관리 (Panel)</vt:lpstr>
      <vt:lpstr>Panel 구조</vt:lpstr>
      <vt:lpstr>Panel 구조</vt:lpstr>
      <vt:lpstr>Panel</vt:lpstr>
      <vt:lpstr>Indexing loc 처리 방법</vt:lpstr>
      <vt:lpstr>Indexing [ ]처리 방법</vt:lpstr>
      <vt:lpstr>Panel 형태 조회 속성</vt:lpstr>
      <vt:lpstr>Panel 내부 값 접근 속성</vt:lpstr>
      <vt:lpstr>Panel 생성</vt:lpstr>
      <vt:lpstr>Data만 넣고 생성하기</vt:lpstr>
      <vt:lpstr>Dict를 이용해서 생성하기</vt:lpstr>
      <vt:lpstr>파라미터 넣고 생성하기</vt:lpstr>
      <vt:lpstr>Panel 접근</vt:lpstr>
      <vt:lpstr>데이터 접근 방법</vt:lpstr>
      <vt:lpstr>데이터 접근: 0 차원</vt:lpstr>
      <vt:lpstr>데이터 접근: 1차원</vt:lpstr>
      <vt:lpstr>데이터 접근: 2차원</vt:lpstr>
      <vt:lpstr>multiindex class </vt:lpstr>
      <vt:lpstr>MultiIndex 구조</vt:lpstr>
      <vt:lpstr>MultiIndex</vt:lpstr>
      <vt:lpstr>표에 대한 메타데이터 관리</vt:lpstr>
      <vt:lpstr>Index에 대한 객체화 : 1</vt:lpstr>
      <vt:lpstr>Index에 대한 객체화 : 2</vt:lpstr>
      <vt:lpstr>MultiIndex 생성</vt:lpstr>
      <vt:lpstr>MultiIndex 생성하기: tuple</vt:lpstr>
      <vt:lpstr>MultiIndex 생성하기: array</vt:lpstr>
      <vt:lpstr>MultiIndex 생성하기: product</vt:lpstr>
      <vt:lpstr>MultiIndex 내부 구조</vt:lpstr>
      <vt:lpstr>MultiIndex : levels</vt:lpstr>
      <vt:lpstr>MultiIndex : labels</vt:lpstr>
      <vt:lpstr>MultiIndex : level value</vt:lpstr>
      <vt:lpstr>MultiIndex : names</vt:lpstr>
      <vt:lpstr>index class </vt:lpstr>
      <vt:lpstr>Index 구조</vt:lpstr>
      <vt:lpstr>Index</vt:lpstr>
      <vt:lpstr>Index  생성</vt:lpstr>
      <vt:lpstr>Index 생성하기: int</vt:lpstr>
      <vt:lpstr>Index 생성하기: str</vt:lpstr>
      <vt:lpstr>Index 생성하기: DateTime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920</cp:revision>
  <dcterms:created xsi:type="dcterms:W3CDTF">2015-12-01T07:34:30Z</dcterms:created>
  <dcterms:modified xsi:type="dcterms:W3CDTF">2016-04-21T04:04:09Z</dcterms:modified>
</cp:coreProperties>
</file>