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82"/>
  </p:notesMasterIdLst>
  <p:sldIdLst>
    <p:sldId id="1334" r:id="rId2"/>
    <p:sldId id="1501" r:id="rId3"/>
    <p:sldId id="1335" r:id="rId4"/>
    <p:sldId id="1338" r:id="rId5"/>
    <p:sldId id="1499" r:id="rId6"/>
    <p:sldId id="1508" r:id="rId7"/>
    <p:sldId id="1509" r:id="rId8"/>
    <p:sldId id="1500" r:id="rId9"/>
    <p:sldId id="1450" r:id="rId10"/>
    <p:sldId id="1453" r:id="rId11"/>
    <p:sldId id="1445" r:id="rId12"/>
    <p:sldId id="1447" r:id="rId13"/>
    <p:sldId id="1354" r:id="rId14"/>
    <p:sldId id="1382" r:id="rId15"/>
    <p:sldId id="1448" r:id="rId16"/>
    <p:sldId id="1446" r:id="rId17"/>
    <p:sldId id="1449" r:id="rId18"/>
    <p:sldId id="1383" r:id="rId19"/>
    <p:sldId id="1353" r:id="rId20"/>
    <p:sldId id="1502" r:id="rId21"/>
    <p:sldId id="1339" r:id="rId22"/>
    <p:sldId id="1340" r:id="rId23"/>
    <p:sldId id="1346" r:id="rId24"/>
    <p:sldId id="1413" r:id="rId25"/>
    <p:sldId id="1503" r:id="rId26"/>
    <p:sldId id="1341" r:id="rId27"/>
    <p:sldId id="1342" r:id="rId28"/>
    <p:sldId id="1343" r:id="rId29"/>
    <p:sldId id="1345" r:id="rId30"/>
    <p:sldId id="1344" r:id="rId31"/>
    <p:sldId id="1348" r:id="rId32"/>
    <p:sldId id="1349" r:id="rId33"/>
    <p:sldId id="1505" r:id="rId34"/>
    <p:sldId id="1506" r:id="rId35"/>
    <p:sldId id="1504" r:id="rId36"/>
    <p:sldId id="1489" r:id="rId37"/>
    <p:sldId id="1490" r:id="rId38"/>
    <p:sldId id="1491" r:id="rId39"/>
    <p:sldId id="1498" r:id="rId40"/>
    <p:sldId id="1347" r:id="rId41"/>
    <p:sldId id="1350" r:id="rId42"/>
    <p:sldId id="1351" r:id="rId43"/>
    <p:sldId id="1452" r:id="rId44"/>
    <p:sldId id="1488" r:id="rId45"/>
    <p:sldId id="1492" r:id="rId46"/>
    <p:sldId id="1493" r:id="rId47"/>
    <p:sldId id="1494" r:id="rId48"/>
    <p:sldId id="1495" r:id="rId49"/>
    <p:sldId id="1496" r:id="rId50"/>
    <p:sldId id="1497" r:id="rId51"/>
    <p:sldId id="1451" r:id="rId52"/>
    <p:sldId id="1455" r:id="rId53"/>
    <p:sldId id="1454" r:id="rId54"/>
    <p:sldId id="1485" r:id="rId55"/>
    <p:sldId id="1470" r:id="rId56"/>
    <p:sldId id="1486" r:id="rId57"/>
    <p:sldId id="1487" r:id="rId58"/>
    <p:sldId id="1456" r:id="rId59"/>
    <p:sldId id="1457" r:id="rId60"/>
    <p:sldId id="1471" r:id="rId61"/>
    <p:sldId id="1459" r:id="rId62"/>
    <p:sldId id="1483" r:id="rId63"/>
    <p:sldId id="1478" r:id="rId64"/>
    <p:sldId id="1479" r:id="rId65"/>
    <p:sldId id="1480" r:id="rId66"/>
    <p:sldId id="1481" r:id="rId67"/>
    <p:sldId id="1482" r:id="rId68"/>
    <p:sldId id="1475" r:id="rId69"/>
    <p:sldId id="1476" r:id="rId70"/>
    <p:sldId id="1484" r:id="rId71"/>
    <p:sldId id="1477" r:id="rId72"/>
    <p:sldId id="1460" r:id="rId73"/>
    <p:sldId id="1461" r:id="rId74"/>
    <p:sldId id="1462" r:id="rId75"/>
    <p:sldId id="1468" r:id="rId76"/>
    <p:sldId id="1464" r:id="rId77"/>
    <p:sldId id="1466" r:id="rId78"/>
    <p:sldId id="1465" r:id="rId79"/>
    <p:sldId id="1463" r:id="rId80"/>
    <p:sldId id="1467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2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Pandas</a:t>
            </a:r>
            <a:br>
              <a:rPr lang="en-US" altLang="ko-KR" sz="7200" dirty="0" smtClean="0"/>
            </a:br>
            <a:r>
              <a:rPr lang="en-US" altLang="ko-KR" sz="7200" dirty="0" err="1" smtClean="0"/>
              <a:t>Serires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(1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>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name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r>
              <a:rPr lang="en-US" altLang="ko-KR" sz="1200" dirty="0"/>
              <a:t>print(s3, s3.name)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58112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</p:txBody>
      </p:sp>
    </p:spTree>
    <p:extLst>
      <p:ext uri="{BB962C8B-B14F-4D97-AF65-F5344CB8AC3E}">
        <p14:creationId xmlns:p14="http://schemas.microsoft.com/office/powerpoint/2010/main" val="663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</a:t>
            </a:r>
            <a:r>
              <a:rPr lang="en-US" altLang="ko-KR" dirty="0" smtClean="0"/>
              <a:t>: </a:t>
            </a:r>
            <a:r>
              <a:rPr lang="en-US" altLang="ko-KR" sz="3600" dirty="0" err="1" smtClean="0"/>
              <a:t>index,values,dtype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주요 속성인 </a:t>
            </a:r>
            <a:r>
              <a:rPr lang="en-US" altLang="ko-KR" dirty="0" smtClean="0"/>
              <a:t>values</a:t>
            </a:r>
            <a:r>
              <a:rPr lang="ko-KR" altLang="en-US" dirty="0" smtClean="0"/>
              <a:t>는 데이터를 </a:t>
            </a:r>
            <a:r>
              <a:rPr lang="ko-KR" altLang="en-US" dirty="0" err="1" smtClean="0"/>
              <a:t>나태내고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정보를 가짐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([4,-7,5,3])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obj.index</a:t>
            </a:r>
            <a:r>
              <a:rPr lang="en-US" altLang="ko-KR" sz="1200" dirty="0"/>
              <a:t>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['a'] = 100</a:t>
            </a:r>
          </a:p>
          <a:p>
            <a:r>
              <a:rPr lang="fr-FR" altLang="ko-KR" sz="1200" dirty="0" smtClean="0"/>
              <a:t>print(type(obj.values</a:t>
            </a:r>
            <a:r>
              <a:rPr lang="fr-FR" altLang="ko-KR" sz="1200" dirty="0"/>
              <a:t>),obj.values</a:t>
            </a:r>
            <a:r>
              <a:rPr lang="fr-FR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([99,99,99,99]).values  #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can't set </a:t>
            </a:r>
            <a:r>
              <a:rPr lang="en-US" altLang="ko-KR" sz="1200" dirty="0" smtClean="0"/>
              <a:t>attribute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obj.ftype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3765" y="465313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RangeIndex</a:t>
            </a:r>
            <a:r>
              <a:rPr lang="en-US" altLang="ko-KR" sz="1000" dirty="0"/>
              <a:t>(start=0, stop=4, step=1)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(&lt;type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'&gt;, array([100,  -7,   5,  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=int64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('int64'), 'int64:dense')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069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</a:t>
            </a:r>
            <a:r>
              <a:rPr lang="en-US" altLang="ko-KR" sz="3200" dirty="0" smtClean="0"/>
              <a:t>shape, </a:t>
            </a:r>
            <a:r>
              <a:rPr lang="en-US" altLang="ko-KR" sz="3200" dirty="0" err="1" smtClean="0"/>
              <a:t>ndim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모형과 차</a:t>
            </a:r>
            <a:r>
              <a:rPr lang="ko-KR" altLang="en-US" dirty="0"/>
              <a:t>원</a:t>
            </a:r>
            <a:r>
              <a:rPr lang="ko-KR" altLang="en-US" dirty="0" smtClean="0"/>
              <a:t>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 smtClean="0"/>
              <a:t>s3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d,name</a:t>
            </a:r>
            <a:r>
              <a:rPr lang="en-US" altLang="ko-KR" sz="1200" dirty="0" smtClean="0"/>
              <a:t>='something')</a:t>
            </a:r>
          </a:p>
          <a:p>
            <a:r>
              <a:rPr lang="en-US" altLang="ko-KR" sz="1200" dirty="0" smtClean="0"/>
              <a:t>print(s3, s3.name)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print(s3.shape)</a:t>
            </a:r>
          </a:p>
          <a:p>
            <a:r>
              <a:rPr lang="en-US" altLang="ko-KR" sz="1200" dirty="0" smtClean="0"/>
              <a:t>print(s3.ndim)</a:t>
            </a:r>
          </a:p>
          <a:p>
            <a:r>
              <a:rPr lang="en-US" altLang="ko-KR" sz="1200" dirty="0"/>
              <a:t>print(s3.size)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868951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  <a:p>
            <a:r>
              <a:rPr lang="en-US" altLang="ko-KR" sz="1000" dirty="0"/>
              <a:t>(3,)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/>
              <a:t>3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0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strides,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print(s3.strides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print(s3.base)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(8,)</a:t>
            </a:r>
          </a:p>
          <a:p>
            <a:r>
              <a:rPr lang="en-US" altLang="ko-KR" sz="1000" dirty="0"/>
              <a:t>[1 2 3]</a:t>
            </a:r>
          </a:p>
        </p:txBody>
      </p:sp>
    </p:spTree>
    <p:extLst>
      <p:ext uri="{BB962C8B-B14F-4D97-AF65-F5344CB8AC3E}">
        <p14:creationId xmlns:p14="http://schemas.microsoft.com/office/powerpoint/2010/main" val="3449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변환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72312"/>
              </p:ext>
            </p:extLst>
          </p:nvPr>
        </p:nvGraphicFramePr>
        <p:xfrm>
          <a:off x="683568" y="2420888"/>
          <a:ext cx="7776864" cy="777381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 변환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변환처리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99592" y="3707351"/>
            <a:ext cx="3265362" cy="2233237"/>
            <a:chOff x="899592" y="3338019"/>
            <a:chExt cx="3265362" cy="2602569"/>
          </a:xfrm>
        </p:grpSpPr>
        <p:sp>
          <p:nvSpPr>
            <p:cNvPr id="16" name="TextBox 15"/>
            <p:cNvSpPr txBox="1"/>
            <p:nvPr/>
          </p:nvSpPr>
          <p:spPr>
            <a:xfrm>
              <a:off x="2992997" y="4639141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dtypes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99592" y="3338019"/>
              <a:ext cx="2453445" cy="2602569"/>
              <a:chOff x="5540105" y="3089693"/>
              <a:chExt cx="2453445" cy="26025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907746" y="3673653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907746" y="440989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40105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</a:t>
                </a:r>
                <a:r>
                  <a:rPr lang="en-US" altLang="ko-KR" dirty="0" smtClean="0"/>
                  <a:t>ndex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07746" y="514613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중괄호 22"/>
              <p:cNvSpPr/>
              <p:nvPr/>
            </p:nvSpPr>
            <p:spPr>
              <a:xfrm rot="10800000">
                <a:off x="5560491" y="3879572"/>
                <a:ext cx="303406" cy="1761150"/>
              </a:xfrm>
              <a:prstGeom prst="rightBrace">
                <a:avLst>
                  <a:gd name="adj1" fmla="val 5498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96011" y="3887796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6011" y="4569183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92539" y="5280698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12062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values</a:t>
                </a:r>
                <a:endParaRPr lang="ko-KR" altLang="en-US" dirty="0"/>
              </a:p>
            </p:txBody>
          </p:sp>
          <p:sp>
            <p:nvSpPr>
              <p:cNvPr id="6" name="오른쪽 중괄호 5"/>
              <p:cNvSpPr/>
              <p:nvPr/>
            </p:nvSpPr>
            <p:spPr>
              <a:xfrm>
                <a:off x="7633510" y="3879572"/>
                <a:ext cx="360040" cy="1812690"/>
              </a:xfrm>
              <a:prstGeom prst="rightBrace">
                <a:avLst>
                  <a:gd name="adj1" fmla="val 3943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5436096" y="2997493"/>
            <a:ext cx="3185796" cy="8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436096" y="3960252"/>
            <a:ext cx="3185796" cy="220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r>
              <a:rPr lang="en-US" altLang="ko-KR" dirty="0" smtClean="0"/>
              <a:t>(Series)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20029" y="3086081"/>
            <a:ext cx="22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sp>
        <p:nvSpPr>
          <p:cNvPr id="18" name="오른쪽 화살표 17"/>
          <p:cNvSpPr/>
          <p:nvPr/>
        </p:nvSpPr>
        <p:spPr>
          <a:xfrm>
            <a:off x="4164954" y="4434752"/>
            <a:ext cx="839094" cy="8740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417" y="5449238"/>
            <a:ext cx="222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Series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</a:t>
            </a:r>
            <a:r>
              <a:rPr lang="ko-KR" altLang="en-US" sz="1200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2945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blocks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데이터를 표시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print(obj1.blocks)</a:t>
            </a:r>
          </a:p>
          <a:p>
            <a:r>
              <a:rPr lang="en-US" altLang="ko-KR" sz="1200" dirty="0"/>
              <a:t>print(obj1.blocks['int64'].index)</a:t>
            </a:r>
          </a:p>
          <a:p>
            <a:r>
              <a:rPr lang="en-US" altLang="ko-KR" sz="1200" dirty="0"/>
              <a:t>print(obj1.blocks['int64'].values)</a:t>
            </a:r>
          </a:p>
          <a:p>
            <a:r>
              <a:rPr lang="en-US" altLang="ko-KR" sz="1200" dirty="0"/>
              <a:t>print(obj1.blocks['int64'].name)</a:t>
            </a:r>
          </a:p>
          <a:p>
            <a:r>
              <a:rPr lang="en-US" altLang="ko-KR" sz="1200" dirty="0"/>
              <a:t>print(obj1.blocks['int64'].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599" y="444788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{'int64': 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/>
              <a:t>Name: test,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int64}</a:t>
            </a:r>
          </a:p>
          <a:p>
            <a:r>
              <a:rPr lang="en-US" altLang="ko-KR" sz="1000" dirty="0"/>
              <a:t>Int64Index([0, 1, 2,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[1 2 3 4]</a:t>
            </a:r>
          </a:p>
          <a:p>
            <a:r>
              <a:rPr lang="en-US" altLang="ko-KR" sz="1000" dirty="0"/>
              <a:t>test</a:t>
            </a:r>
          </a:p>
          <a:p>
            <a:r>
              <a:rPr lang="en-US" altLang="ko-KR" sz="10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617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index, values</a:t>
            </a:r>
            <a:r>
              <a:rPr lang="ko-KR" altLang="en-US" dirty="0" smtClean="0"/>
              <a:t>를 교체해서 보여줌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print(s3.T)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794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3343"/>
              </p:ext>
            </p:extLst>
          </p:nvPr>
        </p:nvGraphicFramePr>
        <p:xfrm>
          <a:off x="755576" y="1844825"/>
          <a:ext cx="7776864" cy="1543608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접근 속성</a:t>
            </a:r>
            <a:r>
              <a:rPr lang="en-US" altLang="ko-KR" dirty="0" smtClean="0"/>
              <a:t>: </a:t>
            </a:r>
            <a:r>
              <a:rPr lang="en-US" altLang="ko-KR" sz="3200" dirty="0" err="1" smtClean="0"/>
              <a:t>at,iat,loc,iloc,ix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값을 접근하기 위해 </a:t>
            </a:r>
            <a:r>
              <a:rPr lang="en-US" altLang="ko-KR" dirty="0" smtClean="0"/>
              <a:t>at</a:t>
            </a:r>
            <a:r>
              <a:rPr lang="ko-KR" altLang="en-US" dirty="0" smtClean="0"/>
              <a:t>은 원소의 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처리를 포함해서 검색</a:t>
            </a:r>
            <a:r>
              <a:rPr lang="en-US" altLang="ko-KR" dirty="0" smtClean="0"/>
              <a:t>, ix</a:t>
            </a:r>
            <a:r>
              <a:rPr lang="ko-KR" altLang="en-US" dirty="0" smtClean="0"/>
              <a:t>는 값을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356992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([1,2,3,4],name="test")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obj1.index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print(obj1.at['a'])</a:t>
            </a:r>
          </a:p>
          <a:p>
            <a:r>
              <a:rPr lang="en-US" altLang="ko-KR" sz="1200" dirty="0"/>
              <a:t>print(obj1.iat[0])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obj.iloc</a:t>
            </a:r>
            <a:r>
              <a:rPr lang="en-US" altLang="ko-KR" sz="1200" dirty="0"/>
              <a:t>[0:3],</a:t>
            </a:r>
            <a:r>
              <a:rPr lang="en-US" altLang="ko-KR" sz="1200" dirty="0" err="1"/>
              <a:t>obj.loc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print(type(obj1.ix['a']),obj1.ix['a'] == 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509120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int64, 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(&lt;type 'numpy.int64'&gt;, True)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Series</a:t>
            </a:r>
            <a:br>
              <a:rPr lang="en-US" altLang="ko-KR" sz="6000" dirty="0" smtClean="0"/>
            </a:br>
            <a:r>
              <a:rPr lang="ko-KR" altLang="en-US" sz="6000" dirty="0" smtClean="0"/>
              <a:t>구</a:t>
            </a:r>
            <a:r>
              <a:rPr lang="ko-KR" altLang="en-US" sz="6000" dirty="0"/>
              <a:t>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Series</a:t>
            </a:r>
            <a:br>
              <a:rPr lang="en-US" altLang="ko-KR" sz="6000" dirty="0" smtClean="0"/>
            </a:br>
            <a:r>
              <a:rPr lang="ko-KR" altLang="en-US" sz="6000" dirty="0" smtClean="0"/>
              <a:t>생</a:t>
            </a:r>
            <a:r>
              <a:rPr lang="ko-KR" altLang="en-US" sz="6000" dirty="0"/>
              <a:t>성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list-like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print(s1, type(s1))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3484593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[-0.15090796  0.16353861 -0.28383656  1.48342456  1.26292765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(0   -0.708895</a:t>
            </a:r>
          </a:p>
          <a:p>
            <a:r>
              <a:rPr lang="en-US" altLang="ko-KR" sz="1000" dirty="0"/>
              <a:t>1   -0.267631</a:t>
            </a:r>
          </a:p>
          <a:p>
            <a:r>
              <a:rPr lang="en-US" altLang="ko-KR" sz="1000" dirty="0"/>
              <a:t>2    0.587089</a:t>
            </a:r>
          </a:p>
          <a:p>
            <a:r>
              <a:rPr lang="en-US" altLang="ko-KR" sz="1000" dirty="0"/>
              <a:t>3    1.051497</a:t>
            </a:r>
          </a:p>
          <a:p>
            <a:r>
              <a:rPr lang="en-US" altLang="ko-KR" sz="1000" dirty="0"/>
              <a:t>4   -1.143584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 smtClean="0"/>
              <a:t>'&gt;)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(a    1.125429</a:t>
            </a:r>
          </a:p>
          <a:p>
            <a:r>
              <a:rPr lang="en-US" altLang="ko-KR" sz="1000" dirty="0"/>
              <a:t>b    1.063341</a:t>
            </a:r>
          </a:p>
          <a:p>
            <a:r>
              <a:rPr lang="en-US" altLang="ko-KR" sz="1000" dirty="0"/>
              <a:t>c    0.637474</a:t>
            </a:r>
          </a:p>
          <a:p>
            <a:r>
              <a:rPr lang="en-US" altLang="ko-KR" sz="1000" dirty="0"/>
              <a:t>d    0.966092</a:t>
            </a:r>
          </a:p>
          <a:p>
            <a:r>
              <a:rPr lang="en-US" altLang="ko-KR" sz="1000" dirty="0"/>
              <a:t>e    0.796640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2188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508518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11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293096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-0.483801</a:t>
            </a:r>
          </a:p>
          <a:p>
            <a:r>
              <a:rPr lang="en-US" altLang="ko-KR" sz="1000" dirty="0"/>
              <a:t>       two       0.727163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 0.363992</a:t>
            </a:r>
          </a:p>
          <a:p>
            <a:r>
              <a:rPr lang="en-US" altLang="ko-KR" sz="1000" dirty="0"/>
              <a:t>       two       1.078241</a:t>
            </a:r>
          </a:p>
          <a:p>
            <a:r>
              <a:rPr lang="en-US" altLang="ko-KR" sz="1000" dirty="0"/>
              <a:t>foo    one       0.314946</a:t>
            </a:r>
          </a:p>
          <a:p>
            <a:r>
              <a:rPr lang="en-US" altLang="ko-KR" sz="1000" dirty="0"/>
              <a:t>       two      -1.205744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-0.387636</a:t>
            </a:r>
          </a:p>
          <a:p>
            <a:r>
              <a:rPr lang="en-US" altLang="ko-KR" sz="1000" dirty="0"/>
              <a:t>       two      -1.015069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089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Series</a:t>
            </a:r>
            <a:br>
              <a:rPr lang="en-US" altLang="ko-KR" sz="6000" dirty="0" smtClean="0"/>
            </a:br>
            <a:r>
              <a:rPr lang="ko-KR" altLang="en-US" sz="6000" dirty="0" smtClean="0"/>
              <a:t>접</a:t>
            </a:r>
            <a:r>
              <a:rPr lang="ko-KR" altLang="en-US" sz="6000" dirty="0"/>
              <a:t>근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0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s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s1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([0,1,2,3,4], index=['a', 'b', 'c', 'd', 'e'])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s.index</a:t>
            </a:r>
            <a:r>
              <a:rPr lang="en-US" altLang="ko-KR" sz="1200" dirty="0" smtClean="0"/>
              <a:t>, s[0])</a:t>
            </a:r>
          </a:p>
          <a:p>
            <a:r>
              <a:rPr lang="en-US" altLang="ko-KR" sz="1200" dirty="0" smtClean="0"/>
              <a:t>print(s1.index,s1['a'])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7031" y="52292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(Int64Index([0, 1, 2, 3, 4],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='int64'), 0)</a:t>
            </a:r>
          </a:p>
          <a:p>
            <a:r>
              <a:rPr lang="en-US" altLang="ko-KR" sz="1000" dirty="0" smtClean="0"/>
              <a:t>(Index([</a:t>
            </a:r>
            <a:r>
              <a:rPr lang="en-US" altLang="ko-KR" sz="1000" dirty="0" err="1" smtClean="0"/>
              <a:t>u'a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u'b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u'c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u'd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u'e</a:t>
            </a:r>
            <a:r>
              <a:rPr lang="en-US" altLang="ko-KR" sz="1000" dirty="0" smtClean="0"/>
              <a:t>'],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='object'), 0)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6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print(s[0:3])</a:t>
            </a:r>
          </a:p>
          <a:p>
            <a:r>
              <a:rPr lang="en-US" altLang="ko-KR" sz="1200" dirty="0"/>
              <a:t>print(s1['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5864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print(s[[4,3,1]])</a:t>
            </a:r>
          </a:p>
          <a:p>
            <a:r>
              <a:rPr lang="en-US" altLang="ko-KR" sz="1200" dirty="0"/>
              <a:t>print(s1[['</a:t>
            </a:r>
            <a:r>
              <a:rPr lang="en-US" altLang="ko-KR" sz="1200" dirty="0" err="1"/>
              <a:t>d','a','c</a:t>
            </a:r>
            <a:r>
              <a:rPr lang="en-US" altLang="ko-KR" sz="1200" dirty="0"/>
              <a:t>']])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d    3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743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print(s[s&lt;3])</a:t>
            </a:r>
          </a:p>
          <a:p>
            <a:r>
              <a:rPr lang="en-US" altLang="ko-KR" sz="1200" dirty="0"/>
              <a:t>print(s1[s1&gt;3])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e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6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No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벗어나면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print(s2['d'])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KeyError</a:t>
            </a:r>
            <a:r>
              <a:rPr lang="en-US" altLang="ko-KR" sz="1000" dirty="0"/>
              <a:t>: 'd'</a:t>
            </a:r>
          </a:p>
        </p:txBody>
      </p:sp>
    </p:spTree>
    <p:extLst>
      <p:ext uri="{BB962C8B-B14F-4D97-AF65-F5344CB8AC3E}">
        <p14:creationId xmlns:p14="http://schemas.microsoft.com/office/powerpoint/2010/main" val="4247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get()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벗어나도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발생하지 않으려면 </a:t>
            </a:r>
            <a:r>
              <a:rPr lang="en-US" altLang="ko-KR" dirty="0" smtClean="0"/>
              <a:t>get()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print(s2.get('d'))</a:t>
            </a:r>
          </a:p>
          <a:p>
            <a:r>
              <a:rPr lang="en-US" altLang="ko-KR" sz="1200" dirty="0"/>
              <a:t>print(s2.get('d',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9991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1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Multi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인덱스만 넣을 경우는 해당 하위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값이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모두 넣을 경우는 값만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print(s['bar'])</a:t>
            </a:r>
          </a:p>
          <a:p>
            <a:r>
              <a:rPr lang="en-US" altLang="ko-KR" sz="1200" dirty="0"/>
              <a:t>print(s['</a:t>
            </a:r>
            <a:r>
              <a:rPr lang="en-US" altLang="ko-KR" sz="1200" dirty="0" err="1"/>
              <a:t>bar','one</a:t>
            </a:r>
            <a:r>
              <a:rPr lang="en-US" altLang="ko-KR" sz="1200" dirty="0" smtClean="0"/>
              <a:t>']) # </a:t>
            </a:r>
            <a:r>
              <a:rPr lang="ko-KR" altLang="en-US" sz="1200" dirty="0" err="1" smtClean="0"/>
              <a:t>첫번째와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인덱스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569744"/>
            <a:ext cx="2376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 0.447746</a:t>
            </a:r>
          </a:p>
          <a:p>
            <a:r>
              <a:rPr lang="en-US" altLang="ko-KR" sz="1000" dirty="0"/>
              <a:t>       two      -0.564082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-0.951146</a:t>
            </a:r>
          </a:p>
          <a:p>
            <a:r>
              <a:rPr lang="en-US" altLang="ko-KR" sz="1000" dirty="0"/>
              <a:t>       two       0.966715</a:t>
            </a:r>
          </a:p>
          <a:p>
            <a:r>
              <a:rPr lang="en-US" altLang="ko-KR" sz="1000" dirty="0"/>
              <a:t>foo    one       0.994714</a:t>
            </a:r>
          </a:p>
          <a:p>
            <a:r>
              <a:rPr lang="en-US" altLang="ko-KR" sz="1000" dirty="0"/>
              <a:t>       two      -0.501969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 0.208027</a:t>
            </a:r>
          </a:p>
          <a:p>
            <a:r>
              <a:rPr lang="en-US" altLang="ko-KR" sz="1000" dirty="0"/>
              <a:t>       two       0.496674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/>
              <a:t>second</a:t>
            </a:r>
          </a:p>
          <a:p>
            <a:r>
              <a:rPr lang="en-US" altLang="ko-KR" sz="1000" dirty="0"/>
              <a:t>one    0.447746</a:t>
            </a:r>
          </a:p>
          <a:p>
            <a:r>
              <a:rPr lang="en-US" altLang="ko-KR" sz="1000" dirty="0"/>
              <a:t>two   -0.564082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 smtClean="0"/>
              <a:t>0.447745697452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18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Series</a:t>
            </a:r>
            <a:br>
              <a:rPr lang="en-US" altLang="ko-KR" sz="6000" dirty="0" smtClean="0"/>
            </a:br>
            <a:r>
              <a:rPr lang="ko-KR" altLang="en-US" sz="6000" dirty="0" err="1" smtClean="0"/>
              <a:t>메소드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287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 값 전체변경 </a:t>
            </a:r>
            <a:r>
              <a:rPr lang="en-US" altLang="ko-KR" dirty="0" smtClean="0"/>
              <a:t>: replace()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원소의 값을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64608" y="3429000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4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특정 원소 변경 </a:t>
            </a:r>
            <a:r>
              <a:rPr lang="en-US" altLang="ko-KR" dirty="0" smtClean="0"/>
              <a:t>: replace()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Replace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 전체를 바꾸므로 특정부분을 추출하여 적용할 경우에만 특정 값이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obj6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([4,4,4,4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print(obj6.replace(4,99,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 smtClean="0"/>
              <a:t>print(obj6</a:t>
            </a:r>
            <a:r>
              <a:rPr lang="en-US" altLang="ko-KR" sz="1200" dirty="0"/>
              <a:t>[:1].replace(99,4,inplace=True))</a:t>
            </a:r>
          </a:p>
          <a:p>
            <a:r>
              <a:rPr lang="en-US" altLang="ko-KR" sz="1200" dirty="0"/>
              <a:t>print(obj6)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0     4</a:t>
            </a:r>
          </a:p>
          <a:p>
            <a:r>
              <a:rPr lang="it-IT" altLang="ko-KR" sz="1000" dirty="0"/>
              <a:t>1    99</a:t>
            </a:r>
          </a:p>
          <a:p>
            <a:r>
              <a:rPr lang="it-IT" altLang="ko-KR" sz="1000" dirty="0"/>
              <a:t>2    99</a:t>
            </a:r>
          </a:p>
          <a:p>
            <a:r>
              <a:rPr lang="it-IT" altLang="ko-KR" sz="1000" dirty="0"/>
              <a:t>3    99</a:t>
            </a:r>
          </a:p>
          <a:p>
            <a:r>
              <a:rPr lang="it-IT" altLang="ko-KR" sz="1000" dirty="0"/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30884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sort_values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set_value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로 객체를 변경함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가 변경되지 않으므로 변경이 필요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Sort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sort_values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88192" y="3304463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print(obj7)</a:t>
            </a:r>
          </a:p>
          <a:p>
            <a:r>
              <a:rPr lang="en-US" altLang="ko-KR" sz="1200" dirty="0"/>
              <a:t>print(obj7.sort_values(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print(obj7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print(obj7.reindex([0,2,3,1]))</a:t>
            </a:r>
          </a:p>
          <a:p>
            <a:r>
              <a:rPr lang="en-US" altLang="ko-KR" sz="1200" dirty="0"/>
              <a:t>obj7.index = [0,1,2,3]</a:t>
            </a:r>
          </a:p>
          <a:p>
            <a:r>
              <a:rPr lang="en-US" altLang="ko-KR" sz="1200" dirty="0"/>
              <a:t>print(obj7)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04463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</a:t>
            </a:r>
            <a:r>
              <a:rPr lang="it-IT" altLang="ko-KR" sz="1000" dirty="0" smtClean="0"/>
              <a:t>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3    999</a:t>
            </a:r>
          </a:p>
          <a:p>
            <a:r>
              <a:rPr lang="it-IT" altLang="ko-KR" sz="1000" dirty="0"/>
              <a:t>dtype: int64</a:t>
            </a:r>
          </a:p>
          <a:p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08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5555" y="423533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5555" y="497157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7914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ndex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25555" y="570781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278300" y="444125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13820" y="444948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3820" y="513086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0348" y="584238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20888"/>
            <a:ext cx="8064896" cy="7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pandas.Series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data,index,dtypes,name,copy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3316" y="365137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data: </a:t>
            </a:r>
            <a:r>
              <a:rPr lang="ko-KR" altLang="en-US" dirty="0" smtClean="0"/>
              <a:t>실제 데이터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index : </a:t>
            </a:r>
            <a:r>
              <a:rPr lang="ko-KR" altLang="en-US" dirty="0" smtClean="0"/>
              <a:t>데이터를 접근할 정보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데이터들의 타입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name : 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871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351319" y="4441256"/>
            <a:ext cx="360040" cy="1812690"/>
          </a:xfrm>
          <a:prstGeom prst="rightBrace">
            <a:avLst>
              <a:gd name="adj1" fmla="val 394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1359" y="5269366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전체를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값으로 전환해서 계산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 + 1)</a:t>
            </a:r>
          </a:p>
          <a:p>
            <a:r>
              <a:rPr lang="en-US" altLang="ko-KR" sz="1200" dirty="0"/>
              <a:t>print(s2 - 1)</a:t>
            </a:r>
          </a:p>
          <a:p>
            <a:r>
              <a:rPr lang="en-US" altLang="ko-KR" sz="1200" dirty="0"/>
              <a:t>print(s2 * 3)</a:t>
            </a:r>
          </a:p>
          <a:p>
            <a:r>
              <a:rPr lang="en-US" altLang="ko-KR" sz="1200" dirty="0"/>
              <a:t>print(s2 / 2)</a:t>
            </a:r>
          </a:p>
          <a:p>
            <a:r>
              <a:rPr lang="en-US" altLang="ko-KR" sz="1200" dirty="0"/>
              <a:t>print(s2 // 2)</a:t>
            </a:r>
          </a:p>
          <a:p>
            <a:r>
              <a:rPr lang="en-US" altLang="ko-KR" sz="1200" dirty="0"/>
              <a:t>print(s2 % 2)))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3</a:t>
            </a:r>
          </a:p>
          <a:p>
            <a:r>
              <a:rPr lang="en-US" altLang="ko-KR" sz="900" dirty="0"/>
              <a:t>c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3</a:t>
            </a:r>
          </a:p>
          <a:p>
            <a:r>
              <a:rPr lang="en-US" altLang="ko-KR" sz="900" dirty="0"/>
              <a:t>b    6</a:t>
            </a:r>
          </a:p>
          <a:p>
            <a:r>
              <a:rPr lang="en-US" altLang="ko-KR" sz="900" dirty="0"/>
              <a:t>c    9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0.5</a:t>
            </a:r>
          </a:p>
          <a:p>
            <a:r>
              <a:rPr lang="en-US" altLang="ko-KR" sz="900" dirty="0"/>
              <a:t>b    1.0</a:t>
            </a:r>
          </a:p>
          <a:p>
            <a:r>
              <a:rPr lang="en-US" altLang="ko-KR" sz="900" dirty="0"/>
              <a:t>c    1.5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1</a:t>
            </a:r>
          </a:p>
          <a:p>
            <a:r>
              <a:rPr lang="en-US" altLang="ko-KR" sz="900" dirty="0"/>
              <a:t>b    0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992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는 크기에 맞춰 계산 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매칭되지 않을 경우는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 + s2)</a:t>
            </a:r>
          </a:p>
          <a:p>
            <a:r>
              <a:rPr lang="en-US" altLang="ko-KR" sz="1200" dirty="0"/>
              <a:t>print(s2 + s2[0:2])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4</a:t>
            </a:r>
          </a:p>
          <a:p>
            <a:r>
              <a:rPr lang="en-US" altLang="ko-KR" sz="900" dirty="0"/>
              <a:t>c    6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 2</a:t>
            </a:r>
          </a:p>
          <a:p>
            <a:r>
              <a:rPr lang="en-US" altLang="ko-KR" sz="900" dirty="0"/>
              <a:t>b     4</a:t>
            </a:r>
          </a:p>
          <a:p>
            <a:r>
              <a:rPr lang="en-US" altLang="ko-KR" sz="900" dirty="0"/>
              <a:t>c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1846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간 산술연산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산술연산</a:t>
            </a:r>
            <a:r>
              <a:rPr lang="en-US" altLang="ko-KR" dirty="0" smtClean="0"/>
              <a:t>(+,-,*,/,//,%)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print(obj2+obj3)</a:t>
            </a:r>
          </a:p>
          <a:p>
            <a:r>
              <a:rPr lang="en-US" altLang="ko-KR" sz="1200" dirty="0"/>
              <a:t>print(obj2-obj3)</a:t>
            </a:r>
          </a:p>
          <a:p>
            <a:r>
              <a:rPr lang="en-US" altLang="ko-KR" sz="1200" dirty="0"/>
              <a:t>print(obj2*obj3)</a:t>
            </a:r>
          </a:p>
          <a:p>
            <a:r>
              <a:rPr lang="en-US" altLang="ko-KR" sz="1200" dirty="0"/>
              <a:t>print(obj2/obj3)</a:t>
            </a:r>
          </a:p>
          <a:p>
            <a:r>
              <a:rPr lang="en-US" altLang="ko-KR" sz="1200" dirty="0"/>
              <a:t>print(obj2//obj3)</a:t>
            </a:r>
          </a:p>
          <a:p>
            <a:r>
              <a:rPr lang="en-US" altLang="ko-KR" sz="1200" dirty="0"/>
              <a:t>print(obj2%obj3)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0     6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2    10</a:t>
            </a:r>
          </a:p>
          <a:p>
            <a:r>
              <a:rPr lang="en-US" altLang="ko-KR" sz="800" dirty="0"/>
              <a:t>3    12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-4</a:t>
            </a:r>
          </a:p>
          <a:p>
            <a:r>
              <a:rPr lang="en-US" altLang="ko-KR" sz="800" dirty="0"/>
              <a:t>1   -4</a:t>
            </a:r>
          </a:p>
          <a:p>
            <a:r>
              <a:rPr lang="en-US" altLang="ko-KR" sz="800" dirty="0"/>
              <a:t>2   -4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0     5</a:t>
            </a:r>
          </a:p>
          <a:p>
            <a:r>
              <a:rPr lang="en-US" altLang="ko-KR" sz="800" dirty="0"/>
              <a:t>1    12</a:t>
            </a:r>
          </a:p>
          <a:p>
            <a:r>
              <a:rPr lang="en-US" altLang="ko-KR" sz="800" dirty="0"/>
              <a:t>2    21</a:t>
            </a:r>
          </a:p>
          <a:p>
            <a:r>
              <a:rPr lang="en-US" altLang="ko-KR" sz="800" dirty="0"/>
              <a:t>3    32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448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절대값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값들이 음수일 경우 절대값</a:t>
            </a:r>
            <a:r>
              <a:rPr lang="en-US" altLang="ko-KR" dirty="0" smtClean="0"/>
              <a:t>(abs)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* -1</a:t>
            </a:r>
          </a:p>
          <a:p>
            <a:r>
              <a:rPr lang="en-US" altLang="ko-KR" sz="1200" dirty="0"/>
              <a:t>print(obj5)</a:t>
            </a:r>
          </a:p>
          <a:p>
            <a:r>
              <a:rPr lang="en-US" altLang="ko-KR" sz="1200" dirty="0"/>
              <a:t>print(obj5.abs())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715327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-1</a:t>
            </a:r>
          </a:p>
          <a:p>
            <a:r>
              <a:rPr lang="en-US" altLang="ko-KR" sz="800" dirty="0"/>
              <a:t>1   -2</a:t>
            </a:r>
          </a:p>
          <a:p>
            <a:r>
              <a:rPr lang="en-US" altLang="ko-KR" sz="800" dirty="0"/>
              <a:t>2   -3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3105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add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add/</a:t>
            </a:r>
            <a:r>
              <a:rPr lang="en-US" altLang="ko-KR" dirty="0" err="1" smtClean="0"/>
              <a:t>radd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(obj1)</a:t>
            </a:r>
          </a:p>
          <a:p>
            <a:r>
              <a:rPr lang="en-US" altLang="ko-KR" sz="1200" dirty="0"/>
              <a:t>print("add",obj3)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obj.radd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(obj2))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('add',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radd</a:t>
            </a:r>
            <a:r>
              <a:rPr lang="en-US" altLang="ko-KR" sz="900" dirty="0"/>
              <a:t>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0     6.0</a:t>
            </a:r>
          </a:p>
          <a:p>
            <a:r>
              <a:rPr lang="en-US" altLang="ko-KR" sz="900" dirty="0"/>
              <a:t>1     8.0</a:t>
            </a:r>
          </a:p>
          <a:p>
            <a:r>
              <a:rPr lang="en-US" altLang="ko-KR" sz="900" dirty="0"/>
              <a:t>2    10.0</a:t>
            </a:r>
          </a:p>
          <a:p>
            <a:r>
              <a:rPr lang="en-US" altLang="ko-KR" sz="900" dirty="0"/>
              <a:t>3    12.0</a:t>
            </a:r>
          </a:p>
          <a:p>
            <a:r>
              <a:rPr lang="en-US" altLang="ko-KR" sz="900" dirty="0"/>
              <a:t>4  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153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sub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sub/</a:t>
            </a:r>
            <a:r>
              <a:rPr lang="en-US" altLang="ko-KR" dirty="0" err="1" smtClean="0"/>
              <a:t>rsub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print("sub",</a:t>
            </a:r>
            <a:r>
              <a:rPr lang="en-US" altLang="ko-KR" sz="1200" dirty="0" err="1"/>
              <a:t>obj.sub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obj.rsub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('sub', 0   -4</a:t>
            </a:r>
          </a:p>
          <a:p>
            <a:r>
              <a:rPr lang="en-US" altLang="ko-KR" sz="900" dirty="0"/>
              <a:t>1   -4</a:t>
            </a:r>
          </a:p>
          <a:p>
            <a:r>
              <a:rPr lang="en-US" altLang="ko-KR" sz="900" dirty="0"/>
              <a:t>2   -4</a:t>
            </a:r>
          </a:p>
          <a:p>
            <a:r>
              <a:rPr lang="en-US" altLang="ko-KR" sz="900" dirty="0"/>
              <a:t>3   -4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rsub</a:t>
            </a:r>
            <a:r>
              <a:rPr lang="en-US" altLang="ko-KR" sz="900" dirty="0"/>
              <a:t>', 0    4</a:t>
            </a:r>
          </a:p>
          <a:p>
            <a:r>
              <a:rPr lang="en-US" altLang="ko-KR" sz="900" dirty="0"/>
              <a:t>1    4</a:t>
            </a:r>
          </a:p>
          <a:p>
            <a:r>
              <a:rPr lang="en-US" altLang="ko-KR" sz="900" dirty="0"/>
              <a:t>2    4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327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rmul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obj.mul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obj.rmul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8845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div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div/</a:t>
            </a:r>
            <a:r>
              <a:rPr lang="en-US" altLang="ko-KR" dirty="0" err="1" smtClean="0"/>
              <a:t>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truediv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rtruediv</a:t>
            </a:r>
            <a:r>
              <a:rPr lang="en-US" altLang="ko-KR" dirty="0" smtClean="0"/>
              <a:t>/divide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print("div",</a:t>
            </a:r>
            <a:r>
              <a:rPr lang="en-US" altLang="ko-KR" sz="1200" dirty="0" err="1"/>
              <a:t>obj.div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obj.floordiv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obj.rfloordiv</a:t>
            </a:r>
            <a:r>
              <a:rPr lang="en-US" altLang="ko-KR" sz="1200" dirty="0"/>
              <a:t>(obj1))</a:t>
            </a:r>
            <a:endParaRPr lang="en-US" altLang="ko-KR" sz="1200" dirty="0" smtClean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print("divide",</a:t>
            </a:r>
            <a:r>
              <a:rPr lang="en-US" altLang="ko-KR" sz="1200" dirty="0" err="1"/>
              <a:t>obj.divide</a:t>
            </a:r>
            <a:r>
              <a:rPr lang="en-US" altLang="ko-KR" sz="1200" dirty="0"/>
              <a:t>(obj2,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1736" y="2575057"/>
            <a:ext cx="35283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('div',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floordiv</a:t>
            </a:r>
            <a:r>
              <a:rPr lang="en-US" altLang="ko-KR" sz="800" dirty="0"/>
              <a:t>', 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rfloordiv</a:t>
            </a:r>
            <a:r>
              <a:rPr lang="en-US" altLang="ko-KR" sz="800" dirty="0"/>
              <a:t>', 0    5</a:t>
            </a:r>
          </a:p>
          <a:p>
            <a:r>
              <a:rPr lang="en-US" altLang="ko-KR" sz="800" dirty="0"/>
              <a:t>1    3</a:t>
            </a:r>
          </a:p>
          <a:p>
            <a:r>
              <a:rPr lang="en-US" altLang="ko-KR" sz="800" dirty="0"/>
              <a:t>2    2</a:t>
            </a:r>
          </a:p>
          <a:p>
            <a:r>
              <a:rPr lang="en-US" altLang="ko-KR" sz="800" dirty="0"/>
              <a:t>3    2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truediv</a:t>
            </a:r>
            <a:r>
              <a:rPr lang="en-US" altLang="ko-KR" sz="800" dirty="0"/>
              <a:t>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endParaRPr lang="en-US" altLang="ko-KR" sz="800" dirty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rtruediv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 err="1" smtClean="0"/>
              <a:t>dtype</a:t>
            </a:r>
            <a:r>
              <a:rPr lang="en-US" altLang="ko-KR" sz="800" dirty="0"/>
              <a:t>: float64)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577492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en-US" altLang="ko-KR" sz="800" dirty="0"/>
              <a:t>'divide',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/>
              <a:t>4    0.000000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</p:txBody>
      </p:sp>
    </p:spTree>
    <p:extLst>
      <p:ext uri="{BB962C8B-B14F-4D97-AF65-F5344CB8AC3E}">
        <p14:creationId xmlns:p14="http://schemas.microsoft.com/office/powerpoint/2010/main" val="13923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59632" y="2708921"/>
            <a:ext cx="676875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(data=[1,2,3,4],index=['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'],name="something")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print(obj.name)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5172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r>
              <a:rPr lang="en-US" altLang="ko-KR" sz="1200" dirty="0"/>
              <a:t>[1 2 3 4]</a:t>
            </a:r>
          </a:p>
          <a:p>
            <a:r>
              <a:rPr lang="en-US" altLang="ko-KR" sz="1200" dirty="0"/>
              <a:t>something</a:t>
            </a:r>
          </a:p>
          <a:p>
            <a:r>
              <a:rPr lang="en-US" altLang="ko-KR" sz="12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0870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mod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mod/</a:t>
            </a:r>
            <a:r>
              <a:rPr lang="en-US" altLang="ko-KR" dirty="0" err="1" smtClean="0"/>
              <a:t>rmod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mod",obj.mod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22108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('mod', 0    1</a:t>
            </a:r>
          </a:p>
          <a:p>
            <a:r>
              <a:rPr lang="en-US" altLang="ko-KR" sz="900" dirty="0"/>
              <a:t>1    2</a:t>
            </a:r>
          </a:p>
          <a:p>
            <a:r>
              <a:rPr lang="en-US" altLang="ko-KR" sz="900" dirty="0"/>
              <a:t>2    3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rmod</a:t>
            </a:r>
            <a:r>
              <a:rPr lang="en-US" altLang="ko-KR" sz="900" dirty="0"/>
              <a:t>', 0    0</a:t>
            </a:r>
          </a:p>
          <a:p>
            <a:r>
              <a:rPr lang="en-US" altLang="ko-KR" sz="900" dirty="0"/>
              <a:t>1    0</a:t>
            </a:r>
          </a:p>
          <a:p>
            <a:r>
              <a:rPr lang="en-US" altLang="ko-KR" sz="900" dirty="0"/>
              <a:t>2    1</a:t>
            </a:r>
          </a:p>
          <a:p>
            <a:r>
              <a:rPr lang="en-US" altLang="ko-KR" sz="900" dirty="0"/>
              <a:t>3    0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42547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생성시 값이 없을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8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원소가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처리시 결과가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처리됨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add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있을 경우 </a:t>
            </a:r>
            <a:r>
              <a:rPr lang="en-US" altLang="ko-KR" dirty="0" err="1" smtClean="0"/>
              <a:t>fill_value</a:t>
            </a:r>
            <a:r>
              <a:rPr lang="en-US" altLang="ko-KR" dirty="0"/>
              <a:t> </a:t>
            </a:r>
            <a:r>
              <a:rPr lang="ko-KR" altLang="en-US" dirty="0" smtClean="0"/>
              <a:t>인자에 초기값을 부여해야 함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 smtClean="0"/>
              <a:t>obj4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print(obj4)</a:t>
            </a:r>
          </a:p>
          <a:p>
            <a:r>
              <a:rPr lang="en-US" altLang="ko-KR" sz="1200" dirty="0"/>
              <a:t>print(obj2.add(obj4,fill_value=0))</a:t>
            </a:r>
          </a:p>
          <a:p>
            <a:r>
              <a:rPr lang="en-US" altLang="ko-KR" sz="1200" dirty="0"/>
              <a:t>obj2.astype(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=np.int64)</a:t>
            </a:r>
          </a:p>
          <a:p>
            <a:r>
              <a:rPr lang="en-US" altLang="ko-KR" sz="1200" dirty="0"/>
              <a:t>print(obj2)</a:t>
            </a:r>
          </a:p>
          <a:p>
            <a:r>
              <a:rPr lang="en-US" altLang="ko-KR" sz="1200" dirty="0"/>
              <a:t>print(obj2.add(obj4))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8754" y="3645024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0    1.0</a:t>
            </a:r>
          </a:p>
          <a:p>
            <a:r>
              <a:rPr lang="en-US" altLang="ko-KR" sz="800" dirty="0"/>
              <a:t>1    2.0</a:t>
            </a:r>
          </a:p>
          <a:p>
            <a:r>
              <a:rPr lang="en-US" altLang="ko-KR" sz="800" dirty="0"/>
              <a:t>2    3.0</a:t>
            </a:r>
          </a:p>
          <a:p>
            <a:r>
              <a:rPr lang="en-US" altLang="ko-KR" sz="800" dirty="0"/>
              <a:t>3    4.0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들을 연결</a:t>
            </a:r>
            <a:r>
              <a:rPr lang="en-US" altLang="ko-KR" dirty="0" smtClean="0"/>
              <a:t>:append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들을 연결하기 위해 </a:t>
            </a:r>
            <a:r>
              <a:rPr lang="en-US" altLang="ko-KR" dirty="0" smtClean="0"/>
              <a:t>append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Verify_integrity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줄 경우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중복 시 오류</a:t>
            </a:r>
            <a:r>
              <a:rPr lang="en-US" altLang="ko-KR" dirty="0" smtClean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: Indexes have overlapping </a:t>
            </a:r>
            <a:r>
              <a:rPr lang="en-US" altLang="ko-KR" dirty="0" smtClean="0"/>
              <a:t>values:)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data.append</a:t>
            </a:r>
            <a:r>
              <a:rPr lang="en-US" altLang="ko-KR" sz="1200" dirty="0" smtClean="0"/>
              <a:t>(obj4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([5,6,7,8],index=[5,6,7,8])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data.append</a:t>
            </a:r>
            <a:r>
              <a:rPr lang="en-US" altLang="ko-KR" sz="1200" dirty="0"/>
              <a:t>(obj5,verify_integrity=True))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84593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1     0.5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3       1</a:t>
            </a:r>
          </a:p>
          <a:p>
            <a:r>
              <a:rPr lang="en-US" altLang="ko-KR" sz="800" dirty="0"/>
              <a:t>0      </a:t>
            </a:r>
            <a:r>
              <a:rPr lang="en-US" altLang="ko-KR" sz="800" dirty="0" err="1"/>
              <a:t>na</a:t>
            </a:r>
            <a:endParaRPr lang="en-US" altLang="ko-KR" sz="800" dirty="0"/>
          </a:p>
          <a:p>
            <a:r>
              <a:rPr lang="en-US" altLang="ko-KR" sz="800" dirty="0"/>
              <a:t>1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object</a:t>
            </a:r>
          </a:p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1    0.50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3    1.00</a:t>
            </a:r>
          </a:p>
          <a:p>
            <a:r>
              <a:rPr lang="en-US" altLang="ko-KR" sz="800" dirty="0"/>
              <a:t>5    5.00</a:t>
            </a:r>
          </a:p>
          <a:p>
            <a:r>
              <a:rPr lang="en-US" altLang="ko-KR" sz="800" dirty="0"/>
              <a:t>6    6.00</a:t>
            </a:r>
          </a:p>
          <a:p>
            <a:r>
              <a:rPr lang="en-US" altLang="ko-KR" sz="800" dirty="0"/>
              <a:t>7    7.00</a:t>
            </a:r>
          </a:p>
          <a:p>
            <a:r>
              <a:rPr lang="en-US" altLang="ko-KR" sz="800" dirty="0"/>
              <a:t>8    8.00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81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3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갯수</a:t>
            </a:r>
            <a:r>
              <a:rPr lang="en-US" altLang="ko-KR" dirty="0" smtClean="0"/>
              <a:t>:count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메소드를 이용해서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</a:t>
            </a:r>
            <a:r>
              <a:rPr lang="ko-KR" altLang="en-US" dirty="0"/>
              <a:t>닌</a:t>
            </a:r>
            <a:r>
              <a:rPr lang="ko-KR" altLang="en-US" dirty="0" smtClean="0"/>
              <a:t> 갯수를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obj.count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print(obj4.count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30120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</a:t>
            </a:r>
          </a:p>
          <a:p>
            <a:r>
              <a:rPr lang="en-US" altLang="ko-KR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5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: value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value_counts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/>
              <a:t> </a:t>
            </a:r>
            <a:r>
              <a:rPr lang="ko-KR" altLang="en-US" dirty="0" smtClean="0"/>
              <a:t>사용해서 원소들이 구성을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4504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6    10</a:t>
            </a:r>
          </a:p>
          <a:p>
            <a:r>
              <a:rPr lang="en-US" altLang="ko-KR" sz="800" dirty="0"/>
              <a:t>1     9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5     6</a:t>
            </a:r>
          </a:p>
          <a:p>
            <a:r>
              <a:rPr lang="en-US" altLang="ko-KR" sz="800" dirty="0"/>
              <a:t>4     5</a:t>
            </a:r>
          </a:p>
          <a:p>
            <a:r>
              <a:rPr lang="en-US" altLang="ko-KR" sz="800" dirty="0"/>
              <a:t>3     2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7588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: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내의 최고 발생한 것을 확인하는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sv.mode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29309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3    14</a:t>
            </a:r>
          </a:p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1     6</a:t>
            </a:r>
          </a:p>
          <a:p>
            <a:r>
              <a:rPr lang="en-US" altLang="ko-KR" sz="800" dirty="0"/>
              <a:t>6     5</a:t>
            </a:r>
          </a:p>
          <a:p>
            <a:r>
              <a:rPr lang="en-US" altLang="ko-KR" sz="800" dirty="0"/>
              <a:t>4     4</a:t>
            </a:r>
          </a:p>
          <a:p>
            <a:r>
              <a:rPr lang="en-US" altLang="ko-KR" sz="800" dirty="0"/>
              <a:t>5     3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28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Key/</a:t>
            </a:r>
            <a:r>
              <a:rPr lang="en-US" altLang="ko-KR" dirty="0" err="1" smtClean="0"/>
              <a:t>iteritems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속성으로 원소들의 값을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data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data.keys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data.iteritems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),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15719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RangeIndex</a:t>
            </a:r>
            <a:r>
              <a:rPr lang="en-US" altLang="ko-KR" sz="800" dirty="0"/>
              <a:t>(start=0, stop=4, step=1)</a:t>
            </a:r>
          </a:p>
          <a:p>
            <a:r>
              <a:rPr lang="en-US" altLang="ko-KR" sz="800" dirty="0"/>
              <a:t>[ 0.25  0.5   0.75  1.  ]</a:t>
            </a:r>
          </a:p>
          <a:p>
            <a:r>
              <a:rPr lang="en-US" altLang="ko-KR" sz="800" dirty="0"/>
              <a:t>(0, 0.25) (1, 0.5) (2, 0.75) (3, 1.0)</a:t>
            </a:r>
          </a:p>
        </p:txBody>
      </p:sp>
    </p:spTree>
    <p:extLst>
      <p:ext uri="{BB962C8B-B14F-4D97-AF65-F5344CB8AC3E}">
        <p14:creationId xmlns:p14="http://schemas.microsoft.com/office/powerpoint/2010/main" val="4633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98008"/>
              </p:ext>
            </p:extLst>
          </p:nvPr>
        </p:nvGraphicFramePr>
        <p:xfrm>
          <a:off x="1043608" y="3146899"/>
          <a:ext cx="7056784" cy="2370332"/>
        </p:xfrm>
        <a:graphic>
          <a:graphicData uri="http://schemas.openxmlformats.org/drawingml/2006/table">
            <a:tbl>
              <a:tblPr/>
              <a:tblGrid>
                <a:gridCol w="2055609"/>
                <a:gridCol w="5001175"/>
              </a:tblGrid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Indexers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s.loc</a:t>
                      </a:r>
                      <a:r>
                        <a:rPr lang="en-US" dirty="0">
                          <a:effectLst/>
                        </a:rPr>
                        <a:t>[indexer]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DataFrame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df.loc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row_indexer,column_indexer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item_indexer,major_indexer,minor_indexer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()/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(data))</a:t>
            </a:r>
          </a:p>
          <a:p>
            <a:r>
              <a:rPr lang="en-US" altLang="ko-KR" sz="1200" dirty="0"/>
              <a:t>print(" average ",</a:t>
            </a:r>
            <a:r>
              <a:rPr lang="en-US" altLang="ko-KR" sz="1200" dirty="0" err="1"/>
              <a:t>data.mean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median ",</a:t>
            </a:r>
            <a:r>
              <a:rPr lang="en-US" altLang="ko-KR" sz="1200" dirty="0" err="1"/>
              <a:t>data.median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standard deviation ",</a:t>
            </a:r>
            <a:r>
              <a:rPr lang="en-US" altLang="ko-KR" sz="1200" dirty="0" err="1"/>
              <a:t>data.std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     ",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(2.5, 0.625)</a:t>
            </a:r>
          </a:p>
          <a:p>
            <a:r>
              <a:rPr lang="en-US" altLang="ko-KR" sz="800" dirty="0"/>
              <a:t>(' average ', 0.625)</a:t>
            </a:r>
          </a:p>
          <a:p>
            <a:r>
              <a:rPr lang="en-US" altLang="ko-KR" sz="800" dirty="0"/>
              <a:t>(' median ', 0.625)</a:t>
            </a:r>
          </a:p>
          <a:p>
            <a:r>
              <a:rPr lang="en-US" altLang="ko-KR" sz="800" dirty="0"/>
              <a:t>('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', 0.10416666666666667)</a:t>
            </a:r>
          </a:p>
          <a:p>
            <a:r>
              <a:rPr lang="en-US" altLang="ko-KR" sz="800" dirty="0"/>
              <a:t>(' standard deviation ', 0.3227486121839514)</a:t>
            </a:r>
          </a:p>
          <a:p>
            <a:r>
              <a:rPr lang="en-US" altLang="ko-KR" sz="800" dirty="0"/>
              <a:t>('      ', 0.3227486121839514)</a:t>
            </a:r>
          </a:p>
        </p:txBody>
      </p:sp>
    </p:spTree>
    <p:extLst>
      <p:ext uri="{BB962C8B-B14F-4D97-AF65-F5344CB8AC3E}">
        <p14:creationId xmlns:p14="http://schemas.microsoft.com/office/powerpoint/2010/main" val="3622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describe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숫자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등을 한번에 구하기</a:t>
            </a:r>
            <a:r>
              <a:rPr lang="en-US" altLang="ko-KR" dirty="0" smtClean="0"/>
              <a:t>(describe)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series.describe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series.describe</a:t>
            </a:r>
            <a:r>
              <a:rPr lang="en-US" altLang="ko-KR" sz="1200" dirty="0" smtClean="0"/>
              <a:t>(percentiles</a:t>
            </a:r>
            <a:r>
              <a:rPr lang="en-US" altLang="ko-KR" sz="1200" dirty="0"/>
              <a:t>=[.05, .25, .75, .95</a:t>
            </a:r>
            <a:r>
              <a:rPr lang="en-US" altLang="ko-KR" sz="1200" dirty="0" smtClean="0"/>
              <a:t>]))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38669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count    </a:t>
            </a:r>
            <a:r>
              <a:rPr lang="en-US" altLang="ko-KR" sz="800" dirty="0"/>
              <a:t>20.000000</a:t>
            </a:r>
          </a:p>
          <a:p>
            <a:r>
              <a:rPr lang="en-US" altLang="ko-KR" sz="800" dirty="0"/>
              <a:t>mean      2.497204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2.686809</a:t>
            </a:r>
          </a:p>
          <a:p>
            <a:r>
              <a:rPr lang="en-US" altLang="ko-KR" sz="800" dirty="0"/>
              <a:t>min      -1.437236</a:t>
            </a:r>
          </a:p>
          <a:p>
            <a:r>
              <a:rPr lang="en-US" altLang="ko-KR" sz="800" dirty="0"/>
              <a:t>25%      -0.091405</a:t>
            </a:r>
          </a:p>
          <a:p>
            <a:r>
              <a:rPr lang="en-US" altLang="ko-KR" sz="800" dirty="0"/>
              <a:t>50%       3.664195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</a:p>
          <a:p>
            <a:r>
              <a:rPr lang="en-US" altLang="ko-KR" sz="800" dirty="0"/>
              <a:t>count    20.000000</a:t>
            </a:r>
          </a:p>
          <a:p>
            <a:r>
              <a:rPr lang="en-US" altLang="ko-KR" sz="800" dirty="0"/>
              <a:t>mean      2.748251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2.410239</a:t>
            </a:r>
          </a:p>
          <a:p>
            <a:r>
              <a:rPr lang="en-US" altLang="ko-KR" sz="800" dirty="0"/>
              <a:t>min      -0.626104</a:t>
            </a:r>
          </a:p>
          <a:p>
            <a:r>
              <a:rPr lang="en-US" altLang="ko-KR" sz="800" dirty="0"/>
              <a:t>5%       -0.499558</a:t>
            </a:r>
          </a:p>
          <a:p>
            <a:r>
              <a:rPr lang="en-US" altLang="ko-KR" sz="800" dirty="0"/>
              <a:t>25%       0.159144</a:t>
            </a:r>
          </a:p>
          <a:p>
            <a:r>
              <a:rPr lang="en-US" altLang="ko-KR" sz="800" dirty="0"/>
              <a:t>50%       3.585367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95%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204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문자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문자들에 대한 구성에 대해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647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동일한 숫자 원소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인스턴스내의</a:t>
            </a:r>
            <a:r>
              <a:rPr lang="ko-KR" altLang="en-US" dirty="0" smtClean="0"/>
              <a:t> 동일한 숫자 원소가 </a:t>
            </a:r>
            <a:r>
              <a:rPr lang="ko-KR" altLang="en-US" dirty="0" err="1" smtClean="0"/>
              <a:t>몇개인지를</a:t>
            </a:r>
            <a:r>
              <a:rPr lang="ko-KR" altLang="en-US" dirty="0" smtClean="0"/>
              <a:t> 확인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nunique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r>
              <a:rPr lang="en-US" altLang="ko-KR" sz="1200" dirty="0"/>
              <a:t>print(series)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series.nunique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3411860"/>
            <a:ext cx="352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800" dirty="0"/>
              <a:t>0     -0.378757</a:t>
            </a:r>
          </a:p>
          <a:p>
            <a:pPr marL="228600" indent="-228600">
              <a:buAutoNum type="arabicPlain"/>
            </a:pPr>
            <a:r>
              <a:rPr lang="fi-FI" altLang="ko-KR" sz="800" dirty="0" smtClean="0"/>
              <a:t>-0.295574</a:t>
            </a:r>
          </a:p>
          <a:p>
            <a:r>
              <a:rPr lang="fi-FI" altLang="ko-KR" sz="800" dirty="0" smtClean="0"/>
              <a:t>....</a:t>
            </a:r>
            <a:endParaRPr lang="fi-FI" altLang="ko-KR" sz="800" dirty="0"/>
          </a:p>
          <a:p>
            <a:r>
              <a:rPr lang="fi-FI" altLang="ko-KR" sz="800" dirty="0" smtClean="0"/>
              <a:t>10     </a:t>
            </a:r>
            <a:r>
              <a:rPr lang="fi-FI" altLang="ko-KR" sz="800" dirty="0"/>
              <a:t>5.000000</a:t>
            </a:r>
          </a:p>
          <a:p>
            <a:r>
              <a:rPr lang="fi-FI" altLang="ko-KR" sz="800" dirty="0"/>
              <a:t>11     5.000000</a:t>
            </a:r>
          </a:p>
          <a:p>
            <a:r>
              <a:rPr lang="fi-FI" altLang="ko-KR" sz="800" dirty="0"/>
              <a:t>12     5.000000</a:t>
            </a:r>
          </a:p>
          <a:p>
            <a:r>
              <a:rPr lang="fi-FI" altLang="ko-KR" sz="800" dirty="0"/>
              <a:t>13     5.000000</a:t>
            </a:r>
          </a:p>
          <a:p>
            <a:r>
              <a:rPr lang="fi-FI" altLang="ko-KR" sz="800" dirty="0"/>
              <a:t>14     5.000000</a:t>
            </a:r>
          </a:p>
          <a:p>
            <a:r>
              <a:rPr lang="fi-FI" altLang="ko-KR" sz="800" dirty="0"/>
              <a:t>15     5.000000</a:t>
            </a:r>
          </a:p>
          <a:p>
            <a:r>
              <a:rPr lang="fi-FI" altLang="ko-KR" sz="800" dirty="0"/>
              <a:t>16     5.000000</a:t>
            </a:r>
          </a:p>
          <a:p>
            <a:r>
              <a:rPr lang="fi-FI" altLang="ko-KR" sz="800" dirty="0"/>
              <a:t>17     5.000000</a:t>
            </a:r>
          </a:p>
          <a:p>
            <a:r>
              <a:rPr lang="fi-FI" altLang="ko-KR" sz="800" dirty="0"/>
              <a:t>18     5.000000</a:t>
            </a:r>
          </a:p>
          <a:p>
            <a:r>
              <a:rPr lang="fi-FI" altLang="ko-KR" sz="800" dirty="0"/>
              <a:t>19     5.000000</a:t>
            </a:r>
          </a:p>
          <a:p>
            <a:r>
              <a:rPr lang="fi-FI" altLang="ko-KR" sz="800" dirty="0"/>
              <a:t>20          NaN</a:t>
            </a:r>
          </a:p>
          <a:p>
            <a:r>
              <a:rPr lang="fi-FI" altLang="ko-KR" sz="800" dirty="0"/>
              <a:t>21          NaN</a:t>
            </a:r>
          </a:p>
          <a:p>
            <a:r>
              <a:rPr lang="fi-FI" altLang="ko-KR" sz="800" dirty="0"/>
              <a:t>22          NaN</a:t>
            </a:r>
          </a:p>
          <a:p>
            <a:r>
              <a:rPr lang="fi-FI" altLang="ko-KR" sz="800" dirty="0"/>
              <a:t>23          NaN</a:t>
            </a:r>
          </a:p>
          <a:p>
            <a:r>
              <a:rPr lang="fi-FI" altLang="ko-KR" sz="800" dirty="0" smtClean="0"/>
              <a:t>...   </a:t>
            </a:r>
            <a:endParaRPr lang="fi-FI" altLang="ko-KR" sz="800" dirty="0"/>
          </a:p>
          <a:p>
            <a:r>
              <a:rPr lang="fi-FI" altLang="ko-KR" sz="800" dirty="0" smtClean="0"/>
              <a:t>497         </a:t>
            </a:r>
            <a:r>
              <a:rPr lang="fi-FI" altLang="ko-KR" sz="800" dirty="0"/>
              <a:t>NaN</a:t>
            </a:r>
          </a:p>
          <a:p>
            <a:r>
              <a:rPr lang="fi-FI" altLang="ko-KR" sz="800" dirty="0"/>
              <a:t>498         NaN</a:t>
            </a:r>
          </a:p>
          <a:p>
            <a:r>
              <a:rPr lang="fi-FI" altLang="ko-KR" sz="800" dirty="0"/>
              <a:t>499         NaN</a:t>
            </a:r>
          </a:p>
          <a:p>
            <a:r>
              <a:rPr lang="fi-FI" altLang="ko-KR" sz="800" dirty="0"/>
              <a:t>dtype: float64</a:t>
            </a:r>
          </a:p>
          <a:p>
            <a:r>
              <a:rPr lang="fi-FI" altLang="ko-KR" sz="800" dirty="0" smtClean="0"/>
              <a:t>11</a:t>
            </a:r>
            <a:endParaRPr lang="fi-FI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820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</a:t>
            </a:r>
            <a:r>
              <a:rPr lang="ko-KR" altLang="en-US" dirty="0"/>
              <a:t> 동일한 </a:t>
            </a:r>
            <a:r>
              <a:rPr lang="ko-KR" altLang="en-US" dirty="0" smtClean="0"/>
              <a:t>문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원소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 원소에 대해 대표적인 원소들을 확인</a:t>
            </a:r>
            <a:r>
              <a:rPr lang="en-US" altLang="ko-KR" dirty="0" smtClean="0"/>
              <a:t>(unique)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537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in/max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min/max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([1,2,3,4])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obj.min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obj.max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</a:t>
            </a:r>
          </a:p>
          <a:p>
            <a:r>
              <a:rPr lang="en-US" altLang="ko-KR" sz="1000" dirty="0" smtClean="0"/>
              <a:t>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59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[ ]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2209"/>
              </p:ext>
            </p:extLst>
          </p:nvPr>
        </p:nvGraphicFramePr>
        <p:xfrm>
          <a:off x="827584" y="2793717"/>
          <a:ext cx="7631634" cy="2939539"/>
        </p:xfrm>
        <a:graphic>
          <a:graphicData uri="http://schemas.openxmlformats.org/drawingml/2006/table">
            <a:tbl>
              <a:tblPr/>
              <a:tblGrid>
                <a:gridCol w="1943001"/>
                <a:gridCol w="2304256"/>
                <a:gridCol w="3384377"/>
              </a:tblGrid>
              <a:tr h="584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Return Value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305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series[label]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scalar value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DataFrame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frame[colname]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Series corresponding to </a:t>
                      </a:r>
                      <a:r>
                        <a:rPr lang="en-US" dirty="0" err="1">
                          <a:effectLst/>
                        </a:rPr>
                        <a:t>colname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panel[itemname]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DataFrame</a:t>
                      </a:r>
                      <a:r>
                        <a:rPr lang="en-US" dirty="0">
                          <a:effectLst/>
                        </a:rPr>
                        <a:t> corresponding to the </a:t>
                      </a:r>
                      <a:r>
                        <a:rPr lang="en-US" dirty="0" err="1">
                          <a:effectLst/>
                        </a:rPr>
                        <a:t>itemname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idxmin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idxmax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에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/>
              <a:t>obj = pd.Series([1,2,3,4])</a:t>
            </a:r>
          </a:p>
          <a:p>
            <a:r>
              <a:rPr lang="pt-BR" altLang="ko-KR" sz="1200" dirty="0"/>
              <a:t>print(obj.min())</a:t>
            </a:r>
          </a:p>
          <a:p>
            <a:r>
              <a:rPr lang="pt-BR" altLang="ko-KR" sz="1200" dirty="0"/>
              <a:t>print(obj.max())</a:t>
            </a:r>
          </a:p>
          <a:p>
            <a:r>
              <a:rPr lang="pt-BR" altLang="ko-KR" sz="1200" dirty="0"/>
              <a:t>print(obj.idxmin())</a:t>
            </a:r>
          </a:p>
          <a:p>
            <a:r>
              <a:rPr lang="pt-BR" altLang="ko-KR" sz="1200" dirty="0"/>
              <a:t>print(obj.idxmax())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6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</a:t>
            </a:r>
            <a:r>
              <a:rPr lang="pt-BR" altLang="ko-KR" sz="1200" dirty="0" smtClean="0"/>
              <a:t>1,2,3,4,1,1,1])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obj.cummax</a:t>
            </a:r>
            <a:r>
              <a:rPr lang="en-US" altLang="ko-KR" sz="1200" dirty="0"/>
              <a:t>(axis=0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obj.cummin</a:t>
            </a:r>
            <a:r>
              <a:rPr lang="en-US" altLang="ko-KR" sz="1200" dirty="0" smtClean="0"/>
              <a:t>(axis=0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76457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000" dirty="0"/>
              <a:t>0    </a:t>
            </a: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  </a:t>
            </a:r>
          </a:p>
          <a:p>
            <a:r>
              <a:rPr lang="de-DE" altLang="ko-KR" sz="1000" dirty="0" smtClean="0"/>
              <a:t> </a:t>
            </a:r>
            <a:r>
              <a:rPr lang="de-DE" altLang="ko-KR" sz="1000" dirty="0" err="1" smtClean="0"/>
              <a:t>dtype</a:t>
            </a:r>
            <a:r>
              <a:rPr lang="de-DE" altLang="ko-KR" sz="1000" dirty="0"/>
              <a:t>: </a:t>
            </a:r>
            <a:r>
              <a:rPr lang="de-DE" altLang="ko-KR" sz="1000" dirty="0" smtClean="0"/>
              <a:t>int64</a:t>
            </a:r>
          </a:p>
          <a:p>
            <a:r>
              <a:rPr lang="de-DE" altLang="ko-KR" sz="1000" dirty="0" smtClean="0"/>
              <a:t>0    1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    </a:t>
            </a:r>
          </a:p>
          <a:p>
            <a:r>
              <a:rPr lang="de-DE" altLang="ko-KR" sz="1000" dirty="0" err="1" smtClean="0"/>
              <a:t>dtype</a:t>
            </a:r>
            <a:r>
              <a:rPr lang="de-DE" altLang="ko-KR" sz="1000" dirty="0"/>
              <a:t>: 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7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head/tail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head/tail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Head/tail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건이며</a:t>
            </a:r>
            <a:r>
              <a:rPr lang="en-US" altLang="ko-KR" dirty="0" smtClean="0"/>
              <a:t>, n= </a:t>
            </a:r>
            <a:r>
              <a:rPr lang="ko-KR" altLang="en-US" dirty="0" smtClean="0"/>
              <a:t>숫자를 인자로 전달해서 더 많은 건을 조회할 수 있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long_series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(15))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long_series.head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long_series.tail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long_series.head</a:t>
            </a:r>
            <a:r>
              <a:rPr lang="en-US" altLang="ko-KR" sz="1200" dirty="0" smtClean="0"/>
              <a:t>(n=7))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503369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10   -0.053254</a:t>
            </a:r>
          </a:p>
          <a:p>
            <a:r>
              <a:rPr lang="en-US" altLang="ko-KR" sz="800" dirty="0"/>
              <a:t>11   -0.383670</a:t>
            </a:r>
          </a:p>
          <a:p>
            <a:r>
              <a:rPr lang="en-US" altLang="ko-KR" sz="800" dirty="0"/>
              <a:t>12   -0.371867</a:t>
            </a:r>
          </a:p>
          <a:p>
            <a:r>
              <a:rPr lang="en-US" altLang="ko-KR" sz="800" dirty="0"/>
              <a:t>13   -0.856907</a:t>
            </a:r>
          </a:p>
          <a:p>
            <a:r>
              <a:rPr lang="en-US" altLang="ko-KR" sz="800" dirty="0"/>
              <a:t>14    0.763877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/>
              <a:t>5   -0.680245</a:t>
            </a:r>
          </a:p>
          <a:p>
            <a:r>
              <a:rPr lang="en-US" altLang="ko-KR" sz="800" dirty="0"/>
              <a:t>6    1.303397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01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Reductions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Boolean Reductions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비교나 논리 연산을 사용할 경우에도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전체가 처리가 되므로 이를 축소해서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</a:t>
            </a:r>
            <a:r>
              <a:rPr lang="en-US" altLang="ko-KR" sz="1200" dirty="0" smtClean="0"/>
              <a:t>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31228" y="4642672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 </a:t>
            </a:r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1    True</a:t>
            </a:r>
          </a:p>
          <a:p>
            <a:r>
              <a:rPr lang="en-US" altLang="ko-KR" sz="1400" dirty="0"/>
              <a:t>2    True</a:t>
            </a:r>
          </a:p>
          <a:p>
            <a:r>
              <a:rPr lang="en-US" altLang="ko-KR" sz="1400" dirty="0"/>
              <a:t>3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bool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7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empty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원소가 존재하지 않은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평가할 때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obj_emp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obj_emp.empty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70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print((data&gt;0.5).all())</a:t>
            </a:r>
          </a:p>
          <a:p>
            <a:r>
              <a:rPr lang="en-US" altLang="ko-KR" sz="1200" dirty="0"/>
              <a:t>print((data&gt;0.5).any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2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/>
          </a:p>
          <a:p>
            <a:r>
              <a:rPr lang="nn-NO" altLang="ko-KR" sz="1200" dirty="0"/>
              <a:t>print((data == data).all())</a:t>
            </a:r>
          </a:p>
          <a:p>
            <a:r>
              <a:rPr lang="nn-NO" altLang="ko-KR" sz="1200" dirty="0"/>
              <a:t>print((data+data != data).all())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 smtClean="0"/>
              <a:t>True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37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원소의 값이 </a:t>
            </a:r>
            <a:r>
              <a:rPr lang="en-US" altLang="ko-KR" dirty="0" smtClean="0"/>
              <a:t>True/False </a:t>
            </a:r>
            <a:r>
              <a:rPr lang="ko-KR" altLang="en-US" dirty="0" smtClean="0"/>
              <a:t>여부 체크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([True]).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([False]).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456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8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equals()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계산된 결과가 동등한지 처리하는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).equals(data*2))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</a:t>
            </a:r>
          </a:p>
          <a:p>
            <a:r>
              <a:rPr lang="en-US" altLang="ko-KR" sz="1200" dirty="0"/>
              <a:t>print(((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75214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0    True</a:t>
            </a:r>
          </a:p>
          <a:p>
            <a:r>
              <a:rPr lang="en-US" altLang="ko-KR" sz="800" dirty="0"/>
              <a:t>1    True</a:t>
            </a:r>
          </a:p>
          <a:p>
            <a:r>
              <a:rPr lang="en-US" altLang="ko-KR" sz="800" dirty="0"/>
              <a:t>2    True</a:t>
            </a:r>
          </a:p>
          <a:p>
            <a:r>
              <a:rPr lang="en-US" altLang="ko-KR" sz="800" dirty="0"/>
              <a:t>3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23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구조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8101"/>
              </p:ext>
            </p:extLst>
          </p:nvPr>
        </p:nvGraphicFramePr>
        <p:xfrm>
          <a:off x="755576" y="1844825"/>
          <a:ext cx="7776864" cy="3439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Series </a:t>
                      </a:r>
                      <a:r>
                        <a:rPr lang="ko-KR" altLang="en-US" sz="1100" dirty="0" err="1" smtClean="0">
                          <a:effectLst/>
                        </a:rPr>
                        <a:t>인스턴스에</a:t>
                      </a:r>
                      <a:r>
                        <a:rPr lang="ko-KR" altLang="en-US" sz="1100" dirty="0" smtClean="0">
                          <a:effectLst/>
                        </a:rPr>
                        <a:t> 대한 이름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strides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데이터를 구성하는 총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생성된 행에 대한 </a:t>
                      </a:r>
                      <a:r>
                        <a:rPr lang="en-US" altLang="ko-KR" sz="1100" dirty="0" smtClean="0">
                          <a:effectLst/>
                        </a:rPr>
                        <a:t>index</a:t>
                      </a:r>
                      <a:r>
                        <a:rPr lang="ko-KR" altLang="en-US" sz="1100" dirty="0" smtClean="0">
                          <a:effectLst/>
                        </a:rPr>
                        <a:t>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실제 </a:t>
                      </a:r>
                      <a:r>
                        <a:rPr lang="en-US" altLang="ko-KR" sz="1100" dirty="0" smtClean="0">
                          <a:effectLst/>
                        </a:rPr>
                        <a:t>data</a:t>
                      </a:r>
                      <a:r>
                        <a:rPr lang="ko-KR" altLang="en-US" sz="1100" dirty="0" smtClean="0">
                          <a:effectLst/>
                        </a:rPr>
                        <a:t>를 </a:t>
                      </a:r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67638</TotalTime>
  <Words>4241</Words>
  <Application>Microsoft Office PowerPoint</Application>
  <PresentationFormat>화면 슬라이드 쇼(4:3)</PresentationFormat>
  <Paragraphs>1192</Paragraphs>
  <Slides>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가을</vt:lpstr>
      <vt:lpstr>Pandas Serires (1차원)</vt:lpstr>
      <vt:lpstr>Series 구조</vt:lpstr>
      <vt:lpstr>Series 구조</vt:lpstr>
      <vt:lpstr>Series 구조</vt:lpstr>
      <vt:lpstr>Series 구조 생성</vt:lpstr>
      <vt:lpstr>Indexing loc 처리 방법</vt:lpstr>
      <vt:lpstr>Indexing [ ]처리 방법</vt:lpstr>
      <vt:lpstr>Series 변수</vt:lpstr>
      <vt:lpstr>Series 구조 속성</vt:lpstr>
      <vt:lpstr>Series생성 : name 추가</vt:lpstr>
      <vt:lpstr>Series 구조 속성: index,values,dtype</vt:lpstr>
      <vt:lpstr>Series 구조 속성 : shape, ndim</vt:lpstr>
      <vt:lpstr>Series 구조 속성 : strides, base</vt:lpstr>
      <vt:lpstr>Series 변환 속성</vt:lpstr>
      <vt:lpstr>Series 구조 변환:  blocks</vt:lpstr>
      <vt:lpstr>Series 구조 변환:  blocks 예시</vt:lpstr>
      <vt:lpstr>Series 구조 변환: T</vt:lpstr>
      <vt:lpstr>Series 접근 속성</vt:lpstr>
      <vt:lpstr>Series 접근 속성: at,iat,loc,iloc,ix</vt:lpstr>
      <vt:lpstr>Series 생성</vt:lpstr>
      <vt:lpstr>Series 생성</vt:lpstr>
      <vt:lpstr>Series생성 : list-like</vt:lpstr>
      <vt:lpstr>Series생성 : dict-like</vt:lpstr>
      <vt:lpstr>Series생성 : MultiIndex</vt:lpstr>
      <vt:lpstr>Series 접근</vt:lpstr>
      <vt:lpstr>Series 접근</vt:lpstr>
      <vt:lpstr>Series 조회 : index</vt:lpstr>
      <vt:lpstr>Series 조회 : slice</vt:lpstr>
      <vt:lpstr>Series 조회 : index 직접 대응</vt:lpstr>
      <vt:lpstr>Series 조회 : 논리식</vt:lpstr>
      <vt:lpstr>Series 조회 : No Index</vt:lpstr>
      <vt:lpstr>Series 조회 : get() 메소드</vt:lpstr>
      <vt:lpstr>Series multi index 접근</vt:lpstr>
      <vt:lpstr>Series 조회 : Multi index</vt:lpstr>
      <vt:lpstr>Series 메소드</vt:lpstr>
      <vt:lpstr>Series 변경</vt:lpstr>
      <vt:lpstr>Series 동일 값 전체변경 : replace() </vt:lpstr>
      <vt:lpstr>Series 특정 원소 변경 : replace()</vt:lpstr>
      <vt:lpstr>Series sort : sort_values()</vt:lpstr>
      <vt:lpstr>Series 산술연산</vt:lpstr>
      <vt:lpstr>Series 연산: scala </vt:lpstr>
      <vt:lpstr>Series 연산: vector</vt:lpstr>
      <vt:lpstr>Series 간 산술연산 </vt:lpstr>
      <vt:lpstr>Series 절대값 처리</vt:lpstr>
      <vt:lpstr>Series 산술 메소드</vt:lpstr>
      <vt:lpstr>Series 연산: add </vt:lpstr>
      <vt:lpstr>Series 연산: sub </vt:lpstr>
      <vt:lpstr>Series 연산: mul </vt:lpstr>
      <vt:lpstr>Series 연산: div </vt:lpstr>
      <vt:lpstr>Series 연산: mod </vt:lpstr>
      <vt:lpstr>Series NaN 연산</vt:lpstr>
      <vt:lpstr>Series 생성시 값이 없을 경우</vt:lpstr>
      <vt:lpstr>Series들을 연결:append</vt:lpstr>
      <vt:lpstr>Count </vt:lpstr>
      <vt:lpstr>Series 원소의 갯수:count</vt:lpstr>
      <vt:lpstr>Series 원소의 갯수: value count</vt:lpstr>
      <vt:lpstr>Series : mode</vt:lpstr>
      <vt:lpstr>Series key/value 확인</vt:lpstr>
      <vt:lpstr>Series 내의 key/value 확인</vt:lpstr>
      <vt:lpstr>Series 평균/표준편차/분산</vt:lpstr>
      <vt:lpstr>Series 합,평균,표준편차,분산</vt:lpstr>
      <vt:lpstr>Series describe</vt:lpstr>
      <vt:lpstr>Series 숫자 데이터 통합 조회</vt:lpstr>
      <vt:lpstr>Series 문자 데이터 통합 조회</vt:lpstr>
      <vt:lpstr>unique</vt:lpstr>
      <vt:lpstr>Series 동일한 숫자 원소 확인</vt:lpstr>
      <vt:lpstr>Series 동일한 문자 원소 확인</vt:lpstr>
      <vt:lpstr>min/max</vt:lpstr>
      <vt:lpstr>Series min/max</vt:lpstr>
      <vt:lpstr>Series idxmin/idxmax</vt:lpstr>
      <vt:lpstr>Series cummin/cummax</vt:lpstr>
      <vt:lpstr>Series head/tail 조회</vt:lpstr>
      <vt:lpstr>Series head/tail조회</vt:lpstr>
      <vt:lpstr>Boolean Reductions</vt:lpstr>
      <vt:lpstr>Boolean Reductions</vt:lpstr>
      <vt:lpstr> empty</vt:lpstr>
      <vt:lpstr> any(), all() : 비교</vt:lpstr>
      <vt:lpstr> any(), all() : 사칙/비교연산</vt:lpstr>
      <vt:lpstr>bool()</vt:lpstr>
      <vt:lpstr>equals()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920</cp:revision>
  <dcterms:created xsi:type="dcterms:W3CDTF">2015-12-01T07:34:30Z</dcterms:created>
  <dcterms:modified xsi:type="dcterms:W3CDTF">2016-04-21T04:04:13Z</dcterms:modified>
</cp:coreProperties>
</file>