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91"/>
  </p:notesMasterIdLst>
  <p:sldIdLst>
    <p:sldId id="256" r:id="rId2"/>
    <p:sldId id="306" r:id="rId3"/>
    <p:sldId id="720" r:id="rId4"/>
    <p:sldId id="973" r:id="rId5"/>
    <p:sldId id="974" r:id="rId6"/>
    <p:sldId id="975" r:id="rId7"/>
    <p:sldId id="976" r:id="rId8"/>
    <p:sldId id="977" r:id="rId9"/>
    <p:sldId id="978" r:id="rId10"/>
    <p:sldId id="979" r:id="rId11"/>
    <p:sldId id="980" r:id="rId12"/>
    <p:sldId id="981" r:id="rId13"/>
    <p:sldId id="370" r:id="rId14"/>
    <p:sldId id="325" r:id="rId15"/>
    <p:sldId id="464" r:id="rId16"/>
    <p:sldId id="442" r:id="rId17"/>
    <p:sldId id="861" r:id="rId18"/>
    <p:sldId id="371" r:id="rId19"/>
    <p:sldId id="908" r:id="rId20"/>
    <p:sldId id="860" r:id="rId21"/>
    <p:sldId id="524" r:id="rId22"/>
    <p:sldId id="525" r:id="rId23"/>
    <p:sldId id="907" r:id="rId24"/>
    <p:sldId id="731" r:id="rId25"/>
    <p:sldId id="315" r:id="rId26"/>
    <p:sldId id="518" r:id="rId27"/>
    <p:sldId id="730" r:id="rId28"/>
    <p:sldId id="316" r:id="rId29"/>
    <p:sldId id="517" r:id="rId30"/>
    <p:sldId id="843" r:id="rId31"/>
    <p:sldId id="840" r:id="rId32"/>
    <p:sldId id="838" r:id="rId33"/>
    <p:sldId id="995" r:id="rId34"/>
    <p:sldId id="839" r:id="rId35"/>
    <p:sldId id="390" r:id="rId36"/>
    <p:sldId id="483" r:id="rId37"/>
    <p:sldId id="842" r:id="rId38"/>
    <p:sldId id="844" r:id="rId39"/>
    <p:sldId id="982" r:id="rId40"/>
    <p:sldId id="983" r:id="rId41"/>
    <p:sldId id="984" r:id="rId42"/>
    <p:sldId id="985" r:id="rId43"/>
    <p:sldId id="986" r:id="rId44"/>
    <p:sldId id="987" r:id="rId45"/>
    <p:sldId id="988" r:id="rId46"/>
    <p:sldId id="989" r:id="rId47"/>
    <p:sldId id="990" r:id="rId48"/>
    <p:sldId id="991" r:id="rId49"/>
    <p:sldId id="992" r:id="rId50"/>
    <p:sldId id="862" r:id="rId51"/>
    <p:sldId id="863" r:id="rId52"/>
    <p:sldId id="864" r:id="rId53"/>
    <p:sldId id="865" r:id="rId54"/>
    <p:sldId id="993" r:id="rId55"/>
    <p:sldId id="994" r:id="rId56"/>
    <p:sldId id="867" r:id="rId57"/>
    <p:sldId id="868" r:id="rId58"/>
    <p:sldId id="869" r:id="rId59"/>
    <p:sldId id="870" r:id="rId60"/>
    <p:sldId id="871" r:id="rId61"/>
    <p:sldId id="873" r:id="rId62"/>
    <p:sldId id="874" r:id="rId63"/>
    <p:sldId id="875" r:id="rId64"/>
    <p:sldId id="876" r:id="rId65"/>
    <p:sldId id="877" r:id="rId66"/>
    <p:sldId id="878" r:id="rId67"/>
    <p:sldId id="879" r:id="rId68"/>
    <p:sldId id="880" r:id="rId69"/>
    <p:sldId id="881" r:id="rId70"/>
    <p:sldId id="882" r:id="rId71"/>
    <p:sldId id="883" r:id="rId72"/>
    <p:sldId id="884" r:id="rId73"/>
    <p:sldId id="886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888" r:id="rId86"/>
    <p:sldId id="889" r:id="rId87"/>
    <p:sldId id="890" r:id="rId88"/>
    <p:sldId id="1008" r:id="rId89"/>
    <p:sldId id="1007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50094" autoAdjust="0"/>
  </p:normalViewPr>
  <p:slideViewPr>
    <p:cSldViewPr>
      <p:cViewPr>
        <p:scale>
          <a:sx n="82" d="100"/>
          <a:sy n="82" d="100"/>
        </p:scale>
        <p:origin x="223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2016. 3. 7.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데이터 구조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</a:t>
            </a:r>
            <a:r>
              <a:rPr lang="ko-KR" altLang="en-US" dirty="0" smtClean="0"/>
              <a:t>를 해서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처리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99592" y="2924944"/>
            <a:ext cx="3312368" cy="185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atomic(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self,obj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self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__add__(</a:t>
            </a:r>
            <a:r>
              <a:rPr lang="en-US" altLang="ko-KR" sz="1200" dirty="0" err="1"/>
              <a:t>self,obj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value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(self) +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return atomic(value)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300192" y="3170786"/>
            <a:ext cx="1944216" cy="1008112"/>
            <a:chOff x="2699792" y="3645024"/>
            <a:chExt cx="1944216" cy="1008112"/>
          </a:xfrm>
        </p:grpSpPr>
        <p:sp>
          <p:nvSpPr>
            <p:cNvPr id="8" name="직사각형 7"/>
            <p:cNvSpPr/>
            <p:nvPr/>
          </p:nvSpPr>
          <p:spPr>
            <a:xfrm>
              <a:off x="2699792" y="3645024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 head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4149080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value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99592" y="4935556"/>
            <a:ext cx="3312368" cy="14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i</a:t>
            </a:r>
            <a:r>
              <a:rPr lang="en-US" altLang="ko-KR" sz="1200" dirty="0"/>
              <a:t> = atomic(1)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atomic(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+1)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j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.__add__(10)</a:t>
            </a:r>
          </a:p>
          <a:p>
            <a:r>
              <a:rPr lang="en-US" altLang="ko-KR" sz="1200" dirty="0"/>
              <a:t>print type(j), 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37321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1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2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6139" y="3049215"/>
            <a:ext cx="213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3356992"/>
            <a:ext cx="1656184" cy="2942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3"/>
            <a:endCxn id="8" idx="1"/>
          </p:cNvCxnSpPr>
          <p:nvPr/>
        </p:nvCxnSpPr>
        <p:spPr>
          <a:xfrm flipV="1">
            <a:off x="2771800" y="3422814"/>
            <a:ext cx="3528392" cy="81287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15616" y="3674842"/>
            <a:ext cx="1656184" cy="2942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endCxn id="9" idx="1"/>
          </p:cNvCxnSpPr>
          <p:nvPr/>
        </p:nvCxnSpPr>
        <p:spPr>
          <a:xfrm>
            <a:off x="2771800" y="3854050"/>
            <a:ext cx="3528392" cy="7282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4111" y="4005064"/>
            <a:ext cx="213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</a:t>
            </a:r>
            <a:r>
              <a:rPr lang="ko-KR" altLang="en-US" sz="1400" dirty="0" smtClean="0"/>
              <a:t>값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3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2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특</a:t>
            </a:r>
            <a:r>
              <a:rPr lang="ko-KR" altLang="en-US" dirty="0"/>
              <a:t>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관리하는 기준이며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최상위 타입을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선정해서 모든 것을 </a:t>
            </a:r>
            <a:r>
              <a:rPr lang="en-US" altLang="ko-KR" dirty="0" smtClean="0"/>
              <a:t>object instance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755576" y="3618890"/>
            <a:ext cx="3168352" cy="187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type(object)</a:t>
            </a:r>
          </a:p>
          <a:p>
            <a:r>
              <a:rPr lang="en-US" altLang="ko-KR" sz="1200" dirty="0"/>
              <a:t>&lt;type 'type'&gt;</a:t>
            </a:r>
          </a:p>
          <a:p>
            <a:r>
              <a:rPr lang="en-US" altLang="ko-KR" sz="1200" dirty="0"/>
              <a:t>&gt;&gt;&gt; type(1)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(1,object)</a:t>
            </a:r>
          </a:p>
          <a:p>
            <a:r>
              <a:rPr lang="en-US" altLang="ko-KR" sz="1200" dirty="0"/>
              <a:t>True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4" y="3834914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를 최상위 클래스 객체이며 이를 상속받아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실제 자연수라는 클래스객체에서 생성된 객체라서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3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Builtin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특</a:t>
            </a:r>
            <a:r>
              <a:rPr lang="ko-KR" altLang="en-US" dirty="0"/>
              <a:t>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 fontScale="92500" lnSpcReduction="10000"/>
          </a:bodyPr>
          <a:lstStyle/>
          <a:p>
            <a:pPr marL="320040" lvl="1" indent="0">
              <a:buNone/>
            </a:pPr>
            <a:r>
              <a:rPr lang="ko-KR" altLang="en-US" dirty="0" smtClean="0"/>
              <a:t>객체 내부에 정해진 값이 변경이 가능한지를 구분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컨테이너 타입 중에  실제 값이 정해지지 않은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경우 요소들을 변경이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변경불가</a:t>
            </a:r>
            <a:r>
              <a:rPr lang="en-US" altLang="ko-KR" dirty="0" smtClean="0"/>
              <a:t>(immutable)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complex,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unicode</a:t>
            </a:r>
            <a:r>
              <a:rPr lang="en-US" altLang="ko-KR" dirty="0"/>
              <a:t>/</a:t>
            </a:r>
            <a:r>
              <a:rPr lang="en-US" altLang="ko-KR" dirty="0" smtClean="0"/>
              <a:t>bytes, tuple, </a:t>
            </a:r>
            <a:r>
              <a:rPr lang="en-US" altLang="ko-KR" dirty="0" err="1" smtClean="0"/>
              <a:t>frozenset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변경가능</a:t>
            </a:r>
            <a:r>
              <a:rPr lang="en-US" altLang="ko-KR" dirty="0" smtClean="0"/>
              <a:t>(mutable) : list,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, set, bytes-array</a:t>
            </a:r>
          </a:p>
        </p:txBody>
      </p:sp>
    </p:spTree>
    <p:extLst>
      <p:ext uri="{BB962C8B-B14F-4D97-AF65-F5344CB8AC3E}">
        <p14:creationId xmlns:p14="http://schemas.microsoft.com/office/powerpoint/2010/main" val="1108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 types </a:t>
            </a:r>
            <a:r>
              <a:rPr lang="ko-KR" altLang="en-US" dirty="0" smtClean="0"/>
              <a:t>이해하</a:t>
            </a:r>
            <a:r>
              <a:rPr lang="ko-KR" altLang="en-US" dirty="0"/>
              <a:t>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의 키워드는 클래스 객체이고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 객체를 구현해서 처리 </a:t>
            </a:r>
            <a:r>
              <a:rPr lang="en-US" altLang="ko-KR" dirty="0" smtClean="0"/>
              <a:t>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5576" y="3140968"/>
            <a:ext cx="417646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.__</a:t>
            </a:r>
            <a:r>
              <a:rPr lang="en-US" altLang="ko-KR" sz="1200" b="1" dirty="0" err="1"/>
              <a:t>class__.__name</a:t>
            </a:r>
            <a:r>
              <a:rPr lang="en-US" altLang="ko-KR" sz="1200" b="1" dirty="0"/>
              <a:t>__</a:t>
            </a:r>
          </a:p>
          <a:p>
            <a:r>
              <a:rPr lang="en-US" altLang="ko-KR" sz="1200" b="1" dirty="0"/>
              <a:t>'type'</a:t>
            </a:r>
          </a:p>
          <a:p>
            <a:r>
              <a:rPr lang="en-US" altLang="ko-KR" sz="1200" b="1" dirty="0"/>
              <a:t>&gt;&gt;&gt; </a:t>
            </a:r>
            <a:r>
              <a:rPr lang="en-US" altLang="ko-KR" sz="1200" b="1" dirty="0" err="1"/>
              <a:t>intobj</a:t>
            </a:r>
            <a:r>
              <a:rPr lang="en-US" altLang="ko-KR" sz="1200" b="1" dirty="0"/>
              <a:t> =1</a:t>
            </a:r>
          </a:p>
          <a:p>
            <a:r>
              <a:rPr lang="en-US" altLang="ko-KR" sz="1200" b="1" dirty="0"/>
              <a:t>&gt;&gt;&gt; </a:t>
            </a:r>
            <a:r>
              <a:rPr lang="en-US" altLang="ko-KR" sz="1200" b="1" dirty="0" err="1"/>
              <a:t>intobj</a:t>
            </a:r>
            <a:r>
              <a:rPr lang="en-US" altLang="ko-KR" sz="1200" b="1" dirty="0"/>
              <a:t>.__</a:t>
            </a:r>
            <a:r>
              <a:rPr lang="en-US" altLang="ko-KR" sz="1200" b="1" dirty="0" err="1"/>
              <a:t>class__.__name</a:t>
            </a:r>
            <a:r>
              <a:rPr lang="en-US" altLang="ko-KR" sz="1200" b="1" dirty="0"/>
              <a:t>__</a:t>
            </a:r>
          </a:p>
          <a:p>
            <a:r>
              <a:rPr lang="en-US" altLang="ko-KR" sz="1200" b="1" dirty="0"/>
              <a:t>'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'</a:t>
            </a:r>
          </a:p>
          <a:p>
            <a:r>
              <a:rPr lang="en-US" altLang="ko-KR" sz="1200" b="1" dirty="0"/>
              <a:t>&gt;&gt;&gt; </a:t>
            </a:r>
            <a:r>
              <a:rPr lang="en-US" altLang="ko-KR" sz="1200" b="1" dirty="0" err="1"/>
              <a:t>isinstance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intobj</a:t>
            </a:r>
            <a:r>
              <a:rPr lang="en-US" altLang="ko-KR" sz="1200" b="1" dirty="0"/>
              <a:t>.__class__, type)</a:t>
            </a:r>
          </a:p>
          <a:p>
            <a:r>
              <a:rPr lang="en-US" altLang="ko-KR" sz="1200" b="1" dirty="0"/>
              <a:t>True</a:t>
            </a:r>
          </a:p>
          <a:p>
            <a:r>
              <a:rPr lang="en-US" altLang="ko-KR" sz="1200" b="1" dirty="0"/>
              <a:t>&gt;&gt;&gt; intobj2 =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(1)</a:t>
            </a:r>
          </a:p>
          <a:p>
            <a:r>
              <a:rPr lang="en-US" altLang="ko-KR" sz="1200" b="1" dirty="0"/>
              <a:t>&gt;&gt;&gt; intobj2</a:t>
            </a:r>
          </a:p>
          <a:p>
            <a:r>
              <a:rPr lang="en-US" altLang="ko-KR" sz="1200" b="1" dirty="0"/>
              <a:t>1</a:t>
            </a:r>
          </a:p>
          <a:p>
            <a:r>
              <a:rPr lang="en-US" altLang="ko-KR" sz="1200" b="1" dirty="0"/>
              <a:t>&gt;&gt;&gt; intobj2.__class__.__name__</a:t>
            </a:r>
          </a:p>
          <a:p>
            <a:r>
              <a:rPr lang="en-US" altLang="ko-KR" sz="1200" b="1" dirty="0"/>
              <a:t>'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'</a:t>
            </a:r>
          </a:p>
          <a:p>
            <a:r>
              <a:rPr lang="en-US" altLang="ko-KR" sz="1200" b="1" dirty="0"/>
              <a:t>&gt;&gt;&gt; </a:t>
            </a:r>
            <a:r>
              <a:rPr lang="en-US" altLang="ko-KR" sz="1200" b="1" dirty="0" err="1"/>
              <a:t>type.__class__.__name</a:t>
            </a:r>
            <a:r>
              <a:rPr lang="en-US" altLang="ko-KR" sz="1200" b="1" dirty="0"/>
              <a:t>__</a:t>
            </a:r>
          </a:p>
          <a:p>
            <a:r>
              <a:rPr lang="en-US" altLang="ko-KR" sz="1200" b="1" dirty="0"/>
              <a:t>'type'</a:t>
            </a:r>
          </a:p>
          <a:p>
            <a:r>
              <a:rPr lang="en-US" altLang="ko-KR" sz="1200" b="1" dirty="0"/>
              <a:t>&gt;&gt;&gt; 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012160" y="40579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생성된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type </a:t>
            </a:r>
            <a:r>
              <a:rPr lang="ko-KR" altLang="en-US" sz="1400" dirty="0" smtClean="0"/>
              <a:t>클래스 객체를 상속여부 확인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755576" y="4149080"/>
            <a:ext cx="338437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1" idx="1"/>
          </p:cNvCxnSpPr>
          <p:nvPr/>
        </p:nvCxnSpPr>
        <p:spPr>
          <a:xfrm flipV="1">
            <a:off x="4139952" y="4319518"/>
            <a:ext cx="1872208" cy="455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Value</a:t>
            </a:r>
            <a:r>
              <a:rPr lang="ko-KR" altLang="en-US" dirty="0"/>
              <a:t> </a:t>
            </a:r>
            <a:r>
              <a:rPr lang="en-US" altLang="ko-KR" dirty="0" smtClean="0"/>
              <a:t>and Type 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다양한 타입에 대한 타입과 값을 함수를 통해 처리하는 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1800" dirty="0" err="1" smtClean="0"/>
              <a:t>obj</a:t>
            </a:r>
            <a:r>
              <a:rPr lang="en-US" altLang="ko-KR" sz="1800" dirty="0"/>
              <a:t>.__</a:t>
            </a:r>
            <a:r>
              <a:rPr lang="en-US" altLang="ko-KR" sz="1800" dirty="0" err="1"/>
              <a:t>class__.__name</a:t>
            </a:r>
            <a:r>
              <a:rPr lang="en-US" altLang="ko-KR" sz="1800" dirty="0" smtClean="0"/>
              <a:t>__  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obj</a:t>
            </a:r>
            <a:r>
              <a:rPr lang="en-US" altLang="ko-KR" sz="1500" dirty="0" smtClean="0"/>
              <a:t>.__class__</a:t>
            </a:r>
            <a:r>
              <a:rPr lang="ko-KR" altLang="en-US" sz="1500" dirty="0" smtClean="0"/>
              <a:t>의 값은 타입 클래스의 </a:t>
            </a:r>
            <a:r>
              <a:rPr lang="ko-KR" altLang="en-US" sz="1500" dirty="0" err="1" smtClean="0"/>
              <a:t>인스턴스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타입클래스의  </a:t>
            </a:r>
            <a:r>
              <a:rPr lang="en-US" altLang="ko-KR" sz="1500" dirty="0" smtClean="0"/>
              <a:t>__name__</a:t>
            </a:r>
            <a:r>
              <a:rPr lang="ko-KR" altLang="en-US" sz="1500" dirty="0" smtClean="0"/>
              <a:t>속성은 타입에 대한 </a:t>
            </a:r>
            <a:r>
              <a:rPr lang="ko-KR" altLang="en-US" sz="1500" dirty="0" err="1" smtClean="0"/>
              <a:t>스트링</a:t>
            </a:r>
            <a:r>
              <a:rPr lang="ko-KR" altLang="en-US" sz="1500" dirty="0" smtClean="0"/>
              <a:t> 관리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755576" y="3212976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typeof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return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.__class</a:t>
            </a:r>
            <a:r>
              <a:rPr lang="en-US" altLang="ko-KR" sz="1000" dirty="0" smtClean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valueof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if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.__class__ == type(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print(</a:t>
            </a:r>
            <a:r>
              <a:rPr lang="en-US" altLang="ko-KR" sz="1000" dirty="0" err="1" smtClean="0"/>
              <a:t>eval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class__.__name</a:t>
            </a:r>
            <a:r>
              <a:rPr lang="en-US" altLang="ko-KR" sz="1000" dirty="0"/>
              <a:t>__ + '(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)'))</a:t>
            </a:r>
          </a:p>
          <a:p>
            <a:r>
              <a:rPr lang="en-US" altLang="ko-KR" sz="1000" dirty="0" smtClean="0"/>
              <a:t>        return </a:t>
            </a:r>
            <a:r>
              <a:rPr lang="en-US" altLang="ko-KR" sz="1000" dirty="0" err="1"/>
              <a:t>eval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class__.__name</a:t>
            </a:r>
            <a:r>
              <a:rPr lang="en-US" altLang="ko-KR" sz="1000" dirty="0"/>
              <a:t>__ + '(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)')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typeof</a:t>
            </a:r>
            <a:r>
              <a:rPr lang="en-US" altLang="ko-KR" sz="1000" dirty="0"/>
              <a:t>(1))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valueof</a:t>
            </a:r>
            <a:r>
              <a:rPr lang="en-US" altLang="ko-KR" sz="1000" dirty="0"/>
              <a:t>(1))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typeof</a:t>
            </a:r>
            <a:r>
              <a:rPr lang="en-US" altLang="ko-KR" sz="1000" dirty="0"/>
              <a:t>(1.1))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valueof</a:t>
            </a:r>
            <a:r>
              <a:rPr lang="en-US" altLang="ko-KR" sz="1000" dirty="0"/>
              <a:t>(1.1))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typeof</a:t>
            </a:r>
            <a:r>
              <a:rPr lang="en-US" altLang="ko-KR" sz="1000" dirty="0"/>
              <a:t>([1,2]))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valueof</a:t>
            </a:r>
            <a:r>
              <a:rPr lang="en-US" altLang="ko-KR" sz="1000" dirty="0"/>
              <a:t>([1,2]))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0" y="3429000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type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&lt;type 'float'&gt;</a:t>
            </a:r>
          </a:p>
          <a:p>
            <a:r>
              <a:rPr lang="en-US" altLang="ko-KR" dirty="0"/>
              <a:t>1.1</a:t>
            </a:r>
          </a:p>
          <a:p>
            <a:r>
              <a:rPr lang="en-US" altLang="ko-KR" dirty="0"/>
              <a:t>1.1</a:t>
            </a:r>
          </a:p>
          <a:p>
            <a:r>
              <a:rPr lang="en-US" altLang="ko-KR" dirty="0"/>
              <a:t>&lt;type 'list'&gt;</a:t>
            </a:r>
          </a:p>
          <a:p>
            <a:r>
              <a:rPr lang="en-US" altLang="ko-KR" dirty="0"/>
              <a:t>[1, 2]</a:t>
            </a:r>
          </a:p>
          <a:p>
            <a:r>
              <a:rPr lang="en-US" altLang="ko-KR" dirty="0"/>
              <a:t>[1, 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8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변경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4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Mutable &amp; </a:t>
            </a:r>
            <a:r>
              <a:rPr lang="en-US" altLang="ko-KR" dirty="0"/>
              <a:t>immutable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104456"/>
          </a:xfrm>
        </p:spPr>
        <p:txBody>
          <a:bodyPr>
            <a:normAutofit fontScale="92500" lnSpcReduction="20000"/>
          </a:bodyPr>
          <a:lstStyle/>
          <a:p>
            <a:pPr marL="320040" lvl="1" indent="0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내부의 값을 변경이 가능한지 점검하여 값을 변경</a:t>
            </a:r>
            <a:r>
              <a:rPr lang="en-US" altLang="ko-KR" dirty="0" smtClean="0"/>
              <a:t>.</a:t>
            </a:r>
          </a:p>
          <a:p>
            <a:pPr marL="320040" lvl="1" indent="0">
              <a:buNone/>
            </a:pPr>
            <a:r>
              <a:rPr lang="ko-KR" altLang="en-US" dirty="0" smtClean="0"/>
              <a:t>특히 </a:t>
            </a:r>
            <a:r>
              <a:rPr lang="en-US" altLang="ko-KR" dirty="0" smtClean="0"/>
              <a:t>variables,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복사할 경우 실제 값 객체가 변경가능여부에 따라 다른 경우가 발생함</a:t>
            </a:r>
            <a:endParaRPr lang="en-US" altLang="ko-KR" dirty="0" smtClean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Mutable</a:t>
            </a:r>
            <a:r>
              <a:rPr lang="ko-KR" altLang="en-US" dirty="0" smtClean="0"/>
              <a:t>은 주로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타입으로 내부  값인 요소에 추가하는 것이므로 변수나 함수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사용해도 변경</a:t>
            </a:r>
            <a:r>
              <a:rPr lang="en-US" altLang="ko-KR" dirty="0" smtClean="0"/>
              <a:t>( swallow copy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Mutable </a:t>
            </a:r>
            <a:r>
              <a:rPr lang="ko-KR" altLang="en-US" dirty="0" smtClean="0"/>
              <a:t>처리할 경우 처음이 값이 변경되지 않으려면 참조만 복사하지 말고 전체 값을 복사해야 별도의 참조가 생겨 다른 값 객체로 인식함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deepcopy</a:t>
            </a:r>
            <a:r>
              <a:rPr lang="en-US" altLang="ko-KR" dirty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3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Mutable &amp; immutable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85000" lnSpcReduction="20000"/>
          </a:bodyPr>
          <a:lstStyle/>
          <a:p>
            <a:pPr marL="320040" lvl="1" indent="0">
              <a:buNone/>
            </a:pPr>
            <a:r>
              <a:rPr lang="en-US" altLang="ko-KR" dirty="0" err="1" smtClean="0"/>
              <a:t>ismutable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만들어서 실제 값들이 변경여부를 점검한 후에 처리할 수 있으면 좋다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2780928"/>
            <a:ext cx="374441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함수를 정의해서 각 타입에 대한 갱신여부를 확인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result = </a:t>
            </a:r>
            <a:r>
              <a:rPr lang="en-US" altLang="ko-KR" sz="1200" dirty="0" smtClean="0"/>
              <a:t>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타입을 문자열로 가져오기</a:t>
            </a:r>
            <a:endParaRPr lang="en-US" altLang="ko-KR" sz="1200" dirty="0"/>
          </a:p>
          <a:p>
            <a:r>
              <a:rPr lang="en-US" altLang="ko-KR" sz="1200" dirty="0"/>
              <a:t>    com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if com not in [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','float','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','tuple']  :</a:t>
            </a:r>
          </a:p>
          <a:p>
            <a:r>
              <a:rPr lang="en-US" altLang="ko-KR" sz="1200" dirty="0"/>
              <a:t>        result = </a:t>
            </a:r>
            <a:r>
              <a:rPr lang="en-US" altLang="ko-KR" sz="1200" dirty="0" smtClean="0"/>
              <a:t>False         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com,result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print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is ', 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('a')</a:t>
            </a:r>
          </a:p>
          <a:p>
            <a:r>
              <a:rPr lang="en-US" altLang="ko-KR" sz="1200" dirty="0"/>
              <a:t>print 'list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([])</a:t>
            </a:r>
          </a:p>
          <a:p>
            <a:r>
              <a:rPr lang="en-US" altLang="ko-KR" sz="1200" dirty="0"/>
              <a:t>print 'tuple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((1,))</a:t>
            </a:r>
          </a:p>
          <a:p>
            <a:r>
              <a:rPr lang="en-US" altLang="ko-KR" sz="1200" dirty="0"/>
              <a:t>print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({})</a:t>
            </a:r>
          </a:p>
          <a:p>
            <a:r>
              <a:rPr lang="en-US" altLang="ko-KR" sz="1200" dirty="0"/>
              <a:t>print 'object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(object)</a:t>
            </a:r>
          </a:p>
          <a:p>
            <a:r>
              <a:rPr lang="en-US" altLang="ko-KR" sz="1200" dirty="0"/>
              <a:t>print 'function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(lambda x:x)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005064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/>
              <a:t>str</a:t>
            </a:r>
            <a:r>
              <a:rPr lang="en-US" altLang="ko-KR" dirty="0"/>
              <a:t> is  ('</a:t>
            </a:r>
            <a:r>
              <a:rPr lang="en-US" altLang="ko-KR" dirty="0" err="1"/>
              <a:t>str</a:t>
            </a:r>
            <a:r>
              <a:rPr lang="en-US" altLang="ko-KR" dirty="0"/>
              <a:t>', True)</a:t>
            </a:r>
          </a:p>
          <a:p>
            <a:r>
              <a:rPr lang="en-US" altLang="ko-KR" dirty="0"/>
              <a:t>list is ('list', False)</a:t>
            </a:r>
          </a:p>
          <a:p>
            <a:r>
              <a:rPr lang="en-US" altLang="ko-KR" dirty="0"/>
              <a:t>tuple is ('tuple', True)</a:t>
            </a:r>
          </a:p>
          <a:p>
            <a:r>
              <a:rPr lang="en-US" altLang="ko-KR" dirty="0" err="1"/>
              <a:t>dict</a:t>
            </a:r>
            <a:r>
              <a:rPr lang="en-US" altLang="ko-KR" dirty="0"/>
              <a:t> is ('</a:t>
            </a:r>
            <a:r>
              <a:rPr lang="en-US" altLang="ko-KR" dirty="0" err="1"/>
              <a:t>dict</a:t>
            </a:r>
            <a:r>
              <a:rPr lang="en-US" altLang="ko-KR" dirty="0"/>
              <a:t>', False)</a:t>
            </a:r>
          </a:p>
          <a:p>
            <a:r>
              <a:rPr lang="en-US" altLang="ko-KR" dirty="0"/>
              <a:t>object is ('type', False)</a:t>
            </a:r>
          </a:p>
          <a:p>
            <a:r>
              <a:rPr lang="en-US" altLang="ko-KR" dirty="0"/>
              <a:t>function is ('function', 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2420888"/>
            <a:ext cx="6477000" cy="344651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Values and data types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conversion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변수에서 참조하는 타입을 자신의 필요한 타입으로 변경이 필요할 경우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파이썬에</a:t>
            </a:r>
            <a:r>
              <a:rPr lang="ko-KR" altLang="en-US" dirty="0" smtClean="0"/>
              <a:t> 제공되는 함수들을 이용해서 사용하면 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3140968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v = 1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(v)</a:t>
            </a:r>
          </a:p>
          <a:p>
            <a:r>
              <a:rPr lang="en-US" altLang="ko-KR" sz="1200" dirty="0"/>
              <a:t>'1'</a:t>
            </a:r>
          </a:p>
          <a:p>
            <a:r>
              <a:rPr lang="en-US" altLang="ko-KR" sz="1200" dirty="0"/>
              <a:t>&gt;&gt;&gt; float(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(v))</a:t>
            </a:r>
          </a:p>
          <a:p>
            <a:r>
              <a:rPr lang="en-US" altLang="ko-KR" sz="1200" dirty="0"/>
              <a:t>1.0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(v))</a:t>
            </a:r>
          </a:p>
          <a:p>
            <a:r>
              <a:rPr lang="en-US" altLang="ko-KR" sz="1200" dirty="0" smtClean="0"/>
              <a:t>1 </a:t>
            </a:r>
          </a:p>
          <a:p>
            <a:r>
              <a:rPr lang="pl-PL" altLang="ko-KR" sz="1200" dirty="0"/>
              <a:t>&gt;&gt;&gt; x = int()</a:t>
            </a:r>
          </a:p>
          <a:p>
            <a:r>
              <a:rPr lang="pl-PL" altLang="ko-KR" sz="1200" dirty="0"/>
              <a:t>&gt;&gt;&gt; x</a:t>
            </a:r>
          </a:p>
          <a:p>
            <a:r>
              <a:rPr lang="pl-PL" altLang="ko-KR" sz="1200" dirty="0"/>
              <a:t>0</a:t>
            </a:r>
          </a:p>
          <a:p>
            <a:r>
              <a:rPr lang="pl-PL" altLang="ko-KR" sz="1200" dirty="0"/>
              <a:t>&gt;&gt;&gt; y = str()</a:t>
            </a:r>
          </a:p>
          <a:p>
            <a:r>
              <a:rPr lang="pl-PL" altLang="ko-KR" sz="1200" dirty="0"/>
              <a:t>&gt;&gt;&gt; y</a:t>
            </a:r>
          </a:p>
          <a:p>
            <a:r>
              <a:rPr lang="pl-PL" altLang="ko-KR" sz="1200" dirty="0"/>
              <a:t>''</a:t>
            </a:r>
          </a:p>
          <a:p>
            <a:r>
              <a:rPr lang="pl-PL" altLang="ko-KR" sz="1200" dirty="0"/>
              <a:t>&gt;&gt;&gt; z = float()</a:t>
            </a:r>
          </a:p>
          <a:p>
            <a:r>
              <a:rPr lang="pl-PL" altLang="ko-KR" sz="1200" dirty="0"/>
              <a:t>&gt;&gt;&gt; z</a:t>
            </a:r>
          </a:p>
          <a:p>
            <a:r>
              <a:rPr lang="pl-PL" altLang="ko-KR" sz="1200" dirty="0"/>
              <a:t>0.0</a:t>
            </a:r>
          </a:p>
          <a:p>
            <a:r>
              <a:rPr lang="pl-PL" altLang="ko-KR" sz="1200" dirty="0"/>
              <a:t>&gt;&gt;&gt;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501317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함수를 이용해서 변수에 할당하면 초기값을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3311860" y="4653136"/>
            <a:ext cx="684076" cy="1368152"/>
          </a:xfrm>
          <a:prstGeom prst="rightBrace">
            <a:avLst>
              <a:gd name="adj1" fmla="val 68363"/>
              <a:gd name="adj2" fmla="val 51154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3311860" y="3212976"/>
            <a:ext cx="684076" cy="1368152"/>
          </a:xfrm>
          <a:prstGeom prst="rightBrace">
            <a:avLst>
              <a:gd name="adj1" fmla="val 68363"/>
              <a:gd name="adj2" fmla="val 51154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48336" y="357388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함수를  이용해서 변수에 적절한 타입으로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conversion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1764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하나 받아 객체를 실행하면 타입전환 처리함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float()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list()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tuple()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set()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71800" y="2780928"/>
            <a:ext cx="26642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float</a:t>
            </a:r>
          </a:p>
          <a:p>
            <a:r>
              <a:rPr lang="en-US" altLang="ko-KR" sz="1200" dirty="0"/>
              <a:t>&lt;type 'float'&gt;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str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list</a:t>
            </a:r>
          </a:p>
          <a:p>
            <a:r>
              <a:rPr lang="en-US" altLang="ko-KR" sz="1200" dirty="0"/>
              <a:t>&lt;type 'list'&gt;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tuple</a:t>
            </a:r>
          </a:p>
          <a:p>
            <a:r>
              <a:rPr lang="en-US" altLang="ko-KR" sz="1200" dirty="0"/>
              <a:t>&lt;type 'tuple'&gt;</a:t>
            </a:r>
          </a:p>
          <a:p>
            <a:r>
              <a:rPr lang="en-US" altLang="ko-KR" sz="1200" dirty="0"/>
              <a:t>&gt;&gt;&gt; set</a:t>
            </a:r>
          </a:p>
          <a:p>
            <a:r>
              <a:rPr lang="en-US" altLang="ko-KR" sz="1200" dirty="0"/>
              <a:t>&lt;type 'set'&gt;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3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문자열은 문자와 숫자로 구성될 수 있으므로 숫자여부를 확인하고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해야 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87624" y="3356992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# string</a:t>
            </a:r>
            <a:r>
              <a:rPr lang="ko-KR" altLang="en-US" sz="1200" dirty="0" smtClean="0"/>
              <a:t>을 내부를 숫자로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v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'1‘</a:t>
            </a:r>
          </a:p>
          <a:p>
            <a:r>
              <a:rPr lang="en-US" altLang="ko-KR" sz="1200" dirty="0" smtClean="0"/>
              <a:t>&gt;&gt;&gt; #string </a:t>
            </a:r>
            <a:r>
              <a:rPr lang="ko-KR" altLang="en-US" sz="1200" dirty="0" smtClean="0"/>
              <a:t>내장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숫자여부 체크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if </a:t>
            </a:r>
            <a:r>
              <a:rPr lang="en-US" altLang="ko-KR" sz="1200" dirty="0" err="1"/>
              <a:t>v.isdigit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smtClean="0"/>
              <a:t>    s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(v)</a:t>
            </a:r>
          </a:p>
          <a:p>
            <a:r>
              <a:rPr lang="en-US" altLang="ko-KR" sz="1200" dirty="0" smtClean="0"/>
              <a:t>...     </a:t>
            </a:r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smtClean="0"/>
              <a:t>    s </a:t>
            </a:r>
            <a:r>
              <a:rPr lang="en-US" altLang="ko-KR" sz="1200" dirty="0"/>
              <a:t>= 0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s</a:t>
            </a:r>
          </a:p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06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Numeric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숫자에 대한 객체를 관리하는 데이터 타입</a:t>
            </a:r>
            <a:endParaRPr lang="en-US" altLang="ko-KR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2544667"/>
            <a:ext cx="4536504" cy="1532405"/>
            <a:chOff x="1187624" y="3356992"/>
            <a:chExt cx="4909096" cy="2069350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77072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Numberic</a:t>
              </a:r>
              <a:r>
                <a:rPr lang="en-US" altLang="ko-KR" sz="1400" dirty="0" smtClean="0"/>
                <a:t> Types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67944" y="3356992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int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67944" y="3906493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float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7944" y="4509120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long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80496" y="5085184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complex</a:t>
              </a:r>
              <a:endParaRPr lang="ko-KR" altLang="en-US" sz="1400" dirty="0"/>
            </a:p>
          </p:txBody>
        </p:sp>
        <p:cxnSp>
          <p:nvCxnSpPr>
            <p:cNvPr id="22" name="꺾인 연결선 21"/>
            <p:cNvCxnSpPr>
              <a:stCxn id="5" idx="3"/>
              <a:endCxn id="26" idx="1"/>
            </p:cNvCxnSpPr>
            <p:nvPr/>
          </p:nvCxnSpPr>
          <p:spPr>
            <a:xfrm flipV="1">
              <a:off x="3203848" y="3527571"/>
              <a:ext cx="864096" cy="7200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5" idx="3"/>
              <a:endCxn id="30" idx="1"/>
            </p:cNvCxnSpPr>
            <p:nvPr/>
          </p:nvCxnSpPr>
          <p:spPr>
            <a:xfrm>
              <a:off x="3203848" y="4247651"/>
              <a:ext cx="876648" cy="100811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5" idx="3"/>
              <a:endCxn id="28" idx="1"/>
            </p:cNvCxnSpPr>
            <p:nvPr/>
          </p:nvCxnSpPr>
          <p:spPr>
            <a:xfrm flipV="1">
              <a:off x="3203848" y="4077072"/>
              <a:ext cx="864096" cy="17057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5" idx="3"/>
              <a:endCxn id="29" idx="1"/>
            </p:cNvCxnSpPr>
            <p:nvPr/>
          </p:nvCxnSpPr>
          <p:spPr>
            <a:xfrm>
              <a:off x="3203848" y="4247651"/>
              <a:ext cx="864096" cy="43204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141928" y="4365104"/>
            <a:ext cx="2088232" cy="187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id(1)</a:t>
            </a:r>
          </a:p>
          <a:p>
            <a:r>
              <a:rPr lang="en-US" altLang="ko-KR" sz="1200" dirty="0"/>
              <a:t>5939944</a:t>
            </a:r>
          </a:p>
          <a:p>
            <a:r>
              <a:rPr lang="en-US" altLang="ko-KR" sz="1200" dirty="0"/>
              <a:t>&gt;&gt;&gt; v = 1</a:t>
            </a:r>
          </a:p>
          <a:p>
            <a:r>
              <a:rPr lang="en-US" altLang="ko-KR" sz="1200" dirty="0"/>
              <a:t>&gt;&gt;&gt; type(v)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id(v)</a:t>
            </a:r>
          </a:p>
          <a:p>
            <a:r>
              <a:rPr lang="en-US" altLang="ko-KR" sz="1200" dirty="0"/>
              <a:t>5939944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707904" y="4725144"/>
            <a:ext cx="459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숫자타입도 하나의 객체이므로 </a:t>
            </a:r>
            <a:r>
              <a:rPr lang="en-US" altLang="ko-KR" dirty="0" smtClean="0"/>
              <a:t> 1 </a:t>
            </a:r>
            <a:r>
              <a:rPr lang="ko-KR" altLang="en-US" dirty="0" smtClean="0"/>
              <a:t>이 생성되면 동일한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내에서는 동일한 객체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가지고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5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en-US" altLang="ko-KR" dirty="0" smtClean="0"/>
              <a:t> </a:t>
            </a:r>
            <a:r>
              <a:rPr lang="ko-KR" altLang="en-US" dirty="0"/>
              <a:t>타입에 기본으로 처리 되는 함수</a:t>
            </a:r>
            <a:r>
              <a:rPr lang="en-US" altLang="ko-KR" dirty="0"/>
              <a:t>, operator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70380"/>
              </p:ext>
            </p:extLst>
          </p:nvPr>
        </p:nvGraphicFramePr>
        <p:xfrm>
          <a:off x="683568" y="2636912"/>
          <a:ext cx="7704856" cy="3744228"/>
        </p:xfrm>
        <a:graphic>
          <a:graphicData uri="http://schemas.openxmlformats.org/drawingml/2006/table">
            <a:tbl>
              <a:tblPr/>
              <a:tblGrid>
                <a:gridCol w="2016224"/>
                <a:gridCol w="4464496"/>
                <a:gridCol w="1224136"/>
              </a:tblGrid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dirty="0" smtClean="0">
                          <a:effectLst/>
                        </a:rPr>
                        <a:t>Operation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Result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Notes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+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sum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-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difference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*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product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/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quotient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//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(floored) quotient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%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remainder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/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negated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+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unchanged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abs(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absolute value or magnitude of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int(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integer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long(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long integer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float(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floating point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complex(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re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im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 complex number with real part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re</a:t>
                      </a:r>
                      <a:r>
                        <a:rPr lang="en-US" sz="1000" dirty="0">
                          <a:effectLst/>
                        </a:rPr>
                        <a:t>, imaginary part </a:t>
                      </a:r>
                      <a:r>
                        <a:rPr lang="en-US" sz="1000" b="0" i="1" dirty="0" err="1">
                          <a:effectLst/>
                          <a:latin typeface="times"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. </a:t>
                      </a:r>
                      <a:r>
                        <a:rPr lang="en-US" sz="1000" b="0" i="1" dirty="0" err="1">
                          <a:effectLst/>
                          <a:latin typeface="times"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 defaults to zero.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c</a:t>
                      </a:r>
                      <a:r>
                        <a:rPr lang="en-US" sz="1000">
                          <a:effectLst/>
                        </a:rPr>
                        <a:t>.conjugate()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conjugate of the complex number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c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divmod(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the pair (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//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%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</a:rPr>
                        <a:t>pow(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to the power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** </a:t>
                      </a:r>
                      <a:r>
                        <a:rPr lang="en-US" sz="1000" b="0" i="1">
                          <a:effectLst/>
                          <a:latin typeface="times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7145" marR="47145" marT="23573" marB="235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to the power </a:t>
                      </a:r>
                      <a:r>
                        <a:rPr lang="en-US" sz="1000" b="0" i="1" dirty="0">
                          <a:effectLst/>
                          <a:latin typeface="times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47145" marR="47145" marT="23573" marB="2357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3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다양한 객체의 값을 원소로 </a:t>
            </a:r>
            <a:r>
              <a:rPr lang="ko-KR" altLang="en-US" dirty="0" err="1" smtClean="0"/>
              <a:t>값는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2755233"/>
            <a:ext cx="4524905" cy="1105815"/>
            <a:chOff x="1187624" y="3356992"/>
            <a:chExt cx="4896544" cy="1493286"/>
          </a:xfrm>
        </p:grpSpPr>
        <p:sp>
          <p:nvSpPr>
            <p:cNvPr id="5" name="직사각형 4"/>
            <p:cNvSpPr/>
            <p:nvPr/>
          </p:nvSpPr>
          <p:spPr>
            <a:xfrm>
              <a:off x="1187624" y="3916548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Sequenec</a:t>
              </a:r>
              <a:r>
                <a:rPr lang="en-US" altLang="ko-KR" sz="1400" dirty="0" smtClean="0"/>
                <a:t> Types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67944" y="3356992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String/</a:t>
              </a:r>
              <a:r>
                <a:rPr lang="en-US" altLang="ko-KR" sz="1400" dirty="0" err="1" smtClean="0"/>
                <a:t>unicode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67944" y="3906493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Buffer/range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7944" y="4509120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List/tuple</a:t>
              </a:r>
              <a:endParaRPr lang="ko-KR" altLang="en-US" sz="1400" dirty="0"/>
            </a:p>
          </p:txBody>
        </p:sp>
        <p:cxnSp>
          <p:nvCxnSpPr>
            <p:cNvPr id="22" name="꺾인 연결선 21"/>
            <p:cNvCxnSpPr>
              <a:stCxn id="5" idx="3"/>
              <a:endCxn id="26" idx="1"/>
            </p:cNvCxnSpPr>
            <p:nvPr/>
          </p:nvCxnSpPr>
          <p:spPr>
            <a:xfrm flipV="1">
              <a:off x="3203848" y="3527571"/>
              <a:ext cx="864096" cy="5595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5" idx="3"/>
              <a:endCxn id="28" idx="1"/>
            </p:cNvCxnSpPr>
            <p:nvPr/>
          </p:nvCxnSpPr>
          <p:spPr>
            <a:xfrm flipV="1">
              <a:off x="3203848" y="4077072"/>
              <a:ext cx="864096" cy="100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5" idx="3"/>
              <a:endCxn id="29" idx="1"/>
            </p:cNvCxnSpPr>
            <p:nvPr/>
          </p:nvCxnSpPr>
          <p:spPr>
            <a:xfrm>
              <a:off x="3203848" y="4087127"/>
              <a:ext cx="864096" cy="5925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1600" y="4530464"/>
            <a:ext cx="5844048" cy="1800200"/>
            <a:chOff x="1648264" y="4293096"/>
            <a:chExt cx="5844048" cy="2037568"/>
          </a:xfrm>
        </p:grpSpPr>
        <p:sp>
          <p:nvSpPr>
            <p:cNvPr id="16" name="직사각형 15"/>
            <p:cNvSpPr/>
            <p:nvPr/>
          </p:nvSpPr>
          <p:spPr>
            <a:xfrm>
              <a:off x="1648264" y="431444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</a:t>
              </a:r>
              <a:r>
                <a:rPr lang="ko-KR" altLang="en-US" dirty="0"/>
                <a:t>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44408" y="429309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17216" y="53225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17216" y="589861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cxnSp>
          <p:nvCxnSpPr>
            <p:cNvPr id="23" name="꺾인 연결선 22"/>
            <p:cNvCxnSpPr>
              <a:stCxn id="17" idx="2"/>
              <a:endCxn id="18" idx="1"/>
            </p:cNvCxnSpPr>
            <p:nvPr/>
          </p:nvCxnSpPr>
          <p:spPr>
            <a:xfrm rot="16200000" flipH="1">
              <a:off x="4172168" y="479352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7" idx="2"/>
              <a:endCxn id="20" idx="1"/>
            </p:cNvCxnSpPr>
            <p:nvPr/>
          </p:nvCxnSpPr>
          <p:spPr>
            <a:xfrm rot="16200000" flipH="1">
              <a:off x="3884136" y="508156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484200" y="53309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값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84200" y="58978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18" idx="3"/>
              <a:endCxn id="27" idx="1"/>
            </p:cNvCxnSpPr>
            <p:nvPr/>
          </p:nvCxnSpPr>
          <p:spPr>
            <a:xfrm>
              <a:off x="5925328" y="553857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0" idx="3"/>
              <a:endCxn id="31" idx="1"/>
            </p:cNvCxnSpPr>
            <p:nvPr/>
          </p:nvCxnSpPr>
          <p:spPr>
            <a:xfrm flipV="1">
              <a:off x="5925328" y="611385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948264" y="540740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 string </a:t>
            </a:r>
            <a:r>
              <a:rPr lang="ko-KR" altLang="en-US" sz="1200" dirty="0" err="1" smtClean="0"/>
              <a:t>일경우</a:t>
            </a:r>
            <a:r>
              <a:rPr lang="ko-KR" altLang="en-US" sz="1200" dirty="0" smtClean="0"/>
              <a:t> 값만 처리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5271516"/>
            <a:ext cx="2808312" cy="12538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492142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Elements </a:t>
            </a:r>
            <a:r>
              <a:rPr lang="ko-KR" altLang="en-US" sz="1400" u="sng" dirty="0" smtClean="0"/>
              <a:t>관리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037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타입에 기본으로 처리 되는 함수</a:t>
            </a:r>
            <a:r>
              <a:rPr lang="en-US" altLang="ko-KR" dirty="0" smtClean="0"/>
              <a:t>, operator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1007"/>
              </p:ext>
            </p:extLst>
          </p:nvPr>
        </p:nvGraphicFramePr>
        <p:xfrm>
          <a:off x="755576" y="2839896"/>
          <a:ext cx="7407024" cy="3541432"/>
        </p:xfrm>
        <a:graphic>
          <a:graphicData uri="http://schemas.openxmlformats.org/drawingml/2006/table">
            <a:tbl>
              <a:tblPr/>
              <a:tblGrid>
                <a:gridCol w="2160240"/>
                <a:gridCol w="4104456"/>
                <a:gridCol w="1142328"/>
              </a:tblGrid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 smtClean="0">
                          <a:effectLst/>
                        </a:rPr>
                        <a:t>Operation</a:t>
                      </a:r>
                      <a:endParaRPr lang="en-US" sz="1200" dirty="0">
                        <a:effectLst/>
                      </a:endParaRP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Notes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7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True if an item of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is equal to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, else False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not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False if an item of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is equal to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, else True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+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concatenation of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t</a:t>
                      </a:r>
                      <a:endParaRPr lang="en-US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*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 ,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 *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>
                          <a:effectLst/>
                          <a:latin typeface="times"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 shallow copies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concatenated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]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'th item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, origin 0</a:t>
                      </a: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j</a:t>
                      </a:r>
                      <a:r>
                        <a:rPr lang="en-US" sz="1200">
                          <a:effectLst/>
                        </a:rPr>
                        <a:t>]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slice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from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 to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j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j</a:t>
                      </a:r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k</a:t>
                      </a:r>
                      <a:r>
                        <a:rPr lang="en-US" sz="1200">
                          <a:effectLst/>
                        </a:rPr>
                        <a:t>]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slice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from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 to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j</a:t>
                      </a:r>
                      <a:r>
                        <a:rPr lang="en-US" sz="1200">
                          <a:effectLst/>
                        </a:rPr>
                        <a:t> with step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k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len(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length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min(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smallest item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8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max(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largest item of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76711" marR="76711" marT="38356" marB="3835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0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원자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Sequence-Accessing Values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Sequence Type(String, List, Tuple)</a:t>
            </a:r>
            <a:r>
              <a:rPr lang="ko-KR" altLang="en-US" dirty="0"/>
              <a:t>은 </a:t>
            </a:r>
            <a:r>
              <a:rPr lang="ko-KR" altLang="en-US" dirty="0" err="1"/>
              <a:t>변수명</a:t>
            </a:r>
            <a:r>
              <a:rPr lang="en-US" altLang="ko-KR" dirty="0"/>
              <a:t>[index]</a:t>
            </a:r>
            <a:r>
              <a:rPr lang="ko-KR" altLang="en-US" dirty="0"/>
              <a:t>로 값을 접근하여 가져옴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변수에는 </a:t>
            </a:r>
            <a:r>
              <a:rPr lang="en-US" altLang="ko-KR" dirty="0"/>
              <a:t>Sequence Instance</a:t>
            </a:r>
            <a:r>
              <a:rPr lang="ko-KR" altLang="en-US" dirty="0"/>
              <a:t>이 참조를 가지고 있고 </a:t>
            </a:r>
            <a:r>
              <a:rPr lang="en-US" altLang="ko-KR" dirty="0"/>
              <a:t>index</a:t>
            </a:r>
            <a:r>
              <a:rPr lang="ko-KR" altLang="en-US" dirty="0"/>
              <a:t>를 이용하여 값들의 위치를 검색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3568" y="3429000"/>
            <a:ext cx="396044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 = [0,1,2,3]</a:t>
            </a:r>
          </a:p>
          <a:p>
            <a:r>
              <a:rPr lang="en-US" altLang="ko-KR" sz="1000" dirty="0"/>
              <a:t>&gt;&gt;&gt; l[0]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s = "string"</a:t>
            </a:r>
          </a:p>
          <a:p>
            <a:r>
              <a:rPr lang="en-US" altLang="ko-KR" sz="1000" dirty="0"/>
              <a:t>&gt;&gt;&gt; s[0]</a:t>
            </a:r>
          </a:p>
          <a:p>
            <a:r>
              <a:rPr lang="en-US" altLang="ko-KR" sz="1000" dirty="0"/>
              <a:t>'s'</a:t>
            </a:r>
          </a:p>
          <a:p>
            <a:r>
              <a:rPr lang="en-US" altLang="ko-KR" sz="1000" dirty="0"/>
              <a:t>&gt;&gt;&gt; t = (0,1,2,3)</a:t>
            </a:r>
          </a:p>
          <a:p>
            <a:r>
              <a:rPr lang="en-US" altLang="ko-KR" sz="1000" dirty="0"/>
              <a:t>&gt;&gt;&gt; t[0]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38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Sequence-Updating Values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변수에는 </a:t>
            </a:r>
            <a:r>
              <a:rPr lang="en-US" altLang="ko-KR" dirty="0" smtClean="0"/>
              <a:t>Sequence Instance</a:t>
            </a:r>
            <a:r>
              <a:rPr lang="ko-KR" altLang="en-US" dirty="0" smtClean="0"/>
              <a:t>이 참조를 가지고 있고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이용하여 값들의 위치를 검색하고 </a:t>
            </a:r>
            <a:r>
              <a:rPr lang="ko-KR" altLang="en-US" dirty="0" err="1" smtClean="0"/>
              <a:t>할당값을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Mutable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타입만 기존 값을 변경됨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83568" y="3861048"/>
            <a:ext cx="2520000" cy="221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</a:t>
            </a:r>
          </a:p>
          <a:p>
            <a:r>
              <a:rPr lang="en-US" altLang="ko-KR" sz="1000" dirty="0"/>
              <a:t>[0, 1, 2, 3]</a:t>
            </a:r>
          </a:p>
          <a:p>
            <a:r>
              <a:rPr lang="en-US" altLang="ko-KR" sz="1000" dirty="0"/>
              <a:t>&gt;&gt;&gt; l[0] = 100</a:t>
            </a:r>
          </a:p>
          <a:p>
            <a:r>
              <a:rPr lang="en-US" altLang="ko-KR" sz="1000" dirty="0"/>
              <a:t>&gt;&gt;&gt; l</a:t>
            </a:r>
          </a:p>
          <a:p>
            <a:r>
              <a:rPr lang="en-US" altLang="ko-KR" sz="1000" dirty="0"/>
              <a:t>[100, 1, 2, 3]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83868" y="3861048"/>
            <a:ext cx="2520000" cy="221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t</a:t>
            </a:r>
          </a:p>
          <a:p>
            <a:r>
              <a:rPr lang="en-US" altLang="ko-KR" sz="1000" dirty="0"/>
              <a:t>(0, 1, 2, 3)</a:t>
            </a:r>
          </a:p>
          <a:p>
            <a:r>
              <a:rPr lang="en-US" altLang="ko-KR" sz="1000" dirty="0"/>
              <a:t>&gt;&gt;&gt; t[0] = 100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TypeError</a:t>
            </a:r>
            <a:r>
              <a:rPr lang="en-US" altLang="ko-KR" sz="1000" dirty="0"/>
              <a:t>: 'tuple' object does not support item assignment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3861048"/>
            <a:ext cx="2520000" cy="221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'string'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s[0] = 'a'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TypeError</a:t>
            </a:r>
            <a:r>
              <a:rPr lang="en-US" altLang="ko-KR" sz="1000" dirty="0"/>
              <a:t>: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 object does not support item assignment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 type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780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Tuple type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2080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String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</a:t>
            </a:r>
            <a:r>
              <a:rPr lang="en-US" altLang="ko-KR" dirty="0"/>
              <a:t> </a:t>
            </a:r>
            <a:r>
              <a:rPr lang="ko-KR" altLang="en-US" dirty="0" smtClean="0"/>
              <a:t>내장함수 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내장함수를 이용한 </a:t>
            </a:r>
            <a:r>
              <a:rPr lang="en-US" altLang="ko-KR" dirty="0" smtClean="0"/>
              <a:t>sorted, reversed,</a:t>
            </a:r>
            <a:r>
              <a:rPr lang="ko-KR" altLang="en-US" dirty="0" smtClean="0"/>
              <a:t> </a:t>
            </a:r>
            <a:r>
              <a:rPr lang="en-US" altLang="ko-KR" dirty="0"/>
              <a:t>e</a:t>
            </a:r>
            <a:r>
              <a:rPr lang="en-US" altLang="ko-KR" dirty="0" smtClean="0"/>
              <a:t>numerate, zip</a:t>
            </a:r>
            <a:r>
              <a:rPr lang="ko-KR" altLang="en-US" dirty="0" smtClean="0"/>
              <a:t>을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020283"/>
            <a:ext cx="3456384" cy="156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&gt;&gt;&gt; for </a:t>
            </a:r>
            <a:r>
              <a:rPr lang="en-US" altLang="ko-KR" sz="900" dirty="0" err="1"/>
              <a:t>i</a:t>
            </a:r>
            <a:r>
              <a:rPr lang="en-US" altLang="ko-KR" sz="900" dirty="0"/>
              <a:t>, v in enumerate(['tic', '</a:t>
            </a:r>
            <a:r>
              <a:rPr lang="en-US" altLang="ko-KR" sz="900" dirty="0" err="1"/>
              <a:t>tac</a:t>
            </a:r>
            <a:r>
              <a:rPr lang="en-US" altLang="ko-KR" sz="900" dirty="0"/>
              <a:t>', 'toe']):</a:t>
            </a:r>
            <a:endParaRPr lang="en-US" altLang="ko-KR" sz="900" dirty="0" smtClean="0"/>
          </a:p>
          <a:p>
            <a:r>
              <a:rPr lang="en-US" altLang="ko-KR" sz="900" dirty="0" smtClean="0"/>
              <a:t>... </a:t>
            </a:r>
            <a:r>
              <a:rPr lang="en-US" altLang="ko-KR" sz="900" dirty="0"/>
              <a:t>print </a:t>
            </a:r>
            <a:r>
              <a:rPr lang="en-US" altLang="ko-KR" sz="900" dirty="0" err="1"/>
              <a:t>i</a:t>
            </a:r>
            <a:r>
              <a:rPr lang="en-US" altLang="ko-KR" sz="900" dirty="0"/>
              <a:t>, v </a:t>
            </a:r>
            <a:endParaRPr lang="en-US" altLang="ko-KR" sz="900" dirty="0" smtClean="0"/>
          </a:p>
          <a:p>
            <a:r>
              <a:rPr lang="en-US" altLang="ko-KR" sz="900" dirty="0" smtClean="0"/>
              <a:t>... </a:t>
            </a:r>
          </a:p>
          <a:p>
            <a:r>
              <a:rPr lang="en-US" altLang="ko-KR" sz="900" dirty="0" smtClean="0"/>
              <a:t>0 tic</a:t>
            </a:r>
          </a:p>
          <a:p>
            <a:r>
              <a:rPr lang="en-US" altLang="ko-KR" sz="900" dirty="0" smtClean="0"/>
              <a:t>1 </a:t>
            </a:r>
            <a:r>
              <a:rPr lang="en-US" altLang="ko-KR" sz="900" dirty="0" err="1"/>
              <a:t>tac</a:t>
            </a:r>
            <a:r>
              <a:rPr lang="en-US" altLang="ko-KR" sz="900" dirty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2 </a:t>
            </a:r>
            <a:r>
              <a:rPr lang="en-US" altLang="ko-KR" sz="900" dirty="0"/>
              <a:t>toe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16016" y="3020283"/>
            <a:ext cx="3456384" cy="156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900" dirty="0"/>
              <a:t>&gt;&gt;&gt; l1 = [1,2,3,4]</a:t>
            </a:r>
          </a:p>
          <a:p>
            <a:r>
              <a:rPr lang="it-IT" altLang="ko-KR" sz="900" dirty="0"/>
              <a:t>&gt;&gt;&gt; la = ['a','b','c','d']</a:t>
            </a:r>
          </a:p>
          <a:p>
            <a:r>
              <a:rPr lang="it-IT" altLang="ko-KR" sz="900" dirty="0"/>
              <a:t>&gt;&gt;&gt; for k,v in zip(l1,la) :</a:t>
            </a:r>
          </a:p>
          <a:p>
            <a:r>
              <a:rPr lang="it-IT" altLang="ko-KR" sz="900" dirty="0"/>
              <a:t>...     print k, v</a:t>
            </a:r>
          </a:p>
          <a:p>
            <a:r>
              <a:rPr lang="it-IT" altLang="ko-KR" sz="900" dirty="0"/>
              <a:t>... </a:t>
            </a:r>
          </a:p>
          <a:p>
            <a:r>
              <a:rPr lang="it-IT" altLang="ko-KR" sz="900" dirty="0"/>
              <a:t>1 a</a:t>
            </a:r>
          </a:p>
          <a:p>
            <a:r>
              <a:rPr lang="it-IT" altLang="ko-KR" sz="900" dirty="0"/>
              <a:t>2 b</a:t>
            </a:r>
          </a:p>
          <a:p>
            <a:r>
              <a:rPr lang="it-IT" altLang="ko-KR" sz="900" dirty="0"/>
              <a:t>3 c</a:t>
            </a:r>
          </a:p>
          <a:p>
            <a:r>
              <a:rPr lang="it-IT" altLang="ko-KR" sz="900" dirty="0"/>
              <a:t>4 d</a:t>
            </a:r>
          </a:p>
          <a:p>
            <a:r>
              <a:rPr lang="it-IT" altLang="ko-KR" sz="900" dirty="0"/>
              <a:t>&gt;&gt;&gt; </a:t>
            </a:r>
            <a:endParaRPr lang="en-US" altLang="ko-KR" sz="9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5044891"/>
            <a:ext cx="3456384" cy="156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/>
              <a:t>&gt;&gt;&gt; for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r>
              <a:rPr lang="en-US" altLang="ko-KR" sz="900" b="1" dirty="0"/>
              <a:t>in</a:t>
            </a:r>
            <a:r>
              <a:rPr lang="en-US" altLang="ko-KR" sz="900" dirty="0"/>
              <a:t> reversed(</a:t>
            </a:r>
            <a:r>
              <a:rPr lang="en-US" altLang="ko-KR" sz="900" dirty="0" err="1"/>
              <a:t>xrange</a:t>
            </a:r>
            <a:r>
              <a:rPr lang="en-US" altLang="ko-KR" sz="900" dirty="0"/>
              <a:t>(1,10,2</a:t>
            </a:r>
            <a:r>
              <a:rPr lang="en-US" altLang="ko-KR" sz="900" dirty="0" smtClean="0"/>
              <a:t>)):</a:t>
            </a:r>
          </a:p>
          <a:p>
            <a:r>
              <a:rPr lang="en-US" altLang="ko-KR" sz="900" dirty="0" smtClean="0"/>
              <a:t> </a:t>
            </a:r>
            <a:r>
              <a:rPr lang="en-US" altLang="ko-KR" sz="900" b="1" dirty="0"/>
              <a:t>... print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endParaRPr lang="en-US" altLang="ko-KR" sz="900" dirty="0" smtClean="0"/>
          </a:p>
          <a:p>
            <a:r>
              <a:rPr lang="en-US" altLang="ko-KR" sz="900" b="1" dirty="0" smtClean="0"/>
              <a:t>...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9 </a:t>
            </a:r>
            <a:r>
              <a:rPr lang="en-US" altLang="ko-KR" sz="900" dirty="0"/>
              <a:t>7 5 3 1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5044891"/>
            <a:ext cx="3456384" cy="156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/>
              <a:t>&gt;&gt;&gt; </a:t>
            </a:r>
            <a:r>
              <a:rPr lang="en-US" altLang="ko-KR" sz="900" dirty="0"/>
              <a:t>basket = ['apple', 'orange', 'apple', 'pear', 'orange', 'banana'] </a:t>
            </a:r>
            <a:endParaRPr lang="en-US" altLang="ko-KR" sz="900" dirty="0" smtClean="0"/>
          </a:p>
          <a:p>
            <a:r>
              <a:rPr lang="en-US" altLang="ko-KR" sz="900" b="1" dirty="0" smtClean="0"/>
              <a:t>&gt;&gt;&gt; </a:t>
            </a:r>
            <a:r>
              <a:rPr lang="en-US" altLang="ko-KR" sz="900" b="1" dirty="0"/>
              <a:t>for</a:t>
            </a:r>
            <a:r>
              <a:rPr lang="en-US" altLang="ko-KR" sz="900" dirty="0"/>
              <a:t> f </a:t>
            </a:r>
            <a:r>
              <a:rPr lang="en-US" altLang="ko-KR" sz="900" b="1" dirty="0"/>
              <a:t>in</a:t>
            </a:r>
            <a:r>
              <a:rPr lang="en-US" altLang="ko-KR" sz="900" dirty="0"/>
              <a:t> sorted(set(basket)): </a:t>
            </a:r>
            <a:endParaRPr lang="en-US" altLang="ko-KR" sz="900" dirty="0" smtClean="0"/>
          </a:p>
          <a:p>
            <a:r>
              <a:rPr lang="en-US" altLang="ko-KR" sz="900" b="1" dirty="0" smtClean="0"/>
              <a:t>... </a:t>
            </a:r>
            <a:r>
              <a:rPr lang="en-US" altLang="ko-KR" sz="900" b="1" dirty="0"/>
              <a:t>print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f</a:t>
            </a:r>
          </a:p>
          <a:p>
            <a:r>
              <a:rPr lang="en-US" altLang="ko-KR" sz="900" b="1" dirty="0" smtClean="0"/>
              <a:t>...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apple </a:t>
            </a:r>
            <a:r>
              <a:rPr lang="en-US" altLang="ko-KR" sz="900" dirty="0"/>
              <a:t>banana orange pear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266024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e</a:t>
            </a:r>
            <a:r>
              <a:rPr lang="en-US" altLang="ko-KR" u="sng" dirty="0" smtClean="0"/>
              <a:t>numerate()</a:t>
            </a:r>
            <a:endParaRPr lang="ko-KR" alt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328084" y="266024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zip()</a:t>
            </a:r>
            <a:endParaRPr lang="ko-KR" alt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4665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reversed()</a:t>
            </a:r>
            <a:endParaRPr lang="ko-KR" alt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23621" y="46881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sorted()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8245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</a:t>
            </a:r>
            <a:r>
              <a:rPr lang="en-US" altLang="ko-KR" dirty="0"/>
              <a:t> </a:t>
            </a:r>
            <a:r>
              <a:rPr lang="ko-KR" altLang="en-US" dirty="0" smtClean="0"/>
              <a:t> 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내장함수 중에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 타입을 처리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24149"/>
              </p:ext>
            </p:extLst>
          </p:nvPr>
        </p:nvGraphicFramePr>
        <p:xfrm>
          <a:off x="827584" y="2780928"/>
          <a:ext cx="7488832" cy="2975939"/>
        </p:xfrm>
        <a:graphic>
          <a:graphicData uri="http://schemas.openxmlformats.org/drawingml/2006/table">
            <a:tbl>
              <a:tblPr/>
              <a:tblGrid>
                <a:gridCol w="2016224"/>
                <a:gridCol w="5472608"/>
              </a:tblGrid>
              <a:tr h="2735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cmp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(seq1, seq2)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 err="1" smtClean="0">
                          <a:effectLst/>
                        </a:rPr>
                        <a:t>시퀀스이</a:t>
                      </a:r>
                      <a:r>
                        <a:rPr lang="ko-KR" altLang="en-US" sz="1400" dirty="0" smtClean="0">
                          <a:effectLst/>
                        </a:rPr>
                        <a:t> 동일할 경우 타입내의 원소를 비교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400" dirty="0" smtClean="0">
                          <a:effectLst/>
                        </a:rPr>
                        <a:t>시퀀스 타입의 원소 </a:t>
                      </a:r>
                      <a:r>
                        <a:rPr lang="ko-KR" altLang="en-US" sz="1400" dirty="0" err="1" smtClean="0">
                          <a:effectLst/>
                        </a:rPr>
                        <a:t>갯수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400" dirty="0" smtClean="0">
                          <a:effectLst/>
                        </a:rPr>
                        <a:t>시퀀스 타입의 </a:t>
                      </a:r>
                      <a:r>
                        <a:rPr lang="ko-KR" altLang="en-US" sz="1400" dirty="0" err="1" smtClean="0">
                          <a:effectLst/>
                        </a:rPr>
                        <a:t>원소중에</a:t>
                      </a:r>
                      <a:r>
                        <a:rPr lang="ko-KR" altLang="en-US" sz="1400" dirty="0" smtClean="0">
                          <a:effectLst/>
                        </a:rPr>
                        <a:t> 최고 값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400" dirty="0" smtClean="0">
                          <a:effectLst/>
                        </a:rPr>
                        <a:t>시퀀스 타입의 </a:t>
                      </a:r>
                      <a:r>
                        <a:rPr lang="ko-KR" altLang="en-US" sz="1400" dirty="0" err="1" smtClean="0">
                          <a:effectLst/>
                        </a:rPr>
                        <a:t>원소중에</a:t>
                      </a:r>
                      <a:r>
                        <a:rPr lang="ko-KR" altLang="en-US" sz="1400" dirty="0" smtClean="0">
                          <a:effectLst/>
                        </a:rPr>
                        <a:t> 최소 값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400" dirty="0" smtClean="0">
                          <a:effectLst/>
                        </a:rPr>
                        <a:t>시퀀스 타입을 문자열</a:t>
                      </a:r>
                      <a:r>
                        <a:rPr lang="ko-KR" altLang="en-US" sz="1400" baseline="0" dirty="0" smtClean="0">
                          <a:effectLst/>
                        </a:rPr>
                        <a:t> 전환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400" dirty="0" smtClean="0">
                          <a:effectLst/>
                        </a:rPr>
                        <a:t>시퀀스 타입이 타입을  표시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2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slicing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(string, list, tuple)</a:t>
            </a:r>
            <a:r>
              <a:rPr lang="ko-KR" altLang="en-US" dirty="0" smtClean="0"/>
              <a:t>에 대한 내부 원소들을 추출하기 위해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 </a:t>
            </a:r>
            <a:r>
              <a:rPr lang="ko-KR" altLang="en-US" dirty="0" smtClean="0"/>
              <a:t>시작위치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종료위치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]</a:t>
            </a:r>
          </a:p>
        </p:txBody>
      </p:sp>
      <p:pic>
        <p:nvPicPr>
          <p:cNvPr id="2050" name="Picture 2" descr="https://wikidocs.net/images/page/2838/2.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57192"/>
            <a:ext cx="197167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2838/2.3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38712"/>
            <a:ext cx="1876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4118224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[0:5] 'hello'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932040" y="4149080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[6:-1] '</a:t>
            </a:r>
            <a:r>
              <a:rPr lang="en-US" altLang="ko-KR" sz="1200" dirty="0" err="1"/>
              <a:t>worl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pic>
        <p:nvPicPr>
          <p:cNvPr id="8194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</a:t>
            </a:r>
            <a:r>
              <a:rPr lang="en-US" altLang="ko-KR" dirty="0" smtClean="0"/>
              <a:t>slicing-</a:t>
            </a:r>
            <a:r>
              <a:rPr lang="ko-KR" altLang="en-US" dirty="0" smtClean="0"/>
              <a:t>역방향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문자열을 역으로 처리하기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645024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 = 'hello'</a:t>
            </a:r>
          </a:p>
          <a:p>
            <a:r>
              <a:rPr lang="en-US" altLang="ko-KR" sz="1200" dirty="0"/>
              <a:t>&gt;&gt;&gt; s[-3:]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llo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s[:-3]</a:t>
            </a:r>
          </a:p>
          <a:p>
            <a:r>
              <a:rPr lang="en-US" altLang="ko-KR" sz="1200" dirty="0"/>
              <a:t>'he'</a:t>
            </a:r>
          </a:p>
          <a:p>
            <a:r>
              <a:rPr lang="en-US" altLang="ko-KR" sz="1200" dirty="0"/>
              <a:t>&gt;&gt;&gt; s[-1:-3]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s[-1:0]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s[-1:-3:-1]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pic>
        <p:nvPicPr>
          <p:cNvPr id="9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35" y="2130562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371703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역방향으로 처리하기 위해서는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종료점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역방향으로 정의하고 </a:t>
            </a:r>
            <a:r>
              <a:rPr lang="ko-KR" altLang="en-US" dirty="0" err="1" smtClean="0"/>
              <a:t>스템도</a:t>
            </a:r>
            <a:r>
              <a:rPr lang="ko-KR" altLang="en-US" dirty="0" smtClean="0"/>
              <a:t> 마이너스로 표시하면 역으로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8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</a:t>
            </a:r>
            <a:r>
              <a:rPr lang="en-US" altLang="ko-KR" dirty="0" smtClean="0"/>
              <a:t>: String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Sequence-Updating String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기본적으로 새로운 </a:t>
            </a:r>
            <a:r>
              <a:rPr lang="en-US" altLang="ko-KR" dirty="0" smtClean="0"/>
              <a:t>String Instance </a:t>
            </a:r>
            <a:r>
              <a:rPr lang="ko-KR" altLang="en-US" dirty="0" smtClean="0"/>
              <a:t>만드는 것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645024"/>
            <a:ext cx="40324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'string'</a:t>
            </a:r>
          </a:p>
          <a:p>
            <a:r>
              <a:rPr lang="en-US" altLang="ko-KR" sz="1000" dirty="0"/>
              <a:t>&gt;&gt;&gt; id(s)</a:t>
            </a:r>
          </a:p>
          <a:p>
            <a:r>
              <a:rPr lang="en-US" altLang="ko-KR" sz="1000" dirty="0"/>
              <a:t>6122176</a:t>
            </a:r>
          </a:p>
          <a:p>
            <a:r>
              <a:rPr lang="en-US" altLang="ko-KR" sz="1000" dirty="0"/>
              <a:t>&gt;&gt;&gt; v = "updating " + s</a:t>
            </a:r>
          </a:p>
          <a:p>
            <a:r>
              <a:rPr lang="en-US" altLang="ko-KR" sz="1000" dirty="0"/>
              <a:t>&gt;&gt;&gt; id(v)</a:t>
            </a:r>
          </a:p>
          <a:p>
            <a:r>
              <a:rPr lang="en-US" altLang="ko-KR" sz="1000" dirty="0" smtClean="0"/>
              <a:t>106043176</a:t>
            </a:r>
          </a:p>
          <a:p>
            <a:r>
              <a:rPr lang="en-US" altLang="ko-KR" sz="1000" dirty="0"/>
              <a:t>&gt;&gt;&gt; v</a:t>
            </a:r>
          </a:p>
          <a:p>
            <a:r>
              <a:rPr lang="en-US" altLang="ko-KR" sz="1000" dirty="0"/>
              <a:t>'updating string'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'string'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616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String-raw string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60658"/>
              </p:ext>
            </p:extLst>
          </p:nvPr>
        </p:nvGraphicFramePr>
        <p:xfrm>
          <a:off x="827584" y="3529764"/>
          <a:ext cx="7488833" cy="1627428"/>
        </p:xfrm>
        <a:graphic>
          <a:graphicData uri="http://schemas.openxmlformats.org/drawingml/2006/table">
            <a:tbl>
              <a:tblPr/>
              <a:tblGrid>
                <a:gridCol w="1078691"/>
                <a:gridCol w="2809741"/>
                <a:gridCol w="3600401"/>
              </a:tblGrid>
              <a:tr h="573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54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r/R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Raw String </a:t>
                      </a:r>
                      <a:r>
                        <a:rPr lang="en-US" sz="1200" dirty="0" smtClean="0">
                          <a:effectLst/>
                        </a:rPr>
                        <a:t>(whitespace </a:t>
                      </a:r>
                      <a:r>
                        <a:rPr lang="ko-KR" altLang="en-US" sz="1200" dirty="0" smtClean="0">
                          <a:effectLst/>
                        </a:rPr>
                        <a:t>등도 문자열 처리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표시</a:t>
                      </a:r>
                      <a:endParaRPr lang="en-US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print r'\n'   or print R’\n’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‘\n,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prints “\n “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dirty="0" err="1" smtClean="0">
                          <a:effectLst/>
                          <a:sym typeface="Wingdings" panose="05000000000000000000" pitchFamily="2" charset="2"/>
                        </a:rPr>
                        <a:t>빈공칸을</a:t>
                      </a:r>
                      <a:r>
                        <a:rPr lang="ko-KR" altLang="en-US" sz="1200" dirty="0" smtClean="0">
                          <a:effectLst/>
                          <a:sym typeface="Wingdings" panose="05000000000000000000" pitchFamily="2" charset="2"/>
                        </a:rPr>
                        <a:t> 출력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altLang="ko-KR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문자열 값을 그대로 사용하기 위해 지정해서 사용함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7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원자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것이 하나의 객체이므로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 </a:t>
            </a:r>
            <a:r>
              <a:rPr lang="ko-KR" altLang="en-US" dirty="0" smtClean="0"/>
              <a:t>등이 객체 구조가 단순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995936" y="3700602"/>
            <a:ext cx="1944216" cy="1008112"/>
            <a:chOff x="2699792" y="3645024"/>
            <a:chExt cx="1944216" cy="1008112"/>
          </a:xfrm>
        </p:grpSpPr>
        <p:sp>
          <p:nvSpPr>
            <p:cNvPr id="10" name="직사각형 9"/>
            <p:cNvSpPr/>
            <p:nvPr/>
          </p:nvSpPr>
          <p:spPr>
            <a:xfrm>
              <a:off x="2699792" y="3645024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 head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99792" y="4149080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value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0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builtin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 = “python”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37725"/>
              </p:ext>
            </p:extLst>
          </p:nvPr>
        </p:nvGraphicFramePr>
        <p:xfrm>
          <a:off x="755576" y="3212976"/>
          <a:ext cx="7560840" cy="1740160"/>
        </p:xfrm>
        <a:graphic>
          <a:graphicData uri="http://schemas.openxmlformats.org/drawingml/2006/table">
            <a:tbl>
              <a:tblPr/>
              <a:tblGrid>
                <a:gridCol w="1591756"/>
                <a:gridCol w="1591756"/>
                <a:gridCol w="4377328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'y'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최고 값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최소 값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 길이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String-operator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48440"/>
              </p:ext>
            </p:extLst>
          </p:nvPr>
        </p:nvGraphicFramePr>
        <p:xfrm>
          <a:off x="611559" y="1772816"/>
          <a:ext cx="8064897" cy="4248263"/>
        </p:xfrm>
        <a:graphic>
          <a:graphicData uri="http://schemas.openxmlformats.org/drawingml/2006/table">
            <a:tbl>
              <a:tblPr/>
              <a:tblGrid>
                <a:gridCol w="1224137"/>
                <a:gridCol w="1152128"/>
                <a:gridCol w="2586747"/>
                <a:gridCol w="3101885"/>
              </a:tblGrid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dirty="0" smtClean="0">
                          <a:effectLst/>
                        </a:rPr>
                        <a:t>내장 </a:t>
                      </a:r>
                      <a:r>
                        <a:rPr lang="ko-KR" altLang="en-US" sz="1200" dirty="0" err="1" smtClean="0">
                          <a:effectLst/>
                        </a:rPr>
                        <a:t>메소드</a:t>
                      </a:r>
                      <a:endParaRPr lang="en-US" sz="12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+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__add__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문자열과 문자열이 연결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 "</a:t>
                      </a:r>
                      <a:r>
                        <a:rPr lang="en-US" sz="1000" dirty="0" err="1" smtClean="0">
                          <a:effectLst/>
                        </a:rPr>
                        <a:t>p".__add</a:t>
                      </a:r>
                      <a:r>
                        <a:rPr lang="en-US" sz="1000" dirty="0" smtClean="0">
                          <a:effectLst/>
                        </a:rPr>
                        <a:t>__("</a:t>
                      </a:r>
                      <a:r>
                        <a:rPr lang="en-US" sz="1000" dirty="0" err="1" smtClean="0">
                          <a:effectLst/>
                        </a:rPr>
                        <a:t>i</a:t>
                      </a:r>
                      <a:r>
                        <a:rPr lang="en-US" sz="1000" dirty="0" smtClean="0">
                          <a:effectLst/>
                        </a:rPr>
                        <a:t>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'pi'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 "p"+"</a:t>
                      </a:r>
                      <a:r>
                        <a:rPr lang="en-US" sz="1000" dirty="0" err="1" smtClean="0">
                          <a:effectLst/>
                        </a:rPr>
                        <a:t>i</a:t>
                      </a:r>
                      <a:r>
                        <a:rPr lang="en-US" sz="1000" dirty="0" smtClean="0">
                          <a:effectLst/>
                        </a:rPr>
                        <a:t>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'pi'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*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mul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문자열의 반복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"p".__</a:t>
                      </a:r>
                      <a:r>
                        <a:rPr lang="en-US" sz="1000" dirty="0" err="1" smtClean="0">
                          <a:effectLst/>
                        </a:rPr>
                        <a:t>mul</a:t>
                      </a:r>
                      <a:r>
                        <a:rPr lang="en-US" sz="1000" dirty="0" smtClean="0">
                          <a:effectLst/>
                        </a:rPr>
                        <a:t>__(4)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‘</a:t>
                      </a:r>
                      <a:r>
                        <a:rPr lang="en-US" sz="1000" dirty="0" err="1" smtClean="0">
                          <a:effectLst/>
                        </a:rPr>
                        <a:t>pppp</a:t>
                      </a:r>
                      <a:r>
                        <a:rPr lang="en-US" sz="1000" dirty="0" smtClean="0">
                          <a:effectLst/>
                        </a:rPr>
                        <a:t>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"p"*4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</a:t>
                      </a:r>
                      <a:r>
                        <a:rPr lang="en-US" sz="1000" dirty="0" err="1" smtClean="0">
                          <a:effectLst/>
                        </a:rPr>
                        <a:t>pppp</a:t>
                      </a:r>
                      <a:r>
                        <a:rPr lang="en-US" sz="1000" dirty="0" smtClean="0">
                          <a:effectLst/>
                        </a:rPr>
                        <a:t>'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 참조를 위한 </a:t>
                      </a:r>
                      <a:r>
                        <a:rPr lang="ko-KR" altLang="en-US" sz="1000" dirty="0" err="1" smtClean="0">
                          <a:effectLst/>
                        </a:rPr>
                        <a:t>슬라이스</a:t>
                      </a:r>
                      <a:r>
                        <a:rPr lang="ko-KR" altLang="en-US" sz="1000" dirty="0" smtClean="0">
                          <a:effectLst/>
                        </a:rPr>
                        <a:t> 기호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"python".__</a:t>
                      </a:r>
                      <a:r>
                        <a:rPr lang="en-US" sz="1000" dirty="0" err="1" smtClean="0">
                          <a:effectLst/>
                        </a:rPr>
                        <a:t>getitem</a:t>
                      </a:r>
                      <a:r>
                        <a:rPr lang="en-US" sz="1000" dirty="0" smtClean="0">
                          <a:effectLst/>
                        </a:rPr>
                        <a:t>__(1)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"python"[1]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 : 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 : 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err="1" smtClean="0">
                          <a:effectLst/>
                        </a:rPr>
                        <a:t>슬라이스에</a:t>
                      </a:r>
                      <a:r>
                        <a:rPr lang="ko-KR" altLang="en-US" sz="1000" dirty="0" smtClean="0">
                          <a:effectLst/>
                        </a:rPr>
                        <a:t> 대한 범위를 지정 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"python".__</a:t>
                      </a:r>
                      <a:r>
                        <a:rPr lang="en-US" sz="1000" dirty="0" err="1" smtClean="0">
                          <a:effectLst/>
                        </a:rPr>
                        <a:t>getslice</a:t>
                      </a:r>
                      <a:r>
                        <a:rPr lang="en-US" sz="1000" dirty="0" smtClean="0">
                          <a:effectLst/>
                        </a:rPr>
                        <a:t>__(1,2)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"python"[1:2]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y'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__contains__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요소로 가지고 있는지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python".__contains</a:t>
                      </a:r>
                      <a:r>
                        <a:rPr lang="en-US" sz="1000" dirty="0" smtClean="0">
                          <a:effectLst/>
                        </a:rPr>
                        <a:t>__("p")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 in "python"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not 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요소가 아닌 경우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5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String-operator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82275"/>
              </p:ext>
            </p:extLst>
          </p:nvPr>
        </p:nvGraphicFramePr>
        <p:xfrm>
          <a:off x="971600" y="1700808"/>
          <a:ext cx="7488834" cy="4149982"/>
        </p:xfrm>
        <a:graphic>
          <a:graphicData uri="http://schemas.openxmlformats.org/drawingml/2006/table">
            <a:tbl>
              <a:tblPr/>
              <a:tblGrid>
                <a:gridCol w="942879"/>
                <a:gridCol w="942879"/>
                <a:gridCol w="2722754"/>
                <a:gridCol w="2880322"/>
              </a:tblGrid>
              <a:tr h="2688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smtClean="0">
                          <a:effectLst/>
                        </a:rPr>
                        <a:t>내장 </a:t>
                      </a:r>
                      <a:r>
                        <a:rPr lang="ko-KR" altLang="en-US" sz="1000" dirty="0" err="1" smtClean="0">
                          <a:effectLst/>
                        </a:rPr>
                        <a:t>메소드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==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eq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두 문자열이 동등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"p".__</a:t>
                      </a:r>
                      <a:r>
                        <a:rPr lang="en-US" sz="1000" dirty="0" err="1" smtClean="0">
                          <a:effectLst/>
                        </a:rPr>
                        <a:t>eq</a:t>
                      </a:r>
                      <a:r>
                        <a:rPr lang="en-US" sz="1000" dirty="0" smtClean="0">
                          <a:effectLst/>
                        </a:rPr>
                        <a:t>__("p")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 == "p"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&lt;=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ge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다른 문자열이 크거나 같다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 smtClean="0">
                          <a:effectLst/>
                        </a:rPr>
                        <a:t>"a".__</a:t>
                      </a:r>
                      <a:r>
                        <a:rPr lang="en-US" altLang="ko-KR" sz="1000" dirty="0" err="1" smtClean="0">
                          <a:effectLst/>
                        </a:rPr>
                        <a:t>ge</a:t>
                      </a:r>
                      <a:r>
                        <a:rPr lang="en-US" altLang="ko-KR" sz="1000" dirty="0" smtClean="0">
                          <a:effectLst/>
                        </a:rPr>
                        <a:t>__("a")</a:t>
                      </a:r>
                    </a:p>
                    <a:p>
                      <a:pPr fontAlgn="t"/>
                      <a:r>
                        <a:rPr lang="en-US" altLang="ko-KR" sz="1000" dirty="0" smtClean="0">
                          <a:effectLst/>
                        </a:rPr>
                        <a:t> True</a:t>
                      </a:r>
                      <a:endParaRPr lang="en-US" sz="1000" dirty="0" smtClean="0">
                        <a:effectLst/>
                      </a:endParaRP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 &lt;=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&lt;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gt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다른 문자열보다 크다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 &lt; "b"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"b".__</a:t>
                      </a:r>
                      <a:r>
                        <a:rPr lang="en-US" sz="1000" dirty="0" err="1" smtClean="0">
                          <a:effectLst/>
                        </a:rPr>
                        <a:t>gt</a:t>
                      </a:r>
                      <a:r>
                        <a:rPr lang="en-US" sz="1000" dirty="0" smtClean="0">
                          <a:effectLst/>
                        </a:rPr>
                        <a:t>__("a")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&gt;=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__le__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err="1" smtClean="0">
                          <a:effectLst/>
                        </a:rPr>
                        <a:t>슬라이스에</a:t>
                      </a:r>
                      <a:r>
                        <a:rPr lang="ko-KR" altLang="en-US" sz="1000" dirty="0" smtClean="0">
                          <a:effectLst/>
                        </a:rPr>
                        <a:t> 대한 범위를 지정 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&gt;= "b"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b".__le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&gt;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lt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요소로 가지고 있는지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&gt;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"a".__</a:t>
                      </a:r>
                      <a:r>
                        <a:rPr lang="en-US" sz="1000" dirty="0" err="1" smtClean="0">
                          <a:effectLst/>
                        </a:rPr>
                        <a:t>lt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!=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__ne__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요소가 아닌 경우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!=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a".__ne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“python”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53458"/>
              </p:ext>
            </p:extLst>
          </p:nvPr>
        </p:nvGraphicFramePr>
        <p:xfrm>
          <a:off x="683568" y="2237664"/>
          <a:ext cx="7560840" cy="3998480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capitalize()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'Python'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첫문자를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대문자로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center(width,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s.center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xxpythonxx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스페이스를 만들고 글자를 센터에 놓고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빈공칸을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특정 문자로 채움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 0,end=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s.count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('y')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 내의 문자나 문자열에 대한 개수를 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decode(encoding='UTF-8',errors='strict')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특정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encoding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타입으로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복호화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errors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ignore/replace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로 처리 가능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encode(encoding='UTF-8',errors='strict')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특정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encoding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타입으로 암호화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errors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ignore/replace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로 처리 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(suffix,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s.endswith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("on")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True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비교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expandtabs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tabsize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=8) 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"1\t2\t".expandtabs(4)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Out[70]: '1   2   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탭간의 간격을 최대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이고 사이즈를 줄이면 됨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46722"/>
              </p:ext>
            </p:extLst>
          </p:nvPr>
        </p:nvGraphicFramePr>
        <p:xfrm>
          <a:off x="683568" y="2237664"/>
          <a:ext cx="7560840" cy="3873760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96044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find(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 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s.find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부분 문자열이 시작하는 위치 단 검색이 안 될 경우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s.index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메소드와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 단 검색이 안 될 경우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ValueError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: substring not found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isalnum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s.isalnum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알파벳과 숫자 조합인지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isalpha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s.isalpha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알파벳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isdigit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"1234".isdigit()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숫자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islower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Python".lower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'python'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소문자여부 확인하여 전체를 소문자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  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로만 구성된 문자열 여부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7679"/>
              </p:ext>
            </p:extLst>
          </p:nvPr>
        </p:nvGraphicFramePr>
        <p:xfrm>
          <a:off x="683568" y="2237664"/>
          <a:ext cx="7560840" cy="4085720"/>
        </p:xfrm>
        <a:graphic>
          <a:graphicData uri="http://schemas.openxmlformats.org/drawingml/2006/table">
            <a:tbl>
              <a:tblPr/>
              <a:tblGrid>
                <a:gridCol w="1591756"/>
                <a:gridCol w="2080652"/>
                <a:gridCol w="388843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istitle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s.capitalize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s_t.istitle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titlecased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여부 확인 단어의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첫글자는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무조건 대문자이어야 함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s_s.isupper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모든 문자가 대문자 여부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join(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seq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".".join(s)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p.y.t.h.o.n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새롭게 조합하는 것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s.ljust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pythonxxxx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스페이스 공간을 만들고 기존 문자열을 왼쪽부터 시작하고 빈칸에 문자로 채운다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lower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s.lower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대문자를 소문자로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   a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'a   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좌측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whitespace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partition(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".partition('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('a',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'e')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-&gt; (head,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tail)</a:t>
                      </a:r>
                    </a:p>
                    <a:p>
                      <a:pPr algn="l" fontAlgn="t"/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분리자에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헤드와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테일로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2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8332"/>
              </p:ext>
            </p:extLst>
          </p:nvPr>
        </p:nvGraphicFramePr>
        <p:xfrm>
          <a:off x="683568" y="2237664"/>
          <a:ext cx="7560840" cy="3719960"/>
        </p:xfrm>
        <a:graphic>
          <a:graphicData uri="http://schemas.openxmlformats.org/drawingml/2006/table">
            <a:tbl>
              <a:tblPr/>
              <a:tblGrid>
                <a:gridCol w="1800200"/>
                <a:gridCol w="2232248"/>
                <a:gridCol w="352839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replace(old, new [, max])</a:t>
                      </a:r>
                    </a:p>
                    <a:p>
                      <a:pPr algn="l" fontAlgn="t"/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s.replace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jpython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문자열을 새로운 문자열로 전환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rfind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s.rfind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동일하나 오른쪽부터 찾는다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s.rindex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('n')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동일하나 오른쪽부터 찾는다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(width,[,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s.rjust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xxxxpython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스페이스 공간을 정하고 오른쪽부터 문자열을 배치하고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빈공간에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문자로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('a',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'e')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rpartition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sep</a:t>
                      </a:r>
                      <a:r>
                        <a:rPr lang="en-US" altLang="ko-KR" sz="1200" dirty="0" smtClean="0"/>
                        <a:t>) -&gt; (head, </a:t>
                      </a:r>
                      <a:r>
                        <a:rPr lang="en-US" altLang="ko-KR" sz="1200" dirty="0" err="1" smtClean="0"/>
                        <a:t>sep</a:t>
                      </a:r>
                      <a:r>
                        <a:rPr lang="en-US" altLang="ko-KR" sz="1200" dirty="0" smtClean="0"/>
                        <a:t>, tail)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분리자에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헤드와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테일로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[,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"a,b,c,".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(',')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['a', 'b', 'c', '']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분리자로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분리하고 리스트로 출력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68544" y="1634073"/>
            <a:ext cx="2376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getnewargs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/>
              <a:t>mod__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rmod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_</a:t>
            </a:r>
            <a:r>
              <a:rPr lang="en-US" altLang="ko-KR" sz="1000" dirty="0" err="1"/>
              <a:t>formatter_field_name_split</a:t>
            </a:r>
            <a:endParaRPr lang="en-US" altLang="ko-KR" sz="1000" dirty="0"/>
          </a:p>
          <a:p>
            <a:r>
              <a:rPr lang="en-US" altLang="ko-KR" sz="1000" dirty="0"/>
              <a:t>_</a:t>
            </a:r>
            <a:r>
              <a:rPr lang="en-US" altLang="ko-KR" sz="1000" dirty="0" err="1"/>
              <a:t>formatter_parser</a:t>
            </a:r>
            <a:endParaRPr lang="en-US" altLang="ko-KR" sz="1000" dirty="0"/>
          </a:p>
          <a:p>
            <a:r>
              <a:rPr lang="en-US" altLang="ko-KR" sz="1000" dirty="0" smtClean="0"/>
              <a:t>format</a:t>
            </a:r>
            <a:endParaRPr lang="en-US" altLang="ko-KR" sz="1000" dirty="0"/>
          </a:p>
          <a:p>
            <a:r>
              <a:rPr lang="en-US" altLang="ko-KR" sz="1000" dirty="0" err="1" smtClean="0"/>
              <a:t>rpartition</a:t>
            </a:r>
            <a:endParaRPr lang="en-US" altLang="ko-KR" sz="1000" dirty="0"/>
          </a:p>
          <a:p>
            <a:r>
              <a:rPr lang="en-US" altLang="ko-KR" sz="1000" dirty="0" err="1"/>
              <a:t>rsplit</a:t>
            </a:r>
            <a:endParaRPr lang="en-US" altLang="ko-KR" sz="1000" dirty="0"/>
          </a:p>
          <a:p>
            <a:r>
              <a:rPr lang="en-US" altLang="ko-KR" sz="1000" dirty="0" err="1"/>
              <a:t>rstrip</a:t>
            </a:r>
            <a:endParaRPr lang="en-US" altLang="ko-KR" sz="1000" dirty="0"/>
          </a:p>
          <a:p>
            <a:r>
              <a:rPr lang="en-US" altLang="ko-KR" sz="1000" dirty="0"/>
              <a:t>split</a:t>
            </a:r>
          </a:p>
          <a:p>
            <a:r>
              <a:rPr lang="en-US" altLang="ko-KR" sz="1000" dirty="0" err="1"/>
              <a:t>splitlines</a:t>
            </a:r>
            <a:endParaRPr lang="en-US" altLang="ko-KR" sz="1000" dirty="0"/>
          </a:p>
          <a:p>
            <a:r>
              <a:rPr lang="en-US" altLang="ko-KR" sz="1000" dirty="0" err="1"/>
              <a:t>startswith</a:t>
            </a:r>
            <a:endParaRPr lang="en-US" altLang="ko-KR" sz="1000" dirty="0"/>
          </a:p>
          <a:p>
            <a:r>
              <a:rPr lang="en-US" altLang="ko-KR" sz="1000" dirty="0"/>
              <a:t>strip</a:t>
            </a:r>
          </a:p>
          <a:p>
            <a:r>
              <a:rPr lang="en-US" altLang="ko-KR" sz="1000" dirty="0" err="1"/>
              <a:t>swapcase</a:t>
            </a:r>
            <a:endParaRPr lang="en-US" altLang="ko-KR" sz="1000" dirty="0"/>
          </a:p>
          <a:p>
            <a:r>
              <a:rPr lang="en-US" altLang="ko-KR" sz="1000" dirty="0"/>
              <a:t>title</a:t>
            </a:r>
          </a:p>
          <a:p>
            <a:r>
              <a:rPr lang="en-US" altLang="ko-KR" sz="1000" dirty="0"/>
              <a:t>translate</a:t>
            </a:r>
          </a:p>
          <a:p>
            <a:r>
              <a:rPr lang="en-US" altLang="ko-KR" sz="1000" dirty="0"/>
              <a:t>upper</a:t>
            </a:r>
          </a:p>
          <a:p>
            <a:r>
              <a:rPr lang="en-US" altLang="ko-KR" sz="1000" dirty="0" err="1"/>
              <a:t>zfill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90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62881"/>
              </p:ext>
            </p:extLst>
          </p:nvPr>
        </p:nvGraphicFramePr>
        <p:xfrm>
          <a:off x="683568" y="2237664"/>
          <a:ext cx="7560840" cy="4085720"/>
        </p:xfrm>
        <a:graphic>
          <a:graphicData uri="http://schemas.openxmlformats.org/drawingml/2006/table">
            <a:tbl>
              <a:tblPr/>
              <a:tblGrid>
                <a:gridCol w="1800200"/>
                <a:gridCol w="2232248"/>
                <a:gridCol w="352839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="",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a,b,c,".split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(',')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['a', 'b', 'c', '']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구분자에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의해 리스트로 분리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splitlines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('\n'))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"a\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nb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splitlines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['a\n', 'b\n']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개행문자의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개수에 따라 리스트로 문장 분리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startswith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s.startswith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문자열의 접두사를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strip([chars])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".strip(' 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실행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swapcase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s.swapcase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소문자일 경우는 대문자로 대문자일 경우는 소문자로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s.title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title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폼으로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translate(table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deletechars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'read this short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text'.translate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(None,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aeiou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shrt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txt'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Translates string according to translation table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(256 chars), removing those in the del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28960"/>
              </p:ext>
            </p:extLst>
          </p:nvPr>
        </p:nvGraphicFramePr>
        <p:xfrm>
          <a:off x="683568" y="2237664"/>
          <a:ext cx="7560840" cy="1464440"/>
        </p:xfrm>
        <a:graphic>
          <a:graphicData uri="http://schemas.openxmlformats.org/drawingml/2006/table">
            <a:tbl>
              <a:tblPr/>
              <a:tblGrid>
                <a:gridCol w="1591756"/>
                <a:gridCol w="1591756"/>
                <a:gridCol w="4377328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s.upper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'PYTHON'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소문자를 대문자로 전환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zfill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(width)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s.zfill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'0000python'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문자를 왼쪽부터 채우고 나머지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빈공칸을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채움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String-escape </a:t>
            </a:r>
            <a:r>
              <a:rPr lang="ko-KR" altLang="en-US" dirty="0" smtClean="0"/>
              <a:t>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07311"/>
              </p:ext>
            </p:extLst>
          </p:nvPr>
        </p:nvGraphicFramePr>
        <p:xfrm>
          <a:off x="755576" y="1844824"/>
          <a:ext cx="7704856" cy="4608516"/>
        </p:xfrm>
        <a:graphic>
          <a:graphicData uri="http://schemas.openxmlformats.org/drawingml/2006/table">
            <a:tbl>
              <a:tblPr/>
              <a:tblGrid>
                <a:gridCol w="1570893"/>
                <a:gridCol w="2029507"/>
                <a:gridCol w="4104456"/>
              </a:tblGrid>
              <a:tr h="287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Backslash notation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Hexadecimal character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Description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0x07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Bell or alert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0x08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Backspace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\000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 smtClean="0">
                          <a:effectLst/>
                        </a:rPr>
                        <a:t>널문자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\cx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0x1b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Escape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\f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0x0c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Formfeed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\M-\C-x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Meta-Control-x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Newline </a:t>
                      </a:r>
                      <a:r>
                        <a:rPr lang="ko-KR" altLang="en-US" sz="900" dirty="0" smtClean="0">
                          <a:effectLst/>
                        </a:rPr>
                        <a:t>은 </a:t>
                      </a:r>
                      <a:r>
                        <a:rPr lang="ko-KR" altLang="en-US" sz="900" dirty="0" err="1" smtClean="0">
                          <a:effectLst/>
                        </a:rPr>
                        <a:t>라인피드</a:t>
                      </a:r>
                      <a:r>
                        <a:rPr lang="ko-KR" altLang="en-US" sz="900" dirty="0" smtClean="0">
                          <a:effectLst/>
                        </a:rPr>
                        <a:t> </a:t>
                      </a:r>
                      <a:r>
                        <a:rPr lang="en-US" altLang="ko-KR" sz="900" dirty="0" smtClean="0">
                          <a:effectLst/>
                        </a:rPr>
                        <a:t>(</a:t>
                      </a:r>
                      <a:r>
                        <a:rPr lang="en-US" altLang="ko-KR" sz="900" b="1" dirty="0" smtClean="0">
                          <a:effectLst/>
                        </a:rPr>
                        <a:t>L</a:t>
                      </a:r>
                      <a:r>
                        <a:rPr lang="en-US" altLang="ko-KR" sz="900" dirty="0" smtClean="0">
                          <a:effectLst/>
                        </a:rPr>
                        <a:t>ine </a:t>
                      </a:r>
                      <a:r>
                        <a:rPr lang="en-US" altLang="ko-KR" sz="900" b="1" dirty="0" smtClean="0">
                          <a:effectLst/>
                        </a:rPr>
                        <a:t>F</a:t>
                      </a:r>
                      <a:r>
                        <a:rPr lang="en-US" altLang="ko-KR" sz="900" dirty="0" smtClean="0">
                          <a:effectLst/>
                        </a:rPr>
                        <a:t>eed) </a:t>
                      </a:r>
                      <a:r>
                        <a:rPr lang="ko-KR" altLang="en-US" sz="900" dirty="0" smtClean="0">
                          <a:effectLst/>
                        </a:rPr>
                        <a:t>는 커서의 위치를 아랫줄로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</a:t>
                      </a:r>
                      <a:r>
                        <a:rPr lang="en-US" sz="900" dirty="0" err="1">
                          <a:effectLst/>
                        </a:rPr>
                        <a:t>nnn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Octal notation, where n is in the range 0.7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\r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0x0d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Carriage </a:t>
                      </a:r>
                      <a:r>
                        <a:rPr lang="en-US" sz="900" dirty="0" smtClean="0">
                          <a:effectLst/>
                        </a:rPr>
                        <a:t>return</a:t>
                      </a:r>
                      <a:r>
                        <a:rPr lang="ko-KR" altLang="en-US" sz="900" dirty="0" smtClean="0">
                          <a:effectLst/>
                        </a:rPr>
                        <a:t>은 현재 위치를 나타내는 커서 를 맨 앞으로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0x20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Space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\t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0x09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Tab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\v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Vertical tab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Character 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\</a:t>
                      </a:r>
                      <a:r>
                        <a:rPr lang="en-US" altLang="ko-KR" sz="900" dirty="0" err="1" smtClean="0">
                          <a:effectLst/>
                        </a:rPr>
                        <a:t>xnn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Hexadecimal notation, where n is in the range 0.9, </a:t>
                      </a:r>
                      <a:r>
                        <a:rPr lang="en-US" altLang="ko-KR" sz="900" dirty="0" err="1" smtClean="0">
                          <a:effectLst/>
                        </a:rPr>
                        <a:t>a.f</a:t>
                      </a:r>
                      <a:r>
                        <a:rPr lang="en-US" altLang="ko-KR" sz="900" dirty="0" smtClean="0">
                          <a:effectLst/>
                        </a:rPr>
                        <a:t>, or A.F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\\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문자 </a:t>
                      </a:r>
                      <a:r>
                        <a:rPr lang="en-US" altLang="ko-KR" sz="900" dirty="0">
                          <a:effectLst/>
                        </a:rPr>
                        <a:t>"\"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\'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단일 인용부호</a:t>
                      </a:r>
                      <a:r>
                        <a:rPr lang="en-US" altLang="ko-KR" sz="900" dirty="0">
                          <a:effectLst/>
                        </a:rPr>
                        <a:t>(')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이중 인용부호</a:t>
                      </a:r>
                      <a:r>
                        <a:rPr lang="en-US" altLang="ko-KR" sz="900" dirty="0">
                          <a:effectLst/>
                        </a:rPr>
                        <a:t>(")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원자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__add__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43608" y="3298980"/>
            <a:ext cx="33123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atomic(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__add__(</a:t>
            </a:r>
            <a:r>
              <a:rPr lang="en-US" altLang="ko-KR" sz="1200" dirty="0" err="1"/>
              <a:t>self,obj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value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(self) +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return atomic(value)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atomic(1)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atomic(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+1)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j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.__add__(10)</a:t>
            </a:r>
          </a:p>
          <a:p>
            <a:r>
              <a:rPr lang="en-US" altLang="ko-KR" sz="1200" dirty="0"/>
              <a:t>print type(j), j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50131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1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2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main__.atomic</a:t>
            </a:r>
            <a:r>
              <a:rPr lang="en-US" altLang="ko-KR" sz="1200" dirty="0"/>
              <a:t>'&gt; 12</a:t>
            </a:r>
          </a:p>
        </p:txBody>
      </p:sp>
    </p:spTree>
    <p:extLst>
      <p:ext uri="{BB962C8B-B14F-4D97-AF65-F5344CB8AC3E}">
        <p14:creationId xmlns:p14="http://schemas.microsoft.com/office/powerpoint/2010/main" val="5202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: </a:t>
            </a:r>
            <a:r>
              <a:rPr lang="en-US" altLang="ko-KR" dirty="0" smtClean="0"/>
              <a:t>List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0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- List </a:t>
            </a:r>
            <a:r>
              <a:rPr lang="ko-KR" altLang="en-US" dirty="0" smtClean="0"/>
              <a:t>기본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List </a:t>
            </a:r>
            <a:r>
              <a:rPr lang="ko-KR" altLang="en-US" dirty="0" smtClean="0"/>
              <a:t>타입에 대한 기본 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1445"/>
              </p:ext>
            </p:extLst>
          </p:nvPr>
        </p:nvGraphicFramePr>
        <p:xfrm>
          <a:off x="755576" y="2780928"/>
          <a:ext cx="7416824" cy="3027966"/>
        </p:xfrm>
        <a:graphic>
          <a:graphicData uri="http://schemas.openxmlformats.org/drawingml/2006/table">
            <a:tbl>
              <a:tblPr/>
              <a:tblGrid>
                <a:gridCol w="2088232"/>
                <a:gridCol w="1728192"/>
                <a:gridCol w="3600400"/>
              </a:tblGrid>
              <a:tr h="3911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l=[1,2,3]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[1, 2, 3, 4]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리스트에 원소 추가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del l[3]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[1, 2, 3]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리스트에 원소 삭제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([1, 2, 3])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Length </a:t>
                      </a:r>
                      <a:r>
                        <a:rPr lang="ko-KR" altLang="en-US" sz="1200" dirty="0" smtClean="0">
                          <a:effectLst/>
                        </a:rPr>
                        <a:t>함수로 길이 확인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5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[1, 2, 3] + [4,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[1, 2, 3, 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리스트를 합치니 </a:t>
                      </a:r>
                      <a:r>
                        <a:rPr lang="en-US" sz="1200" dirty="0" smtClean="0">
                          <a:effectLst/>
                        </a:rPr>
                        <a:t>Concatenation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['Hi!'] 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['Hi!', 'Hi!', 'Hi!', 'Hi!']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 내의 원소를 </a:t>
                      </a:r>
                      <a:r>
                        <a:rPr lang="en-US" sz="1200" dirty="0" smtClean="0">
                          <a:effectLst/>
                        </a:rPr>
                        <a:t>Repetition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 in 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 내의 원소들이 </a:t>
                      </a:r>
                      <a:r>
                        <a:rPr lang="en-US" sz="1200" dirty="0" smtClean="0">
                          <a:effectLst/>
                        </a:rPr>
                        <a:t>Membership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for x in [1, 2, 3]: 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리스트의 원소들을 반복자 활용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en-US" sz="1200" dirty="0" smtClean="0">
                          <a:effectLst/>
                        </a:rPr>
                        <a:t>Iteration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Sequence-List </a:t>
            </a:r>
            <a:r>
              <a:rPr lang="ko-KR" altLang="en-US" dirty="0" smtClean="0"/>
              <a:t>용 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내장함수중에</a:t>
            </a:r>
            <a:r>
              <a:rPr lang="ko-KR" altLang="en-US" dirty="0" smtClean="0"/>
              <a:t> 리스트 타입을 처리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72550"/>
              </p:ext>
            </p:extLst>
          </p:nvPr>
        </p:nvGraphicFramePr>
        <p:xfrm>
          <a:off x="827584" y="2780928"/>
          <a:ext cx="7488832" cy="3472540"/>
        </p:xfrm>
        <a:graphic>
          <a:graphicData uri="http://schemas.openxmlformats.org/drawingml/2006/table">
            <a:tbl>
              <a:tblPr/>
              <a:tblGrid>
                <a:gridCol w="1944216"/>
                <a:gridCol w="5544616"/>
              </a:tblGrid>
              <a:tr h="2735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cmp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(list1, list2)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Compares </a:t>
                      </a:r>
                      <a:r>
                        <a:rPr lang="en-US" sz="1400" dirty="0">
                          <a:effectLst/>
                        </a:rPr>
                        <a:t>elements of both lists.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(list)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effectLst/>
                        </a:rPr>
                        <a:t>Gives </a:t>
                      </a:r>
                      <a:r>
                        <a:rPr lang="en-US" sz="1400" dirty="0">
                          <a:effectLst/>
                        </a:rPr>
                        <a:t>the total length of the list.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max(list)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item from the list with max value.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min(list)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item from the list with min value.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</a:t>
                      </a:r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Converts </a:t>
                      </a:r>
                      <a:r>
                        <a:rPr lang="en-US" sz="1400" dirty="0">
                          <a:effectLst/>
                        </a:rPr>
                        <a:t>a tuple into list.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(list)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a printable string representation of a 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type(list)</a:t>
                      </a:r>
                      <a:endParaRPr lang="en-US" altLang="ko-KR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type of the passed variable. If passed variable is 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then it would return a </a:t>
                      </a:r>
                      <a:r>
                        <a:rPr lang="en-US" altLang="ko-KR" sz="1400" b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type.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Sequence-List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구조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class object</a:t>
            </a:r>
            <a:r>
              <a:rPr lang="ko-KR" altLang="en-US" dirty="0" smtClean="0"/>
              <a:t>로 제공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088" y="3248980"/>
            <a:ext cx="244827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list</a:t>
            </a:r>
          </a:p>
          <a:p>
            <a:r>
              <a:rPr lang="en-US" altLang="ko-KR" sz="1000" dirty="0"/>
              <a:t>&lt;type 'list'&gt;</a:t>
            </a:r>
          </a:p>
          <a:p>
            <a:r>
              <a:rPr lang="en-US" altLang="ko-KR" sz="1000" dirty="0"/>
              <a:t>&gt;&gt;&gt; id(list)</a:t>
            </a:r>
          </a:p>
          <a:p>
            <a:r>
              <a:rPr lang="en-US" altLang="ko-KR" sz="1000" dirty="0"/>
              <a:t>505560280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l1 = list()</a:t>
            </a:r>
          </a:p>
          <a:p>
            <a:r>
              <a:rPr lang="en-US" altLang="ko-KR" sz="1000" dirty="0"/>
              <a:t>&gt;&gt;&gt; id(l1)</a:t>
            </a:r>
          </a:p>
          <a:p>
            <a:r>
              <a:rPr lang="en-US" altLang="ko-KR" sz="1000" dirty="0"/>
              <a:t>106593376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(l1,list)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64640" y="3392996"/>
            <a:ext cx="1008112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752" y="2708920"/>
            <a:ext cx="2151176" cy="998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4368" y="4185084"/>
            <a:ext cx="175792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2048" y="566964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1673328" y="5193196"/>
            <a:ext cx="734904" cy="4764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4088" y="3707888"/>
            <a:ext cx="644584" cy="25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14" y="2276872"/>
            <a:ext cx="4863450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Sequence-list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l = [1,2,3,4]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9364"/>
              </p:ext>
            </p:extLst>
          </p:nvPr>
        </p:nvGraphicFramePr>
        <p:xfrm>
          <a:off x="683568" y="2237664"/>
          <a:ext cx="7560840" cy="3999646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list.append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4, 5]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리스크객체에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list.count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리스크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원소에 대한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([6,7,8])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2, 3, 4, 5, 6, 7, 8]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리스트에 시퀀스 타입을 추가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 내의 원소의 인덱스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index,obj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(2,7)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[1, 2, 7, 3, 4]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내에 인덱스 위치에 삽입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=list[-1])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가르치는 곳에 원소를 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없으면 제일 끝을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Sequence-list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 = [1,2,3,4]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41657"/>
              </p:ext>
            </p:extLst>
          </p:nvPr>
        </p:nvGraphicFramePr>
        <p:xfrm>
          <a:off x="683568" y="2237664"/>
          <a:ext cx="7560840" cy="2288800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list.remove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l.remove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리스트를 원소의 값으로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list.reverse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l.reverse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반대방향으로 소트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list.sort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])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l.sort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4]'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순차적으로 소트 처리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파라미터로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함수를제공할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함수에 정한 순서대로 소트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2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Sequence-List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리스트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[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[]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for x in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10):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</a:t>
            </a:r>
            <a:r>
              <a:rPr lang="en-US" altLang="ko-KR" sz="1200" dirty="0" err="1"/>
              <a:t>squares.append</a:t>
            </a:r>
            <a:r>
              <a:rPr lang="en-US" altLang="ko-KR" sz="1200" dirty="0"/>
              <a:t>(x**2)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squares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[0, 1, 4, 9, 16, 25, 36, 49, 64, 81]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[x**2 for x in range(10)]</a:t>
            </a:r>
          </a:p>
          <a:p>
            <a:r>
              <a:rPr lang="en-US" altLang="ko-KR" sz="1200" dirty="0"/>
              <a:t>&gt;&gt;&gt; squares</a:t>
            </a:r>
          </a:p>
          <a:p>
            <a:r>
              <a:rPr lang="en-US" altLang="ko-KR" sz="1200" dirty="0"/>
              <a:t>[0, 1, 4, 9, 16, 25, 36, 49, 64, 81]</a:t>
            </a:r>
          </a:p>
          <a:p>
            <a:r>
              <a:rPr lang="en-US" altLang="ko-KR" sz="1200" dirty="0"/>
              <a:t>&gt;&gt;&gt;  </a:t>
            </a:r>
          </a:p>
        </p:txBody>
      </p:sp>
    </p:spTree>
    <p:extLst>
      <p:ext uri="{BB962C8B-B14F-4D97-AF65-F5344CB8AC3E}">
        <p14:creationId xmlns:p14="http://schemas.microsoft.com/office/powerpoint/2010/main" val="16782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Sequence-List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Stack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LIFO(last in first out)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이용하여 원소 추가</a:t>
            </a:r>
            <a:r>
              <a:rPr lang="en-US" altLang="ko-KR" dirty="0" smtClean="0"/>
              <a:t>(append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삭제</a:t>
            </a:r>
            <a:r>
              <a:rPr lang="en-US" altLang="ko-KR" dirty="0" smtClean="0"/>
              <a:t>(pop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간단하게 구성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429000"/>
            <a:ext cx="39604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stack = [3, 4, 5]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stack.append</a:t>
            </a:r>
            <a:r>
              <a:rPr lang="en-US" altLang="ko-KR" sz="1200" dirty="0"/>
              <a:t>(6)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stack.append</a:t>
            </a:r>
            <a:r>
              <a:rPr lang="en-US" altLang="ko-KR" sz="1200" dirty="0"/>
              <a:t>(7)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stack [3, 4, 5, 6, 7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&gt;&gt;&gt; </a:t>
            </a:r>
            <a:r>
              <a:rPr lang="en-US" altLang="ko-KR" sz="1200" dirty="0" err="1"/>
              <a:t>stack.pop</a:t>
            </a:r>
            <a:r>
              <a:rPr lang="en-US" altLang="ko-KR" sz="1200" dirty="0"/>
              <a:t>() </a:t>
            </a:r>
            <a:endParaRPr lang="en-US" altLang="ko-KR" sz="1200" dirty="0" smtClean="0"/>
          </a:p>
          <a:p>
            <a:r>
              <a:rPr lang="en-US" altLang="ko-KR" sz="1200" dirty="0" smtClean="0"/>
              <a:t>7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stack [3, 4, 5, 6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stack.pop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6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stack.pop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5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stack [3, 4</a:t>
            </a:r>
            <a:r>
              <a:rPr lang="en-US" altLang="ko-KR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745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Sequence-List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FIFO(first in first out)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이용하여 원소 추가</a:t>
            </a:r>
            <a:r>
              <a:rPr lang="en-US" altLang="ko-KR" dirty="0" smtClean="0"/>
              <a:t>(append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삭제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reverse,pop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간단하게 구성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429000"/>
            <a:ext cx="39604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l = [1,2,3,4]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l.reverse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&gt;&gt;&gt; l</a:t>
            </a:r>
          </a:p>
          <a:p>
            <a:r>
              <a:rPr lang="en-US" altLang="ko-KR" sz="1200" dirty="0"/>
              <a:t>[4, 3, 2, 1]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l.pop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l.reverse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&gt;&gt;&gt; l</a:t>
            </a:r>
          </a:p>
          <a:p>
            <a:r>
              <a:rPr lang="en-US" altLang="ko-KR" sz="1200" dirty="0"/>
              <a:t>[2, 3, 4]</a:t>
            </a:r>
          </a:p>
          <a:p>
            <a:r>
              <a:rPr lang="en-US" altLang="ko-KR" sz="1200" dirty="0"/>
              <a:t>&gt;&gt;&gt;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7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: </a:t>
            </a:r>
            <a:r>
              <a:rPr lang="en-US" altLang="ko-KR" dirty="0" smtClean="0"/>
              <a:t>Tuple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분</a:t>
            </a:r>
            <a:r>
              <a:rPr lang="ko-KR" altLang="en-US" dirty="0"/>
              <a:t>자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9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- Tuple </a:t>
            </a:r>
            <a:r>
              <a:rPr lang="ko-KR" altLang="en-US" dirty="0" smtClean="0"/>
              <a:t>기본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타입에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타입으로 내부 원소에 대해 갱신이 불가능하여 리스트처리보다 제한적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Slicing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처럼 처리가능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61549"/>
              </p:ext>
            </p:extLst>
          </p:nvPr>
        </p:nvGraphicFramePr>
        <p:xfrm>
          <a:off x="755576" y="3284984"/>
          <a:ext cx="7416824" cy="3131520"/>
        </p:xfrm>
        <a:graphic>
          <a:graphicData uri="http://schemas.openxmlformats.org/drawingml/2006/table">
            <a:tbl>
              <a:tblPr/>
              <a:tblGrid>
                <a:gridCol w="2088232"/>
                <a:gridCol w="1728192"/>
                <a:gridCol w="3600400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 =(1,)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원소가 하나인 경우 생성 꼭 한 개일 경우는 뒤에 </a:t>
                      </a:r>
                      <a:r>
                        <a:rPr lang="ko-KR" altLang="en-US" sz="1200" dirty="0" err="1" smtClean="0">
                          <a:effectLst/>
                        </a:rPr>
                        <a:t>꼼마</a:t>
                      </a:r>
                      <a:r>
                        <a:rPr lang="en-US" altLang="ko-KR" sz="1200" dirty="0" smtClean="0">
                          <a:effectLst/>
                        </a:rPr>
                        <a:t>(,)</a:t>
                      </a:r>
                      <a:r>
                        <a:rPr lang="ko-KR" altLang="en-US" sz="1200" dirty="0" smtClean="0">
                          <a:effectLst/>
                        </a:rPr>
                        <a:t>를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붙여야 함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(1,2,3,4)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(1, 2, 3, 4)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((1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Length </a:t>
                      </a:r>
                      <a:r>
                        <a:rPr lang="ko-KR" altLang="en-US" sz="1200" dirty="0" smtClean="0">
                          <a:effectLst/>
                        </a:rPr>
                        <a:t>함수로 길이 확인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5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</a:t>
                      </a:r>
                      <a:r>
                        <a:rPr lang="en-US" altLang="ko-KR" sz="1200" dirty="0" smtClean="0">
                          <a:effectLst/>
                        </a:rPr>
                        <a:t>3) </a:t>
                      </a:r>
                      <a:r>
                        <a:rPr lang="en-US" altLang="ko-KR" sz="1200" dirty="0">
                          <a:effectLst/>
                        </a:rPr>
                        <a:t>+ </a:t>
                      </a:r>
                      <a:r>
                        <a:rPr lang="en-US" altLang="ko-KR" sz="1200" dirty="0" smtClean="0">
                          <a:effectLst/>
                        </a:rPr>
                        <a:t>(4</a:t>
                      </a:r>
                      <a:r>
                        <a:rPr lang="en-US" altLang="ko-KR" sz="1200" dirty="0">
                          <a:effectLst/>
                        </a:rPr>
                        <a:t>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3, 4,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튜플을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 합치기 </a:t>
                      </a:r>
                      <a:r>
                        <a:rPr lang="en-US" sz="1200" dirty="0" smtClean="0">
                          <a:effectLst/>
                        </a:rPr>
                        <a:t>Concatenation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('Hi!‘) </a:t>
                      </a:r>
                      <a:r>
                        <a:rPr lang="en-US" sz="1200" dirty="0">
                          <a:effectLst/>
                        </a:rPr>
                        <a:t>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'</a:t>
                      </a:r>
                      <a:r>
                        <a:rPr lang="en-US" sz="1200" dirty="0" err="1" smtClean="0">
                          <a:effectLst/>
                        </a:rPr>
                        <a:t>Hi!Hi!Hi!Hi</a:t>
                      </a:r>
                      <a:r>
                        <a:rPr lang="en-US" sz="1200" dirty="0" smtClean="0">
                          <a:effectLst/>
                        </a:rPr>
                        <a:t>!'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반복을 </a:t>
                      </a:r>
                      <a:r>
                        <a:rPr lang="en-US" altLang="ko-KR" sz="1200" dirty="0" smtClean="0">
                          <a:effectLst/>
                        </a:rPr>
                        <a:t>string</a:t>
                      </a:r>
                      <a:r>
                        <a:rPr lang="ko-KR" altLang="en-US" sz="1200" dirty="0" smtClean="0">
                          <a:effectLst/>
                        </a:rPr>
                        <a:t>으로 표시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내의 원소들이 </a:t>
                      </a:r>
                      <a:r>
                        <a:rPr lang="en-US" sz="1200" dirty="0" smtClean="0">
                          <a:effectLst/>
                        </a:rPr>
                        <a:t>Membership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for x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3): </a:t>
                      </a:r>
                      <a:r>
                        <a:rPr lang="en-US" sz="1200" dirty="0">
                          <a:effectLst/>
                        </a:rPr>
                        <a:t>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원소들을 반복자 활용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en-US" sz="1200" dirty="0" smtClean="0">
                          <a:effectLst/>
                        </a:rPr>
                        <a:t>Iteration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7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8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중복을 허용하지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순서가 없음</a:t>
            </a:r>
            <a:r>
              <a:rPr lang="en-US" altLang="ko-KR" dirty="0" smtClean="0"/>
              <a:t> </a:t>
            </a:r>
            <a:r>
              <a:rPr lang="en-US" altLang="ko-KR" dirty="0"/>
              <a:t>(unordered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교집합</a:t>
            </a:r>
            <a:r>
              <a:rPr lang="en-US" altLang="ko-KR" dirty="0" smtClean="0"/>
              <a:t>(&amp;),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(|), 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연산 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Set: mutable set</a:t>
            </a:r>
          </a:p>
          <a:p>
            <a:pPr marL="0" indent="0">
              <a:buNone/>
            </a:pPr>
            <a:r>
              <a:rPr lang="en-US" altLang="ko-KR" dirty="0" err="1" smtClean="0"/>
              <a:t>Frozenset</a:t>
            </a:r>
            <a:r>
              <a:rPr lang="en-US" altLang="ko-KR" dirty="0" smtClean="0"/>
              <a:t>: immutable set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2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생성시 주의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Set()</a:t>
            </a:r>
            <a:r>
              <a:rPr lang="ko-KR" altLang="en-US" dirty="0" smtClean="0"/>
              <a:t>으로 생성시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 등 </a:t>
            </a:r>
            <a:r>
              <a:rPr lang="en-US" altLang="ko-KR" dirty="0" smtClean="0"/>
              <a:t>mutable</a:t>
            </a:r>
            <a:r>
              <a:rPr lang="ko-KR" altLang="en-US" dirty="0"/>
              <a:t> </a:t>
            </a:r>
            <a:r>
              <a:rPr lang="ko-KR" altLang="en-US" dirty="0" smtClean="0"/>
              <a:t>객체를 요소로 처리할 수 없다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그래서 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3608" y="3428976"/>
            <a:ext cx="3312368" cy="309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 = set([1],[2])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TypeError</a:t>
            </a:r>
            <a:r>
              <a:rPr lang="en-US" altLang="ko-KR" sz="1000" dirty="0"/>
              <a:t>: set expected at most 1 arguments, got </a:t>
            </a:r>
            <a:r>
              <a:rPr lang="en-US" altLang="ko-KR" sz="1000" dirty="0" smtClean="0"/>
              <a:t>2</a:t>
            </a:r>
          </a:p>
          <a:p>
            <a:r>
              <a:rPr lang="en-US" altLang="ko-KR" sz="1000" dirty="0"/>
              <a:t>&gt;&gt;&gt; s = set(([1],[2]))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TypeError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unhashable</a:t>
            </a:r>
            <a:r>
              <a:rPr lang="en-US" altLang="ko-KR" sz="1000" dirty="0"/>
              <a:t> type: 'list'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s = set(((1),(2)))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set([1, 2])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s = set({'a':1})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set(['a'])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4437112"/>
            <a:ext cx="280831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8104" y="357301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은 구조상 내부 요소가 변경이 가능한 값으로 구성할 수 없다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 flipV="1">
            <a:off x="3779912" y="4034681"/>
            <a:ext cx="1728192" cy="798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5701608"/>
            <a:ext cx="280831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36648" y="537321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생성시 요소는 변경할 수 없는 </a:t>
            </a:r>
            <a:r>
              <a:rPr lang="en-US" altLang="ko-KR" dirty="0" smtClean="0"/>
              <a:t>immutable</a:t>
            </a:r>
            <a:r>
              <a:rPr lang="ko-KR" altLang="en-US" dirty="0" smtClean="0"/>
              <a:t>타입만 생성함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779912" y="5973381"/>
            <a:ext cx="1756736" cy="124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– Set </a:t>
            </a:r>
            <a:r>
              <a:rPr lang="ko-KR" altLang="en-US" dirty="0" smtClean="0"/>
              <a:t>생성 및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Set</a:t>
            </a:r>
            <a:r>
              <a:rPr lang="ko-KR" altLang="en-US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타입이므로 생성 후 원소를 추가나 삭제가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3429000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s = set([1,2,3])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set([1, 2, 3])</a:t>
            </a:r>
          </a:p>
          <a:p>
            <a:r>
              <a:rPr lang="en-US" altLang="ko-KR" sz="1000" dirty="0"/>
              <a:t>&gt;&gt;&gt; s1 = set([1,2,3,3,4,4])</a:t>
            </a:r>
          </a:p>
          <a:p>
            <a:r>
              <a:rPr lang="en-US" altLang="ko-KR" sz="1000" dirty="0"/>
              <a:t>&gt;&gt;&gt; s1</a:t>
            </a:r>
          </a:p>
          <a:p>
            <a:r>
              <a:rPr lang="en-US" altLang="ko-KR" sz="1000" dirty="0"/>
              <a:t>set([1, 2, 3, 4])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s.add</a:t>
            </a:r>
            <a:r>
              <a:rPr lang="en-US" altLang="ko-KR" sz="1000" dirty="0"/>
              <a:t>(5)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set([1, 2, 3, 5])</a:t>
            </a:r>
          </a:p>
          <a:p>
            <a:r>
              <a:rPr lang="en-US" altLang="ko-KR" sz="1000" dirty="0"/>
              <a:t>&gt;&gt;&gt; s1.add(5)</a:t>
            </a:r>
          </a:p>
          <a:p>
            <a:r>
              <a:rPr lang="en-US" altLang="ko-KR" sz="1000" dirty="0"/>
              <a:t>&gt;&gt;&gt; s1</a:t>
            </a:r>
          </a:p>
          <a:p>
            <a:r>
              <a:rPr lang="en-US" altLang="ko-KR" sz="1000" dirty="0"/>
              <a:t>set([1, 2, 3, 4, 5])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3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FrozenSet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및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FrozenSet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타입이므로 생성 후 원소를 추가나 삭제가 </a:t>
            </a:r>
            <a:r>
              <a:rPr lang="ko-KR" altLang="en-US" dirty="0"/>
              <a:t>불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3429000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 = </a:t>
            </a:r>
            <a:r>
              <a:rPr lang="en-US" altLang="ko-KR" sz="1000" dirty="0" err="1"/>
              <a:t>frozenset</a:t>
            </a:r>
            <a:r>
              <a:rPr lang="en-US" altLang="ko-KR" sz="1000" dirty="0"/>
              <a:t>([1,2,3])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frozenset</a:t>
            </a:r>
            <a:r>
              <a:rPr lang="en-US" altLang="ko-KR" sz="1000" dirty="0"/>
              <a:t>([1, 2, 3])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s.add</a:t>
            </a:r>
            <a:r>
              <a:rPr lang="en-US" altLang="ko-KR" sz="1000" dirty="0"/>
              <a:t>(4)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AttributeError</a:t>
            </a:r>
            <a:r>
              <a:rPr lang="en-US" altLang="ko-KR" sz="1000" dirty="0"/>
              <a:t>: '</a:t>
            </a:r>
            <a:r>
              <a:rPr lang="en-US" altLang="ko-KR" sz="1000" dirty="0" err="1"/>
              <a:t>frozenset</a:t>
            </a:r>
            <a:r>
              <a:rPr lang="en-US" altLang="ko-KR" sz="1000" dirty="0"/>
              <a:t>' object has no attribute 'add'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11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기본처리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46262"/>
              </p:ext>
            </p:extLst>
          </p:nvPr>
        </p:nvGraphicFramePr>
        <p:xfrm>
          <a:off x="611560" y="2132857"/>
          <a:ext cx="7704855" cy="4075149"/>
        </p:xfrm>
        <a:graphic>
          <a:graphicData uri="http://schemas.openxmlformats.org/drawingml/2006/table">
            <a:tbl>
              <a:tblPr/>
              <a:tblGrid>
                <a:gridCol w="2568285"/>
                <a:gridCol w="1536171"/>
                <a:gridCol w="3600399"/>
              </a:tblGrid>
              <a:tr h="3029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Equivalent</a:t>
                      </a: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9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len(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cardinality of set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test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for membership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not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test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for non-membership in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.issubset(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&lt;=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test whether every element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is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.issuperset(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&gt;=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test whether every element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 is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.union(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|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new set with elements from both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and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.intersection(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&amp;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new set with elements common to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and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.difference(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-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new set with elements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but not in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9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.symmetric_difference(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^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new set with elements in either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or </a:t>
                      </a:r>
                      <a:r>
                        <a:rPr lang="en-US" sz="12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 but not both</a:t>
                      </a: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.copy()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new set with a shallow copy of </a:t>
                      </a:r>
                      <a:r>
                        <a:rPr lang="en-US" sz="1200" b="0" i="1" dirty="0">
                          <a:effectLst/>
                          <a:latin typeface="times"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61162" marR="61162" marT="30581" marB="305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 set </a:t>
            </a:r>
            <a:r>
              <a:rPr lang="ko-KR" altLang="en-US" dirty="0" smtClean="0"/>
              <a:t>확장처리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1616"/>
              </p:ext>
            </p:extLst>
          </p:nvPr>
        </p:nvGraphicFramePr>
        <p:xfrm>
          <a:off x="755576" y="2204864"/>
          <a:ext cx="7560843" cy="4064508"/>
        </p:xfrm>
        <a:graphic>
          <a:graphicData uri="http://schemas.openxmlformats.org/drawingml/2006/table">
            <a:tbl>
              <a:tblPr/>
              <a:tblGrid>
                <a:gridCol w="2424270"/>
                <a:gridCol w="1536173"/>
                <a:gridCol w="3600400"/>
              </a:tblGrid>
              <a:tr h="19743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Operation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Equivalent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Result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3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.update(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|=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, adding elements from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03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.intersection_update(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&amp;=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, keeping only elements found in both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and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3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.difference_update(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-=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, removing elements found in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7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.symmetric_difference_update(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^=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, keeping only elements found in either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or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t</a:t>
                      </a:r>
                      <a:r>
                        <a:rPr lang="en-US" sz="1100">
                          <a:effectLst/>
                        </a:rPr>
                        <a:t> but not in both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43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.add(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add element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 to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endParaRPr 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03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.remove(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remove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 from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; raises KeyError if not present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3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.discard(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removes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x</a:t>
                      </a:r>
                      <a:r>
                        <a:rPr lang="en-US" sz="1100">
                          <a:effectLst/>
                        </a:rPr>
                        <a:t> from set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 if present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7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.pop()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remove and return an arbitrary element from </a:t>
                      </a:r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; raises KeyError if empty</a:t>
                      </a: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3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1">
                          <a:effectLst/>
                          <a:latin typeface="times"/>
                        </a:rPr>
                        <a:t>s</a:t>
                      </a:r>
                      <a:r>
                        <a:rPr lang="en-US" sz="1100">
                          <a:effectLst/>
                        </a:rPr>
                        <a:t>.clear()</a:t>
                      </a:r>
                    </a:p>
                  </a:txBody>
                  <a:tcPr marL="55195" marR="55195" marT="27597" marB="275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remove all elements from set </a:t>
                      </a:r>
                      <a:r>
                        <a:rPr lang="en-US" sz="1100" b="0" i="1" dirty="0">
                          <a:effectLst/>
                          <a:latin typeface="times"/>
                        </a:rPr>
                        <a:t>s</a:t>
                      </a:r>
                      <a:endParaRPr lang="en-US" sz="1100" dirty="0">
                        <a:effectLst/>
                      </a:endParaRPr>
                    </a:p>
                  </a:txBody>
                  <a:tcPr marL="55195" marR="55195" marT="27597" marB="275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-dictionary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Key/Value</a:t>
            </a:r>
            <a:r>
              <a:rPr lang="ko-KR" altLang="en-US" dirty="0" smtClean="0"/>
              <a:t>로 원소를 관리하는 데이터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요소들은 </a:t>
            </a:r>
            <a:r>
              <a:rPr lang="ko-KR" altLang="en-US" dirty="0" err="1" smtClean="0"/>
              <a:t>변경가능하므로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복사시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791581" y="3181548"/>
            <a:ext cx="3924436" cy="2664296"/>
            <a:chOff x="791580" y="3181548"/>
            <a:chExt cx="7006484" cy="2664296"/>
          </a:xfrm>
        </p:grpSpPr>
        <p:sp>
          <p:nvSpPr>
            <p:cNvPr id="3" name="직사각형 2"/>
            <p:cNvSpPr/>
            <p:nvPr/>
          </p:nvSpPr>
          <p:spPr>
            <a:xfrm>
              <a:off x="813288" y="382962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참</a:t>
              </a:r>
              <a:r>
                <a:rPr lang="ko-KR" altLang="en-US" sz="1200" dirty="0"/>
                <a:t>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09432" y="380827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82240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1</a:t>
              </a:r>
              <a:endParaRPr lang="ko-KR" altLang="en-US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89952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값</a:t>
              </a:r>
              <a:endParaRPr lang="ko-KR" altLang="en-US" sz="8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82240" y="541379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2</a:t>
              </a:r>
              <a:endParaRPr lang="ko-KR" altLang="en-US" sz="8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89952" y="54046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container</a:t>
              </a:r>
              <a:endParaRPr lang="ko-KR" altLang="en-US" sz="800" dirty="0"/>
            </a:p>
          </p:txBody>
        </p:sp>
        <p:cxnSp>
          <p:nvCxnSpPr>
            <p:cNvPr id="6" name="꺾인 연결선 5"/>
            <p:cNvCxnSpPr>
              <a:stCxn id="15" idx="2"/>
              <a:endCxn id="16" idx="1"/>
            </p:cNvCxnSpPr>
            <p:nvPr/>
          </p:nvCxnSpPr>
          <p:spPr>
            <a:xfrm rot="16200000" flipH="1">
              <a:off x="3337192" y="430870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15" idx="2"/>
              <a:endCxn id="18" idx="1"/>
            </p:cNvCxnSpPr>
            <p:nvPr/>
          </p:nvCxnSpPr>
          <p:spPr>
            <a:xfrm rot="16200000" flipH="1">
              <a:off x="3049160" y="459674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649224" y="484609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</a:t>
              </a:r>
              <a:r>
                <a:rPr lang="ko-KR" altLang="en-US" sz="800" dirty="0"/>
                <a:t>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9224" y="54130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참조</a:t>
              </a:r>
              <a:endParaRPr lang="ko-KR" altLang="en-US" sz="800" dirty="0"/>
            </a:p>
          </p:txBody>
        </p:sp>
        <p:cxnSp>
          <p:nvCxnSpPr>
            <p:cNvPr id="10" name="직선 화살표 연결선 9"/>
            <p:cNvCxnSpPr>
              <a:stCxn id="16" idx="3"/>
              <a:endCxn id="25" idx="1"/>
            </p:cNvCxnSpPr>
            <p:nvPr/>
          </p:nvCxnSpPr>
          <p:spPr>
            <a:xfrm>
              <a:off x="5090352" y="505375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8" idx="3"/>
              <a:endCxn id="27" idx="1"/>
            </p:cNvCxnSpPr>
            <p:nvPr/>
          </p:nvCxnSpPr>
          <p:spPr>
            <a:xfrm flipV="1">
              <a:off x="5090352" y="562903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4877450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20" y="5430792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1580" y="3181548"/>
              <a:ext cx="429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Dictionary Type</a:t>
              </a:r>
              <a:endParaRPr lang="ko-KR" altLang="en-US" dirty="0"/>
            </a:p>
          </p:txBody>
        </p:sp>
      </p:grpSp>
      <p:pic>
        <p:nvPicPr>
          <p:cNvPr id="45058" name="Picture 2" descr="dict with keys 'a' 'o' 'g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50880"/>
            <a:ext cx="2808313" cy="28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sequence, set,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다양한 원소들을 가지므로 분자 구조를 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Set</a:t>
            </a:r>
            <a:r>
              <a:rPr lang="ko-KR" altLang="en-US" dirty="0" smtClean="0"/>
              <a:t>타입은 내부적으로는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3700602"/>
            <a:ext cx="1944216" cy="1008112"/>
            <a:chOff x="2699792" y="3645024"/>
            <a:chExt cx="1944216" cy="1008112"/>
          </a:xfrm>
        </p:grpSpPr>
        <p:sp>
          <p:nvSpPr>
            <p:cNvPr id="10" name="직사각형 9"/>
            <p:cNvSpPr/>
            <p:nvPr/>
          </p:nvSpPr>
          <p:spPr>
            <a:xfrm>
              <a:off x="2699792" y="3645024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 head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99792" y="4149080"/>
              <a:ext cx="194421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items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51920" y="3952630"/>
            <a:ext cx="1584176" cy="2031334"/>
            <a:chOff x="4572000" y="3952630"/>
            <a:chExt cx="1584176" cy="2031334"/>
          </a:xfrm>
        </p:grpSpPr>
        <p:sp>
          <p:nvSpPr>
            <p:cNvPr id="8" name="직사각형 7"/>
            <p:cNvSpPr/>
            <p:nvPr/>
          </p:nvSpPr>
          <p:spPr>
            <a:xfrm>
              <a:off x="4572000" y="3952630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Index/key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4456686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Index/key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72000" y="4975852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Index/key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5479908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Index/key</a:t>
              </a:r>
              <a:endParaRPr lang="ko-KR" altLang="en-US" sz="1400" dirty="0"/>
            </a:p>
          </p:txBody>
        </p:sp>
      </p:grpSp>
      <p:cxnSp>
        <p:nvCxnSpPr>
          <p:cNvPr id="5" name="직선 화살표 연결선 4"/>
          <p:cNvCxnSpPr>
            <a:stCxn id="30" idx="3"/>
          </p:cNvCxnSpPr>
          <p:nvPr/>
        </p:nvCxnSpPr>
        <p:spPr>
          <a:xfrm>
            <a:off x="3275856" y="445668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228184" y="3945075"/>
            <a:ext cx="1584176" cy="2031334"/>
            <a:chOff x="4572000" y="3952630"/>
            <a:chExt cx="1584176" cy="2031334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3952630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value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4456686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value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72000" y="4975852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value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72000" y="5479908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value</a:t>
              </a:r>
              <a:endParaRPr lang="ko-KR" altLang="en-US" sz="1400" dirty="0"/>
            </a:p>
          </p:txBody>
        </p:sp>
      </p:grpSp>
      <p:cxnSp>
        <p:nvCxnSpPr>
          <p:cNvPr id="20" name="직선 화살표 연결선 19"/>
          <p:cNvCxnSpPr>
            <a:stCxn id="8" idx="3"/>
            <a:endCxn id="16" idx="1"/>
          </p:cNvCxnSpPr>
          <p:nvPr/>
        </p:nvCxnSpPr>
        <p:spPr>
          <a:xfrm flipV="1">
            <a:off x="5436096" y="4197103"/>
            <a:ext cx="792088" cy="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7" idx="1"/>
          </p:cNvCxnSpPr>
          <p:nvPr/>
        </p:nvCxnSpPr>
        <p:spPr>
          <a:xfrm flipV="1">
            <a:off x="5436096" y="4701159"/>
            <a:ext cx="792088" cy="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8" idx="1"/>
          </p:cNvCxnSpPr>
          <p:nvPr/>
        </p:nvCxnSpPr>
        <p:spPr>
          <a:xfrm flipV="1">
            <a:off x="5436096" y="5220325"/>
            <a:ext cx="792088" cy="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3"/>
            <a:endCxn id="19" idx="1"/>
          </p:cNvCxnSpPr>
          <p:nvPr/>
        </p:nvCxnSpPr>
        <p:spPr>
          <a:xfrm flipV="1">
            <a:off x="5436096" y="5724381"/>
            <a:ext cx="792088" cy="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- </a:t>
            </a:r>
            <a:r>
              <a:rPr lang="en-US" altLang="ko-KR" dirty="0"/>
              <a:t>Accessing Elements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Key/Value</a:t>
            </a:r>
            <a:r>
              <a:rPr lang="ko-KR" altLang="en-US" dirty="0" smtClean="0"/>
              <a:t>로 원소를 관리하므로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가지고 원소를 검색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403244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 = {'name':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', 'age':50}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['name']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9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- </a:t>
            </a:r>
            <a:r>
              <a:rPr lang="en-US" altLang="ko-KR" dirty="0"/>
              <a:t>Updating Elements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296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Dictionary </a:t>
            </a:r>
            <a:r>
              <a:rPr lang="ko-KR" altLang="en-US" dirty="0" smtClean="0"/>
              <a:t>타입에 새로운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할당하면 새로운 것을 추가하고 기존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검색하여 값을 변경하면 기존 값을 변경함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 = {'name':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', 'age':50}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['name']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['sex'] ='male'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', 'sex': 'male'}</a:t>
            </a:r>
          </a:p>
          <a:p>
            <a:r>
              <a:rPr lang="en-US" altLang="ko-KR" sz="1200" dirty="0"/>
              <a:t>&gt;&gt;&gt; </a:t>
            </a:r>
            <a:endParaRPr lang="en-US" altLang="ko-KR" sz="1200" dirty="0" smtClean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['name'] =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 moon'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 moon', 'sex': 'male'}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509120"/>
            <a:ext cx="3024336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3568" y="5373216"/>
            <a:ext cx="332111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350100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할당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기존에 없으므로 추가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7" idx="1"/>
          </p:cNvCxnSpPr>
          <p:nvPr/>
        </p:nvCxnSpPr>
        <p:spPr>
          <a:xfrm flipV="1">
            <a:off x="3707904" y="3824174"/>
            <a:ext cx="1944216" cy="1080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2120" y="53335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할당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기존에 있는 값을 변경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0" idx="3"/>
            <a:endCxn id="26" idx="1"/>
          </p:cNvCxnSpPr>
          <p:nvPr/>
        </p:nvCxnSpPr>
        <p:spPr>
          <a:xfrm flipV="1">
            <a:off x="4004680" y="5656758"/>
            <a:ext cx="1647440" cy="112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- </a:t>
            </a:r>
            <a:r>
              <a:rPr lang="en-US" altLang="ko-KR" dirty="0"/>
              <a:t>Delete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Dictionary </a:t>
            </a:r>
            <a:r>
              <a:rPr lang="ko-KR" altLang="en-US" dirty="0" smtClean="0"/>
              <a:t>타입에 원소 하나만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원소들을 삭제</a:t>
            </a:r>
            <a:r>
              <a:rPr lang="en-US" altLang="ko-KR" dirty="0" smtClean="0"/>
              <a:t>, dictionary instance </a:t>
            </a:r>
            <a:r>
              <a:rPr lang="ko-KR" altLang="en-US" dirty="0" smtClean="0"/>
              <a:t>삭제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3068960"/>
            <a:ext cx="403244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 moon', 'sex': 'male'}</a:t>
            </a:r>
          </a:p>
          <a:p>
            <a:r>
              <a:rPr lang="en-US" altLang="ko-KR" sz="1200" dirty="0"/>
              <a:t>&gt;&gt;&gt; del 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['sex']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{'age': 50, 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 moon'}</a:t>
            </a:r>
          </a:p>
          <a:p>
            <a:r>
              <a:rPr lang="en-US" altLang="ko-KR" sz="1200" dirty="0"/>
              <a:t>&gt;&gt;&gt; </a:t>
            </a:r>
            <a:endParaRPr lang="en-US" altLang="ko-KR" sz="1200" dirty="0" smtClean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dd.clear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{}</a:t>
            </a:r>
          </a:p>
          <a:p>
            <a:r>
              <a:rPr lang="en-US" altLang="ko-KR" sz="1200" dirty="0"/>
              <a:t>&gt;&gt;&gt; del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dd</a:t>
            </a:r>
            <a:endParaRPr lang="en-US" altLang="ko-KR" sz="1200" dirty="0"/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r>
              <a:rPr lang="en-US" altLang="ko-KR" sz="1200" dirty="0"/>
              <a:t>  File 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</a:t>
            </a:r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' is not defined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3568" y="3645024"/>
            <a:ext cx="302433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3568" y="4941168"/>
            <a:ext cx="3321112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35010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원소 하나 삭제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7" idx="1"/>
          </p:cNvCxnSpPr>
          <p:nvPr/>
        </p:nvCxnSpPr>
        <p:spPr>
          <a:xfrm flipV="1">
            <a:off x="3707904" y="3685674"/>
            <a:ext cx="1944216" cy="247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2120" y="53335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0" idx="3"/>
            <a:endCxn id="26" idx="1"/>
          </p:cNvCxnSpPr>
          <p:nvPr/>
        </p:nvCxnSpPr>
        <p:spPr>
          <a:xfrm flipV="1">
            <a:off x="4004680" y="5518258"/>
            <a:ext cx="1647440" cy="34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4328528"/>
            <a:ext cx="302433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42760" y="44449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</a:t>
            </a:r>
            <a:r>
              <a:rPr lang="ko-KR" altLang="en-US" dirty="0"/>
              <a:t>든</a:t>
            </a:r>
            <a:r>
              <a:rPr lang="ko-KR" altLang="en-US" dirty="0" smtClean="0"/>
              <a:t> 원소 삭제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3" idx="3"/>
            <a:endCxn id="14" idx="1"/>
          </p:cNvCxnSpPr>
          <p:nvPr/>
        </p:nvCxnSpPr>
        <p:spPr>
          <a:xfrm>
            <a:off x="3707904" y="4616560"/>
            <a:ext cx="2034856" cy="13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00" y="2204864"/>
            <a:ext cx="470915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타입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구조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class object</a:t>
            </a:r>
            <a:r>
              <a:rPr lang="ko-KR" altLang="en-US" dirty="0" smtClean="0"/>
              <a:t>로 제공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088" y="3248980"/>
            <a:ext cx="244827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dict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&gt;&gt;&gt; id(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505532280</a:t>
            </a:r>
          </a:p>
          <a:p>
            <a:r>
              <a:rPr lang="en-US" altLang="ko-KR" sz="1000" dirty="0" smtClean="0"/>
              <a:t>&gt;&gt;&gt;</a:t>
            </a:r>
            <a:endParaRPr lang="en-US" altLang="ko-KR" sz="1000" dirty="0"/>
          </a:p>
          <a:p>
            <a:r>
              <a:rPr lang="en-US" altLang="ko-KR" sz="1000" dirty="0"/>
              <a:t>&gt;&gt;&gt; d1 = 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id(d1)</a:t>
            </a:r>
          </a:p>
          <a:p>
            <a:r>
              <a:rPr lang="en-US" altLang="ko-KR" sz="1000" dirty="0" smtClean="0"/>
              <a:t>105140272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(d1,dict)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64640" y="3392996"/>
            <a:ext cx="1008112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752" y="2708920"/>
            <a:ext cx="2295192" cy="998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4368" y="4185084"/>
            <a:ext cx="175792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1228" y="5654861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1673328" y="5193196"/>
            <a:ext cx="664084" cy="461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02826"/>
              </p:ext>
            </p:extLst>
          </p:nvPr>
        </p:nvGraphicFramePr>
        <p:xfrm>
          <a:off x="683568" y="2237664"/>
          <a:ext cx="7560840" cy="4167685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dict.clear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 {"k":1,"v":2}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내의 요소들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클리어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dict.copy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d1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d.copy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다른 곳에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카피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dict.fromkeys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 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d.fromkeys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(d)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{'k': None, 'v': None}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키를 새로운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객체를 생성하는 키로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(key, default=None)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키를 가지고 값을 가져옴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 존재 여부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[('k', 1), ('v', 2)]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키와 값을 순서쌍으로 나타내어 리스트로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07051"/>
              </p:ext>
            </p:extLst>
          </p:nvPr>
        </p:nvGraphicFramePr>
        <p:xfrm>
          <a:off x="683568" y="2237664"/>
          <a:ext cx="7560840" cy="3924266"/>
        </p:xfrm>
        <a:graphic>
          <a:graphicData uri="http://schemas.openxmlformats.org/drawingml/2006/table">
            <a:tbl>
              <a:tblPr/>
              <a:tblGrid>
                <a:gridCol w="2232248"/>
                <a:gridCol w="1800200"/>
                <a:gridCol w="3528392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d.keys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['k', 'v']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키를 리스트로 전달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dict.setdefault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(key, default=None)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d.setdefault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's’,3)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's': 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키와 값을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dict.update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(dict2)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d.update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({1:1})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{1: 1, 'k': 1, 'v': 2}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 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값을 리스틀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(‘key’)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's': None, 'v': 2}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('s')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원소를 삭제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0084"/>
              </p:ext>
            </p:extLst>
          </p:nvPr>
        </p:nvGraphicFramePr>
        <p:xfrm>
          <a:off x="683568" y="2237665"/>
          <a:ext cx="7560840" cy="4153775"/>
        </p:xfrm>
        <a:graphic>
          <a:graphicData uri="http://schemas.openxmlformats.org/drawingml/2006/table">
            <a:tbl>
              <a:tblPr/>
              <a:tblGrid>
                <a:gridCol w="2232248"/>
                <a:gridCol w="2520280"/>
                <a:gridCol w="2808312"/>
              </a:tblGrid>
              <a:tr h="27376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7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iteritems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d.iteritems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 print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('k', 1)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('v', 2)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Iterkeys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d.iterkeys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   print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itervalues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d.itervalues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 :   print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dict.viewitems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d.viewitems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dict_items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 ('k', 1), ('v', 2)])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을 보기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9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dict.viewkeys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d.viewkeys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dict_keys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(['k', 'v'])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키를 보기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1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l" fontAlgn="t"/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d.viewvalues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dict_values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([1, 2])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값을 보기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5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comprehension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다양한 객체의 값을 원소로 </a:t>
            </a:r>
            <a:r>
              <a:rPr lang="ko-KR" altLang="en-US" dirty="0" err="1" smtClean="0"/>
              <a:t>값는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2755233"/>
            <a:ext cx="4524905" cy="1105815"/>
            <a:chOff x="1187624" y="3356992"/>
            <a:chExt cx="4896544" cy="1493286"/>
          </a:xfrm>
        </p:grpSpPr>
        <p:sp>
          <p:nvSpPr>
            <p:cNvPr id="5" name="직사각형 4"/>
            <p:cNvSpPr/>
            <p:nvPr/>
          </p:nvSpPr>
          <p:spPr>
            <a:xfrm>
              <a:off x="1187624" y="3916548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Sequenec</a:t>
              </a:r>
              <a:r>
                <a:rPr lang="en-US" altLang="ko-KR" sz="1400" dirty="0" smtClean="0"/>
                <a:t> Types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67944" y="3356992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String/</a:t>
              </a:r>
              <a:r>
                <a:rPr lang="en-US" altLang="ko-KR" sz="1400" dirty="0" err="1" smtClean="0"/>
                <a:t>unicode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67944" y="3906493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Buffer/range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7944" y="4509120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List/tuple</a:t>
              </a:r>
              <a:endParaRPr lang="ko-KR" altLang="en-US" sz="1400" dirty="0"/>
            </a:p>
          </p:txBody>
        </p:sp>
        <p:cxnSp>
          <p:nvCxnSpPr>
            <p:cNvPr id="22" name="꺾인 연결선 21"/>
            <p:cNvCxnSpPr>
              <a:stCxn id="5" idx="3"/>
              <a:endCxn id="26" idx="1"/>
            </p:cNvCxnSpPr>
            <p:nvPr/>
          </p:nvCxnSpPr>
          <p:spPr>
            <a:xfrm flipV="1">
              <a:off x="3203848" y="3527571"/>
              <a:ext cx="864096" cy="5595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5" idx="3"/>
              <a:endCxn id="28" idx="1"/>
            </p:cNvCxnSpPr>
            <p:nvPr/>
          </p:nvCxnSpPr>
          <p:spPr>
            <a:xfrm flipV="1">
              <a:off x="3203848" y="4077072"/>
              <a:ext cx="864096" cy="100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5" idx="3"/>
              <a:endCxn id="29" idx="1"/>
            </p:cNvCxnSpPr>
            <p:nvPr/>
          </p:nvCxnSpPr>
          <p:spPr>
            <a:xfrm>
              <a:off x="3203848" y="4087127"/>
              <a:ext cx="864096" cy="5925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1600" y="4530464"/>
            <a:ext cx="5844048" cy="1800200"/>
            <a:chOff x="1648264" y="4293096"/>
            <a:chExt cx="5844048" cy="2037568"/>
          </a:xfrm>
        </p:grpSpPr>
        <p:sp>
          <p:nvSpPr>
            <p:cNvPr id="16" name="직사각형 15"/>
            <p:cNvSpPr/>
            <p:nvPr/>
          </p:nvSpPr>
          <p:spPr>
            <a:xfrm>
              <a:off x="1648264" y="431444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</a:t>
              </a:r>
              <a:r>
                <a:rPr lang="ko-KR" altLang="en-US" dirty="0"/>
                <a:t>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44408" y="429309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17216" y="53225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17216" y="589861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cxnSp>
          <p:nvCxnSpPr>
            <p:cNvPr id="23" name="꺾인 연결선 22"/>
            <p:cNvCxnSpPr>
              <a:stCxn id="17" idx="2"/>
              <a:endCxn id="18" idx="1"/>
            </p:cNvCxnSpPr>
            <p:nvPr/>
          </p:nvCxnSpPr>
          <p:spPr>
            <a:xfrm rot="16200000" flipH="1">
              <a:off x="4172168" y="479352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7" idx="2"/>
              <a:endCxn id="20" idx="1"/>
            </p:cNvCxnSpPr>
            <p:nvPr/>
          </p:nvCxnSpPr>
          <p:spPr>
            <a:xfrm rot="16200000" flipH="1">
              <a:off x="3884136" y="508156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484200" y="53309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값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84200" y="58978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18" idx="3"/>
              <a:endCxn id="27" idx="1"/>
            </p:cNvCxnSpPr>
            <p:nvPr/>
          </p:nvCxnSpPr>
          <p:spPr>
            <a:xfrm>
              <a:off x="5925328" y="553857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0" idx="3"/>
              <a:endCxn id="31" idx="1"/>
            </p:cNvCxnSpPr>
            <p:nvPr/>
          </p:nvCxnSpPr>
          <p:spPr>
            <a:xfrm flipV="1">
              <a:off x="5925328" y="611385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948264" y="540740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 string </a:t>
            </a:r>
            <a:r>
              <a:rPr lang="ko-KR" altLang="en-US" sz="1200" dirty="0" err="1" smtClean="0"/>
              <a:t>일경우</a:t>
            </a:r>
            <a:r>
              <a:rPr lang="ko-KR" altLang="en-US" sz="1200" dirty="0" smtClean="0"/>
              <a:t> 값만 처리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5271516"/>
            <a:ext cx="2808312" cy="12538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492142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Elements </a:t>
            </a:r>
            <a:r>
              <a:rPr lang="ko-KR" altLang="en-US" sz="1400" u="sng" dirty="0" smtClean="0"/>
              <a:t>관리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9285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-dictionary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Key/Value</a:t>
            </a:r>
            <a:r>
              <a:rPr lang="ko-KR" altLang="en-US" dirty="0" smtClean="0"/>
              <a:t>로 원소를 관리하는 데이터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요소들은 </a:t>
            </a:r>
            <a:r>
              <a:rPr lang="ko-KR" altLang="en-US" dirty="0" err="1" smtClean="0"/>
              <a:t>변경가능하므로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복사시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791581" y="3181548"/>
            <a:ext cx="3924436" cy="2664296"/>
            <a:chOff x="791580" y="3181548"/>
            <a:chExt cx="7006484" cy="2664296"/>
          </a:xfrm>
        </p:grpSpPr>
        <p:sp>
          <p:nvSpPr>
            <p:cNvPr id="3" name="직사각형 2"/>
            <p:cNvSpPr/>
            <p:nvPr/>
          </p:nvSpPr>
          <p:spPr>
            <a:xfrm>
              <a:off x="813288" y="382962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참</a:t>
              </a:r>
              <a:r>
                <a:rPr lang="ko-KR" altLang="en-US" sz="1200" dirty="0"/>
                <a:t>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09432" y="380827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82240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1</a:t>
              </a:r>
              <a:endParaRPr lang="ko-KR" altLang="en-US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89952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값</a:t>
              </a:r>
              <a:endParaRPr lang="ko-KR" altLang="en-US" sz="8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82240" y="541379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2</a:t>
              </a:r>
              <a:endParaRPr lang="ko-KR" altLang="en-US" sz="8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89952" y="54046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container</a:t>
              </a:r>
              <a:endParaRPr lang="ko-KR" altLang="en-US" sz="800" dirty="0"/>
            </a:p>
          </p:txBody>
        </p:sp>
        <p:cxnSp>
          <p:nvCxnSpPr>
            <p:cNvPr id="6" name="꺾인 연결선 5"/>
            <p:cNvCxnSpPr>
              <a:stCxn id="15" idx="2"/>
              <a:endCxn id="16" idx="1"/>
            </p:cNvCxnSpPr>
            <p:nvPr/>
          </p:nvCxnSpPr>
          <p:spPr>
            <a:xfrm rot="16200000" flipH="1">
              <a:off x="3337192" y="430870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15" idx="2"/>
              <a:endCxn id="18" idx="1"/>
            </p:cNvCxnSpPr>
            <p:nvPr/>
          </p:nvCxnSpPr>
          <p:spPr>
            <a:xfrm rot="16200000" flipH="1">
              <a:off x="3049160" y="459674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649224" y="484609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</a:t>
              </a:r>
              <a:r>
                <a:rPr lang="ko-KR" altLang="en-US" sz="800" dirty="0"/>
                <a:t>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9224" y="54130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참조</a:t>
              </a:r>
              <a:endParaRPr lang="ko-KR" altLang="en-US" sz="800" dirty="0"/>
            </a:p>
          </p:txBody>
        </p:sp>
        <p:cxnSp>
          <p:nvCxnSpPr>
            <p:cNvPr id="10" name="직선 화살표 연결선 9"/>
            <p:cNvCxnSpPr>
              <a:stCxn id="16" idx="3"/>
              <a:endCxn id="25" idx="1"/>
            </p:cNvCxnSpPr>
            <p:nvPr/>
          </p:nvCxnSpPr>
          <p:spPr>
            <a:xfrm>
              <a:off x="5090352" y="505375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8" idx="3"/>
              <a:endCxn id="27" idx="1"/>
            </p:cNvCxnSpPr>
            <p:nvPr/>
          </p:nvCxnSpPr>
          <p:spPr>
            <a:xfrm flipV="1">
              <a:off x="5090352" y="562903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4877450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20" y="5430792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1580" y="3181548"/>
              <a:ext cx="429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Dictionary Type</a:t>
              </a:r>
              <a:endParaRPr lang="ko-KR" altLang="en-US" dirty="0"/>
            </a:p>
          </p:txBody>
        </p:sp>
      </p:grpSp>
      <p:pic>
        <p:nvPicPr>
          <p:cNvPr id="45058" name="Picture 2" descr="dict with keys 'a' 'o' 'g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50880"/>
            <a:ext cx="2808313" cy="28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, 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처리하여 멤버연산자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도 사용이 가능하도록 처리 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43608" y="3284984"/>
            <a:ext cx="331236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D(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     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 </a:t>
            </a:r>
          </a:p>
          <a:p>
            <a:r>
              <a:rPr lang="en-US" altLang="ko-KR" sz="1200" dirty="0"/>
              <a:t>        return self[name]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, value) : </a:t>
            </a:r>
          </a:p>
          <a:p>
            <a:r>
              <a:rPr lang="en-US" altLang="ko-KR" sz="1200" dirty="0"/>
              <a:t>        self[name] = value</a:t>
            </a:r>
          </a:p>
          <a:p>
            <a:r>
              <a:rPr lang="en-US" altLang="ko-KR" sz="1200" dirty="0" smtClean="0"/>
              <a:t>       </a:t>
            </a:r>
            <a:endParaRPr lang="en-US" altLang="ko-KR" sz="1200" dirty="0"/>
          </a:p>
          <a:p>
            <a:r>
              <a:rPr lang="en-US" altLang="ko-KR" sz="1200" dirty="0"/>
              <a:t>d = D(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(k=5))</a:t>
            </a:r>
          </a:p>
          <a:p>
            <a:r>
              <a:rPr lang="en-US" altLang="ko-KR" sz="1200" dirty="0" err="1" smtClean="0"/>
              <a:t>d.l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=1</a:t>
            </a:r>
          </a:p>
          <a:p>
            <a:r>
              <a:rPr lang="en-US" altLang="ko-KR" sz="1200" dirty="0"/>
              <a:t>print d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d.has_key</a:t>
            </a:r>
            <a:r>
              <a:rPr lang="en-US" altLang="ko-KR" sz="1200" dirty="0"/>
              <a:t>('l'), d['l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/>
              <a:t>print type(d)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50131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{'k': 5, 'l': 1}</a:t>
            </a:r>
          </a:p>
          <a:p>
            <a:r>
              <a:rPr lang="en-US" altLang="ko-KR" sz="1200" dirty="0"/>
              <a:t>True 1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6184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조건제시법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원소나열법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 smtClean="0"/>
              <a:t>수학 집합을 표시할 때 원소를 나열하는 법과 특정 조건을 함축하여 표시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339752" y="3429000"/>
            <a:ext cx="46085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원소나열</a:t>
            </a:r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</a:t>
            </a:r>
          </a:p>
          <a:p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     S 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4,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8,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...,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¹²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</a:p>
          <a:p>
            <a:endParaRPr kumimoji="1" lang="en-US" altLang="ko-KR" sz="800" dirty="0">
              <a:solidFill>
                <a:schemeClr val="bg1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kumimoji="1" lang="ko-KR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en-US" altLang="ko-KR" sz="8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조건 제시</a:t>
            </a:r>
            <a:endParaRPr kumimoji="1" lang="en-US" altLang="ko-KR" dirty="0">
              <a:solidFill>
                <a:schemeClr val="bg1"/>
              </a:solidFill>
              <a:latin typeface="Arial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  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even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  <a:r>
              <a:rPr kumimoji="1" lang="ko-KR" altLang="ko-KR" sz="4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4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조건 제시 표현은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6677" y="3068960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0635" y="3068960"/>
            <a:ext cx="220053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04520" y="3068960"/>
            <a:ext cx="2007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연속처리 제약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60370" y="4941168"/>
            <a:ext cx="247978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283968" y="4221088"/>
            <a:ext cx="720080" cy="5612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924944"/>
            <a:ext cx="70567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43120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동일 표현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리스트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[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[]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for x in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10):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</a:t>
            </a:r>
            <a:r>
              <a:rPr lang="en-US" altLang="ko-KR" sz="1200" dirty="0" err="1"/>
              <a:t>squares.append</a:t>
            </a:r>
            <a:r>
              <a:rPr lang="en-US" altLang="ko-KR" sz="1200" dirty="0"/>
              <a:t>(x**2)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squares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[0, 1, 4, 9, 16, 25, 36, 49, 64, 81]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[x**2 for x in range(10)]</a:t>
            </a:r>
          </a:p>
          <a:p>
            <a:r>
              <a:rPr lang="en-US" altLang="ko-KR" sz="1200" dirty="0"/>
              <a:t>&gt;&gt;&gt; squares</a:t>
            </a:r>
          </a:p>
          <a:p>
            <a:r>
              <a:rPr lang="en-US" altLang="ko-KR" sz="1200" dirty="0"/>
              <a:t>[0, 1, 4, 9, 16, 25, 36, 49, 64, 81]</a:t>
            </a:r>
          </a:p>
          <a:p>
            <a:r>
              <a:rPr lang="en-US" altLang="ko-KR" sz="1200" dirty="0"/>
              <a:t>&gt;&gt;&gt;  </a:t>
            </a:r>
          </a:p>
        </p:txBody>
      </p:sp>
    </p:spTree>
    <p:extLst>
      <p:ext uri="{BB962C8B-B14F-4D97-AF65-F5344CB8AC3E}">
        <p14:creationId xmlns:p14="http://schemas.microsoft.com/office/powerpoint/2010/main" val="2766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{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 = set()  </a:t>
            </a:r>
          </a:p>
          <a:p>
            <a:r>
              <a:rPr lang="en-US" altLang="ko-KR" sz="1200" dirty="0" smtClean="0"/>
              <a:t>&gt;&gt;&gt;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range(10)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 smtClean="0"/>
              <a:t>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&gt;&gt;&gt; s</a:t>
            </a:r>
            <a:endParaRPr lang="en-US" altLang="ko-KR" sz="1200" dirty="0"/>
          </a:p>
          <a:p>
            <a:r>
              <a:rPr lang="en-US" altLang="ko-KR" sz="1200" dirty="0" smtClean="0"/>
              <a:t>{0</a:t>
            </a:r>
            <a:r>
              <a:rPr lang="en-US" altLang="ko-KR" sz="1200" dirty="0"/>
              <a:t>, 1, 2, 3, 4, 5, 6, 7, 8, 9}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s1 = {x for x in range(9)}</a:t>
            </a:r>
          </a:p>
          <a:p>
            <a:r>
              <a:rPr lang="en-US" altLang="ko-KR" sz="1200" dirty="0" smtClean="0"/>
              <a:t>&gt;&gt;&gt; s1</a:t>
            </a:r>
            <a:endParaRPr lang="en-US" altLang="ko-KR" sz="1200" dirty="0"/>
          </a:p>
          <a:p>
            <a:r>
              <a:rPr lang="en-US" altLang="ko-KR" sz="1200" dirty="0" smtClean="0"/>
              <a:t>{0</a:t>
            </a:r>
            <a:r>
              <a:rPr lang="en-US" altLang="ko-KR" sz="1200" dirty="0"/>
              <a:t>, 1, 2, 3, 4, 5, 6, 7, 8}</a:t>
            </a:r>
          </a:p>
        </p:txBody>
      </p:sp>
    </p:spTree>
    <p:extLst>
      <p:ext uri="{BB962C8B-B14F-4D97-AF65-F5344CB8AC3E}">
        <p14:creationId xmlns:p14="http://schemas.microsoft.com/office/powerpoint/2010/main" val="11669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사전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사</a:t>
            </a:r>
            <a:r>
              <a:rPr lang="ko-KR" altLang="en-US" dirty="0"/>
              <a:t>전</a:t>
            </a:r>
            <a:r>
              <a:rPr lang="ko-KR" altLang="en-US" dirty="0" smtClean="0"/>
              <a:t>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</a:t>
            </a:r>
            <a:r>
              <a:rPr lang="en-US" altLang="ko-KR" dirty="0"/>
              <a:t>{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(</a:t>
            </a:r>
            <a:r>
              <a:rPr lang="en-US" altLang="ko-KR" dirty="0" err="1" smtClean="0"/>
              <a:t>k,v</a:t>
            </a:r>
            <a:r>
              <a:rPr lang="en-US" altLang="ko-KR" dirty="0" smtClean="0"/>
              <a:t>) in sequence if </a:t>
            </a:r>
            <a:r>
              <a:rPr lang="ko-KR" altLang="en-US" dirty="0" smtClean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d = {}</a:t>
            </a:r>
          </a:p>
          <a:p>
            <a:r>
              <a:rPr lang="en-US" altLang="ko-KR" sz="1200" dirty="0" smtClean="0"/>
              <a:t>&gt;&gt;&gt; for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 in zip(range(9),range(9))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 </a:t>
            </a:r>
            <a:r>
              <a:rPr lang="en-US" altLang="ko-KR" sz="1200" dirty="0"/>
              <a:t>d[k] = v</a:t>
            </a:r>
          </a:p>
          <a:p>
            <a:r>
              <a:rPr lang="en-US" altLang="ko-KR" sz="1200" dirty="0"/>
              <a:t> &gt;&gt;&gt; </a:t>
            </a:r>
            <a:r>
              <a:rPr lang="en-US" altLang="ko-KR" sz="1200" dirty="0" smtClean="0"/>
              <a:t>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r>
              <a:rPr lang="en-US" altLang="ko-KR" sz="1200" dirty="0"/>
              <a:t>0: 0, 1: 1, 2: 2, 3: 3, 4: 4, 5: 5, 6: 6, 7: 7, 8: 8}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417646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d1 </a:t>
            </a:r>
            <a:r>
              <a:rPr lang="en-US" altLang="ko-KR" sz="1200" dirty="0"/>
              <a:t>= {</a:t>
            </a:r>
            <a:r>
              <a:rPr lang="en-US" altLang="ko-KR" sz="1200" dirty="0" err="1"/>
              <a:t>x:y</a:t>
            </a:r>
            <a:r>
              <a:rPr lang="en-US" altLang="ko-KR" sz="1200" dirty="0"/>
              <a:t> for 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in zip(range(9</a:t>
            </a:r>
            <a:r>
              <a:rPr lang="en-US" altLang="ko-KR" sz="1200" dirty="0"/>
              <a:t>),range(9)) } </a:t>
            </a:r>
          </a:p>
          <a:p>
            <a:r>
              <a:rPr lang="en-US" altLang="ko-KR" sz="1200" dirty="0" smtClean="0"/>
              <a:t>&gt;&gt;&gt; d1</a:t>
            </a:r>
            <a:endParaRPr lang="en-US" altLang="ko-KR" sz="1200" dirty="0"/>
          </a:p>
          <a:p>
            <a:r>
              <a:rPr lang="en-US" altLang="ko-KR" sz="1200" dirty="0" smtClean="0"/>
              <a:t>{</a:t>
            </a:r>
            <a:r>
              <a:rPr lang="en-US" altLang="ko-KR" sz="1200" dirty="0"/>
              <a:t>0: 0, 1: 1, 2: 2, 3: 3, 4: 4, 5: 5, 6: 6, 7: 7, 8: 8}</a:t>
            </a:r>
          </a:p>
          <a:p>
            <a:r>
              <a:rPr lang="en-US" altLang="ko-KR" sz="1200" dirty="0" smtClean="0"/>
              <a:t>&gt;&gt;&gt;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453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type  &amp;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1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</a:t>
            </a:r>
            <a:r>
              <a:rPr lang="ko-KR" altLang="en-US" dirty="0" err="1"/>
              <a:t>이</a:t>
            </a:r>
            <a:r>
              <a:rPr lang="ko-KR" altLang="en-US" dirty="0" err="1" smtClean="0"/>
              <a:t>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를 실제 값이 존재하거나 없는 경우에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확정할 경우 사용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74491"/>
              </p:ext>
            </p:extLst>
          </p:nvPr>
        </p:nvGraphicFramePr>
        <p:xfrm>
          <a:off x="827584" y="3284984"/>
          <a:ext cx="3888432" cy="2743200"/>
        </p:xfrm>
        <a:graphic>
          <a:graphicData uri="http://schemas.openxmlformats.org/drawingml/2006/table">
            <a:tbl>
              <a:tblPr/>
              <a:tblGrid>
                <a:gridCol w="1916460"/>
                <a:gridCol w="1971972"/>
              </a:tblGrid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값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참 </a:t>
                      </a:r>
                      <a:r>
                        <a:rPr lang="en-US" sz="1200" b="1" dirty="0">
                          <a:effectLst/>
                        </a:rPr>
                        <a:t>or </a:t>
                      </a:r>
                      <a:r>
                        <a:rPr lang="ko-KR" altLang="en-US" sz="1200" b="1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"python"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""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[1, 2, 3]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[]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{}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거짓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371703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pass</a:t>
            </a:r>
          </a:p>
          <a:p>
            <a:r>
              <a:rPr lang="en-US" altLang="ko-KR" dirty="0" smtClean="0"/>
              <a:t>Else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pass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조건식에</a:t>
            </a:r>
            <a:r>
              <a:rPr lang="ko-KR" altLang="en-US" dirty="0" smtClean="0"/>
              <a:t> 값들이 참과 거짓을 구별하여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정의된 것이 없는 타입을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때 표시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존재하지 </a:t>
            </a:r>
            <a:r>
              <a:rPr lang="ko-KR" altLang="en-US" dirty="0"/>
              <a:t>않음</a:t>
            </a:r>
            <a:r>
              <a:rPr lang="en-US" altLang="ko-KR" dirty="0"/>
              <a:t>(Not Exists)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정의되지 않음</a:t>
            </a:r>
            <a:r>
              <a:rPr lang="en-US" altLang="ko-KR" dirty="0"/>
              <a:t>(Not Assigned, Not Defined)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값이 없음</a:t>
            </a:r>
            <a:r>
              <a:rPr lang="en-US" altLang="ko-KR" dirty="0"/>
              <a:t>(No Value)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초기값</a:t>
            </a:r>
            <a:r>
              <a:rPr lang="en-US" altLang="ko-KR" dirty="0"/>
              <a:t>(Initialized Value)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27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 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3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관계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상속 및 </a:t>
            </a: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 등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에 따라 객체 멤버들에 대한 접근을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순서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상속클래스</a:t>
            </a:r>
            <a:r>
              <a:rPr lang="en-US" altLang="ko-KR" sz="2200" dirty="0" smtClean="0">
                <a:latin typeface="+mn-ea"/>
              </a:rPr>
              <a:t>&gt;</a:t>
            </a:r>
            <a:r>
              <a:rPr lang="en-US" altLang="ko-KR" sz="2200" dirty="0" err="1" smtClean="0">
                <a:latin typeface="+mn-ea"/>
              </a:rPr>
              <a:t>builtin</a:t>
            </a:r>
            <a:r>
              <a:rPr lang="en-US" altLang="ko-KR" sz="2200" dirty="0" smtClean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상속이 많아지면 다양한 상위 멤버들을 접근하여 처리할 수 있다</a:t>
            </a:r>
            <a:r>
              <a:rPr lang="en-US" altLang="ko-KR" sz="2200" dirty="0" smtClean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6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분자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43608" y="3298980"/>
            <a:ext cx="33123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L(list)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self.append</a:t>
            </a:r>
            <a:r>
              <a:rPr lang="en-US" altLang="ko-KR" sz="1200" dirty="0"/>
              <a:t>(list(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endParaRPr lang="en-US" altLang="ko-KR" sz="1200" dirty="0"/>
          </a:p>
          <a:p>
            <a:r>
              <a:rPr lang="en-US" altLang="ko-KR" sz="1200" dirty="0"/>
              <a:t>l = L([1,2,3])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type(l), l</a:t>
            </a:r>
          </a:p>
          <a:p>
            <a:r>
              <a:rPr lang="en-US" altLang="ko-KR" sz="1200" dirty="0" err="1"/>
              <a:t>l.append</a:t>
            </a:r>
            <a:r>
              <a:rPr lang="en-US" altLang="ko-KR" sz="1200" dirty="0"/>
              <a:t>(1)</a:t>
            </a:r>
          </a:p>
          <a:p>
            <a:r>
              <a:rPr lang="en-US" altLang="ko-KR" sz="1200" dirty="0"/>
              <a:t>print type(l), l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501317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main__.L</a:t>
            </a:r>
            <a:r>
              <a:rPr lang="en-US" altLang="ko-KR" sz="1200" dirty="0"/>
              <a:t>'&gt; [[1, 2, 3]]</a:t>
            </a:r>
          </a:p>
          <a:p>
            <a:r>
              <a:rPr lang="en-US" altLang="ko-KR" sz="1200" dirty="0"/>
              <a:t>&lt;class '__</a:t>
            </a:r>
            <a:r>
              <a:rPr lang="en-US" altLang="ko-KR" sz="1200" dirty="0" err="1"/>
              <a:t>main__.L</a:t>
            </a:r>
            <a:r>
              <a:rPr lang="en-US" altLang="ko-KR" sz="1200" dirty="0"/>
              <a:t>'&gt; [[1, 2, 3], 1]</a:t>
            </a:r>
          </a:p>
        </p:txBody>
      </p:sp>
    </p:spTree>
    <p:extLst>
      <p:ext uri="{BB962C8B-B14F-4D97-AF65-F5344CB8AC3E}">
        <p14:creationId xmlns:p14="http://schemas.microsoft.com/office/powerpoint/2010/main" val="4275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53250</TotalTime>
  <Words>5991</Words>
  <Application>Microsoft Macintosh PowerPoint</Application>
  <PresentationFormat>화면 슬라이드 쇼(4:3)</PresentationFormat>
  <Paragraphs>1444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8" baseType="lpstr">
      <vt:lpstr>굴림</vt:lpstr>
      <vt:lpstr>맑은 고딕</vt:lpstr>
      <vt:lpstr>Arial Unicode MS</vt:lpstr>
      <vt:lpstr>Lucida Sans Unicode</vt:lpstr>
      <vt:lpstr>times</vt:lpstr>
      <vt:lpstr>Wingdings</vt:lpstr>
      <vt:lpstr>Wingdings 2</vt:lpstr>
      <vt:lpstr>Arial</vt:lpstr>
      <vt:lpstr>가을</vt:lpstr>
      <vt:lpstr>Python  데이터 구조 이해하기</vt:lpstr>
      <vt:lpstr>Values and data types </vt:lpstr>
      <vt:lpstr>원자 구조</vt:lpstr>
      <vt:lpstr>단일 원자</vt:lpstr>
      <vt:lpstr>단일 원자 예시</vt:lpstr>
      <vt:lpstr>분자 구조</vt:lpstr>
      <vt:lpstr>분자</vt:lpstr>
      <vt:lpstr>분자 dict 예시</vt:lpstr>
      <vt:lpstr>분자 list 예시</vt:lpstr>
      <vt:lpstr>객체 구조</vt:lpstr>
      <vt:lpstr>객체 구조</vt:lpstr>
      <vt:lpstr>데이터 타입</vt:lpstr>
      <vt:lpstr>타입 특성</vt:lpstr>
      <vt:lpstr>Builtin type 특성</vt:lpstr>
      <vt:lpstr>Data types 이해하기</vt:lpstr>
      <vt:lpstr>Value and Type : 예시</vt:lpstr>
      <vt:lpstr>데이터 변경 관리</vt:lpstr>
      <vt:lpstr>Mutable &amp; immutable</vt:lpstr>
      <vt:lpstr>Mutable &amp; immutable 예시</vt:lpstr>
      <vt:lpstr>Type Conversion</vt:lpstr>
      <vt:lpstr>Type conversion</vt:lpstr>
      <vt:lpstr>Type conversion</vt:lpstr>
      <vt:lpstr>String에서 integer 변환</vt:lpstr>
      <vt:lpstr>Numeric Type</vt:lpstr>
      <vt:lpstr>숫자타입</vt:lpstr>
      <vt:lpstr>숫자타입 - 기본처리</vt:lpstr>
      <vt:lpstr>Sequence  Type</vt:lpstr>
      <vt:lpstr>Sequence 타입</vt:lpstr>
      <vt:lpstr>Sequence 타입- 기본처리</vt:lpstr>
      <vt:lpstr>Sequence-Accessing Values</vt:lpstr>
      <vt:lpstr>Sequence-Updating Values</vt:lpstr>
      <vt:lpstr>Sequence- 내장함수 이용하기</vt:lpstr>
      <vt:lpstr>Sequence-  내장함수</vt:lpstr>
      <vt:lpstr>Sequence : Slice</vt:lpstr>
      <vt:lpstr>Sequence slicing</vt:lpstr>
      <vt:lpstr>Sequence slicing-역방향 </vt:lpstr>
      <vt:lpstr>Sequence : String Type</vt:lpstr>
      <vt:lpstr>Sequence-Updating String</vt:lpstr>
      <vt:lpstr>String-raw string</vt:lpstr>
      <vt:lpstr>builtin내장함수</vt:lpstr>
      <vt:lpstr>String-operator</vt:lpstr>
      <vt:lpstr>String-operator</vt:lpstr>
      <vt:lpstr>Sequence-String 메소드(1)</vt:lpstr>
      <vt:lpstr>Sequence-String 메소드(2)</vt:lpstr>
      <vt:lpstr>Sequence-String 메소드(3)</vt:lpstr>
      <vt:lpstr>Sequence-String 메소드(4)</vt:lpstr>
      <vt:lpstr>Sequence-String 메소드(5)</vt:lpstr>
      <vt:lpstr>Sequence-String 메소드(6)</vt:lpstr>
      <vt:lpstr>String-escape 문자</vt:lpstr>
      <vt:lpstr>Sequence : List Type</vt:lpstr>
      <vt:lpstr>Sequence - List 기본 처리</vt:lpstr>
      <vt:lpstr>Sequence-List 용 내장함수</vt:lpstr>
      <vt:lpstr>Sequence-List class 구조 확인 </vt:lpstr>
      <vt:lpstr>Sequence-list 메소드(1)</vt:lpstr>
      <vt:lpstr>Sequence-list 메소드(2)</vt:lpstr>
      <vt:lpstr>Sequence-List Comprehension</vt:lpstr>
      <vt:lpstr>Sequence-List로 stack 처리</vt:lpstr>
      <vt:lpstr>Sequence-List로 queue 처리</vt:lpstr>
      <vt:lpstr>Sequence : Tuple Type</vt:lpstr>
      <vt:lpstr>Sequence - Tuple 기본 처리</vt:lpstr>
      <vt:lpstr>Set Type</vt:lpstr>
      <vt:lpstr>Set 타입</vt:lpstr>
      <vt:lpstr>Set 타입 – 생성시 주의</vt:lpstr>
      <vt:lpstr>Set 타입 – Set 생성 및 추가</vt:lpstr>
      <vt:lpstr>Set 타입 – FrozenSet 생성 및 추가</vt:lpstr>
      <vt:lpstr>Set 타입- 기본처리</vt:lpstr>
      <vt:lpstr>Set 타입- set 확장처리</vt:lpstr>
      <vt:lpstr>Map Type</vt:lpstr>
      <vt:lpstr>Map 타입-dictionary</vt:lpstr>
      <vt:lpstr>Map 타입 - Accessing Elements</vt:lpstr>
      <vt:lpstr>Map 타입 - Updating Elements</vt:lpstr>
      <vt:lpstr>Map 타입 - Delete Elements</vt:lpstr>
      <vt:lpstr>Map 타입 -dict class 구조 확인 </vt:lpstr>
      <vt:lpstr>dict 메소드(1)</vt:lpstr>
      <vt:lpstr>dict 메소드(2)</vt:lpstr>
      <vt:lpstr>dict 메소드(3)</vt:lpstr>
      <vt:lpstr>comprehension</vt:lpstr>
      <vt:lpstr>Sequence 타입</vt:lpstr>
      <vt:lpstr>Map 타입-dictionary</vt:lpstr>
      <vt:lpstr>조건제시법/원소나열법</vt:lpstr>
      <vt:lpstr>Comprehension</vt:lpstr>
      <vt:lpstr>List Comprehension</vt:lpstr>
      <vt:lpstr>Set Comprehension</vt:lpstr>
      <vt:lpstr>Dict Comprehension</vt:lpstr>
      <vt:lpstr>Boolean type  &amp; None</vt:lpstr>
      <vt:lpstr>Boolean 타입</vt:lpstr>
      <vt:lpstr>None</vt:lpstr>
      <vt:lpstr>Object Scope</vt:lpstr>
      <vt:lpstr>Object Scope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문용준</cp:lastModifiedBy>
  <cp:revision>562</cp:revision>
  <dcterms:created xsi:type="dcterms:W3CDTF">2015-12-01T07:34:30Z</dcterms:created>
  <dcterms:modified xsi:type="dcterms:W3CDTF">2016-03-06T16:59:45Z</dcterms:modified>
</cp:coreProperties>
</file>