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47"/>
  </p:notesMasterIdLst>
  <p:sldIdLst>
    <p:sldId id="256" r:id="rId2"/>
    <p:sldId id="1459" r:id="rId3"/>
    <p:sldId id="1457" r:id="rId4"/>
    <p:sldId id="1458" r:id="rId5"/>
    <p:sldId id="1582" r:id="rId6"/>
    <p:sldId id="1460" r:id="rId7"/>
    <p:sldId id="1514" r:id="rId8"/>
    <p:sldId id="1573" r:id="rId9"/>
    <p:sldId id="1565" r:id="rId10"/>
    <p:sldId id="1579" r:id="rId11"/>
    <p:sldId id="1572" r:id="rId12"/>
    <p:sldId id="1554" r:id="rId13"/>
    <p:sldId id="1575" r:id="rId14"/>
    <p:sldId id="1574" r:id="rId15"/>
    <p:sldId id="1571" r:id="rId16"/>
    <p:sldId id="1576" r:id="rId17"/>
    <p:sldId id="1577" r:id="rId18"/>
    <p:sldId id="1566" r:id="rId19"/>
    <p:sldId id="1567" r:id="rId20"/>
    <p:sldId id="1556" r:id="rId21"/>
    <p:sldId id="1568" r:id="rId22"/>
    <p:sldId id="1555" r:id="rId23"/>
    <p:sldId id="1569" r:id="rId24"/>
    <p:sldId id="1557" r:id="rId25"/>
    <p:sldId id="1570" r:id="rId26"/>
    <p:sldId id="1652" r:id="rId27"/>
    <p:sldId id="1651" r:id="rId28"/>
    <p:sldId id="1516" r:id="rId29"/>
    <p:sldId id="1558" r:id="rId30"/>
    <p:sldId id="1559" r:id="rId31"/>
    <p:sldId id="1560" r:id="rId32"/>
    <p:sldId id="1561" r:id="rId33"/>
    <p:sldId id="1538" r:id="rId34"/>
    <p:sldId id="1642" r:id="rId35"/>
    <p:sldId id="1520" r:id="rId36"/>
    <p:sldId id="1562" r:id="rId37"/>
    <p:sldId id="1580" r:id="rId38"/>
    <p:sldId id="1563" r:id="rId39"/>
    <p:sldId id="1539" r:id="rId40"/>
    <p:sldId id="1630" r:id="rId41"/>
    <p:sldId id="1631" r:id="rId42"/>
    <p:sldId id="1632" r:id="rId43"/>
    <p:sldId id="1653" r:id="rId44"/>
    <p:sldId id="1640" r:id="rId45"/>
    <p:sldId id="1641" r:id="rId46"/>
    <p:sldId id="1540" r:id="rId47"/>
    <p:sldId id="1544" r:id="rId48"/>
    <p:sldId id="1545" r:id="rId49"/>
    <p:sldId id="1546" r:id="rId50"/>
    <p:sldId id="1547" r:id="rId51"/>
    <p:sldId id="1583" r:id="rId52"/>
    <p:sldId id="1548" r:id="rId53"/>
    <p:sldId id="1549" r:id="rId54"/>
    <p:sldId id="1550" r:id="rId55"/>
    <p:sldId id="1551" r:id="rId56"/>
    <p:sldId id="1552" r:id="rId57"/>
    <p:sldId id="1515" r:id="rId58"/>
    <p:sldId id="1586" r:id="rId59"/>
    <p:sldId id="1585" r:id="rId60"/>
    <p:sldId id="1654" r:id="rId61"/>
    <p:sldId id="1655" r:id="rId62"/>
    <p:sldId id="1657" r:id="rId63"/>
    <p:sldId id="1656" r:id="rId64"/>
    <p:sldId id="1658" r:id="rId65"/>
    <p:sldId id="1659" r:id="rId66"/>
    <p:sldId id="1605" r:id="rId67"/>
    <p:sldId id="1606" r:id="rId68"/>
    <p:sldId id="1587" r:id="rId69"/>
    <p:sldId id="1588" r:id="rId70"/>
    <p:sldId id="1589" r:id="rId71"/>
    <p:sldId id="1590" r:id="rId72"/>
    <p:sldId id="1526" r:id="rId73"/>
    <p:sldId id="1523" r:id="rId74"/>
    <p:sldId id="1522" r:id="rId75"/>
    <p:sldId id="1591" r:id="rId76"/>
    <p:sldId id="1524" r:id="rId77"/>
    <p:sldId id="1592" r:id="rId78"/>
    <p:sldId id="1529" r:id="rId79"/>
    <p:sldId id="1597" r:id="rId80"/>
    <p:sldId id="1598" r:id="rId81"/>
    <p:sldId id="1553" r:id="rId82"/>
    <p:sldId id="1599" r:id="rId83"/>
    <p:sldId id="1660" r:id="rId84"/>
    <p:sldId id="1661" r:id="rId85"/>
    <p:sldId id="1602" r:id="rId86"/>
    <p:sldId id="1603" r:id="rId87"/>
    <p:sldId id="1528" r:id="rId88"/>
    <p:sldId id="1601" r:id="rId89"/>
    <p:sldId id="1600" r:id="rId90"/>
    <p:sldId id="1662" r:id="rId91"/>
    <p:sldId id="1596" r:id="rId92"/>
    <p:sldId id="1604" r:id="rId93"/>
    <p:sldId id="1633" r:id="rId94"/>
    <p:sldId id="1634" r:id="rId95"/>
    <p:sldId id="1637" r:id="rId96"/>
    <p:sldId id="1638" r:id="rId97"/>
    <p:sldId id="1607" r:id="rId98"/>
    <p:sldId id="1647" r:id="rId99"/>
    <p:sldId id="1646" r:id="rId100"/>
    <p:sldId id="1643" r:id="rId101"/>
    <p:sldId id="1635" r:id="rId102"/>
    <p:sldId id="1645" r:id="rId103"/>
    <p:sldId id="1639" r:id="rId104"/>
    <p:sldId id="1615" r:id="rId105"/>
    <p:sldId id="1616" r:id="rId106"/>
    <p:sldId id="1610" r:id="rId107"/>
    <p:sldId id="1611" r:id="rId108"/>
    <p:sldId id="1612" r:id="rId109"/>
    <p:sldId id="1628" r:id="rId110"/>
    <p:sldId id="1624" r:id="rId111"/>
    <p:sldId id="1625" r:id="rId112"/>
    <p:sldId id="1626" r:id="rId113"/>
    <p:sldId id="1627" r:id="rId114"/>
    <p:sldId id="1648" r:id="rId115"/>
    <p:sldId id="1650" r:id="rId116"/>
    <p:sldId id="1649" r:id="rId117"/>
    <p:sldId id="1447" r:id="rId118"/>
    <p:sldId id="1425" r:id="rId119"/>
    <p:sldId id="1431" r:id="rId120"/>
    <p:sldId id="1450" r:id="rId121"/>
    <p:sldId id="1449" r:id="rId122"/>
    <p:sldId id="1432" r:id="rId123"/>
    <p:sldId id="1435" r:id="rId124"/>
    <p:sldId id="1451" r:id="rId125"/>
    <p:sldId id="1434" r:id="rId126"/>
    <p:sldId id="1433" r:id="rId127"/>
    <p:sldId id="1436" r:id="rId128"/>
    <p:sldId id="1437" r:id="rId129"/>
    <p:sldId id="1438" r:id="rId130"/>
    <p:sldId id="1439" r:id="rId131"/>
    <p:sldId id="1617" r:id="rId132"/>
    <p:sldId id="1618" r:id="rId133"/>
    <p:sldId id="1619" r:id="rId134"/>
    <p:sldId id="1620" r:id="rId135"/>
    <p:sldId id="1472" r:id="rId136"/>
    <p:sldId id="1473" r:id="rId137"/>
    <p:sldId id="1474" r:id="rId138"/>
    <p:sldId id="1475" r:id="rId139"/>
    <p:sldId id="1476" r:id="rId140"/>
    <p:sldId id="1477" r:id="rId141"/>
    <p:sldId id="1478" r:id="rId142"/>
    <p:sldId id="1479" r:id="rId143"/>
    <p:sldId id="1480" r:id="rId144"/>
    <p:sldId id="1481" r:id="rId145"/>
    <p:sldId id="1482" r:id="rId1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1" autoAdjust="0"/>
    <p:restoredTop sz="50094" autoAdjust="0"/>
  </p:normalViewPr>
  <p:slideViewPr>
    <p:cSldViewPr>
      <p:cViewPr>
        <p:scale>
          <a:sx n="82" d="100"/>
          <a:sy n="82" d="100"/>
        </p:scale>
        <p:origin x="-1786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7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5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2.vml"/><Relationship Id="rId19" Type="http://schemas.openxmlformats.org/officeDocument/2006/relationships/oleObject" Target="../embeddings/oleObject4.bin"/><Relationship Id="rId4" Type="http://schemas.openxmlformats.org/officeDocument/2006/relationships/image" Target="../media/image29.wmf"/><Relationship Id="rId22" Type="http://schemas.openxmlformats.org/officeDocument/2006/relationships/image" Target="../media/image31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11" Type="http://schemas.openxmlformats.org/officeDocument/2006/relationships/image" Target="../media/image37.png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6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2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/>
              <a:t/>
            </a:r>
            <a:br>
              <a:rPr lang="en-US" altLang="ko-KR" sz="9600" dirty="0"/>
            </a:br>
            <a:r>
              <a:rPr lang="ko-KR" altLang="en-US" sz="9600" dirty="0" smtClean="0"/>
              <a:t>선형대수 기</a:t>
            </a:r>
            <a:r>
              <a:rPr lang="ko-KR" altLang="en-US" sz="9600" dirty="0"/>
              <a:t>초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err="1" smtClean="0"/>
              <a:t>vertor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/>
              <a:t>는 벡터 </a:t>
            </a:r>
            <a:r>
              <a:rPr lang="en-US" altLang="ko-KR" dirty="0"/>
              <a:t>1xN, Nx1, </a:t>
            </a:r>
            <a:r>
              <a:rPr lang="ko-KR" altLang="en-US" dirty="0"/>
              <a:t>그리고 </a:t>
            </a:r>
            <a:r>
              <a:rPr lang="en-US" altLang="ko-KR" dirty="0"/>
              <a:t>N</a:t>
            </a:r>
            <a:r>
              <a:rPr lang="ko-KR" altLang="en-US" dirty="0"/>
              <a:t>크기의 </a:t>
            </a:r>
            <a:r>
              <a:rPr lang="en-US" altLang="ko-KR" dirty="0"/>
              <a:t>1</a:t>
            </a:r>
            <a:r>
              <a:rPr lang="ko-KR" altLang="en-US" dirty="0"/>
              <a:t>차원 배열이 모두 각각 </a:t>
            </a:r>
            <a:r>
              <a:rPr lang="ko-KR" altLang="en-US" dirty="0" smtClean="0"/>
              <a:t>다르며</a:t>
            </a:r>
            <a:r>
              <a:rPr lang="en-US" altLang="ko-KR" dirty="0" smtClean="0"/>
              <a:t>, </a:t>
            </a:r>
            <a:r>
              <a:rPr lang="ko-KR" altLang="en-US" dirty="0"/>
              <a:t>벡터는 그 자체로 특정 좌표를 나타내기도 하지만 방향을 나타냄</a:t>
            </a:r>
            <a:endParaRPr lang="en-US" altLang="ko-KR" dirty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3835"/>
              </p:ext>
            </p:extLst>
          </p:nvPr>
        </p:nvGraphicFramePr>
        <p:xfrm>
          <a:off x="755576" y="3429000"/>
          <a:ext cx="7416825" cy="235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scalar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배열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정적 위치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정적 위치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속도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방향성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단순 값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행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열 구분 없음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행벡터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열벡터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3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Inner </a:t>
            </a:r>
            <a:r>
              <a:rPr lang="ko-KR" altLang="en-US" dirty="0" smtClean="0"/>
              <a:t>연산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26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en-US" altLang="ko-KR" dirty="0"/>
              <a:t> </a:t>
            </a:r>
            <a:r>
              <a:rPr lang="ko-KR" altLang="en-US" dirty="0" smtClean="0"/>
              <a:t>계산 방식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4184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400" dirty="0" smtClean="0"/>
              <a:t>A </a:t>
            </a:r>
            <a:r>
              <a:rPr lang="en-US" altLang="ko-KR" sz="2400" dirty="0"/>
              <a:t>= [[a1,b1],[c1,d1]] B = [[a2,b2],[c2,d2]] </a:t>
            </a:r>
            <a:r>
              <a:rPr lang="en-US" altLang="ko-KR" sz="2400" dirty="0" err="1"/>
              <a:t>numpy.inner</a:t>
            </a:r>
            <a:r>
              <a:rPr lang="en-US" altLang="ko-KR" sz="2400" dirty="0"/>
              <a:t>(A,B) </a:t>
            </a:r>
            <a:endParaRPr lang="en-US" altLang="ko-KR" sz="2400" dirty="0" smtClean="0"/>
          </a:p>
          <a:p>
            <a:pPr marL="457200" lvl="1" indent="0" fontAlgn="base">
              <a:buNone/>
            </a:pPr>
            <a:r>
              <a:rPr lang="en-US" altLang="ko-KR" sz="2400" dirty="0" smtClean="0"/>
              <a:t>array</a:t>
            </a:r>
            <a:r>
              <a:rPr lang="en-US" altLang="ko-KR" sz="2400" dirty="0"/>
              <a:t>([[a1*a2 + b1*b2, a1*c2 + b1*d2], [c1*a2 + d1*b2, c1*c2 + d1*d2</a:t>
            </a:r>
            <a:r>
              <a:rPr lang="en-US" altLang="ko-KR" sz="2400" dirty="0" smtClean="0"/>
              <a:t>])</a:t>
            </a:r>
          </a:p>
          <a:p>
            <a:pPr marL="457200" lvl="1" indent="0" fontAlgn="base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[[1*4+0*1,1*2+0*2],[0*4+1*1, 0*2+1*2]]</a:t>
            </a:r>
            <a:endParaRPr lang="en-US" altLang="ko-KR" sz="24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148071" y="4841164"/>
            <a:ext cx="1296144" cy="1069504"/>
            <a:chOff x="1763688" y="4221088"/>
            <a:chExt cx="1925214" cy="1897221"/>
          </a:xfrm>
        </p:grpSpPr>
        <p:sp>
          <p:nvSpPr>
            <p:cNvPr id="39" name="직사각형 38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59832" y="4841164"/>
            <a:ext cx="1296144" cy="1069504"/>
            <a:chOff x="1763688" y="4221088"/>
            <a:chExt cx="1925214" cy="1897221"/>
          </a:xfrm>
          <a:solidFill>
            <a:schemeClr val="bg2">
              <a:lumMod val="75000"/>
            </a:schemeClr>
          </a:solidFill>
        </p:grpSpPr>
        <p:sp>
          <p:nvSpPr>
            <p:cNvPr id="46" name="직사각형 45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733803" y="5233292"/>
            <a:ext cx="1119455" cy="835719"/>
            <a:chOff x="1763688" y="4221088"/>
            <a:chExt cx="1925214" cy="1897221"/>
          </a:xfrm>
        </p:grpSpPr>
        <p:sp>
          <p:nvSpPr>
            <p:cNvPr id="66" name="직사각형 65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412985" y="3979490"/>
            <a:ext cx="1119455" cy="835719"/>
            <a:chOff x="1763688" y="4221088"/>
            <a:chExt cx="1925214" cy="1897221"/>
          </a:xfrm>
          <a:solidFill>
            <a:schemeClr val="bg2">
              <a:lumMod val="75000"/>
            </a:schemeClr>
          </a:solidFill>
        </p:grpSpPr>
        <p:sp>
          <p:nvSpPr>
            <p:cNvPr id="62" name="직사각형 61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412985" y="5186858"/>
            <a:ext cx="1119455" cy="835719"/>
            <a:chOff x="1763688" y="4221088"/>
            <a:chExt cx="1925214" cy="1897221"/>
          </a:xfrm>
          <a:solidFill>
            <a:srgbClr val="7030A0"/>
          </a:solidFill>
        </p:grpSpPr>
        <p:sp>
          <p:nvSpPr>
            <p:cNvPr id="58" name="직사각형 57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5652120" y="5205938"/>
            <a:ext cx="1226758" cy="4179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350792" y="3933056"/>
            <a:ext cx="1253655" cy="4793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7508421" y="4876847"/>
            <a:ext cx="418567" cy="26348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 rot="16040858">
            <a:off x="7008589" y="5228933"/>
            <a:ext cx="312511" cy="35290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644008" y="5222936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627784" y="5222936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4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a(2,2) </a:t>
            </a:r>
            <a:r>
              <a:rPr lang="ko-KR" altLang="en-US" sz="2800" dirty="0" smtClean="0"/>
              <a:t>행렬과 </a:t>
            </a:r>
            <a:r>
              <a:rPr lang="en-US" altLang="ko-KR" sz="2800" dirty="0" smtClean="0"/>
              <a:t>b(2,2)</a:t>
            </a:r>
            <a:r>
              <a:rPr lang="ko-KR" altLang="en-US" sz="2800" dirty="0" err="1" smtClean="0"/>
              <a:t>행열의</a:t>
            </a:r>
            <a:r>
              <a:rPr lang="ko-KR" altLang="en-US" sz="2800" dirty="0" smtClean="0"/>
              <a:t> 마지막 차수가 같으므로 계산결과는 </a:t>
            </a:r>
            <a:r>
              <a:rPr lang="en-US" altLang="ko-KR" sz="2800" dirty="0" err="1"/>
              <a:t>out.shape</a:t>
            </a:r>
            <a:r>
              <a:rPr lang="en-US" altLang="ko-KR" sz="2800" dirty="0"/>
              <a:t> = </a:t>
            </a:r>
            <a:r>
              <a:rPr lang="en-US" altLang="ko-KR" sz="2800" dirty="0" err="1"/>
              <a:t>a.shape</a:t>
            </a:r>
            <a:r>
              <a:rPr lang="en-US" altLang="ko-KR" sz="2800" dirty="0"/>
              <a:t>[:-1] + </a:t>
            </a:r>
            <a:r>
              <a:rPr lang="en-US" altLang="ko-KR" sz="2800" dirty="0" err="1"/>
              <a:t>b.shape</a:t>
            </a:r>
            <a:r>
              <a:rPr lang="en-US" altLang="ko-KR" sz="2800" dirty="0"/>
              <a:t>[:-1]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([[1,0],[0,1]])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([[4,1],[2,2]])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a.shape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941168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((2, 2), (2, 2))</a:t>
            </a:r>
          </a:p>
          <a:p>
            <a:r>
              <a:rPr lang="en-US" altLang="ko-KR" sz="1000" dirty="0" smtClean="0"/>
              <a:t>[[</a:t>
            </a:r>
            <a:r>
              <a:rPr lang="en-US" altLang="ko-KR" sz="1000" dirty="0"/>
              <a:t>4 2]</a:t>
            </a:r>
          </a:p>
          <a:p>
            <a:r>
              <a:rPr lang="en-US" altLang="ko-KR" sz="1000" dirty="0"/>
              <a:t> [1 2]]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724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a(2,3,2) </a:t>
            </a:r>
            <a:r>
              <a:rPr lang="ko-KR" altLang="en-US" sz="2800" dirty="0" smtClean="0"/>
              <a:t>행렬과 </a:t>
            </a:r>
            <a:r>
              <a:rPr lang="en-US" altLang="ko-KR" sz="2800" dirty="0" smtClean="0"/>
              <a:t>b(2,2)</a:t>
            </a:r>
            <a:r>
              <a:rPr lang="ko-KR" altLang="en-US" sz="2800" dirty="0" err="1" smtClean="0"/>
              <a:t>행열의</a:t>
            </a:r>
            <a:r>
              <a:rPr lang="ko-KR" altLang="en-US" sz="2800" dirty="0" smtClean="0"/>
              <a:t> 마지막 차수가 같으므로 계산결과는 </a:t>
            </a:r>
            <a:r>
              <a:rPr lang="en-US" altLang="ko-KR" sz="2800" dirty="0" err="1"/>
              <a:t>out.shape</a:t>
            </a:r>
            <a:r>
              <a:rPr lang="en-US" altLang="ko-KR" sz="2800" dirty="0"/>
              <a:t> = </a:t>
            </a:r>
            <a:r>
              <a:rPr lang="en-US" altLang="ko-KR" sz="2800" dirty="0" err="1"/>
              <a:t>a.shape</a:t>
            </a:r>
            <a:r>
              <a:rPr lang="en-US" altLang="ko-KR" sz="2800" dirty="0"/>
              <a:t>[:-1] + </a:t>
            </a:r>
            <a:r>
              <a:rPr lang="en-US" altLang="ko-KR" sz="2800" dirty="0" err="1"/>
              <a:t>b.shape</a:t>
            </a:r>
            <a:r>
              <a:rPr lang="en-US" altLang="ko-KR" sz="2800" dirty="0"/>
              <a:t>[:-1]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(12).reshape(2,3,2))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([[5,6],[7,8]])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941168"/>
            <a:ext cx="2808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[[[  6   8]</a:t>
            </a:r>
          </a:p>
          <a:p>
            <a:r>
              <a:rPr lang="en-US" altLang="ko-KR" sz="1000" dirty="0"/>
              <a:t>  [ 28  38]</a:t>
            </a:r>
          </a:p>
          <a:p>
            <a:r>
              <a:rPr lang="en-US" altLang="ko-KR" sz="1000" dirty="0"/>
              <a:t>  [ 50  68]]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[[ 72  98]</a:t>
            </a:r>
          </a:p>
          <a:p>
            <a:r>
              <a:rPr lang="en-US" altLang="ko-KR" sz="1000" dirty="0"/>
              <a:t>  [ 94 128]</a:t>
            </a:r>
          </a:p>
          <a:p>
            <a:r>
              <a:rPr lang="en-US" altLang="ko-KR" sz="1000" dirty="0"/>
              <a:t>  [116 158]]]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694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outer </a:t>
            </a:r>
            <a:r>
              <a:rPr lang="en-US" altLang="ko-KR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7739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두개의</a:t>
            </a:r>
            <a:r>
              <a:rPr lang="ko-KR" altLang="en-US" dirty="0" smtClean="0"/>
              <a:t> 벡터를 가지고 벡터 크기를 행과 열로 만드는 함수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차원이 이상일 경우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차원으로 만든 후에 행렬로 </a:t>
            </a:r>
            <a:r>
              <a:rPr lang="ko-KR" altLang="en-US" dirty="0" err="1" smtClean="0"/>
              <a:t>만듬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148071" y="4618339"/>
            <a:ext cx="1296144" cy="624633"/>
            <a:chOff x="1763688" y="4221088"/>
            <a:chExt cx="1925214" cy="914400"/>
          </a:xfrm>
        </p:grpSpPr>
        <p:sp>
          <p:nvSpPr>
            <p:cNvPr id="5" name="직사각형 4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987824" y="4618339"/>
            <a:ext cx="1296144" cy="624633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64089" y="4684050"/>
            <a:ext cx="531697" cy="1012709"/>
            <a:chOff x="1763688" y="4221088"/>
            <a:chExt cx="914400" cy="1897221"/>
          </a:xfrm>
        </p:grpSpPr>
        <p:sp>
          <p:nvSpPr>
            <p:cNvPr id="23" name="직사각형 22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920233" y="3630526"/>
            <a:ext cx="1119455" cy="488093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28" name="직사각형 27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948264" y="4643452"/>
            <a:ext cx="1119455" cy="1012709"/>
            <a:chOff x="1763688" y="4221088"/>
            <a:chExt cx="1925214" cy="1897221"/>
          </a:xfrm>
          <a:solidFill>
            <a:srgbClr val="7030A0"/>
          </a:solidFill>
        </p:grpSpPr>
        <p:sp>
          <p:nvSpPr>
            <p:cNvPr id="33" name="직사각형 32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076056" y="4677153"/>
            <a:ext cx="1008112" cy="5064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7242646" y="4277605"/>
            <a:ext cx="418567" cy="31929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16200000">
            <a:off x="6295871" y="4733791"/>
            <a:ext cx="378695" cy="35290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35996" y="47382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793758" y="3561852"/>
            <a:ext cx="1378642" cy="6312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55879" y="409293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58005" y="409293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33893" y="409293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2*2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9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outer: 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Out</a:t>
            </a:r>
            <a:r>
              <a:rPr lang="ko-KR" altLang="en-US" sz="2800" dirty="0" smtClean="0"/>
              <a:t>는 </a:t>
            </a:r>
            <a:r>
              <a:rPr lang="ko-KR" altLang="en-US" sz="2800" dirty="0" err="1" smtClean="0"/>
              <a:t>두개의</a:t>
            </a:r>
            <a:r>
              <a:rPr lang="ko-KR" altLang="en-US" sz="2800" dirty="0" smtClean="0"/>
              <a:t> 벡터에 대한 행렬로 구성</a:t>
            </a:r>
            <a:r>
              <a:rPr lang="en-US" altLang="ko-KR" sz="2800" dirty="0" smtClean="0"/>
              <a:t>out[</a:t>
            </a:r>
            <a:r>
              <a:rPr lang="en-US" altLang="ko-KR" sz="2800" dirty="0" err="1" smtClean="0"/>
              <a:t>i</a:t>
            </a:r>
            <a:r>
              <a:rPr lang="en-US" altLang="ko-KR" sz="2800" dirty="0"/>
              <a:t>, j] = a[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 * b[j]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([[1,2,3]])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([[4,5]])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np.outer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np.outer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5528" y="5076183"/>
            <a:ext cx="28083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[[ 4  5]</a:t>
            </a:r>
          </a:p>
          <a:p>
            <a:r>
              <a:rPr lang="en-US" altLang="ko-KR" sz="1000" dirty="0"/>
              <a:t> [ 8 10]</a:t>
            </a:r>
          </a:p>
          <a:p>
            <a:r>
              <a:rPr lang="en-US" altLang="ko-KR" sz="1000" dirty="0"/>
              <a:t> [12 15]]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[0 0]]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283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outer: 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벡터가 </a:t>
            </a:r>
            <a:r>
              <a:rPr lang="ko-KR" altLang="en-US" sz="2800" dirty="0" err="1" smtClean="0"/>
              <a:t>행이되고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두번째</a:t>
            </a:r>
            <a:r>
              <a:rPr lang="ko-KR" altLang="en-US" sz="2800" dirty="0" smtClean="0"/>
              <a:t> 벡터가 열이 되어 </a:t>
            </a:r>
            <a:r>
              <a:rPr lang="en-US" altLang="ko-KR" sz="2800" dirty="0" smtClean="0"/>
              <a:t>5*5</a:t>
            </a:r>
            <a:r>
              <a:rPr lang="ko-KR" altLang="en-US" sz="2800" dirty="0" smtClean="0"/>
              <a:t>행렬을 </a:t>
            </a:r>
            <a:r>
              <a:rPr lang="ko-KR" altLang="en-US" sz="2800" dirty="0" err="1" smtClean="0"/>
              <a:t>만듬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rl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np.outer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np.ones</a:t>
            </a:r>
            <a:r>
              <a:rPr lang="en-US" altLang="ko-KR" sz="1200" dirty="0"/>
              <a:t>((5,)), </a:t>
            </a:r>
            <a:r>
              <a:rPr lang="en-US" altLang="ko-KR" sz="1200" dirty="0" err="1"/>
              <a:t>np.linspace</a:t>
            </a:r>
            <a:r>
              <a:rPr lang="en-US" altLang="ko-KR" sz="1200" dirty="0"/>
              <a:t>(-2, 2, 5))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np.ones</a:t>
            </a:r>
            <a:r>
              <a:rPr lang="en-US" altLang="ko-KR" sz="1200" dirty="0"/>
              <a:t>(5,))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np.linspace</a:t>
            </a:r>
            <a:r>
              <a:rPr lang="en-US" altLang="ko-KR" sz="1200" dirty="0"/>
              <a:t>(-2,2,5))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rl</a:t>
            </a:r>
            <a:r>
              <a:rPr lang="en-US" altLang="ko-KR" sz="12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5528" y="5076183"/>
            <a:ext cx="2808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[ 1.  1.  1.  1.  1.]</a:t>
            </a:r>
          </a:p>
          <a:p>
            <a:r>
              <a:rPr lang="en-US" altLang="ko-KR" sz="1000" dirty="0"/>
              <a:t>[-2. -1.  0.  1.  2.]</a:t>
            </a:r>
          </a:p>
          <a:p>
            <a:r>
              <a:rPr lang="en-US" altLang="ko-KR" sz="1000" dirty="0"/>
              <a:t>[[-2. -1.  0.  1.  2.]</a:t>
            </a:r>
          </a:p>
          <a:p>
            <a:r>
              <a:rPr lang="en-US" altLang="ko-KR" sz="1000" dirty="0"/>
              <a:t> [-2. -1.  0.  1.  2.]</a:t>
            </a:r>
          </a:p>
          <a:p>
            <a:r>
              <a:rPr lang="en-US" altLang="ko-KR" sz="1000" dirty="0"/>
              <a:t> [-2. -1.  0.  1.  2.]</a:t>
            </a:r>
          </a:p>
          <a:p>
            <a:r>
              <a:rPr lang="en-US" altLang="ko-KR" sz="1000" dirty="0"/>
              <a:t> [-2. -1.  0.  1.  2.]</a:t>
            </a:r>
          </a:p>
          <a:p>
            <a:r>
              <a:rPr lang="en-US" altLang="ko-KR" sz="1000" dirty="0"/>
              <a:t> [-2. -1.  0.  1.  2.]]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550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outer: 3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값이 문자일 경우 문자 배수만큼 처리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(['a', 'b', 'c'],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=object)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np.outer</a:t>
            </a:r>
            <a:r>
              <a:rPr lang="en-US" altLang="ko-KR" sz="1200" dirty="0"/>
              <a:t>(x, [1, 2, 3</a:t>
            </a:r>
            <a:r>
              <a:rPr lang="en-US" altLang="ko-KR" sz="1200" dirty="0" smtClean="0"/>
              <a:t>]))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y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([1,2,3],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=object)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np.outer</a:t>
            </a:r>
            <a:r>
              <a:rPr lang="en-US" altLang="ko-KR" sz="1200" dirty="0"/>
              <a:t>(y, ['a', 'b', 'c']))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5528" y="4510398"/>
            <a:ext cx="2808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[['a' 'aa' '</a:t>
            </a:r>
            <a:r>
              <a:rPr lang="en-US" altLang="ko-KR" sz="1000" dirty="0" err="1"/>
              <a:t>aaa</a:t>
            </a:r>
            <a:r>
              <a:rPr lang="en-US" altLang="ko-KR" sz="1000" dirty="0"/>
              <a:t>']</a:t>
            </a:r>
          </a:p>
          <a:p>
            <a:r>
              <a:rPr lang="en-US" altLang="ko-KR" sz="1000" dirty="0"/>
              <a:t> ['b' 'bb' '</a:t>
            </a:r>
            <a:r>
              <a:rPr lang="en-US" altLang="ko-KR" sz="1000" dirty="0" err="1"/>
              <a:t>bbb</a:t>
            </a:r>
            <a:r>
              <a:rPr lang="en-US" altLang="ko-KR" sz="1000" dirty="0"/>
              <a:t>']</a:t>
            </a:r>
          </a:p>
          <a:p>
            <a:r>
              <a:rPr lang="en-US" altLang="ko-KR" sz="1000" dirty="0"/>
              <a:t> ['c' 'cc' 'ccc</a:t>
            </a:r>
            <a:r>
              <a:rPr lang="en-US" altLang="ko-KR" sz="1000" dirty="0" smtClean="0"/>
              <a:t>']]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[['a' 'b' 'c']</a:t>
            </a:r>
          </a:p>
          <a:p>
            <a:r>
              <a:rPr lang="en-US" altLang="ko-KR" sz="1000" dirty="0"/>
              <a:t> ['aa' 'bb' 'cc']</a:t>
            </a:r>
          </a:p>
          <a:p>
            <a:r>
              <a:rPr lang="en-US" altLang="ko-KR" sz="1000" dirty="0"/>
              <a:t> ['</a:t>
            </a:r>
            <a:r>
              <a:rPr lang="en-US" altLang="ko-KR" sz="1000" dirty="0" err="1"/>
              <a:t>aaa</a:t>
            </a:r>
            <a:r>
              <a:rPr lang="en-US" altLang="ko-KR" sz="1000" dirty="0"/>
              <a:t>' '</a:t>
            </a:r>
            <a:r>
              <a:rPr lang="en-US" altLang="ko-KR" sz="1000" dirty="0" err="1"/>
              <a:t>bbb</a:t>
            </a:r>
            <a:r>
              <a:rPr lang="en-US" altLang="ko-KR" sz="1000" dirty="0"/>
              <a:t>' 'ccc']]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9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/>
              <a:t>tensordot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30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/</a:t>
            </a:r>
            <a:r>
              <a:rPr lang="ko-KR" altLang="en-US" dirty="0"/>
              <a:t>벡터</a:t>
            </a:r>
            <a:r>
              <a:rPr lang="en-US" altLang="ko-KR" dirty="0"/>
              <a:t>/</a:t>
            </a:r>
            <a:r>
              <a:rPr lang="ko-KR" altLang="en-US" dirty="0" smtClean="0"/>
              <a:t>행렬 예</a:t>
            </a:r>
            <a:r>
              <a:rPr lang="ko-KR" altLang="en-US" dirty="0"/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스칼라</a:t>
            </a:r>
            <a:r>
              <a:rPr lang="en-US" altLang="ko-KR" sz="2800" dirty="0"/>
              <a:t>/</a:t>
            </a:r>
            <a:r>
              <a:rPr lang="ko-KR" altLang="en-US" sz="2800" dirty="0"/>
              <a:t>벡터</a:t>
            </a:r>
            <a:r>
              <a:rPr lang="en-US" altLang="ko-KR" sz="2800" dirty="0"/>
              <a:t>/</a:t>
            </a:r>
            <a:r>
              <a:rPr lang="ko-KR" altLang="en-US" sz="2800" dirty="0"/>
              <a:t>행렬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356992"/>
            <a:ext cx="4013990" cy="3096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s = 10</a:t>
            </a:r>
          </a:p>
          <a:p>
            <a:r>
              <a:rPr lang="en-US" altLang="ko-KR" sz="1200" dirty="0"/>
              <a:t>v = [1,2,3]</a:t>
            </a:r>
          </a:p>
          <a:p>
            <a:r>
              <a:rPr lang="en-US" altLang="ko-KR" sz="1200" dirty="0"/>
              <a:t>m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([[1,2,3],[4,5,6]])</a:t>
            </a:r>
          </a:p>
          <a:p>
            <a:r>
              <a:rPr lang="en-US" altLang="ko-KR" sz="1200" dirty="0"/>
              <a:t>print(s, type(s))</a:t>
            </a:r>
          </a:p>
          <a:p>
            <a:r>
              <a:rPr lang="en-US" altLang="ko-KR" sz="1200" dirty="0"/>
              <a:t>print(v, type(v))</a:t>
            </a:r>
          </a:p>
          <a:p>
            <a:r>
              <a:rPr lang="en-US" altLang="ko-KR" sz="1200" dirty="0"/>
              <a:t>print(m, type(m))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9585" y="5373216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(10, &lt;type '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'&gt;)</a:t>
            </a:r>
          </a:p>
          <a:p>
            <a:r>
              <a:rPr lang="en-US" altLang="ko-KR" sz="1000" dirty="0"/>
              <a:t>([1, 2, 3], &lt;type 'list'&gt;)</a:t>
            </a:r>
          </a:p>
          <a:p>
            <a:r>
              <a:rPr lang="en-US" altLang="ko-KR" sz="1000" dirty="0"/>
              <a:t>(array([[1, 2, 3],</a:t>
            </a:r>
          </a:p>
          <a:p>
            <a:r>
              <a:rPr lang="en-US" altLang="ko-KR" sz="1000" dirty="0"/>
              <a:t>       [4, 5, 6]]), &lt;type '</a:t>
            </a:r>
            <a:r>
              <a:rPr lang="en-US" altLang="ko-KR" sz="1000" dirty="0" err="1"/>
              <a:t>numpy.ndarray</a:t>
            </a:r>
            <a:r>
              <a:rPr lang="en-US" altLang="ko-KR" sz="1000" dirty="0"/>
              <a:t>'&gt;)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147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</a:t>
            </a:r>
            <a:r>
              <a:rPr lang="en-US" altLang="ko-KR" dirty="0" err="1" smtClean="0"/>
              <a:t>ensordot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 smtClean="0"/>
              <a:t>Tensordot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함수에 </a:t>
            </a:r>
            <a:r>
              <a:rPr lang="en-US" altLang="ko-KR" sz="2800" dirty="0" smtClean="0"/>
              <a:t>axes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으로 줄 경우 </a:t>
            </a:r>
            <a:r>
              <a:rPr lang="en-US" altLang="ko-KR" sz="2800" dirty="0" smtClean="0"/>
              <a:t>tensor product</a:t>
            </a:r>
            <a:r>
              <a:rPr lang="ko-KR" altLang="en-US" sz="2800" dirty="0" smtClean="0"/>
              <a:t>을 연산</a:t>
            </a:r>
            <a:endParaRPr lang="en-US" altLang="ko-KR" sz="2800" dirty="0"/>
          </a:p>
        </p:txBody>
      </p:sp>
      <p:pic>
        <p:nvPicPr>
          <p:cNvPr id="9218" name="Picture 2" descr="https://upload.wikimedia.org/math/9/2/c/92c57dd740f9cc677874830217c0681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6"/>
            <a:ext cx="612068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71600" y="3645024"/>
            <a:ext cx="7416824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</a:t>
            </a:r>
            <a:r>
              <a:rPr lang="en-US" altLang="ko-KR" dirty="0" err="1" smtClean="0"/>
              <a:t>ensordot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err="1" smtClean="0"/>
              <a:t>Tensordot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함수에 </a:t>
            </a:r>
            <a:r>
              <a:rPr lang="en-US" altLang="ko-KR" sz="2800" dirty="0" smtClean="0"/>
              <a:t>axes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0</a:t>
            </a:r>
            <a:r>
              <a:rPr lang="ko-KR" altLang="en-US" sz="2800" dirty="0" smtClean="0"/>
              <a:t>으로 줄 경우 </a:t>
            </a:r>
            <a:r>
              <a:rPr lang="en-US" altLang="ko-KR" sz="2800" dirty="0" smtClean="0"/>
              <a:t>tensor product</a:t>
            </a:r>
            <a:r>
              <a:rPr lang="ko-KR" altLang="en-US" sz="2800" dirty="0" smtClean="0"/>
              <a:t>을 연산</a:t>
            </a:r>
            <a:endParaRPr lang="en-US" altLang="ko-KR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277527" y="4989629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pSp>
        <p:nvGrpSpPr>
          <p:cNvPr id="9223" name="그룹 9222"/>
          <p:cNvGrpSpPr/>
          <p:nvPr/>
        </p:nvGrpSpPr>
        <p:grpSpPr>
          <a:xfrm>
            <a:off x="829256" y="4746630"/>
            <a:ext cx="2376263" cy="844248"/>
            <a:chOff x="683568" y="4437112"/>
            <a:chExt cx="3207905" cy="1069504"/>
          </a:xfrm>
        </p:grpSpPr>
        <p:grpSp>
          <p:nvGrpSpPr>
            <p:cNvPr id="6" name="그룹 5"/>
            <p:cNvGrpSpPr/>
            <p:nvPr/>
          </p:nvGrpSpPr>
          <p:grpSpPr>
            <a:xfrm>
              <a:off x="683568" y="4437112"/>
              <a:ext cx="1296144" cy="1069504"/>
              <a:chOff x="1763688" y="4221088"/>
              <a:chExt cx="1925214" cy="189722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2595329" y="4437112"/>
              <a:ext cx="1296144" cy="1069504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12" name="직사각형 11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4</a:t>
                </a:r>
                <a:endParaRPr lang="ko-KR" altLang="en-US" sz="12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2</a:t>
                </a:r>
                <a:endParaRPr lang="ko-KR" altLang="en-US" sz="1200" dirty="0"/>
              </a:p>
            </p:txBody>
          </p:sp>
        </p:grpSp>
        <p:grpSp>
          <p:nvGrpSpPr>
            <p:cNvPr id="9221" name="그룹 9220"/>
            <p:cNvGrpSpPr/>
            <p:nvPr/>
          </p:nvGrpSpPr>
          <p:grpSpPr>
            <a:xfrm>
              <a:off x="2091273" y="4818884"/>
              <a:ext cx="368776" cy="327908"/>
              <a:chOff x="4860032" y="2492896"/>
              <a:chExt cx="914400" cy="91440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860032" y="2492896"/>
                <a:ext cx="914400" cy="914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9217" name="직선 연결선 9216"/>
              <p:cNvCxnSpPr>
                <a:stCxn id="5" idx="1"/>
                <a:endCxn id="5" idx="5"/>
              </p:cNvCxnSpPr>
              <p:nvPr/>
            </p:nvCxnSpPr>
            <p:spPr>
              <a:xfrm>
                <a:off x="4993943" y="2626807"/>
                <a:ext cx="646578" cy="6465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0" name="직선 연결선 9219"/>
              <p:cNvCxnSpPr>
                <a:stCxn id="5" idx="7"/>
                <a:endCxn id="5" idx="3"/>
              </p:cNvCxnSpPr>
              <p:nvPr/>
            </p:nvCxnSpPr>
            <p:spPr>
              <a:xfrm flipH="1">
                <a:off x="4993943" y="2626807"/>
                <a:ext cx="646578" cy="6465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22" name="그룹 9221"/>
          <p:cNvGrpSpPr/>
          <p:nvPr/>
        </p:nvGrpSpPr>
        <p:grpSpPr>
          <a:xfrm>
            <a:off x="3724700" y="4638384"/>
            <a:ext cx="2073107" cy="1271724"/>
            <a:chOff x="4932040" y="4074204"/>
            <a:chExt cx="3739384" cy="1942975"/>
          </a:xfrm>
        </p:grpSpPr>
        <p:sp>
          <p:nvSpPr>
            <p:cNvPr id="17" name="직사각형 16"/>
            <p:cNvSpPr/>
            <p:nvPr/>
          </p:nvSpPr>
          <p:spPr>
            <a:xfrm>
              <a:off x="4932040" y="4297391"/>
              <a:ext cx="531697" cy="40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1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920623" y="4297391"/>
              <a:ext cx="531697" cy="40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0</a:t>
              </a:r>
              <a:endParaRPr lang="ko-KR" altLang="en-US" sz="9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32040" y="5415551"/>
              <a:ext cx="531697" cy="40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0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920623" y="5415551"/>
              <a:ext cx="531697" cy="402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1</a:t>
              </a:r>
              <a:endParaRPr lang="ko-KR" altLang="en-US" sz="900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5580112" y="4074204"/>
              <a:ext cx="1119455" cy="835719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22" name="직사각형 21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4</a:t>
                </a:r>
                <a:endParaRPr lang="ko-KR" altLang="en-US" sz="9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1</a:t>
                </a:r>
                <a:endParaRPr lang="ko-KR" altLang="en-US" sz="9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551969" y="4080926"/>
              <a:ext cx="1119455" cy="835719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44" name="직사각형 43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4</a:t>
                </a:r>
                <a:endParaRPr lang="ko-KR" altLang="en-US" sz="9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1</a:t>
                </a:r>
                <a:endParaRPr lang="ko-KR" altLang="en-US" sz="9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580112" y="5174738"/>
              <a:ext cx="1119455" cy="835719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49" name="직사각형 48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4</a:t>
                </a:r>
                <a:endParaRPr lang="ko-KR" altLang="en-US" sz="9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1</a:t>
                </a:r>
                <a:endParaRPr lang="ko-KR" altLang="en-US" sz="9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7551969" y="5181460"/>
              <a:ext cx="1119455" cy="835719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54" name="직사각형 53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4</a:t>
                </a:r>
                <a:endParaRPr lang="ko-KR" altLang="en-US" sz="900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1</a:t>
                </a:r>
                <a:endParaRPr lang="ko-KR" altLang="en-US" sz="900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 smtClean="0"/>
                  <a:t>2</a:t>
                </a:r>
                <a:endParaRPr lang="ko-KR" altLang="en-US" sz="900" dirty="0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5941823" y="5096990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pSp>
        <p:nvGrpSpPr>
          <p:cNvPr id="9224" name="그룹 9223"/>
          <p:cNvGrpSpPr/>
          <p:nvPr/>
        </p:nvGrpSpPr>
        <p:grpSpPr>
          <a:xfrm>
            <a:off x="6493523" y="4588583"/>
            <a:ext cx="1822893" cy="1360697"/>
            <a:chOff x="6804248" y="4411083"/>
            <a:chExt cx="2354590" cy="1763487"/>
          </a:xfrm>
        </p:grpSpPr>
        <p:grpSp>
          <p:nvGrpSpPr>
            <p:cNvPr id="26" name="그룹 25"/>
            <p:cNvGrpSpPr/>
            <p:nvPr/>
          </p:nvGrpSpPr>
          <p:grpSpPr>
            <a:xfrm>
              <a:off x="6804248" y="4426153"/>
              <a:ext cx="1119455" cy="835719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27" name="직사각형 26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4</a:t>
                </a:r>
                <a:endParaRPr lang="ko-KR" altLang="en-US" sz="100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2</a:t>
                </a:r>
                <a:endParaRPr lang="ko-KR" altLang="en-US" sz="10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</a:t>
                </a:r>
                <a:endParaRPr lang="ko-KR" altLang="en-US" sz="100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2</a:t>
                </a:r>
                <a:endParaRPr lang="ko-KR" altLang="en-US" sz="1000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8039383" y="4411083"/>
              <a:ext cx="1119455" cy="835719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62" name="직사각형 61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804248" y="5338851"/>
              <a:ext cx="1119455" cy="835719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67" name="직사각형 66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763688" y="5203910"/>
                <a:ext cx="914400" cy="91439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039383" y="5323781"/>
              <a:ext cx="1119455" cy="835719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72" name="직사각형 71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4</a:t>
                </a:r>
                <a:endParaRPr lang="ko-KR" altLang="en-US" sz="10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2</a:t>
                </a:r>
                <a:endParaRPr lang="ko-KR" altLang="en-US" sz="10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1</a:t>
                </a:r>
                <a:endParaRPr lang="ko-KR" altLang="en-US" sz="1000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2</a:t>
                </a:r>
                <a:endParaRPr lang="ko-KR" altLang="en-US" sz="1000" dirty="0"/>
              </a:p>
            </p:txBody>
          </p:sp>
        </p:grpSp>
      </p:grpSp>
      <p:sp>
        <p:nvSpPr>
          <p:cNvPr id="9225" name="TextBox 9224"/>
          <p:cNvSpPr txBox="1"/>
          <p:nvPr/>
        </p:nvSpPr>
        <p:spPr>
          <a:xfrm>
            <a:off x="1057266" y="4106942"/>
            <a:ext cx="56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2,2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419378" y="4106942"/>
            <a:ext cx="56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2,2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703985" y="4106942"/>
            <a:ext cx="140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2,2,2,2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3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tensordot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 행렬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개가 만나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차원 행렬 구성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[[1, 0], [0, 1]]</a:t>
            </a:r>
          </a:p>
          <a:p>
            <a:r>
              <a:rPr lang="en-US" altLang="ko-KR" sz="1200" dirty="0"/>
              <a:t>b = [[4, 1], [2, 2]]</a:t>
            </a:r>
          </a:p>
          <a:p>
            <a:r>
              <a:rPr lang="en-US" altLang="ko-KR" sz="1200" dirty="0" err="1"/>
              <a:t>ts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np.tensordot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a,b,axes</a:t>
            </a:r>
            <a:r>
              <a:rPr lang="en-US" altLang="ko-KR" sz="1200" dirty="0"/>
              <a:t>=0)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ts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ts.ndim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ts.shape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fr-FR" altLang="ko-KR" sz="1200" dirty="0"/>
              <a:t>print(ts[0])</a:t>
            </a:r>
          </a:p>
          <a:p>
            <a:r>
              <a:rPr lang="fr-FR" altLang="ko-KR" sz="1200" dirty="0"/>
              <a:t>print(ts[0][0])</a:t>
            </a:r>
          </a:p>
          <a:p>
            <a:r>
              <a:rPr lang="fr-FR" altLang="ko-KR" sz="1200" dirty="0"/>
              <a:t>print(ts[0][0][0])</a:t>
            </a:r>
          </a:p>
          <a:p>
            <a:r>
              <a:rPr lang="fr-FR" altLang="ko-KR" sz="1200" dirty="0"/>
              <a:t>print(ts[0][0][0][0])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3140968"/>
            <a:ext cx="28083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[[[[4 1]</a:t>
            </a:r>
          </a:p>
          <a:p>
            <a:r>
              <a:rPr lang="en-US" altLang="ko-KR" sz="1000" dirty="0"/>
              <a:t>   [2 2]]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[[0 0]</a:t>
            </a:r>
          </a:p>
          <a:p>
            <a:r>
              <a:rPr lang="en-US" altLang="ko-KR" sz="1000" dirty="0"/>
              <a:t>   [0 0]]]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[[[0 0]</a:t>
            </a:r>
          </a:p>
          <a:p>
            <a:r>
              <a:rPr lang="en-US" altLang="ko-KR" sz="1000" dirty="0"/>
              <a:t>   [0 0]]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[[4 1]</a:t>
            </a:r>
          </a:p>
          <a:p>
            <a:r>
              <a:rPr lang="en-US" altLang="ko-KR" sz="1000" dirty="0"/>
              <a:t>   [2 2]]]]</a:t>
            </a:r>
          </a:p>
          <a:p>
            <a:r>
              <a:rPr lang="en-US" altLang="ko-KR" sz="1000" dirty="0"/>
              <a:t>(4, (2, 2, 2, 2))</a:t>
            </a:r>
          </a:p>
          <a:p>
            <a:r>
              <a:rPr lang="en-US" altLang="ko-KR" sz="1000" dirty="0"/>
              <a:t>[[[4 1]</a:t>
            </a:r>
          </a:p>
          <a:p>
            <a:r>
              <a:rPr lang="en-US" altLang="ko-KR" sz="1000" dirty="0"/>
              <a:t>  [2 2]]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[[0 0]</a:t>
            </a:r>
          </a:p>
          <a:p>
            <a:r>
              <a:rPr lang="en-US" altLang="ko-KR" sz="1000" dirty="0"/>
              <a:t>  [0 0]]]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[2 2]]</a:t>
            </a:r>
          </a:p>
          <a:p>
            <a:r>
              <a:rPr lang="en-US" altLang="ko-KR" sz="1000" dirty="0"/>
              <a:t>[4 1]</a:t>
            </a:r>
          </a:p>
          <a:p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691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tensordot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en-US" altLang="ko-KR" sz="2800" dirty="0" smtClean="0"/>
              <a:t>axes = 0 tensor product,  axes = 1 tensor dot product,  axes = 2 tenser double contraction </a:t>
            </a:r>
            <a:r>
              <a:rPr lang="ko-KR" altLang="en-US" sz="2800" dirty="0" smtClean="0"/>
              <a:t>즉 벡터연산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[[1, 0], [0, 1]]</a:t>
            </a:r>
          </a:p>
          <a:p>
            <a:r>
              <a:rPr lang="en-US" altLang="ko-KR" sz="1200" dirty="0"/>
              <a:t>b = [[4, 1], [2, 2]]</a:t>
            </a:r>
          </a:p>
          <a:p>
            <a:r>
              <a:rPr lang="en-US" altLang="ko-KR" sz="1200" dirty="0" err="1"/>
              <a:t>ts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np.tensordot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a,b,axes</a:t>
            </a:r>
            <a:r>
              <a:rPr lang="en-US" altLang="ko-KR" sz="1200" dirty="0"/>
              <a:t>=0)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ts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ts.ndim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ts.shape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np.tensordot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a,b,axes</a:t>
            </a:r>
            <a:r>
              <a:rPr lang="en-US" altLang="ko-KR" sz="1200" dirty="0"/>
              <a:t>=1))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np.tensordot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a,b,axes</a:t>
            </a:r>
            <a:r>
              <a:rPr lang="en-US" altLang="ko-KR" sz="1200" dirty="0"/>
              <a:t>=2))</a:t>
            </a:r>
          </a:p>
          <a:p>
            <a:r>
              <a:rPr lang="en-US" altLang="ko-KR" sz="1200" dirty="0"/>
              <a:t>print(np.dot([1,0,0,1],[4,1,2,2]))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2120" y="3221102"/>
            <a:ext cx="28083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[[[[4 1]</a:t>
            </a:r>
          </a:p>
          <a:p>
            <a:r>
              <a:rPr lang="en-US" altLang="ko-KR" sz="1000" dirty="0"/>
              <a:t>   [2 2]]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[[0 0]</a:t>
            </a:r>
          </a:p>
          <a:p>
            <a:r>
              <a:rPr lang="en-US" altLang="ko-KR" sz="1000" dirty="0"/>
              <a:t>   [0 0]]]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[[[0 0]</a:t>
            </a:r>
          </a:p>
          <a:p>
            <a:r>
              <a:rPr lang="en-US" altLang="ko-KR" sz="1000" dirty="0"/>
              <a:t>   [0 0]]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[[4 1]</a:t>
            </a:r>
          </a:p>
          <a:p>
            <a:r>
              <a:rPr lang="en-US" altLang="ko-KR" sz="1000" dirty="0"/>
              <a:t>   [2 2]]]]</a:t>
            </a:r>
          </a:p>
          <a:p>
            <a:r>
              <a:rPr lang="en-US" altLang="ko-KR" sz="1000" dirty="0"/>
              <a:t>(4, (2, 2, 2, 2))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[2 2]]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[2 2]]</a:t>
            </a:r>
          </a:p>
          <a:p>
            <a:r>
              <a:rPr lang="en-US" altLang="ko-KR" sz="1000" dirty="0"/>
              <a:t>6</a:t>
            </a:r>
          </a:p>
          <a:p>
            <a:r>
              <a:rPr lang="en-US" altLang="ko-KR" sz="1000" dirty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4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대각행</a:t>
            </a:r>
            <a:r>
              <a:rPr lang="ko-KR" altLang="en-US" dirty="0" err="1"/>
              <a:t>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5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Trace : 3</a:t>
            </a:r>
            <a:r>
              <a:rPr lang="ko-KR" altLang="en-US" dirty="0" smtClean="0"/>
              <a:t>차원 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차원</a:t>
            </a:r>
            <a:r>
              <a:rPr lang="en-US" altLang="ko-KR" sz="2800" dirty="0" smtClean="0"/>
              <a:t>(2,2,2)</a:t>
            </a:r>
            <a:r>
              <a:rPr lang="ko-KR" altLang="en-US" sz="2800" dirty="0" smtClean="0"/>
              <a:t> 대각행렬의 합은 </a:t>
            </a:r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차원의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과 </a:t>
            </a:r>
            <a:r>
              <a:rPr lang="ko-KR" altLang="en-US" sz="2800" dirty="0" err="1" smtClean="0"/>
              <a:t>두번체의</a:t>
            </a:r>
            <a:r>
              <a:rPr lang="ko-KR" altLang="en-US" sz="2800" dirty="0" smtClean="0"/>
              <a:t> 마지막을 합산해서 출력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2087420" y="43644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87420" y="478816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41679" y="4364496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41679" y="478816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77883" y="4316640"/>
            <a:ext cx="360040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377883" y="4740304"/>
            <a:ext cx="360040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832142" y="4316640"/>
            <a:ext cx="360040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32142" y="4740304"/>
            <a:ext cx="360040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1659" y="359538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52122" y="362087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954053" y="4321952"/>
            <a:ext cx="105567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304303" y="4709916"/>
            <a:ext cx="1055678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2" idx="3"/>
            <a:endCxn id="23" idx="1"/>
          </p:cNvCxnSpPr>
          <p:nvPr/>
        </p:nvCxnSpPr>
        <p:spPr>
          <a:xfrm>
            <a:off x="3009731" y="4537976"/>
            <a:ext cx="1294572" cy="38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ko-KR" altLang="en-US" sz="2800" dirty="0" smtClean="0"/>
              <a:t>대각행렬의 합을 출력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([[1,0],[1,0]])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([[4,1],[4,1]])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np.trace</a:t>
            </a:r>
            <a:r>
              <a:rPr lang="en-US" altLang="ko-KR" sz="1200" dirty="0"/>
              <a:t>(a))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np.trace</a:t>
            </a:r>
            <a:r>
              <a:rPr lang="en-US" altLang="ko-KR" sz="1200" dirty="0"/>
              <a:t>(b</a:t>
            </a:r>
            <a:r>
              <a:rPr lang="en-US" altLang="ko-KR" sz="1200" dirty="0" smtClean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np.arange</a:t>
            </a:r>
            <a:r>
              <a:rPr lang="en-US" altLang="ko-KR" sz="1200" dirty="0"/>
              <a:t>(8).reshape((2,2,2))</a:t>
            </a:r>
          </a:p>
          <a:p>
            <a:r>
              <a:rPr lang="en-US" altLang="ko-KR" sz="1200" dirty="0"/>
              <a:t>print(a)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np.trace</a:t>
            </a:r>
            <a:r>
              <a:rPr lang="en-US" altLang="ko-KR" sz="1200" dirty="0"/>
              <a:t>(a))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096" y="472514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r>
              <a:rPr lang="en-US" altLang="ko-KR" sz="1000" dirty="0" smtClean="0"/>
              <a:t>5</a:t>
            </a:r>
          </a:p>
          <a:p>
            <a:r>
              <a:rPr lang="en-US" altLang="ko-KR" sz="1000" dirty="0"/>
              <a:t>[[[0 1]</a:t>
            </a:r>
          </a:p>
          <a:p>
            <a:r>
              <a:rPr lang="en-US" altLang="ko-KR" sz="1000" dirty="0"/>
              <a:t>  [2 3]]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[[4 5]</a:t>
            </a:r>
          </a:p>
          <a:p>
            <a:r>
              <a:rPr lang="en-US" altLang="ko-KR" sz="1000" dirty="0"/>
              <a:t>  [6 7]]]</a:t>
            </a:r>
          </a:p>
          <a:p>
            <a:r>
              <a:rPr lang="en-US" altLang="ko-KR" sz="1000" dirty="0"/>
              <a:t>[6 8]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825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matrix</a:t>
            </a:r>
            <a:r>
              <a:rPr lang="ko-KR" altLang="en-US" sz="9600" dirty="0" smtClean="0"/>
              <a:t>로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행렬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0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 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2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78548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실수의 순서쌍에 </a:t>
            </a:r>
            <a:r>
              <a:rPr lang="ko-KR" altLang="en-US" dirty="0" err="1"/>
              <a:t>성분별로</a:t>
            </a:r>
            <a:r>
              <a:rPr lang="ko-KR" altLang="en-US" dirty="0"/>
              <a:t> 덧셈과 </a:t>
            </a:r>
            <a:r>
              <a:rPr lang="ko-KR" altLang="en-US" dirty="0" err="1"/>
              <a:t>실수상수곱을</a:t>
            </a:r>
            <a:r>
              <a:rPr lang="ko-KR" altLang="en-US" dirty="0"/>
              <a:t> 주면</a:t>
            </a:r>
            <a:r>
              <a:rPr lang="en-US" altLang="ko-KR" dirty="0"/>
              <a:t>[2] </a:t>
            </a:r>
            <a:r>
              <a:rPr lang="ko-KR" altLang="en-US" dirty="0"/>
              <a:t>이는 </a:t>
            </a:r>
            <a:r>
              <a:rPr lang="en-US" altLang="ko-KR" dirty="0"/>
              <a:t>"</a:t>
            </a:r>
            <a:r>
              <a:rPr lang="en-US" altLang="ko-KR" dirty="0" err="1"/>
              <a:t>nn</a:t>
            </a:r>
            <a:r>
              <a:rPr lang="ko-KR" altLang="en-US" dirty="0"/>
              <a:t>차원</a:t>
            </a:r>
            <a:r>
              <a:rPr lang="en-US" altLang="ko-KR" dirty="0"/>
              <a:t>" </a:t>
            </a:r>
            <a:r>
              <a:rPr lang="ko-KR" altLang="en-US" dirty="0"/>
              <a:t>벡터공간이라 할 수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(, </a:t>
            </a:r>
            <a:r>
              <a:rPr lang="ko-KR" altLang="en-US" dirty="0" smtClean="0"/>
              <a:t>벡터공간에서 </a:t>
            </a:r>
            <a:r>
              <a:rPr lang="ko-KR" altLang="en-US" dirty="0"/>
              <a:t>벡터공간으로 가는 함수 중 덧셈과 </a:t>
            </a:r>
            <a:r>
              <a:rPr lang="ko-KR" altLang="en-US" dirty="0" err="1"/>
              <a:t>상수배를</a:t>
            </a:r>
            <a:r>
              <a:rPr lang="ko-KR" altLang="en-US" dirty="0"/>
              <a:t> 보존하는 함수를 </a:t>
            </a:r>
            <a:r>
              <a:rPr lang="ko-KR" altLang="en-US" dirty="0" smtClean="0"/>
              <a:t>선형사상을 행렬이라 함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24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크기</a:t>
            </a:r>
            <a:r>
              <a:rPr lang="en-US" altLang="ko-KR" dirty="0" smtClean="0"/>
              <a:t>(magnitude)</a:t>
            </a:r>
            <a:r>
              <a:rPr lang="ko-KR" altLang="en-US" dirty="0" smtClean="0"/>
              <a:t>와 방향</a:t>
            </a:r>
            <a:r>
              <a:rPr lang="en-US" altLang="ko-KR" dirty="0" smtClean="0"/>
              <a:t>(direction)</a:t>
            </a:r>
            <a:r>
              <a:rPr lang="ko-KR" altLang="en-US" dirty="0" smtClean="0"/>
              <a:t>을 표시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563888" y="37890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벡터는 </a:t>
            </a:r>
            <a:r>
              <a:rPr lang="en-US" altLang="ko-KR" dirty="0"/>
              <a:t>tail</a:t>
            </a:r>
            <a:r>
              <a:rPr lang="ko-KR" altLang="en-US" dirty="0"/>
              <a:t>부터 </a:t>
            </a:r>
            <a:r>
              <a:rPr lang="en-US" altLang="ko-KR" dirty="0"/>
              <a:t>head</a:t>
            </a:r>
            <a:r>
              <a:rPr lang="ko-KR" altLang="en-US" dirty="0"/>
              <a:t>까지의 유향선분으로 표시 </a:t>
            </a:r>
          </a:p>
        </p:txBody>
      </p:sp>
      <p:pic>
        <p:nvPicPr>
          <p:cNvPr id="19464" name="Picture 8" descr="https://www.mathsisfun.com/algebra/images/vector-not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84" y="3789040"/>
            <a:ext cx="1804055" cy="9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matrix </a:t>
            </a:r>
            <a:r>
              <a:rPr lang="ko-KR" altLang="en-US" dirty="0" smtClean="0"/>
              <a:t>를 이용해서 행렬 생성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336591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([4,5,4])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([3,8,2])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m1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d,e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print(m1)</a:t>
            </a:r>
          </a:p>
          <a:p>
            <a:r>
              <a:rPr lang="en-US" altLang="ko-KR" sz="1200" dirty="0"/>
              <a:t>m2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d,e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m3 = m2.reshape(3,2)</a:t>
            </a:r>
          </a:p>
          <a:p>
            <a:r>
              <a:rPr lang="en-US" altLang="ko-KR" sz="1200" dirty="0"/>
              <a:t>print(m3)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4869160"/>
            <a:ext cx="2160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 5 4]</a:t>
            </a:r>
          </a:p>
          <a:p>
            <a:r>
              <a:rPr lang="en-US" altLang="ko-KR" sz="1000" dirty="0"/>
              <a:t> [3 8 2]]</a:t>
            </a:r>
          </a:p>
          <a:p>
            <a:r>
              <a:rPr lang="en-US" altLang="ko-KR" sz="1000" dirty="0"/>
              <a:t>[[4 5]</a:t>
            </a:r>
          </a:p>
          <a:p>
            <a:r>
              <a:rPr lang="en-US" altLang="ko-KR" sz="1000" dirty="0"/>
              <a:t> [4 3]</a:t>
            </a:r>
          </a:p>
          <a:p>
            <a:r>
              <a:rPr lang="en-US" altLang="ko-KR" sz="1000" dirty="0"/>
              <a:t> [8 2]]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141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 연산하기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내적 </a:t>
            </a:r>
            <a:r>
              <a:rPr lang="en-US" altLang="ko-KR" dirty="0" smtClean="0"/>
              <a:t>dot(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M* N</a:t>
            </a:r>
            <a:r>
              <a:rPr lang="ko-KR" altLang="en-US" dirty="0" smtClean="0"/>
              <a:t>인 행렬에 대한 </a:t>
            </a:r>
            <a:r>
              <a:rPr lang="en-US" altLang="ko-KR" dirty="0" smtClean="0"/>
              <a:t>dot </a:t>
            </a:r>
            <a:r>
              <a:rPr lang="ko-KR" altLang="en-US" dirty="0" smtClean="0"/>
              <a:t>연산 처리 결과는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M*M</a:t>
            </a:r>
            <a:r>
              <a:rPr lang="ko-KR" altLang="en-US" dirty="0" smtClean="0"/>
              <a:t>으로 나옴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s-ES" altLang="ko-KR" dirty="0" smtClean="0"/>
              <a:t>( </a:t>
            </a:r>
            <a:r>
              <a:rPr lang="es-ES" altLang="ko-KR" i="1" dirty="0" smtClean="0"/>
              <a:t>x</a:t>
            </a:r>
            <a:r>
              <a:rPr lang="es-ES" altLang="ko-KR" dirty="0"/>
              <a:t>​</a:t>
            </a:r>
            <a:r>
              <a:rPr lang="es-ES" altLang="ko-KR" sz="900" i="1" dirty="0"/>
              <a:t>ij</a:t>
            </a:r>
            <a:r>
              <a:rPr lang="es-ES" altLang="ko-KR" sz="900" dirty="0" smtClean="0"/>
              <a:t>​​ </a:t>
            </a:r>
            <a:r>
              <a:rPr lang="es-ES" altLang="ko-KR" dirty="0" smtClean="0"/>
              <a:t>)( </a:t>
            </a:r>
            <a:r>
              <a:rPr lang="es-ES" altLang="ko-KR" i="1" dirty="0" smtClean="0"/>
              <a:t>y</a:t>
            </a:r>
            <a:r>
              <a:rPr lang="es-ES" altLang="ko-KR" dirty="0"/>
              <a:t>​</a:t>
            </a:r>
            <a:r>
              <a:rPr lang="es-ES" altLang="ko-KR" sz="900" i="1" dirty="0"/>
              <a:t>ij</a:t>
            </a:r>
            <a:r>
              <a:rPr lang="es-ES" altLang="ko-KR" sz="900" dirty="0" smtClean="0"/>
              <a:t>​​ </a:t>
            </a:r>
            <a:r>
              <a:rPr lang="es-ES" altLang="ko-KR" dirty="0" smtClean="0"/>
              <a:t>)=(</a:t>
            </a:r>
            <a:r>
              <a:rPr lang="es-ES" altLang="ko-KR" dirty="0"/>
              <a:t>∑</a:t>
            </a:r>
            <a:r>
              <a:rPr lang="es-ES" altLang="ko-KR" sz="900" dirty="0"/>
              <a:t>​</a:t>
            </a:r>
            <a:r>
              <a:rPr lang="es-ES" altLang="ko-KR" sz="900" i="1" dirty="0"/>
              <a:t>k</a:t>
            </a:r>
            <a:r>
              <a:rPr lang="es-ES" altLang="ko-KR" dirty="0"/>
              <a:t>​​</a:t>
            </a:r>
            <a:r>
              <a:rPr lang="es-ES" altLang="ko-KR" i="1" dirty="0"/>
              <a:t>x</a:t>
            </a:r>
            <a:r>
              <a:rPr lang="es-ES" altLang="ko-KR" dirty="0"/>
              <a:t>​</a:t>
            </a:r>
            <a:r>
              <a:rPr lang="es-ES" altLang="ko-KR" sz="900" i="1" dirty="0"/>
              <a:t>ik</a:t>
            </a:r>
            <a:r>
              <a:rPr lang="es-ES" altLang="ko-KR" dirty="0"/>
              <a:t>​​</a:t>
            </a:r>
            <a:r>
              <a:rPr lang="es-ES" altLang="ko-KR" i="1" dirty="0"/>
              <a:t>y</a:t>
            </a:r>
            <a:r>
              <a:rPr lang="es-ES" altLang="ko-KR" dirty="0"/>
              <a:t>​</a:t>
            </a:r>
            <a:r>
              <a:rPr lang="es-ES" altLang="ko-KR" sz="900" i="1" dirty="0"/>
              <a:t>kj</a:t>
            </a:r>
            <a:r>
              <a:rPr lang="es-ES" altLang="ko-KR" dirty="0"/>
              <a:t>​​)</a:t>
            </a:r>
          </a:p>
          <a:p>
            <a:pPr marL="457200" lvl="1" indent="0" fontAlgn="base">
              <a:buNone/>
            </a:pPr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67544" y="3429000"/>
            <a:ext cx="1512169" cy="1512168"/>
            <a:chOff x="1187624" y="3501008"/>
            <a:chExt cx="3187013" cy="1656184"/>
          </a:xfrm>
        </p:grpSpPr>
        <p:sp>
          <p:nvSpPr>
            <p:cNvPr id="4" name="직사각형 3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8" name="왼쪽 대괄호 7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오른쪽 대괄호 9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391927" y="3429000"/>
            <a:ext cx="1512169" cy="1512168"/>
            <a:chOff x="1187624" y="3501008"/>
            <a:chExt cx="3187013" cy="1656184"/>
          </a:xfrm>
        </p:grpSpPr>
        <p:sp>
          <p:nvSpPr>
            <p:cNvPr id="13" name="직사각형 12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b1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b2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b3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b4</a:t>
              </a:r>
              <a:endParaRPr lang="ko-KR" altLang="en-US" sz="1000" dirty="0"/>
            </a:p>
          </p:txBody>
        </p:sp>
        <p:sp>
          <p:nvSpPr>
            <p:cNvPr id="17" name="왼쪽 대괄호 16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오른쪽 대괄호 17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88024" y="3429000"/>
            <a:ext cx="3738334" cy="1512168"/>
            <a:chOff x="4788024" y="3517096"/>
            <a:chExt cx="3738334" cy="1512168"/>
          </a:xfrm>
        </p:grpSpPr>
        <p:grpSp>
          <p:nvGrpSpPr>
            <p:cNvPr id="26" name="그룹 2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a1*b1+a1*b3</a:t>
                </a:r>
                <a:endParaRPr lang="ko-KR" altLang="en-US" sz="10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r>
                  <a:rPr lang="en-US" altLang="ko-KR" sz="1000" dirty="0" smtClean="0"/>
                  <a:t>2*b2+a2*b4</a:t>
                </a:r>
                <a:endParaRPr lang="ko-KR" altLang="en-US" sz="10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a3*b1+a3*b3</a:t>
                </a:r>
                <a:endParaRPr lang="ko-KR" altLang="en-US" sz="10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a4*b2+a4*b4</a:t>
                </a:r>
                <a:endParaRPr lang="ko-KR" altLang="en-US" sz="1000" dirty="0"/>
              </a:p>
            </p:txBody>
          </p:sp>
        </p:grpSp>
        <p:sp>
          <p:nvSpPr>
            <p:cNvPr id="24" name="왼쪽 대괄호 23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" name="오른쪽 대괄호 24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44877" y="42287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51721" y="40736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3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dot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dot </a:t>
            </a:r>
            <a:r>
              <a:rPr lang="ko-KR" altLang="en-US" dirty="0" smtClean="0"/>
              <a:t>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4], [5, 6],[7,7]])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1], [2, 2]])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print(a)</a:t>
            </a:r>
          </a:p>
          <a:p>
            <a:r>
              <a:rPr lang="en-US" altLang="ko-KR" sz="1200" dirty="0"/>
              <a:t>print(b)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4437112"/>
            <a:ext cx="2808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[[1 4]</a:t>
            </a:r>
          </a:p>
          <a:p>
            <a:r>
              <a:rPr lang="en-US" altLang="ko-KR" sz="1000" dirty="0" smtClean="0"/>
              <a:t> [5 6]</a:t>
            </a:r>
          </a:p>
          <a:p>
            <a:r>
              <a:rPr lang="en-US" altLang="ko-KR" sz="1000" dirty="0" smtClean="0"/>
              <a:t> [7 7]]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[[4 1]</a:t>
            </a:r>
          </a:p>
          <a:p>
            <a:r>
              <a:rPr lang="en-US" altLang="ko-KR" sz="1000" dirty="0" smtClean="0"/>
              <a:t> [2 2]]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[[12  9]</a:t>
            </a:r>
          </a:p>
          <a:p>
            <a:r>
              <a:rPr lang="en-US" altLang="ko-KR" sz="1000" dirty="0" smtClean="0"/>
              <a:t> [32 17]</a:t>
            </a:r>
          </a:p>
          <a:p>
            <a:r>
              <a:rPr lang="en-US" altLang="ko-KR" sz="1000" dirty="0" smtClean="0"/>
              <a:t> [42 21]]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078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</a:t>
            </a:r>
            <a:r>
              <a:rPr lang="ko-KR" altLang="en-US" dirty="0" smtClean="0"/>
              <a:t>외적</a:t>
            </a:r>
            <a:r>
              <a:rPr lang="en-US" altLang="ko-KR" dirty="0" smtClean="0"/>
              <a:t>cross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cross</a:t>
            </a:r>
            <a:r>
              <a:rPr lang="ko-KR" altLang="en-US" dirty="0" smtClean="0"/>
              <a:t>는 동등한 행렬일 경우 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([4,5,4])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([3,8,2])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m1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d,e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print(m1)</a:t>
            </a:r>
          </a:p>
          <a:p>
            <a:r>
              <a:rPr lang="en-US" altLang="ko-KR" sz="1200" dirty="0"/>
              <a:t>f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([2,9,4])</a:t>
            </a:r>
          </a:p>
          <a:p>
            <a:r>
              <a:rPr lang="en-US" altLang="ko-KR" sz="1200" dirty="0"/>
              <a:t>g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([7,8,3])</a:t>
            </a:r>
          </a:p>
          <a:p>
            <a:r>
              <a:rPr lang="en-US" altLang="ko-KR" sz="1200" dirty="0"/>
              <a:t>m2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f,g</a:t>
            </a:r>
            <a:r>
              <a:rPr lang="en-US" altLang="ko-KR" sz="1200" dirty="0"/>
              <a:t>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np.cross</a:t>
            </a:r>
            <a:r>
              <a:rPr lang="en-US" altLang="ko-KR" sz="1200" dirty="0"/>
              <a:t>(m1,m2))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5013176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 5 4]</a:t>
            </a:r>
          </a:p>
          <a:p>
            <a:r>
              <a:rPr lang="en-US" altLang="ko-KR" sz="1000" dirty="0"/>
              <a:t> [3 8 2]]</a:t>
            </a:r>
          </a:p>
          <a:p>
            <a:r>
              <a:rPr lang="en-US" altLang="ko-KR" sz="1000" dirty="0" smtClean="0"/>
              <a:t>[[</a:t>
            </a:r>
            <a:r>
              <a:rPr lang="en-US" altLang="ko-KR" sz="1000" dirty="0"/>
              <a:t>2 9 4]</a:t>
            </a:r>
          </a:p>
          <a:p>
            <a:r>
              <a:rPr lang="en-US" altLang="ko-KR" sz="1000" dirty="0"/>
              <a:t> [7 8 3]]</a:t>
            </a:r>
          </a:p>
          <a:p>
            <a:r>
              <a:rPr lang="en-US" altLang="ko-KR" sz="1000" dirty="0"/>
              <a:t>[[-16  -8  26]</a:t>
            </a:r>
          </a:p>
          <a:p>
            <a:r>
              <a:rPr lang="en-US" altLang="ko-KR" sz="1000" dirty="0"/>
              <a:t> [  8   5 -32]]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650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+/-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 N*M</a:t>
            </a:r>
            <a:r>
              <a:rPr lang="ko-KR" altLang="en-US" dirty="0" smtClean="0"/>
              <a:t>인 행렬에 대한 </a:t>
            </a:r>
            <a:r>
              <a:rPr lang="en-US" altLang="ko-KR" dirty="0" smtClean="0"/>
              <a:t>+/- </a:t>
            </a:r>
            <a:r>
              <a:rPr lang="ko-KR" altLang="en-US" dirty="0" smtClean="0"/>
              <a:t>연산 처리 결과는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N*M</a:t>
            </a:r>
            <a:r>
              <a:rPr lang="ko-KR" altLang="en-US" dirty="0" smtClean="0"/>
              <a:t>으로 나옴 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67544" y="3429000"/>
            <a:ext cx="1512169" cy="1512168"/>
            <a:chOff x="1187624" y="3501008"/>
            <a:chExt cx="3187013" cy="1656184"/>
          </a:xfrm>
        </p:grpSpPr>
        <p:sp>
          <p:nvSpPr>
            <p:cNvPr id="32" name="직사각형 31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오른쪽 대괄호 36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391927" y="3429000"/>
            <a:ext cx="1512169" cy="1512168"/>
            <a:chOff x="1187624" y="3501008"/>
            <a:chExt cx="3187013" cy="1656184"/>
          </a:xfrm>
        </p:grpSpPr>
        <p:sp>
          <p:nvSpPr>
            <p:cNvPr id="39" name="직사각형 38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b1</a:t>
              </a:r>
              <a:endParaRPr lang="ko-KR" altLang="en-US" sz="10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b2</a:t>
              </a:r>
              <a:endParaRPr lang="ko-KR" altLang="en-US" sz="10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b3</a:t>
              </a:r>
              <a:endParaRPr lang="ko-KR" altLang="en-US" sz="10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b4</a:t>
              </a:r>
              <a:endParaRPr lang="ko-KR" altLang="en-US" sz="1000" dirty="0"/>
            </a:p>
          </p:txBody>
        </p:sp>
        <p:sp>
          <p:nvSpPr>
            <p:cNvPr id="43" name="왼쪽 대괄호 42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4" name="오른쪽 대괄호 43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788024" y="3429000"/>
            <a:ext cx="3738334" cy="1512168"/>
            <a:chOff x="4788024" y="3517096"/>
            <a:chExt cx="3738334" cy="1512168"/>
          </a:xfrm>
        </p:grpSpPr>
        <p:grpSp>
          <p:nvGrpSpPr>
            <p:cNvPr id="46" name="그룹 4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r>
                  <a:rPr lang="en-US" altLang="ko-KR" sz="1000" dirty="0" smtClean="0"/>
                  <a:t>1 +/- b1</a:t>
                </a:r>
                <a:endParaRPr lang="ko-KR" altLang="en-US" sz="10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r>
                  <a:rPr lang="en-US" altLang="ko-KR" sz="1000" dirty="0" smtClean="0"/>
                  <a:t>2 +/- b2</a:t>
                </a:r>
                <a:endParaRPr lang="ko-KR" altLang="en-US" sz="10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a3+/- b3</a:t>
                </a:r>
                <a:endParaRPr lang="ko-KR" altLang="en-US" sz="10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a4 </a:t>
                </a:r>
                <a:r>
                  <a:rPr lang="en-US" altLang="ko-KR" sz="1000" dirty="0"/>
                  <a:t>+/- </a:t>
                </a:r>
                <a:r>
                  <a:rPr lang="en-US" altLang="ko-KR" sz="1000" dirty="0" smtClean="0"/>
                  <a:t>b4</a:t>
                </a:r>
                <a:endParaRPr lang="ko-KR" altLang="en-US" sz="1000" dirty="0"/>
              </a:p>
            </p:txBody>
          </p:sp>
        </p:grpSp>
        <p:sp>
          <p:nvSpPr>
            <p:cNvPr id="47" name="왼쪽 대괄호 46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대괄호 47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344877" y="42287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10747" y="3832966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+/-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6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+/-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+/- </a:t>
            </a:r>
            <a:r>
              <a:rPr lang="ko-KR" altLang="en-US" dirty="0" smtClean="0"/>
              <a:t>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4], [5, 6]])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1], [2, 2]])</a:t>
            </a:r>
          </a:p>
          <a:p>
            <a:r>
              <a:rPr lang="en-US" altLang="ko-KR" sz="1200" dirty="0" smtClean="0"/>
              <a:t>print(a </a:t>
            </a:r>
            <a:r>
              <a:rPr lang="en-US" altLang="ko-KR" sz="1200" dirty="0"/>
              <a:t>+ b)</a:t>
            </a:r>
          </a:p>
          <a:p>
            <a:r>
              <a:rPr lang="en-US" altLang="ko-KR" sz="1200" dirty="0"/>
              <a:t>print(a - 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4581128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[[5 5]</a:t>
            </a:r>
          </a:p>
          <a:p>
            <a:r>
              <a:rPr lang="en-US" altLang="ko-KR" sz="1000" dirty="0"/>
              <a:t> [7 8]]</a:t>
            </a:r>
          </a:p>
          <a:p>
            <a:r>
              <a:rPr lang="en-US" altLang="ko-KR" sz="1000" dirty="0"/>
              <a:t>[[-3  3]</a:t>
            </a:r>
          </a:p>
          <a:p>
            <a:r>
              <a:rPr lang="en-US" altLang="ko-KR" sz="1000" dirty="0"/>
              <a:t> [ 3  4]]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746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상수 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상수</a:t>
            </a:r>
            <a:r>
              <a:rPr lang="en-US" altLang="ko-KR" dirty="0" smtClean="0"/>
              <a:t>(k)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N*M </a:t>
            </a:r>
            <a:r>
              <a:rPr lang="ko-KR" altLang="en-US" dirty="0" smtClean="0"/>
              <a:t>행렬에 대한 곱은 </a:t>
            </a:r>
            <a:r>
              <a:rPr lang="ko-KR" altLang="en-US" dirty="0" err="1" smtClean="0"/>
              <a:t>상수배만큼</a:t>
            </a:r>
            <a:r>
              <a:rPr lang="ko-KR" altLang="en-US" dirty="0" smtClean="0"/>
              <a:t> 증가함 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051720" y="3429000"/>
            <a:ext cx="1512169" cy="1512168"/>
            <a:chOff x="1187624" y="3501008"/>
            <a:chExt cx="3187013" cy="1656184"/>
          </a:xfrm>
        </p:grpSpPr>
        <p:sp>
          <p:nvSpPr>
            <p:cNvPr id="32" name="직사각형 31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오른쪽 대괄호 36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211960" y="3429000"/>
            <a:ext cx="3738334" cy="1512168"/>
            <a:chOff x="4788024" y="3517096"/>
            <a:chExt cx="3738334" cy="1512168"/>
          </a:xfrm>
        </p:grpSpPr>
        <p:grpSp>
          <p:nvGrpSpPr>
            <p:cNvPr id="46" name="그룹 4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k* a1</a:t>
                </a:r>
                <a:endParaRPr lang="ko-KR" altLang="en-US" sz="10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k</a:t>
                </a:r>
                <a:r>
                  <a:rPr lang="en-US" altLang="ko-KR" sz="1000" dirty="0" smtClean="0"/>
                  <a:t> * a2</a:t>
                </a:r>
                <a:endParaRPr lang="ko-KR" altLang="en-US" sz="10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k* </a:t>
                </a:r>
                <a:r>
                  <a:rPr lang="en-US" altLang="ko-KR" sz="1000" dirty="0" smtClean="0"/>
                  <a:t>a3</a:t>
                </a:r>
                <a:endParaRPr lang="ko-KR" altLang="en-US" sz="10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k* </a:t>
                </a:r>
                <a:r>
                  <a:rPr lang="en-US" altLang="ko-KR" sz="1000" dirty="0" smtClean="0"/>
                  <a:t>a4</a:t>
                </a:r>
                <a:endParaRPr lang="ko-KR" altLang="en-US" sz="1000" dirty="0"/>
              </a:p>
            </p:txBody>
          </p:sp>
        </p:grpSp>
        <p:sp>
          <p:nvSpPr>
            <p:cNvPr id="47" name="왼쪽 대괄호 46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대괄호 47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768813" y="42287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407663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</a:t>
            </a:r>
            <a:r>
              <a:rPr lang="ko-KR" altLang="en-US" dirty="0"/>
              <a:t>상수 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k </a:t>
            </a:r>
            <a:r>
              <a:rPr lang="ko-KR" altLang="en-US" dirty="0" smtClean="0"/>
              <a:t>상수만큼 </a:t>
            </a:r>
            <a:r>
              <a:rPr lang="ko-KR" altLang="en-US" dirty="0" err="1" smtClean="0"/>
              <a:t>원소별로</a:t>
            </a:r>
            <a:r>
              <a:rPr lang="ko-KR" altLang="en-US" dirty="0" smtClean="0"/>
              <a:t> 곱하는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4], [5, 6]])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1], [2, 2</a:t>
            </a:r>
            <a:r>
              <a:rPr lang="en-US" altLang="ko-KR" sz="1200" dirty="0" smtClean="0"/>
              <a:t>]])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print(5*a)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096" y="499036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[[ 5 20]</a:t>
            </a:r>
          </a:p>
          <a:p>
            <a:r>
              <a:rPr lang="en-US" altLang="ko-KR" sz="1000" dirty="0"/>
              <a:t> [25 30]]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18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</a:t>
            </a:r>
            <a:r>
              <a:rPr lang="ko-KR" altLang="en-US" dirty="0"/>
              <a:t>전치</a:t>
            </a:r>
            <a:r>
              <a:rPr lang="en-US" altLang="ko-KR" dirty="0"/>
              <a:t>(transpose)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smtClean="0"/>
              <a:t>행렬을</a:t>
            </a:r>
            <a:r>
              <a:rPr lang="en-US" altLang="ko-KR" dirty="0" smtClean="0"/>
              <a:t> M*N</a:t>
            </a:r>
            <a:r>
              <a:rPr lang="ko-KR" altLang="en-US" dirty="0" smtClean="0"/>
              <a:t>을 변환하는 처리 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331640" y="3429000"/>
            <a:ext cx="1512169" cy="1512168"/>
            <a:chOff x="1187624" y="3501008"/>
            <a:chExt cx="3187013" cy="1656184"/>
          </a:xfrm>
        </p:grpSpPr>
        <p:sp>
          <p:nvSpPr>
            <p:cNvPr id="32" name="직사각형 31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오른쪽 대괄호 36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211960" y="3429000"/>
            <a:ext cx="3738334" cy="1512168"/>
            <a:chOff x="4788024" y="3517096"/>
            <a:chExt cx="3738334" cy="1512168"/>
          </a:xfrm>
        </p:grpSpPr>
        <p:grpSp>
          <p:nvGrpSpPr>
            <p:cNvPr id="46" name="그룹 4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a1</a:t>
                </a:r>
                <a:endParaRPr lang="ko-KR" altLang="en-US" sz="10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 a3</a:t>
                </a:r>
                <a:endParaRPr lang="ko-KR" altLang="en-US" sz="10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a2</a:t>
                </a:r>
                <a:endParaRPr lang="ko-KR" altLang="en-US" sz="10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 a4</a:t>
                </a:r>
                <a:endParaRPr lang="ko-KR" altLang="en-US" sz="1000" dirty="0"/>
              </a:p>
            </p:txBody>
          </p:sp>
        </p:grpSp>
        <p:sp>
          <p:nvSpPr>
            <p:cNvPr id="47" name="왼쪽 대괄호 46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대괄호 47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419872" y="40440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32849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벡터 크기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45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/>
              <a:t>: </a:t>
            </a:r>
            <a:r>
              <a:rPr lang="ko-KR" altLang="en-US" dirty="0"/>
              <a:t>전치</a:t>
            </a:r>
            <a:r>
              <a:rPr lang="en-US" altLang="ko-KR" dirty="0"/>
              <a:t>(transpose)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N*M </a:t>
            </a:r>
            <a:r>
              <a:rPr lang="ko-KR" altLang="en-US" dirty="0" smtClean="0"/>
              <a:t>행렬을</a:t>
            </a:r>
            <a:r>
              <a:rPr lang="en-US" altLang="ko-KR" dirty="0" smtClean="0"/>
              <a:t> </a:t>
            </a:r>
            <a:r>
              <a:rPr lang="en-US" altLang="ko-KR" dirty="0"/>
              <a:t>M*N</a:t>
            </a:r>
            <a:r>
              <a:rPr lang="ko-KR" altLang="en-US" dirty="0"/>
              <a:t>을 변환하는 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T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transpose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있음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4], [5, 6]])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1], [2, 2</a:t>
            </a:r>
            <a:r>
              <a:rPr lang="en-US" altLang="ko-KR" sz="1200" dirty="0" smtClean="0"/>
              <a:t>]])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print(a)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a.transpose</a:t>
            </a:r>
            <a:r>
              <a:rPr lang="en-US" altLang="ko-KR" sz="1200" dirty="0"/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096" y="4990366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[[</a:t>
            </a:r>
            <a:r>
              <a:rPr lang="en-US" altLang="ko-KR" sz="1000" dirty="0"/>
              <a:t>1 4]</a:t>
            </a:r>
          </a:p>
          <a:p>
            <a:r>
              <a:rPr lang="en-US" altLang="ko-KR" sz="1000" dirty="0"/>
              <a:t> [5 6]]</a:t>
            </a:r>
          </a:p>
          <a:p>
            <a:r>
              <a:rPr lang="en-US" altLang="ko-KR" sz="1000" dirty="0"/>
              <a:t>[[1 5]</a:t>
            </a:r>
          </a:p>
          <a:p>
            <a:r>
              <a:rPr lang="en-US" altLang="ko-KR" sz="1000" dirty="0"/>
              <a:t> [4 6]]</a:t>
            </a:r>
          </a:p>
          <a:p>
            <a:r>
              <a:rPr lang="en-US" altLang="ko-KR" sz="1000" dirty="0"/>
              <a:t>[[1 5]</a:t>
            </a:r>
          </a:p>
          <a:p>
            <a:r>
              <a:rPr lang="en-US" altLang="ko-KR" sz="1000" dirty="0"/>
              <a:t> [4 6]]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628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matmul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Matrix </a:t>
            </a:r>
            <a:r>
              <a:rPr lang="ko-KR" altLang="en-US" sz="2800" dirty="0" smtClean="0"/>
              <a:t>타입일 경우 곱셈은 </a:t>
            </a:r>
            <a:r>
              <a:rPr lang="en-US" altLang="ko-KR" sz="2800" dirty="0" smtClean="0"/>
              <a:t>dot </a:t>
            </a:r>
            <a:r>
              <a:rPr lang="ko-KR" altLang="en-US" sz="2800" dirty="0" smtClean="0"/>
              <a:t>연산과 동일한 결과를 생성함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[[1, 0], [0, 1]]</a:t>
            </a:r>
          </a:p>
          <a:p>
            <a:r>
              <a:rPr lang="en-US" altLang="ko-KR" sz="1200" dirty="0"/>
              <a:t>b = [[4, 1], [2, 2]]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np.matmul</a:t>
            </a:r>
            <a:r>
              <a:rPr lang="en-US" altLang="ko-KR" sz="1200" dirty="0"/>
              <a:t>(a, b))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a = [[1, 0,3], [0, 1,3]]</a:t>
            </a:r>
          </a:p>
          <a:p>
            <a:r>
              <a:rPr lang="en-US" altLang="ko-KR" sz="1200" dirty="0"/>
              <a:t>b = [[4, 1], [2, 2],[3,3]]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np.matmul</a:t>
            </a:r>
            <a:r>
              <a:rPr lang="en-US" altLang="ko-KR" sz="1200" dirty="0"/>
              <a:t>(a, b))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# print(</a:t>
            </a:r>
            <a:r>
              <a:rPr lang="en-US" altLang="ko-KR" sz="1200" dirty="0" err="1"/>
              <a:t>np.inner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 </a:t>
            </a:r>
            <a:r>
              <a:rPr lang="ko-KR" altLang="en-US" sz="1200" dirty="0"/>
              <a:t>동일하지 않아서 오류처리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95528" y="4653136"/>
            <a:ext cx="2808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[2 2]]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[2 2]]</a:t>
            </a:r>
          </a:p>
          <a:p>
            <a:r>
              <a:rPr lang="en-US" altLang="ko-KR" sz="1000" dirty="0"/>
              <a:t>[[4 2]</a:t>
            </a:r>
          </a:p>
          <a:p>
            <a:r>
              <a:rPr lang="en-US" altLang="ko-KR" sz="1000" dirty="0"/>
              <a:t> [1 2]]</a:t>
            </a:r>
          </a:p>
          <a:p>
            <a:r>
              <a:rPr lang="en-US" altLang="ko-KR" sz="1000" dirty="0"/>
              <a:t>[[13 10]</a:t>
            </a:r>
          </a:p>
          <a:p>
            <a:r>
              <a:rPr lang="en-US" altLang="ko-KR" sz="1000" dirty="0"/>
              <a:t> [11 11]]</a:t>
            </a:r>
          </a:p>
          <a:p>
            <a:r>
              <a:rPr lang="en-US" altLang="ko-KR" sz="1000" dirty="0"/>
              <a:t>[[13 10]</a:t>
            </a:r>
          </a:p>
          <a:p>
            <a:r>
              <a:rPr lang="en-US" altLang="ko-KR" sz="1000" dirty="0"/>
              <a:t> [11 11]]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35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Matmul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차원계산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N*m, M*n </a:t>
            </a:r>
            <a:r>
              <a:rPr lang="ko-KR" altLang="en-US" sz="2800" dirty="0" smtClean="0"/>
              <a:t>행렬에 따라 계산이 되지만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차원인 경우는 행렬 계산을 처리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 = [[1, 0], [0, 1]]</a:t>
            </a:r>
          </a:p>
          <a:p>
            <a:r>
              <a:rPr lang="en-US" altLang="ko-KR" sz="1200" dirty="0"/>
              <a:t>b = [1, 2]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np.matmul</a:t>
            </a:r>
            <a:r>
              <a:rPr lang="en-US" altLang="ko-KR" sz="1200" dirty="0"/>
              <a:t>(a, b))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np.matmul</a:t>
            </a:r>
            <a:r>
              <a:rPr lang="en-US" altLang="ko-KR" sz="1200" dirty="0"/>
              <a:t>(b, a))</a:t>
            </a:r>
          </a:p>
          <a:p>
            <a:r>
              <a:rPr lang="en-US" altLang="ko-KR" sz="1200" dirty="0"/>
              <a:t>a = [[1, 0], [0, 1]]</a:t>
            </a:r>
          </a:p>
          <a:p>
            <a:r>
              <a:rPr lang="en-US" altLang="ko-KR" sz="1200" dirty="0"/>
              <a:t>b = [[4, 1,1], [2, 2,3]]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np.matmul</a:t>
            </a:r>
            <a:r>
              <a:rPr lang="en-US" altLang="ko-KR" sz="1200" dirty="0"/>
              <a:t>(a, b))</a:t>
            </a:r>
          </a:p>
          <a:p>
            <a:r>
              <a:rPr lang="en-US" altLang="ko-KR" sz="1200" dirty="0"/>
              <a:t>#print(</a:t>
            </a:r>
            <a:r>
              <a:rPr lang="en-US" altLang="ko-KR" sz="1200" dirty="0" err="1"/>
              <a:t>np.matmul</a:t>
            </a:r>
            <a:r>
              <a:rPr lang="en-US" altLang="ko-KR" sz="1200" dirty="0"/>
              <a:t>(b, a</a:t>
            </a:r>
            <a:r>
              <a:rPr lang="en-US" altLang="ko-KR" sz="1200" dirty="0" smtClean="0"/>
              <a:t>))  </a:t>
            </a:r>
            <a:r>
              <a:rPr lang="ko-KR" altLang="en-US" sz="1200" dirty="0" smtClean="0"/>
              <a:t>행렬에 대한 오류 발생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95528" y="4653136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 2]</a:t>
            </a:r>
          </a:p>
          <a:p>
            <a:r>
              <a:rPr lang="en-US" altLang="ko-KR" sz="1000" dirty="0"/>
              <a:t>[1 2]</a:t>
            </a:r>
          </a:p>
          <a:p>
            <a:r>
              <a:rPr lang="en-US" altLang="ko-KR" sz="1000" dirty="0"/>
              <a:t>[[4 1 1]</a:t>
            </a:r>
          </a:p>
          <a:p>
            <a:r>
              <a:rPr lang="en-US" altLang="ko-KR" sz="1000" dirty="0"/>
              <a:t> [2 2 3]]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80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</a:t>
            </a:r>
            <a:r>
              <a:rPr lang="en-US" altLang="ko-KR" dirty="0" err="1" smtClean="0"/>
              <a:t>atrix_power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/>
              <a:t> </a:t>
            </a:r>
            <a:r>
              <a:rPr lang="en-US" altLang="ko-KR" sz="2800" dirty="0" err="1" smtClean="0"/>
              <a:t>matrix_power</a:t>
            </a:r>
            <a:r>
              <a:rPr lang="ko-KR" altLang="en-US" sz="2800" dirty="0" smtClean="0"/>
              <a:t>는 정방행렬에 대해 </a:t>
            </a:r>
            <a:r>
              <a:rPr lang="en-US" altLang="ko-KR" sz="2800" dirty="0" smtClean="0"/>
              <a:t>dot </a:t>
            </a:r>
            <a:r>
              <a:rPr lang="ko-KR" altLang="en-US" sz="2800" dirty="0" smtClean="0"/>
              <a:t>연산을 </a:t>
            </a:r>
            <a:r>
              <a:rPr lang="ko-KR" altLang="en-US" sz="2800" dirty="0" err="1" smtClean="0"/>
              <a:t>제곱승만큼</a:t>
            </a:r>
            <a:r>
              <a:rPr lang="ko-KR" altLang="en-US" sz="2800" dirty="0" smtClean="0"/>
              <a:t> 계산하는 것</a:t>
            </a:r>
            <a:endParaRPr lang="en-US" altLang="ko-KR" sz="2800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996952"/>
            <a:ext cx="74168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 descr="Matrix P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649" y="3284984"/>
            <a:ext cx="427672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0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matrix_power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/>
              <a:t> </a:t>
            </a:r>
            <a:r>
              <a:rPr lang="ko-KR" altLang="en-US" sz="2800" dirty="0" smtClean="0"/>
              <a:t>반복적인 </a:t>
            </a:r>
            <a:r>
              <a:rPr lang="en-US" altLang="ko-KR" sz="2800" dirty="0" smtClean="0"/>
              <a:t>dot </a:t>
            </a:r>
            <a:r>
              <a:rPr lang="ko-KR" altLang="en-US" sz="2800" dirty="0" smtClean="0"/>
              <a:t>연산을 처리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linalg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LA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([[0, 1], [-1, 0]]) </a:t>
            </a:r>
            <a:endParaRPr lang="en-US" altLang="ko-KR" sz="1200" dirty="0" smtClean="0"/>
          </a:p>
          <a:p>
            <a:r>
              <a:rPr lang="en-US" altLang="ko-KR" sz="1200" dirty="0" smtClean="0"/>
              <a:t># </a:t>
            </a:r>
            <a:r>
              <a:rPr lang="en-US" altLang="ko-KR" sz="1200" dirty="0"/>
              <a:t>matrix equiv. of the imaginary unit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LA.matrix_power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3)) 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# should = -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([[2, 3], [4, 5]])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LA.matrix_power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3))</a:t>
            </a:r>
          </a:p>
          <a:p>
            <a:r>
              <a:rPr lang="en-US" altLang="ko-KR" sz="1200" dirty="0"/>
              <a:t>s = np.dot(</a:t>
            </a:r>
            <a:r>
              <a:rPr lang="en-US" altLang="ko-KR" sz="1200" dirty="0" err="1"/>
              <a:t>i,i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s,i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096" y="5085184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[[ 0 -1]</a:t>
            </a:r>
          </a:p>
          <a:p>
            <a:r>
              <a:rPr lang="en-US" altLang="ko-KR" sz="1000" dirty="0"/>
              <a:t> [ 1  0]]</a:t>
            </a:r>
          </a:p>
          <a:p>
            <a:r>
              <a:rPr lang="en-US" altLang="ko-KR" sz="1000" dirty="0"/>
              <a:t>[[116 153]</a:t>
            </a:r>
          </a:p>
          <a:p>
            <a:r>
              <a:rPr lang="en-US" altLang="ko-KR" sz="1000" dirty="0"/>
              <a:t> [204 269]]</a:t>
            </a:r>
          </a:p>
          <a:p>
            <a:r>
              <a:rPr lang="en-US" altLang="ko-KR" sz="1000" dirty="0"/>
              <a:t>[[116 153]</a:t>
            </a:r>
          </a:p>
          <a:p>
            <a:r>
              <a:rPr lang="en-US" altLang="ko-KR" sz="1000" dirty="0"/>
              <a:t> [204 269]]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523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Numpy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linalg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함</a:t>
            </a:r>
            <a:r>
              <a:rPr lang="ko-KR" altLang="en-US" sz="9600" dirty="0"/>
              <a:t>수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 and vector products</a:t>
            </a:r>
          </a:p>
        </p:txBody>
      </p:sp>
    </p:spTree>
    <p:extLst>
      <p:ext uri="{BB962C8B-B14F-4D97-AF65-F5344CB8AC3E}">
        <p14:creationId xmlns:p14="http://schemas.microsoft.com/office/powerpoint/2010/main" val="42466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12354"/>
              </p:ext>
            </p:extLst>
          </p:nvPr>
        </p:nvGraphicFramePr>
        <p:xfrm>
          <a:off x="899592" y="2420889"/>
          <a:ext cx="7920880" cy="3729013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826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out])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차원 행렬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m*l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대한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production(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n*l)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vdot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Vector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대한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prodution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inner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차원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행렬에 대한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Inner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행렬이 동일해야 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outer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out])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 벡터에 대해 계산 후 행렬로 표시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matmul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out])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 행렬에 대한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Matrix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(dot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동일한 결과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tensordot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axes])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Compute tensor dot product along specified axes for arrays &gt;= 1-D.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linalg.matrix_power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(M, n)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Raise a square matrix to the (integer) power </a:t>
                      </a:r>
                      <a:r>
                        <a:rPr lang="en-US" sz="1000" i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cross(a, b,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axisa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=-1,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axisb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=-1,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axisc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=-1, axis=None)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행렬에 대한 외적을 구함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einsum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(subscripts, *operands[, out, 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...])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Evaluates the Einstein summation convention on the operands.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636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kron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b)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Kronecker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product of two arrays.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8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Decompositions</a:t>
            </a:r>
          </a:p>
        </p:txBody>
      </p:sp>
    </p:spTree>
    <p:extLst>
      <p:ext uri="{BB962C8B-B14F-4D97-AF65-F5344CB8AC3E}">
        <p14:creationId xmlns:p14="http://schemas.microsoft.com/office/powerpoint/2010/main" val="8972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82315"/>
              </p:ext>
            </p:extLst>
          </p:nvPr>
        </p:nvGraphicFramePr>
        <p:xfrm>
          <a:off x="899592" y="2852935"/>
          <a:ext cx="7920880" cy="1376698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linalg.cholesky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effectLst/>
                          <a:latin typeface="+mn-ea"/>
                          <a:ea typeface="+mn-ea"/>
                        </a:rPr>
                        <a:t>Cholesky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 decomposition.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linalg.qr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mode])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Compute the </a:t>
                      </a:r>
                      <a:r>
                        <a:rPr lang="en-US" sz="900" dirty="0" err="1">
                          <a:effectLst/>
                          <a:latin typeface="+mn-ea"/>
                          <a:ea typeface="+mn-ea"/>
                        </a:rPr>
                        <a:t>qr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 factorization of a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linalg.svd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full_matrices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compute_uv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Singular Value Decomposition.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3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크기는 </a:t>
            </a:r>
            <a:r>
              <a:rPr lang="en-US" altLang="ko-KR" dirty="0"/>
              <a:t>||v|| =  </a:t>
            </a:r>
            <a:r>
              <a:rPr lang="en-US" altLang="ko-KR" dirty="0" err="1"/>
              <a:t>sqrt</a:t>
            </a:r>
            <a:r>
              <a:rPr lang="en-US" altLang="ko-KR" dirty="0"/>
              <a:t>(v0^2 + v1^2 + v2^2... + vn^2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표현</a:t>
            </a:r>
            <a:endParaRPr lang="ko-KR" altLang="en-US" dirty="0"/>
          </a:p>
        </p:txBody>
      </p:sp>
      <p:pic>
        <p:nvPicPr>
          <p:cNvPr id="19458" name="Picture 2" descr="https://www.mathsisfun.com/algebra/images/vector-mag-di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14768"/>
            <a:ext cx="25336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99992" y="5157192"/>
            <a:ext cx="4170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벡터 </a:t>
            </a:r>
            <a:r>
              <a:rPr lang="en-US" altLang="ko-KR" dirty="0"/>
              <a:t> </a:t>
            </a:r>
            <a:r>
              <a:rPr lang="en-US" altLang="ko-KR" b="1" dirty="0"/>
              <a:t>b</a:t>
            </a:r>
            <a:r>
              <a:rPr lang="en-US" altLang="ko-KR" dirty="0"/>
              <a:t> = (6,8) </a:t>
            </a:r>
            <a:r>
              <a:rPr lang="ko-KR" altLang="en-US" dirty="0" smtClean="0"/>
              <a:t>의 크기</a:t>
            </a:r>
            <a:endParaRPr lang="en-US" altLang="ko-KR" dirty="0"/>
          </a:p>
          <a:p>
            <a:r>
              <a:rPr lang="en-US" altLang="ko-KR" dirty="0"/>
              <a:t>|</a:t>
            </a:r>
            <a:r>
              <a:rPr lang="en-US" altLang="ko-KR" b="1" dirty="0"/>
              <a:t>b</a:t>
            </a:r>
            <a:r>
              <a:rPr lang="en-US" altLang="ko-KR" dirty="0"/>
              <a:t>| = √( 6</a:t>
            </a:r>
            <a:r>
              <a:rPr lang="en-US" altLang="ko-KR" baseline="30000" dirty="0"/>
              <a:t>2</a:t>
            </a:r>
            <a:r>
              <a:rPr lang="en-US" altLang="ko-KR" dirty="0"/>
              <a:t> + 8</a:t>
            </a:r>
            <a:r>
              <a:rPr lang="en-US" altLang="ko-KR" baseline="30000" dirty="0"/>
              <a:t>2 </a:t>
            </a:r>
            <a:r>
              <a:rPr lang="en-US" altLang="ko-KR" dirty="0"/>
              <a:t>) = √( 36+64</a:t>
            </a:r>
            <a:r>
              <a:rPr lang="en-US" altLang="ko-KR" baseline="30000" dirty="0"/>
              <a:t> </a:t>
            </a:r>
            <a:r>
              <a:rPr lang="en-US" altLang="ko-KR" dirty="0"/>
              <a:t>) = √100 = 10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18686"/>
            <a:ext cx="331236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Matrix eigenvalues</a:t>
            </a:r>
          </a:p>
        </p:txBody>
      </p:sp>
    </p:spTree>
    <p:extLst>
      <p:ext uri="{BB962C8B-B14F-4D97-AF65-F5344CB8AC3E}">
        <p14:creationId xmlns:p14="http://schemas.microsoft.com/office/powerpoint/2010/main" val="34070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096264"/>
              </p:ext>
            </p:extLst>
          </p:nvPr>
        </p:nvGraphicFramePr>
        <p:xfrm>
          <a:off x="899592" y="2852935"/>
          <a:ext cx="7920880" cy="2097454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eigenvalues and right eigenvectors of a square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linalg.eigh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UPLO])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Return the eigenvalues and eigenvectors of a Hermitian or symmetric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linalg.eigvals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eigenvalues of a general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linalg.eigvalsh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[, UPLO])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eigenvalues of a Hermitian or real symmetric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linalg.eig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Compute the eigenvalues and right eigenvectors of a square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0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Norms and other numbers</a:t>
            </a:r>
          </a:p>
        </p:txBody>
      </p:sp>
    </p:spTree>
    <p:extLst>
      <p:ext uri="{BB962C8B-B14F-4D97-AF65-F5344CB8AC3E}">
        <p14:creationId xmlns:p14="http://schemas.microsoft.com/office/powerpoint/2010/main" val="932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94836"/>
              </p:ext>
            </p:extLst>
          </p:nvPr>
        </p:nvGraphicFramePr>
        <p:xfrm>
          <a:off x="899592" y="2852935"/>
          <a:ext cx="7920880" cy="2457832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linalg.norm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(x[,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axis,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keepdims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Matrix or vector norm.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linalg.cond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(x[, p])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condition number of a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linalg.det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determinant of an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linalg.matrix_rank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tol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Return matrix rank of array using SVD method Rank of the array is the number of SVD singular values of the array that are greater than </a:t>
                      </a:r>
                      <a:r>
                        <a:rPr lang="en-US" sz="900" i="1">
                          <a:effectLst/>
                          <a:latin typeface="+mn-ea"/>
                          <a:ea typeface="+mn-ea"/>
                        </a:rPr>
                        <a:t>tol</a:t>
                      </a:r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linalg.slogdet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sign and (natural) logarithm of the determinant of an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trace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offset, axis1, axis2,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dtype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out])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Return the sum along diagonals of the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7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Solving equations and inverting matrices</a:t>
            </a:r>
          </a:p>
        </p:txBody>
      </p:sp>
    </p:spTree>
    <p:extLst>
      <p:ext uri="{BB962C8B-B14F-4D97-AF65-F5344CB8AC3E}">
        <p14:creationId xmlns:p14="http://schemas.microsoft.com/office/powerpoint/2010/main" val="38816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선형대수에 대한 함수들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119282"/>
              </p:ext>
            </p:extLst>
          </p:nvPr>
        </p:nvGraphicFramePr>
        <p:xfrm>
          <a:off x="899592" y="2852935"/>
          <a:ext cx="7920880" cy="2457832"/>
        </p:xfrm>
        <a:graphic>
          <a:graphicData uri="http://schemas.openxmlformats.org/drawingml/2006/table">
            <a:tbl>
              <a:tblPr/>
              <a:tblGrid>
                <a:gridCol w="3168352"/>
                <a:gridCol w="4752528"/>
              </a:tblGrid>
              <a:tr h="2955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함수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linalg.solve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Solve a linear matrix equation, or system of linear scalar equations.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linalg.tensorsolve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 b[, axes])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Solve the tensor equation a x = b for 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linalg.lstsq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(a, b[,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rcond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Return the least-squares solution to a linear matrix equation.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linalg.inv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(multiplicative) inverse of a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linalg.pinv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rcond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  <a:latin typeface="+mn-ea"/>
                          <a:ea typeface="+mn-ea"/>
                        </a:rPr>
                        <a:t>Compute the (Moore-Penrose) pseudo-inverse of a matrix.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78"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linalg.tensorinv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(a[, 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ind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])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Compute the ‘inverse’ of an N-dimensional array.</a:t>
                      </a:r>
                    </a:p>
                  </a:txBody>
                  <a:tcPr marL="38100" marR="60960" marT="7620" marB="76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3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크기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크기</a:t>
            </a:r>
            <a:r>
              <a:rPr lang="en-US" altLang="ko-KR" sz="2800" dirty="0" smtClean="0"/>
              <a:t>(Magnitude)</a:t>
            </a:r>
            <a:r>
              <a:rPr lang="ko-KR" altLang="en-US" sz="2800" dirty="0" smtClean="0"/>
              <a:t>는 원소들의 제곱을 더하고 이에 대한 제곱근의 값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smtClean="0"/>
              <a:t>벡터의 </a:t>
            </a:r>
            <a:r>
              <a:rPr lang="ko-KR" altLang="en-US" sz="2800" dirty="0"/>
              <a:t>크기는 </a:t>
            </a:r>
            <a:r>
              <a:rPr lang="en-US" altLang="ko-KR" sz="2800" dirty="0"/>
              <a:t>x</a:t>
            </a:r>
            <a:r>
              <a:rPr lang="ko-KR" altLang="en-US" sz="2800" dirty="0"/>
              <a:t>축의 변위와 </a:t>
            </a:r>
            <a:r>
              <a:rPr lang="en-US" altLang="ko-KR" sz="2800" dirty="0"/>
              <a:t>y</a:t>
            </a:r>
            <a:r>
              <a:rPr lang="ko-KR" altLang="en-US" sz="2800" dirty="0"/>
              <a:t>축의 변위를 이용하여 피타고라스 </a:t>
            </a:r>
            <a:r>
              <a:rPr lang="ko-KR" altLang="en-US" sz="2800" dirty="0" smtClean="0"/>
              <a:t>정리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 smtClean="0"/>
              <a:t>mag </a:t>
            </a:r>
            <a:r>
              <a:rPr lang="en-US" altLang="ko-KR" sz="1200" dirty="0"/>
              <a:t>= lambda x: </a:t>
            </a:r>
            <a:r>
              <a:rPr lang="en-US" altLang="ko-KR" sz="1200" dirty="0" err="1"/>
              <a:t>math.sqrt</a:t>
            </a:r>
            <a:r>
              <a:rPr lang="en-US" altLang="ko-KR" sz="1200" dirty="0"/>
              <a:t>(sum(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**2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x))</a:t>
            </a:r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rint(mag(x))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rint(</a:t>
            </a:r>
            <a:r>
              <a:rPr lang="en-US" altLang="ko-KR" sz="1200" dirty="0" err="1" smtClean="0"/>
              <a:t>np.linalg.norm</a:t>
            </a:r>
            <a:r>
              <a:rPr lang="en-US" altLang="ko-KR" sz="1200" dirty="0" smtClean="0"/>
              <a:t>(x))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2.23606797749979</a:t>
            </a:r>
          </a:p>
          <a:p>
            <a:r>
              <a:rPr lang="en-US" altLang="ko-KR" sz="1000" dirty="0"/>
              <a:t>2.2360679774997898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91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단위벡터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42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단위벡터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단위벡터</a:t>
            </a:r>
            <a:r>
              <a:rPr lang="en-US" altLang="ko-KR" dirty="0" smtClean="0"/>
              <a:t>(unit vector)</a:t>
            </a:r>
            <a:r>
              <a:rPr lang="ko-KR" altLang="en-US" dirty="0" smtClean="0"/>
              <a:t>는 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벡터</a:t>
            </a:r>
            <a:endParaRPr lang="ko-KR" altLang="en-US" dirty="0"/>
          </a:p>
        </p:txBody>
      </p:sp>
      <p:pic>
        <p:nvPicPr>
          <p:cNvPr id="31746" name="Picture 2" descr="https://www.mathsisfun.com/algebra/images/vector-uni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60366"/>
            <a:ext cx="19716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Picture 3" descr="https://www.mathsisfun.com/algebra/images/vector-unit-ha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00" y="3980751"/>
            <a:ext cx="904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7984" y="27089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벡터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407707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표기법은 문자에 모자</a:t>
            </a:r>
            <a:r>
              <a:rPr lang="en-US" altLang="ko-KR" dirty="0" smtClean="0"/>
              <a:t>(hat)</a:t>
            </a:r>
            <a:r>
              <a:rPr lang="ko-KR" altLang="en-US" dirty="0" smtClean="0"/>
              <a:t>을 사용해서 표시</a:t>
            </a:r>
            <a:endParaRPr lang="ko-KR" altLang="en-US" dirty="0"/>
          </a:p>
        </p:txBody>
      </p:sp>
      <p:pic>
        <p:nvPicPr>
          <p:cNvPr id="12" name="Picture 5" descr="https://www.mathsisfun.com/algebra/images/vector-unit-sca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85184"/>
            <a:ext cx="2098797" cy="131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417842" y="5517232"/>
            <a:ext cx="3754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/>
            <a:r>
              <a:rPr lang="ko-KR" altLang="en-US" dirty="0"/>
              <a:t>모든 벡터는 단위벡터에 대해 </a:t>
            </a:r>
            <a:r>
              <a:rPr lang="en-US" altLang="ko-KR" dirty="0" err="1"/>
              <a:t>sclae</a:t>
            </a:r>
            <a:r>
              <a:rPr lang="en-US" altLang="ko-KR" dirty="0"/>
              <a:t> </a:t>
            </a:r>
            <a:r>
              <a:rPr lang="ko-KR" altLang="en-US" dirty="0"/>
              <a:t>배수 만큼의 크기를 가진 벡터</a:t>
            </a:r>
          </a:p>
        </p:txBody>
      </p:sp>
    </p:spTree>
    <p:extLst>
      <p:ext uri="{BB962C8B-B14F-4D97-AF65-F5344CB8AC3E}">
        <p14:creationId xmlns:p14="http://schemas.microsoft.com/office/powerpoint/2010/main" val="40426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단위벡터  정규화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해당 벡터를 </a:t>
            </a:r>
            <a:r>
              <a:rPr lang="en-US" altLang="ko-KR" dirty="0" smtClean="0"/>
              <a:t>0 ~ 1</a:t>
            </a:r>
            <a:r>
              <a:rPr lang="ko-KR" altLang="en-US" dirty="0" smtClean="0"/>
              <a:t>의 값으로 정규화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34074" y="2924944"/>
            <a:ext cx="401399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add(u, v):</a:t>
            </a:r>
          </a:p>
          <a:p>
            <a:r>
              <a:rPr lang="en-US" altLang="ko-KR" sz="1200" dirty="0"/>
              <a:t>    return [ u[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]+v[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range(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(u)) 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magnitude(v):</a:t>
            </a:r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math.sqrt</a:t>
            </a:r>
            <a:r>
              <a:rPr lang="en-US" altLang="ko-KR" sz="1200" dirty="0"/>
              <a:t>(sum(v[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]*v[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range(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(v))))</a:t>
            </a:r>
          </a:p>
          <a:p>
            <a:r>
              <a:rPr lang="en-US" altLang="ko-KR" sz="1200" dirty="0"/>
              <a:t>    </a:t>
            </a:r>
          </a:p>
          <a:p>
            <a:r>
              <a:rPr lang="en-US" altLang="ko-KR" sz="1200" dirty="0" err="1"/>
              <a:t>def</a:t>
            </a:r>
            <a:r>
              <a:rPr lang="en-US" altLang="ko-KR" sz="1200" dirty="0"/>
              <a:t> normalize(v):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vmag</a:t>
            </a:r>
            <a:r>
              <a:rPr lang="en-US" altLang="ko-KR" sz="1200" dirty="0"/>
              <a:t> = magnitude(v)</a:t>
            </a:r>
          </a:p>
          <a:p>
            <a:r>
              <a:rPr lang="en-US" altLang="ko-KR" sz="1200" dirty="0"/>
              <a:t>    return [ 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]/</a:t>
            </a:r>
            <a:r>
              <a:rPr lang="en-US" altLang="ko-KR" sz="1200" dirty="0" err="1"/>
              <a:t>vmag</a:t>
            </a:r>
            <a:r>
              <a:rPr lang="en-US" altLang="ko-KR" sz="1200" dirty="0"/>
              <a:t> 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range(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(v)) ]</a:t>
            </a:r>
          </a:p>
          <a:p>
            <a:endParaRPr lang="en-US" altLang="ko-KR" sz="1200" dirty="0"/>
          </a:p>
          <a:p>
            <a:r>
              <a:rPr lang="en-US" altLang="ko-KR" sz="1200" dirty="0"/>
              <a:t>l = [1, 1, 1]</a:t>
            </a:r>
          </a:p>
          <a:p>
            <a:r>
              <a:rPr lang="en-US" altLang="ko-KR" sz="1200" dirty="0"/>
              <a:t>v = [0, 0, 0]</a:t>
            </a:r>
          </a:p>
          <a:p>
            <a:r>
              <a:rPr lang="en-US" altLang="ko-KR" sz="1200" dirty="0"/>
              <a:t>h = normalize(add(l, v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print(magnitude(add(</a:t>
            </a:r>
            <a:r>
              <a:rPr lang="en-US" altLang="ko-KR" sz="1200" dirty="0" err="1"/>
              <a:t>l,v</a:t>
            </a:r>
            <a:r>
              <a:rPr lang="en-US" altLang="ko-KR" sz="1200" dirty="0"/>
              <a:t>)))</a:t>
            </a:r>
          </a:p>
          <a:p>
            <a:r>
              <a:rPr lang="en-US" altLang="ko-KR" sz="1200" dirty="0"/>
              <a:t>print 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139" y="5745449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1.73205080757</a:t>
            </a:r>
          </a:p>
          <a:p>
            <a:r>
              <a:rPr lang="en-US" altLang="ko-KR" sz="1000" dirty="0"/>
              <a:t>[0.5773502691896258, 0.5773502691896258, 0.5773502691896258]</a:t>
            </a:r>
            <a:endParaRPr lang="ko-KR" altLang="en-US" sz="1000" dirty="0"/>
          </a:p>
        </p:txBody>
      </p:sp>
      <p:pic>
        <p:nvPicPr>
          <p:cNvPr id="31751" name="Picture 7" descr="http://snipd.net/wp-content/uploads/2011/05/Normalize_v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466" y="3212976"/>
            <a:ext cx="23336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산술연산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err="1" smtClean="0"/>
              <a:t>Numpy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class</a:t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7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r>
              <a:rPr lang="en-US" altLang="ko-KR" dirty="0" smtClean="0"/>
              <a:t>: 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353432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The vector (8,13) and the vector (26,7) add up to the vector (34,20)</a:t>
            </a:r>
          </a:p>
          <a:p>
            <a:pPr marL="457200" lvl="1" indent="0" fontAlgn="base">
              <a:buNone/>
            </a:pPr>
            <a:r>
              <a:rPr lang="en-US" altLang="ko-KR" dirty="0"/>
              <a:t>Example: add the vectors a = (8,13) and b = (26,7)</a:t>
            </a:r>
          </a:p>
          <a:p>
            <a:pPr marL="457200" lvl="1" indent="0" fontAlgn="base">
              <a:buNone/>
            </a:pPr>
            <a:r>
              <a:rPr lang="en-US" altLang="ko-KR" dirty="0"/>
              <a:t>c = a + b</a:t>
            </a:r>
          </a:p>
          <a:p>
            <a:pPr marL="457200" lvl="1" indent="0" fontAlgn="base">
              <a:buNone/>
            </a:pPr>
            <a:r>
              <a:rPr lang="en-US" altLang="ko-KR" dirty="0"/>
              <a:t>c = (8,13) + (26,7) = (8+26,13+7) = (34,20)</a:t>
            </a:r>
          </a:p>
        </p:txBody>
      </p:sp>
      <p:pic>
        <p:nvPicPr>
          <p:cNvPr id="19460" name="Picture 4" descr="https://www.mathsisfun.com/algebra/images/vector-add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6856"/>
            <a:ext cx="4610100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9712" y="5055981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15816" y="425219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0766" y="5208381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425936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01140" y="487131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98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두 벡터 평행 이동해 </a:t>
            </a:r>
            <a:r>
              <a:rPr lang="ko-KR" altLang="en-US" dirty="0" err="1" smtClean="0"/>
              <a:t>평행사변형을</a:t>
            </a:r>
            <a:r>
              <a:rPr lang="ko-KR" altLang="en-US" dirty="0" smtClean="0"/>
              <a:t> 만든 후 가운데 벡터가 실제 덧셈한 벡터를 표시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4"/>
            <a:ext cx="4013990" cy="294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([4,5])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([3,8])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f = d + e</a:t>
            </a:r>
          </a:p>
          <a:p>
            <a:r>
              <a:rPr lang="en-US" altLang="ko-KR" sz="1200" dirty="0"/>
              <a:t>print(f)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[ 7 13]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185874" y="5138142"/>
            <a:ext cx="920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6184565" y="4323152"/>
            <a:ext cx="375270" cy="8149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196304" y="4355552"/>
            <a:ext cx="1215422" cy="782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36142" y="4618439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02944" y="5301208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28665" y="4543449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f</a:t>
            </a:r>
            <a:endParaRPr lang="ko-KR" altLang="en-US" sz="12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106748" y="4355552"/>
            <a:ext cx="375270" cy="8149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73465" y="4730647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523831" y="4323152"/>
            <a:ext cx="920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51835" y="3933056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18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: 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방향성을 반대로 이동한  실제 벡터를 처리</a:t>
            </a:r>
            <a:endParaRPr lang="ko-KR" altLang="en-US" dirty="0"/>
          </a:p>
        </p:txBody>
      </p:sp>
      <p:pic>
        <p:nvPicPr>
          <p:cNvPr id="20482" name="Picture 2" descr="https://www.mathsisfun.com/algebra/images/vector-subtra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25146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23928" y="40770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Example: subtract </a:t>
            </a:r>
            <a:r>
              <a:rPr lang="en-US" altLang="ko-KR" b="1" dirty="0"/>
              <a:t>k</a:t>
            </a:r>
            <a:r>
              <a:rPr lang="en-US" altLang="ko-KR" dirty="0"/>
              <a:t> = (4,5) from </a:t>
            </a:r>
            <a:r>
              <a:rPr lang="en-US" altLang="ko-KR" b="1" dirty="0"/>
              <a:t>v</a:t>
            </a:r>
            <a:r>
              <a:rPr lang="en-US" altLang="ko-KR" dirty="0"/>
              <a:t> = (12,2)</a:t>
            </a:r>
          </a:p>
          <a:p>
            <a:r>
              <a:rPr lang="en-US" altLang="ko-KR" b="1" dirty="0"/>
              <a:t>a</a:t>
            </a:r>
            <a:r>
              <a:rPr lang="en-US" altLang="ko-KR" dirty="0"/>
              <a:t> = </a:t>
            </a:r>
            <a:r>
              <a:rPr lang="en-US" altLang="ko-KR" b="1" dirty="0"/>
              <a:t>v</a:t>
            </a:r>
            <a:r>
              <a:rPr lang="en-US" altLang="ko-KR" dirty="0"/>
              <a:t> + −</a:t>
            </a:r>
            <a:r>
              <a:rPr lang="en-US" altLang="ko-KR" b="1" dirty="0"/>
              <a:t>k</a:t>
            </a:r>
            <a:endParaRPr lang="en-US" altLang="ko-KR" dirty="0"/>
          </a:p>
          <a:p>
            <a:r>
              <a:rPr lang="en-US" altLang="ko-KR" b="1" dirty="0"/>
              <a:t>a</a:t>
            </a:r>
            <a:r>
              <a:rPr lang="en-US" altLang="ko-KR" dirty="0"/>
              <a:t> = (12,2) + −(4,5) = (12,2) + (−4,−5) = (12−4,2−5) = (8,−3)</a:t>
            </a:r>
          </a:p>
        </p:txBody>
      </p:sp>
    </p:spTree>
    <p:extLst>
      <p:ext uri="{BB962C8B-B14F-4D97-AF65-F5344CB8AC3E}">
        <p14:creationId xmlns:p14="http://schemas.microsoft.com/office/powerpoint/2010/main" val="29091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두 벡터 </a:t>
            </a:r>
            <a:r>
              <a:rPr lang="ko-KR" altLang="en-US" dirty="0" smtClean="0"/>
              <a:t>반대 방향으로 평행 </a:t>
            </a:r>
            <a:r>
              <a:rPr lang="ko-KR" altLang="en-US" dirty="0"/>
              <a:t>이동해 </a:t>
            </a:r>
            <a:r>
              <a:rPr lang="ko-KR" altLang="en-US" dirty="0" err="1"/>
              <a:t>평행사변형을</a:t>
            </a:r>
            <a:r>
              <a:rPr lang="ko-KR" altLang="en-US" dirty="0"/>
              <a:t> 만든 후 가운데 벡터가 실제 덧셈한 벡터를 표시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4"/>
            <a:ext cx="4013990" cy="294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([2,1])</a:t>
            </a:r>
          </a:p>
          <a:p>
            <a:r>
              <a:rPr lang="en-US" altLang="ko-KR" sz="1200" dirty="0"/>
              <a:t>g = d - e</a:t>
            </a:r>
          </a:p>
          <a:p>
            <a:r>
              <a:rPr lang="en-US" altLang="ko-KR" sz="1200" dirty="0"/>
              <a:t>print(g)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87727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[-1  1]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164288" y="4956315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7164288" y="4141325"/>
            <a:ext cx="375270" cy="81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7539558" y="4221088"/>
            <a:ext cx="545604" cy="73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243414" y="4956315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310343" y="4135582"/>
            <a:ext cx="375270" cy="81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6624432" y="4215345"/>
            <a:ext cx="545604" cy="73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72697" y="50671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e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62971" y="430338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871455" y="437091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g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80212" y="50671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-e</a:t>
            </a:r>
            <a:endParaRPr lang="ko-KR" altLang="en-US" sz="1000" b="1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618684" y="4182893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21288" y="389014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-e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387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스칼라곱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각 원소에 </a:t>
            </a:r>
            <a:r>
              <a:rPr lang="ko-KR" altLang="en-US" dirty="0" err="1" smtClean="0"/>
              <a:t>스칼라값만큼</a:t>
            </a:r>
            <a:r>
              <a:rPr lang="ko-KR" altLang="en-US" dirty="0" smtClean="0"/>
              <a:t> 곱하여 표시</a:t>
            </a:r>
            <a:endParaRPr lang="ko-KR" altLang="en-US" dirty="0"/>
          </a:p>
        </p:txBody>
      </p:sp>
      <p:pic>
        <p:nvPicPr>
          <p:cNvPr id="19462" name="Picture 6" descr="https://www.mathsisfun.com/algebra/images/vector-scal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48" y="4006645"/>
            <a:ext cx="17526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393305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m = [7,3]</a:t>
            </a:r>
          </a:p>
          <a:p>
            <a:endParaRPr lang="en-US" altLang="ko-KR" dirty="0"/>
          </a:p>
          <a:p>
            <a:r>
              <a:rPr lang="en-US" altLang="ko-KR" dirty="0" smtClean="0"/>
              <a:t>A = 3m= [21,9]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1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스칼</a:t>
            </a:r>
            <a:r>
              <a:rPr lang="ko-KR" altLang="en-US" dirty="0" err="1"/>
              <a:t>라</a:t>
            </a:r>
            <a:r>
              <a:rPr lang="ko-KR" altLang="en-US" dirty="0" err="1" smtClean="0"/>
              <a:t>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스칼라 배수 만큼  벡터 내의 </a:t>
            </a:r>
            <a:r>
              <a:rPr lang="ko-KR" altLang="en-US" dirty="0" err="1" smtClean="0"/>
              <a:t>원소값이</a:t>
            </a:r>
            <a:r>
              <a:rPr lang="ko-KR" altLang="en-US" dirty="0" smtClean="0"/>
              <a:t> 커짐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5"/>
            <a:ext cx="4013990" cy="272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3 * d </a:t>
            </a:r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87727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[3 6]</a:t>
            </a:r>
            <a:endParaRPr lang="ko-KR" altLang="en-US" sz="10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156176" y="4443000"/>
            <a:ext cx="451521" cy="534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607697" y="3645024"/>
            <a:ext cx="700607" cy="79797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6216" y="479715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237920" y="4057238"/>
            <a:ext cx="422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3d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503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내적과 외적 비교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6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외적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85426"/>
              </p:ext>
            </p:extLst>
          </p:nvPr>
        </p:nvGraphicFramePr>
        <p:xfrm>
          <a:off x="971600" y="2420888"/>
          <a:ext cx="7344817" cy="381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373"/>
                <a:gridCol w="2894722"/>
                <a:gridCol w="2894722"/>
              </a:tblGrid>
              <a:tr h="51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내적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외적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30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명칭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Inner product,</a:t>
                      </a:r>
                      <a:r>
                        <a:rPr lang="en-US" altLang="ko-KR" sz="1200" baseline="0" dirty="0" smtClean="0"/>
                        <a:t> dot product, scalar product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Outer product, vector product, cross product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표기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.(Dot)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X(cross)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대상 벡터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 n </a:t>
                      </a:r>
                      <a:r>
                        <a:rPr lang="ko-KR" altLang="en-US" sz="1200" baseline="0" dirty="0" smtClean="0"/>
                        <a:t>차원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3 </a:t>
                      </a:r>
                      <a:r>
                        <a:rPr lang="ko-KR" altLang="en-US" sz="1200" dirty="0" smtClean="0"/>
                        <a:t>차원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02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공식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a</a:t>
                      </a:r>
                      <a:r>
                        <a:rPr lang="en-US" altLang="ko-KR" sz="700" dirty="0" smtClean="0"/>
                        <a:t>1 </a:t>
                      </a:r>
                      <a:r>
                        <a:rPr lang="en-US" altLang="ko-KR" sz="1200" dirty="0" smtClean="0"/>
                        <a:t>b</a:t>
                      </a:r>
                      <a:r>
                        <a:rPr lang="en-US" altLang="ko-KR" sz="700" dirty="0" smtClean="0"/>
                        <a:t>1 +</a:t>
                      </a:r>
                      <a:r>
                        <a:rPr lang="en-US" altLang="ko-KR" sz="700" baseline="-25000" dirty="0" smtClean="0"/>
                        <a:t> 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700" dirty="0" smtClean="0"/>
                        <a:t>2 </a:t>
                      </a:r>
                      <a:r>
                        <a:rPr lang="en-US" altLang="ko-KR" sz="1200" dirty="0" smtClean="0"/>
                        <a:t>b</a:t>
                      </a:r>
                      <a:r>
                        <a:rPr lang="en-US" altLang="ko-KR" sz="700" dirty="0" smtClean="0"/>
                        <a:t>2 + …. + 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700" dirty="0" smtClean="0"/>
                        <a:t>n </a:t>
                      </a:r>
                      <a:r>
                        <a:rPr lang="en-US" altLang="ko-KR" sz="1200" dirty="0" err="1" smtClean="0"/>
                        <a:t>b</a:t>
                      </a:r>
                      <a:r>
                        <a:rPr lang="en-US" altLang="ko-KR" sz="700" dirty="0" err="1" smtClean="0"/>
                        <a:t>n</a:t>
                      </a:r>
                      <a:r>
                        <a:rPr lang="en-US" altLang="ko-KR" sz="700" dirty="0" smtClean="0"/>
                        <a:t> 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(a</a:t>
                      </a:r>
                      <a:r>
                        <a:rPr lang="en-US" altLang="ko-KR" sz="700" dirty="0" smtClean="0"/>
                        <a:t>2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3</a:t>
                      </a:r>
                      <a:r>
                        <a:rPr lang="en-US" altLang="ko-KR" sz="1200" dirty="0" smtClean="0"/>
                        <a:t> – a</a:t>
                      </a:r>
                      <a:r>
                        <a:rPr lang="en-US" altLang="ko-KR" sz="700" dirty="0" smtClean="0"/>
                        <a:t>3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2,</a:t>
                      </a:r>
                      <a:r>
                        <a:rPr lang="en-US" altLang="ko-KR" sz="1200" dirty="0" smtClean="0"/>
                        <a:t> a</a:t>
                      </a:r>
                      <a:r>
                        <a:rPr lang="en-US" altLang="ko-KR" sz="700" dirty="0" smtClean="0"/>
                        <a:t>3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en-US" altLang="ko-KR" sz="1200" dirty="0" smtClean="0"/>
                        <a:t> – a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3,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en-US" altLang="ko-KR" sz="1200" dirty="0" smtClean="0"/>
                        <a:t>a</a:t>
                      </a:r>
                      <a:r>
                        <a:rPr lang="en-US" altLang="ko-KR" sz="700" dirty="0" smtClean="0"/>
                        <a:t>1</a:t>
                      </a:r>
                      <a:r>
                        <a:rPr lang="en-US" altLang="ko-KR" sz="1200" dirty="0" smtClean="0"/>
                        <a:t> b</a:t>
                      </a:r>
                      <a:r>
                        <a:rPr lang="en-US" altLang="ko-KR" sz="700" dirty="0" smtClean="0"/>
                        <a:t>2</a:t>
                      </a:r>
                      <a:r>
                        <a:rPr lang="en-US" altLang="ko-KR" sz="1200" dirty="0" smtClean="0"/>
                        <a:t> – a</a:t>
                      </a:r>
                      <a:r>
                        <a:rPr lang="en-US" altLang="ko-KR" sz="700" dirty="0" smtClean="0"/>
                        <a:t>2</a:t>
                      </a:r>
                      <a:r>
                        <a:rPr lang="en-US" altLang="ko-KR" sz="700" baseline="0" dirty="0" smtClean="0"/>
                        <a:t> </a:t>
                      </a:r>
                      <a:r>
                        <a:rPr lang="en-US" altLang="ko-KR" sz="1200" baseline="0" dirty="0" smtClean="0"/>
                        <a:t>b</a:t>
                      </a:r>
                      <a:r>
                        <a:rPr lang="en-US" altLang="ko-KR" sz="700" baseline="0" dirty="0" smtClean="0"/>
                        <a:t>1)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1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|a||b| cos </a:t>
                      </a:r>
                      <a:r>
                        <a:rPr lang="ko-KR" altLang="en-US" sz="1200" dirty="0" smtClean="0"/>
                        <a:t>각도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|a||b|</a:t>
                      </a:r>
                      <a:r>
                        <a:rPr lang="en-US" altLang="ko-KR" sz="1200" baseline="0" dirty="0" smtClean="0"/>
                        <a:t> sin</a:t>
                      </a:r>
                      <a:r>
                        <a:rPr lang="ko-KR" altLang="en-US" sz="1200" baseline="0" dirty="0" smtClean="0"/>
                        <a:t>각도 </a:t>
                      </a:r>
                      <a:r>
                        <a:rPr lang="en-US" altLang="ko-KR" sz="1200" baseline="0" dirty="0" smtClean="0"/>
                        <a:t>n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scalar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vector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7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스칼라</a:t>
            </a:r>
            <a:r>
              <a:rPr lang="ko-KR" altLang="en-US" dirty="0" err="1"/>
              <a:t>곱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0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 산식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내적</a:t>
            </a:r>
            <a:r>
              <a:rPr lang="en-US" altLang="ko-KR" dirty="0"/>
              <a:t>(Inner </a:t>
            </a:r>
            <a:r>
              <a:rPr lang="en-US" altLang="ko-KR" dirty="0" smtClean="0"/>
              <a:t>Product)</a:t>
            </a:r>
            <a:r>
              <a:rPr lang="ko-KR" altLang="en-US" dirty="0" smtClean="0"/>
              <a:t>산식은 </a:t>
            </a:r>
            <a:r>
              <a:rPr lang="ko-KR" altLang="en-US" dirty="0" err="1" smtClean="0"/>
              <a:t>두벡터의</a:t>
            </a:r>
            <a:r>
              <a:rPr lang="ko-KR" altLang="en-US" dirty="0" smtClean="0"/>
              <a:t> 크기에 </a:t>
            </a:r>
            <a:r>
              <a:rPr lang="en-US" altLang="ko-KR" dirty="0" smtClean="0"/>
              <a:t>cos</a:t>
            </a:r>
            <a:r>
              <a:rPr lang="ko-KR" altLang="en-US" dirty="0" smtClean="0"/>
              <a:t>각을 곱한 결과 또는 </a:t>
            </a:r>
            <a:r>
              <a:rPr lang="ko-KR" altLang="en-US" dirty="0" err="1" smtClean="0"/>
              <a:t>두벡터간의</a:t>
            </a:r>
            <a:r>
              <a:rPr lang="ko-KR" altLang="en-US" dirty="0" smtClean="0"/>
              <a:t> 원소들이 곱의 합산과 같은 결과 </a:t>
            </a:r>
            <a:endParaRPr lang="en-US" altLang="ko-KR" dirty="0"/>
          </a:p>
          <a:p>
            <a:pPr marL="457200" lvl="1" indent="0" fontAlgn="base">
              <a:buNone/>
            </a:pP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4538" y="5165023"/>
            <a:ext cx="388843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 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× 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× cos(θ)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Where:</a:t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:</a:t>
            </a:r>
            <a:r>
              <a:rPr kumimoji="1" lang="en-US" altLang="ko-KR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크기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:</a:t>
            </a:r>
            <a:r>
              <a:rPr kumimoji="1" lang="en-US" altLang="ko-KR" sz="11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vector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크기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θ</a:t>
            </a:r>
            <a:r>
              <a:rPr kumimoji="1" lang="en-US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: 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and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사이의 각</a:t>
            </a:r>
            <a:endParaRPr kumimoji="1" lang="ko-KR" altLang="ko-KR" sz="8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2530" name="Picture 2" descr="https://www.mathsisfun.com/algebra/images/dot-product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6"/>
            <a:ext cx="15621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5482390"/>
            <a:ext cx="37444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 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a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b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+ a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y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b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y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7" name="Picture 2" descr="https://www.mathsisfun.com/algebra/images/dot-product-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19577"/>
            <a:ext cx="15906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7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ndarray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 수학적 예시 </a:t>
            </a:r>
            <a:r>
              <a:rPr lang="en-US" altLang="ko-KR" dirty="0" smtClean="0"/>
              <a:t>: 2 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두벡터에</a:t>
            </a:r>
            <a:r>
              <a:rPr lang="ko-KR" altLang="en-US" dirty="0" smtClean="0"/>
              <a:t> 내적 연산에 대한 수학적 처리 예시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79912" y="3573016"/>
            <a:ext cx="460851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 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× |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| × cos(θ)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10 × 13 × cos(59.5°)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10 × 13 × 0.5075...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65.98... = 66 (rounded)</a:t>
            </a:r>
            <a:endParaRPr kumimoji="1" lang="en-US" altLang="ko-KR" sz="13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300" dirty="0">
              <a:solidFill>
                <a:srgbClr val="000088"/>
              </a:solidFill>
              <a:latin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a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b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x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+ a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y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b</a:t>
            </a:r>
            <a:r>
              <a:rPr kumimoji="1" lang="ko-KR" altLang="ko-KR" sz="11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y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-6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× 5 + 8 × 12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-30 + 96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a 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·</a:t>
            </a:r>
            <a:r>
              <a:rPr kumimoji="1" lang="ko-KR" altLang="ko-KR" sz="13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 b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itchFamily="34" charset="0"/>
                <a:ea typeface="굴림" pitchFamily="50" charset="-127"/>
                <a:cs typeface="굴림" pitchFamily="50" charset="-127"/>
              </a:rPr>
              <a:t>= 66</a:t>
            </a:r>
            <a:endParaRPr kumimoji="1" lang="ko-KR" altLang="ko-KR" sz="12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4580" name="Picture 4" descr="https://www.mathsisfun.com/algebra/images/dot-product-ex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9000"/>
            <a:ext cx="20383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1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차원 내적 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Dot </a:t>
            </a:r>
            <a:r>
              <a:rPr lang="ko-KR" altLang="en-US" dirty="0" smtClean="0"/>
              <a:t>연산을 통한 계산</a:t>
            </a:r>
            <a:endParaRPr lang="ko-KR" altLang="en-US" dirty="0"/>
          </a:p>
        </p:txBody>
      </p:sp>
      <p:pic>
        <p:nvPicPr>
          <p:cNvPr id="25602" name="Picture 2" descr="https://www.mathsisfun.com/algebra/images/dot-product-ex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30194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55976" y="414908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a · b</a:t>
            </a:r>
            <a:r>
              <a:rPr lang="en-US" altLang="ko-KR" dirty="0"/>
              <a:t> = a</a:t>
            </a:r>
            <a:r>
              <a:rPr lang="en-US" altLang="ko-KR" baseline="-25000" dirty="0"/>
              <a:t>x</a:t>
            </a:r>
            <a:r>
              <a:rPr lang="en-US" altLang="ko-KR" dirty="0"/>
              <a:t> × </a:t>
            </a:r>
            <a:r>
              <a:rPr lang="en-US" altLang="ko-KR" dirty="0" err="1"/>
              <a:t>b</a:t>
            </a:r>
            <a:r>
              <a:rPr lang="en-US" altLang="ko-KR" baseline="-25000" dirty="0" err="1"/>
              <a:t>x</a:t>
            </a:r>
            <a:r>
              <a:rPr lang="en-US" altLang="ko-KR" dirty="0"/>
              <a:t> + a</a:t>
            </a:r>
            <a:r>
              <a:rPr lang="en-US" altLang="ko-KR" baseline="-25000" dirty="0"/>
              <a:t>y</a:t>
            </a:r>
            <a:r>
              <a:rPr lang="en-US" altLang="ko-KR" dirty="0"/>
              <a:t> × b</a:t>
            </a:r>
            <a:r>
              <a:rPr lang="en-US" altLang="ko-KR" baseline="-25000" dirty="0"/>
              <a:t>y</a:t>
            </a:r>
            <a:r>
              <a:rPr lang="en-US" altLang="ko-KR" dirty="0"/>
              <a:t> + </a:t>
            </a:r>
            <a:r>
              <a:rPr lang="en-US" altLang="ko-KR" dirty="0" err="1"/>
              <a:t>a</a:t>
            </a:r>
            <a:r>
              <a:rPr lang="en-US" altLang="ko-KR" baseline="-25000" dirty="0" err="1"/>
              <a:t>z</a:t>
            </a:r>
            <a:r>
              <a:rPr lang="en-US" altLang="ko-KR" dirty="0"/>
              <a:t> × </a:t>
            </a:r>
            <a:r>
              <a:rPr lang="en-US" altLang="ko-KR" dirty="0" err="1"/>
              <a:t>b</a:t>
            </a:r>
            <a:r>
              <a:rPr lang="en-US" altLang="ko-KR" baseline="-25000" dirty="0" err="1"/>
              <a:t>z</a:t>
            </a:r>
            <a:endParaRPr lang="en-US" altLang="ko-KR" dirty="0"/>
          </a:p>
          <a:p>
            <a:r>
              <a:rPr lang="en-US" altLang="ko-KR" b="1" dirty="0"/>
              <a:t>a · b</a:t>
            </a:r>
            <a:r>
              <a:rPr lang="en-US" altLang="ko-KR" dirty="0"/>
              <a:t> = 9 × 4 + 2 × 8 + 7 × 10</a:t>
            </a:r>
          </a:p>
          <a:p>
            <a:r>
              <a:rPr lang="en-US" altLang="ko-KR" b="1" dirty="0"/>
              <a:t>a · b</a:t>
            </a:r>
            <a:r>
              <a:rPr lang="en-US" altLang="ko-KR" dirty="0"/>
              <a:t> = 36 + 16 + 70</a:t>
            </a:r>
          </a:p>
          <a:p>
            <a:r>
              <a:rPr lang="en-US" altLang="ko-KR" b="1" dirty="0"/>
              <a:t>a · b</a:t>
            </a:r>
            <a:r>
              <a:rPr lang="en-US" altLang="ko-KR" dirty="0"/>
              <a:t> = 122</a:t>
            </a:r>
          </a:p>
        </p:txBody>
      </p:sp>
    </p:spTree>
    <p:extLst>
      <p:ext uri="{BB962C8B-B14F-4D97-AF65-F5344CB8AC3E}">
        <p14:creationId xmlns:p14="http://schemas.microsoft.com/office/powerpoint/2010/main" val="18722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내적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두벡터</a:t>
            </a:r>
            <a:r>
              <a:rPr lang="ko-KR" altLang="en-US" dirty="0" smtClean="0"/>
              <a:t> 사이의 각 구하기</a:t>
            </a:r>
            <a:endParaRPr lang="ko-KR" altLang="en-US" dirty="0"/>
          </a:p>
        </p:txBody>
      </p:sp>
      <p:pic>
        <p:nvPicPr>
          <p:cNvPr id="25602" name="Picture 2" descr="https://www.mathsisfun.com/algebra/images/dot-product-ex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73016"/>
            <a:ext cx="30194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211960" y="285293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a</a:t>
            </a:r>
            <a:r>
              <a:rPr lang="ko-KR" altLang="en-US" sz="1200" dirty="0" smtClean="0"/>
              <a:t>벡터의 크기</a:t>
            </a:r>
            <a:endParaRPr lang="en-US" altLang="ko-KR" sz="1200" dirty="0" smtClean="0"/>
          </a:p>
          <a:p>
            <a:r>
              <a:rPr lang="en-US" altLang="ko-KR" sz="1200" dirty="0" smtClean="0"/>
              <a:t>  |</a:t>
            </a:r>
            <a:r>
              <a:rPr lang="en-US" altLang="ko-KR" sz="1200" b="1" dirty="0"/>
              <a:t>a</a:t>
            </a:r>
            <a:r>
              <a:rPr lang="en-US" altLang="ko-KR" sz="1200" dirty="0"/>
              <a:t>| = √(4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 + 8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 + 10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        = </a:t>
            </a:r>
            <a:r>
              <a:rPr lang="en-US" altLang="ko-KR" sz="1200" dirty="0"/>
              <a:t>√(16 + 64 + 100)</a:t>
            </a:r>
          </a:p>
          <a:p>
            <a:r>
              <a:rPr lang="en-US" altLang="ko-KR" sz="1200" dirty="0" smtClean="0"/>
              <a:t>        = </a:t>
            </a:r>
            <a:r>
              <a:rPr lang="en-US" altLang="ko-KR" sz="1200" dirty="0"/>
              <a:t>√</a:t>
            </a:r>
            <a:r>
              <a:rPr lang="en-US" altLang="ko-KR" sz="1200" dirty="0" smtClean="0"/>
              <a:t>180</a:t>
            </a:r>
          </a:p>
          <a:p>
            <a:r>
              <a:rPr lang="en-US" altLang="ko-KR" sz="1200" dirty="0" smtClean="0"/>
              <a:t>b</a:t>
            </a:r>
            <a:r>
              <a:rPr lang="ko-KR" altLang="en-US" sz="1200" dirty="0" smtClean="0"/>
              <a:t>벡터의 크기</a:t>
            </a:r>
            <a:endParaRPr lang="en-US" altLang="ko-KR" sz="1200" dirty="0"/>
          </a:p>
          <a:p>
            <a:r>
              <a:rPr lang="en-US" altLang="ko-KR" sz="1200" dirty="0" smtClean="0"/>
              <a:t>  |</a:t>
            </a:r>
            <a:r>
              <a:rPr lang="en-US" altLang="ko-KR" sz="1200" b="1" dirty="0" smtClean="0"/>
              <a:t>b</a:t>
            </a:r>
            <a:r>
              <a:rPr lang="en-US" altLang="ko-KR" sz="1200" dirty="0"/>
              <a:t>| = √(9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 + 2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 + 7</a:t>
            </a:r>
            <a:r>
              <a:rPr lang="en-US" altLang="ko-KR" sz="1200" baseline="30000" dirty="0"/>
              <a:t>2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       = </a:t>
            </a:r>
            <a:r>
              <a:rPr lang="en-US" altLang="ko-KR" sz="1200" dirty="0"/>
              <a:t>√(81 + 4 + 49)</a:t>
            </a:r>
          </a:p>
          <a:p>
            <a:r>
              <a:rPr lang="en-US" altLang="ko-KR" sz="1200" dirty="0" smtClean="0"/>
              <a:t>       = </a:t>
            </a:r>
            <a:r>
              <a:rPr lang="en-US" altLang="ko-KR" sz="1200" dirty="0"/>
              <a:t>√</a:t>
            </a:r>
            <a:r>
              <a:rPr lang="en-US" altLang="ko-KR" sz="1200" dirty="0" smtClean="0"/>
              <a:t>134</a:t>
            </a:r>
          </a:p>
          <a:p>
            <a:r>
              <a:rPr lang="ko-KR" altLang="en-US" sz="1200" dirty="0" smtClean="0"/>
              <a:t>내적 구하기</a:t>
            </a:r>
            <a:endParaRPr lang="en-US" altLang="ko-KR" sz="1200" dirty="0"/>
          </a:p>
          <a:p>
            <a:r>
              <a:rPr lang="en-US" altLang="ko-KR" sz="1200" dirty="0"/>
              <a:t> </a:t>
            </a:r>
            <a:r>
              <a:rPr lang="en-US" altLang="ko-KR" sz="1200" b="1" dirty="0"/>
              <a:t>a · b</a:t>
            </a:r>
            <a:r>
              <a:rPr lang="en-US" altLang="ko-KR" sz="1200" dirty="0"/>
              <a:t> = </a:t>
            </a:r>
            <a:r>
              <a:rPr lang="en-US" altLang="ko-KR" sz="1200" dirty="0" smtClean="0"/>
              <a:t>9*4+ 2*8+ 7*10 = 36+16+70 = 122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각 구하기</a:t>
            </a:r>
            <a:endParaRPr lang="en-US" altLang="ko-KR" sz="1200" dirty="0"/>
          </a:p>
          <a:p>
            <a:r>
              <a:rPr lang="en-US" altLang="ko-KR" sz="1200" b="1" dirty="0"/>
              <a:t>a · b</a:t>
            </a:r>
            <a:r>
              <a:rPr lang="en-US" altLang="ko-KR" sz="1200" dirty="0"/>
              <a:t> = |</a:t>
            </a:r>
            <a:r>
              <a:rPr lang="en-US" altLang="ko-KR" sz="1200" b="1" dirty="0"/>
              <a:t>a</a:t>
            </a:r>
            <a:r>
              <a:rPr lang="en-US" altLang="ko-KR" sz="1200" dirty="0"/>
              <a:t>| × |</a:t>
            </a:r>
            <a:r>
              <a:rPr lang="en-US" altLang="ko-KR" sz="1200" b="1" dirty="0"/>
              <a:t>b</a:t>
            </a:r>
            <a:r>
              <a:rPr lang="en-US" altLang="ko-KR" sz="1200" dirty="0"/>
              <a:t>| × cos(</a:t>
            </a:r>
            <a:r>
              <a:rPr lang="el-GR" altLang="ko-KR" sz="1200" dirty="0"/>
              <a:t>θ</a:t>
            </a:r>
            <a:r>
              <a:rPr lang="el-GR" altLang="ko-KR" sz="1200" dirty="0" smtClean="0"/>
              <a:t>)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산식에 대입</a:t>
            </a:r>
            <a:endParaRPr lang="en-US" altLang="ko-KR" sz="1200" dirty="0" smtClean="0"/>
          </a:p>
          <a:p>
            <a:endParaRPr lang="el-GR" altLang="ko-KR" sz="1200" dirty="0"/>
          </a:p>
          <a:p>
            <a:r>
              <a:rPr lang="el-GR" altLang="ko-KR" sz="1200" dirty="0"/>
              <a:t>122 = √180 × √134 × </a:t>
            </a:r>
            <a:r>
              <a:rPr lang="en-US" altLang="ko-KR" sz="1200" dirty="0"/>
              <a:t>cos(</a:t>
            </a:r>
            <a:r>
              <a:rPr lang="el-GR" altLang="ko-KR" sz="1200" dirty="0"/>
              <a:t>θ)</a:t>
            </a:r>
          </a:p>
          <a:p>
            <a:r>
              <a:rPr lang="en-US" altLang="ko-KR" sz="1200" dirty="0"/>
              <a:t>cos(</a:t>
            </a:r>
            <a:r>
              <a:rPr lang="el-GR" altLang="ko-KR" sz="1200" dirty="0"/>
              <a:t>θ) = 122 / (√180 × √134)</a:t>
            </a:r>
          </a:p>
          <a:p>
            <a:r>
              <a:rPr lang="en-US" altLang="ko-KR" sz="1200" dirty="0"/>
              <a:t>cos(</a:t>
            </a:r>
            <a:r>
              <a:rPr lang="el-GR" altLang="ko-KR" sz="1200" dirty="0"/>
              <a:t>θ) = 0.7855...</a:t>
            </a:r>
          </a:p>
          <a:p>
            <a:r>
              <a:rPr lang="el-GR" altLang="ko-KR" sz="1200" dirty="0"/>
              <a:t>θ = </a:t>
            </a:r>
            <a:r>
              <a:rPr lang="en-US" altLang="ko-KR" sz="1200" dirty="0"/>
              <a:t>cos</a:t>
            </a:r>
            <a:r>
              <a:rPr lang="en-US" altLang="ko-KR" sz="1200" baseline="30000" dirty="0"/>
              <a:t>-1</a:t>
            </a:r>
            <a:r>
              <a:rPr lang="en-US" altLang="ko-KR" sz="1200" dirty="0"/>
              <a:t>(0.7855...) = 38.2...°</a:t>
            </a:r>
          </a:p>
        </p:txBody>
      </p:sp>
    </p:spTree>
    <p:extLst>
      <p:ext uri="{BB962C8B-B14F-4D97-AF65-F5344CB8AC3E}">
        <p14:creationId xmlns:p14="http://schemas.microsoft.com/office/powerpoint/2010/main" val="37083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내적</a:t>
            </a:r>
            <a:r>
              <a:rPr lang="en-US" altLang="ko-KR" dirty="0" smtClean="0"/>
              <a:t>(dot)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두벡터에</a:t>
            </a:r>
            <a:r>
              <a:rPr lang="ko-KR" altLang="en-US" sz="2800" dirty="0" smtClean="0"/>
              <a:t> 대한 내적</a:t>
            </a:r>
            <a:r>
              <a:rPr lang="en-US" altLang="ko-KR" sz="2800" dirty="0" smtClean="0"/>
              <a:t>(dot) </a:t>
            </a:r>
            <a:r>
              <a:rPr lang="ko-KR" altLang="en-US" sz="2800" dirty="0" smtClean="0"/>
              <a:t>연산은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같은 위치의 원소를 곱해서 합산함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err="1" smtClean="0"/>
              <a:t>두벡터의</a:t>
            </a:r>
            <a:r>
              <a:rPr lang="ko-KR" altLang="en-US" sz="2800" dirty="0" smtClean="0"/>
              <a:t> 곱셈은 단순히 원소를 곱해서 벡터를 유지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it-IT" altLang="ko-KR" sz="1200" dirty="0"/>
              <a:t>d = np.array([4,5])</a:t>
            </a:r>
          </a:p>
          <a:p>
            <a:r>
              <a:rPr lang="it-IT" altLang="ko-KR" sz="1200" dirty="0"/>
              <a:t>e = np.array([3,8])</a:t>
            </a:r>
          </a:p>
          <a:p>
            <a:r>
              <a:rPr lang="it-IT" altLang="ko-KR" sz="1200" dirty="0"/>
              <a:t>j= d*e</a:t>
            </a:r>
          </a:p>
          <a:p>
            <a:r>
              <a:rPr lang="it-IT" altLang="ko-KR" sz="1200" dirty="0"/>
              <a:t>print(j)</a:t>
            </a:r>
          </a:p>
          <a:p>
            <a:r>
              <a:rPr lang="it-IT" altLang="ko-KR" sz="1200" dirty="0"/>
              <a:t>print(np.dot(d,e))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[12 40]</a:t>
            </a:r>
          </a:p>
          <a:p>
            <a:r>
              <a:rPr lang="en-US" altLang="ko-KR" sz="1000" dirty="0"/>
              <a:t>52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748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vdot</a:t>
            </a:r>
            <a:r>
              <a:rPr lang="en-US" altLang="ko-KR" dirty="0" smtClean="0"/>
              <a:t>: vector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</a:t>
            </a:r>
            <a:r>
              <a:rPr lang="en-US" altLang="ko-KR" sz="2800" dirty="0" smtClean="0"/>
              <a:t>(2</a:t>
            </a:r>
            <a:r>
              <a:rPr lang="ko-KR" altLang="en-US" sz="2800" dirty="0" smtClean="0"/>
              <a:t>차원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일 경우도 스칼라</a:t>
            </a:r>
            <a:r>
              <a:rPr lang="en-US" altLang="ko-KR" sz="2800" dirty="0" smtClean="0"/>
              <a:t>(dot)</a:t>
            </a:r>
            <a:r>
              <a:rPr lang="ko-KR" altLang="en-US" sz="2800" dirty="0" smtClean="0"/>
              <a:t>로 처리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numpy.linalg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lin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va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0]])</a:t>
            </a:r>
          </a:p>
          <a:p>
            <a:r>
              <a:rPr lang="en-US" altLang="ko-KR" sz="1200" dirty="0" err="1"/>
              <a:t>vb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1]])</a:t>
            </a:r>
          </a:p>
          <a:p>
            <a:r>
              <a:rPr lang="en-US" altLang="ko-KR" sz="1200" dirty="0" err="1"/>
              <a:t>vc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([[4],[1]])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np.vdot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va,vb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np.vdot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va,vc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5528" y="507618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4</a:t>
            </a:r>
          </a:p>
          <a:p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530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Vector product(</a:t>
            </a:r>
            <a:r>
              <a:rPr lang="ko-KR" altLang="en-US" dirty="0" smtClean="0"/>
              <a:t>외적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00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외</a:t>
            </a:r>
            <a:r>
              <a:rPr lang="ko-KR" altLang="en-US" dirty="0"/>
              <a:t>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63335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벡터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의 외적은 </a:t>
            </a:r>
            <a:r>
              <a:rPr lang="en-US" altLang="ko-KR" dirty="0"/>
              <a:t>a × b </a:t>
            </a:r>
            <a:r>
              <a:rPr lang="ko-KR" altLang="en-US" dirty="0"/>
              <a:t>로 정의된다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lvl="1" indent="0" fontAlgn="base">
              <a:buNone/>
            </a:pPr>
            <a:r>
              <a:rPr lang="ko-KR" altLang="en-US" dirty="0"/>
              <a:t>외적의 결과로 나온 벡터 </a:t>
            </a:r>
            <a:r>
              <a:rPr lang="en-US" altLang="ko-KR" dirty="0"/>
              <a:t>c </a:t>
            </a:r>
            <a:r>
              <a:rPr lang="ko-KR" altLang="en-US" dirty="0"/>
              <a:t>는 벡터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의 수직인 벡터로 오른손 법칙의 </a:t>
            </a:r>
            <a:r>
              <a:rPr lang="ko-KR" altLang="en-US" dirty="0" smtClean="0"/>
              <a:t>방향</a:t>
            </a:r>
            <a:endParaRPr lang="en-US" altLang="ko-KR" dirty="0"/>
          </a:p>
        </p:txBody>
      </p:sp>
      <p:pic>
        <p:nvPicPr>
          <p:cNvPr id="26626" name="Picture 2" descr="https://www.mathsisfun.com/algebra/images/vectors-a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16303"/>
            <a:ext cx="1104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7" name="Picture 3" descr="https://www.mathsisfun.com/algebra/images/cross-product-simp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194026"/>
            <a:ext cx="15430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139952" y="5013176"/>
            <a:ext cx="978408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91880" y="42833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Vector product</a:t>
            </a:r>
          </a:p>
          <a:p>
            <a:pPr algn="ctr"/>
            <a:r>
              <a:rPr lang="en-US" altLang="ko-KR" dirty="0" smtClean="0"/>
              <a:t>Cross product</a:t>
            </a:r>
            <a:endParaRPr lang="ko-KR" altLang="en-US" dirty="0"/>
          </a:p>
        </p:txBody>
      </p:sp>
      <p:pic>
        <p:nvPicPr>
          <p:cNvPr id="26629" name="Picture 5" descr="A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021288"/>
            <a:ext cx="20574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외적 산식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9724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원소간의 </a:t>
            </a:r>
            <a:r>
              <a:rPr lang="en-US" altLang="ko-KR" dirty="0" smtClean="0"/>
              <a:t>cross </a:t>
            </a:r>
            <a:r>
              <a:rPr lang="ko-KR" altLang="en-US" dirty="0" smtClean="0"/>
              <a:t>적을 처리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68962" y="2206605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 = [a1,a2]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u = [b1,b2]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1010" y="350274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a1  a2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2288" y="4104732"/>
            <a:ext cx="199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b1  b2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789042" y="3825914"/>
            <a:ext cx="360040" cy="323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789042" y="3825914"/>
            <a:ext cx="288032" cy="25526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2044" y="487090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a1*b2 – a2*b1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Example: The cross product of </a:t>
            </a:r>
            <a:r>
              <a:rPr lang="en-US" altLang="ko-KR" sz="1000" b="1" dirty="0"/>
              <a:t>a</a:t>
            </a:r>
            <a:r>
              <a:rPr lang="en-US" altLang="ko-KR" sz="1000" dirty="0"/>
              <a:t> = (</a:t>
            </a:r>
            <a:r>
              <a:rPr lang="en-US" altLang="ko-KR" sz="1000" dirty="0" smtClean="0"/>
              <a:t>2,3) </a:t>
            </a:r>
            <a:r>
              <a:rPr lang="en-US" altLang="ko-KR" sz="1000" dirty="0"/>
              <a:t>and </a:t>
            </a:r>
            <a:r>
              <a:rPr lang="en-US" altLang="ko-KR" sz="1000" b="1" dirty="0"/>
              <a:t>b</a:t>
            </a:r>
            <a:r>
              <a:rPr lang="en-US" altLang="ko-KR" sz="1000" dirty="0"/>
              <a:t> = (</a:t>
            </a:r>
            <a:r>
              <a:rPr lang="en-US" altLang="ko-KR" sz="1000" dirty="0" smtClean="0"/>
              <a:t>5,6)</a:t>
            </a:r>
            <a:endParaRPr lang="en-US" altLang="ko-KR" sz="1000" dirty="0"/>
          </a:p>
          <a:p>
            <a:r>
              <a:rPr lang="en-US" altLang="ko-KR" sz="1000" dirty="0" smtClean="0"/>
              <a:t>c</a:t>
            </a:r>
            <a:r>
              <a:rPr lang="en-US" altLang="ko-KR" sz="1000" dirty="0"/>
              <a:t> = </a:t>
            </a:r>
            <a:r>
              <a:rPr lang="en-US" altLang="ko-KR" sz="1000" dirty="0" smtClean="0"/>
              <a:t>a</a:t>
            </a:r>
            <a:r>
              <a:rPr lang="en-US" altLang="ko-KR" sz="1000" baseline="-25000" dirty="0" smtClean="0"/>
              <a:t>1</a:t>
            </a:r>
            <a:r>
              <a:rPr lang="en-US" altLang="ko-KR" sz="1000" dirty="0" smtClean="0"/>
              <a:t>b</a:t>
            </a:r>
            <a:r>
              <a:rPr lang="en-US" altLang="ko-KR" sz="1000" baseline="-25000" dirty="0"/>
              <a:t>2</a:t>
            </a:r>
            <a:r>
              <a:rPr lang="en-US" altLang="ko-KR" sz="1000" dirty="0"/>
              <a:t> − </a:t>
            </a:r>
            <a:r>
              <a:rPr lang="en-US" altLang="ko-KR" sz="1000" dirty="0" smtClean="0"/>
              <a:t>a</a:t>
            </a:r>
            <a:r>
              <a:rPr lang="en-US" altLang="ko-KR" sz="1000" baseline="-25000" dirty="0" smtClean="0"/>
              <a:t>2</a:t>
            </a:r>
            <a:r>
              <a:rPr lang="en-US" altLang="ko-KR" sz="1000" dirty="0" smtClean="0"/>
              <a:t>b</a:t>
            </a:r>
            <a:r>
              <a:rPr lang="en-US" altLang="ko-KR" sz="1000" baseline="-25000" dirty="0"/>
              <a:t>1</a:t>
            </a:r>
            <a:r>
              <a:rPr lang="en-US" altLang="ko-KR" sz="1000" dirty="0"/>
              <a:t> = </a:t>
            </a:r>
            <a:r>
              <a:rPr lang="en-US" altLang="ko-KR" sz="1000" dirty="0" smtClean="0"/>
              <a:t>2×6− 3×5 </a:t>
            </a:r>
            <a:r>
              <a:rPr lang="en-US" altLang="ko-KR" sz="1000" dirty="0"/>
              <a:t>= </a:t>
            </a:r>
            <a:r>
              <a:rPr lang="en-US" altLang="ko-KR" sz="1000" dirty="0" smtClean="0"/>
              <a:t>−3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Answer: </a:t>
            </a:r>
            <a:r>
              <a:rPr lang="en-US" altLang="ko-KR" sz="1000" b="1" dirty="0"/>
              <a:t>a × b</a:t>
            </a:r>
            <a:r>
              <a:rPr lang="en-US" altLang="ko-KR" sz="1000" dirty="0"/>
              <a:t> = </a:t>
            </a:r>
            <a:r>
              <a:rPr lang="en-US" altLang="ko-KR" sz="1000" dirty="0" smtClean="0"/>
              <a:t>-3</a:t>
            </a:r>
            <a:endParaRPr lang="en-US" altLang="ko-KR" sz="1000" dirty="0"/>
          </a:p>
        </p:txBody>
      </p:sp>
      <p:pic>
        <p:nvPicPr>
          <p:cNvPr id="22" name="Picture 2" descr="https://www.mathsisfun.com/algebra/images/vectors-a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0" y="3458245"/>
            <a:ext cx="1104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7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smtClean="0"/>
              <a:t>외적 산식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9724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벡터의 원소간의 </a:t>
            </a:r>
            <a:r>
              <a:rPr lang="en-US" altLang="ko-KR" dirty="0" smtClean="0"/>
              <a:t>cross </a:t>
            </a:r>
            <a:r>
              <a:rPr lang="ko-KR" altLang="en-US" dirty="0" smtClean="0"/>
              <a:t>적을 처리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68962" y="2206605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 = [a1,a2,a3]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u = [b1,b2,b3]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1010" y="3502749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a2  a3  a1  a2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2288" y="4104732"/>
            <a:ext cx="199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b2  b3  b1  b2</a:t>
            </a:r>
          </a:p>
          <a:p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789042" y="3825914"/>
            <a:ext cx="360040" cy="323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789042" y="3825914"/>
            <a:ext cx="288032" cy="25526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297830" y="3825914"/>
            <a:ext cx="360040" cy="323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2297830" y="3825914"/>
            <a:ext cx="283300" cy="27881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797154" y="3802358"/>
            <a:ext cx="360040" cy="323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2797154" y="3802358"/>
            <a:ext cx="288032" cy="27881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2044" y="487090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</a:t>
            </a:r>
            <a:r>
              <a:rPr lang="ko-KR" altLang="en-US" dirty="0" smtClean="0"/>
              <a:t>측 </a:t>
            </a:r>
            <a:r>
              <a:rPr lang="en-US" altLang="ko-KR" dirty="0" smtClean="0"/>
              <a:t>: a2*b3 – a3*b2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2044" y="525299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 </a:t>
            </a:r>
            <a:r>
              <a:rPr lang="ko-KR" altLang="en-US" dirty="0" smtClean="0"/>
              <a:t>측 </a:t>
            </a:r>
            <a:r>
              <a:rPr lang="en-US" altLang="ko-KR" dirty="0" smtClean="0"/>
              <a:t>: a3*b1 – a1*b2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32044" y="56926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r>
              <a:rPr lang="en-US" altLang="ko-KR" dirty="0" smtClean="0"/>
              <a:t> </a:t>
            </a:r>
            <a:r>
              <a:rPr lang="ko-KR" altLang="en-US" dirty="0" smtClean="0"/>
              <a:t>측 </a:t>
            </a:r>
            <a:r>
              <a:rPr lang="en-US" altLang="ko-KR" dirty="0" smtClean="0"/>
              <a:t>: a1*b2 – a2*b1</a:t>
            </a:r>
            <a:endParaRPr lang="ko-KR" altLang="en-US" dirty="0"/>
          </a:p>
        </p:txBody>
      </p:sp>
      <p:pic>
        <p:nvPicPr>
          <p:cNvPr id="28" name="Picture 2" descr="https://www.mathsisfun.com/algebra/images/cross-product-componen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20888"/>
            <a:ext cx="2592288" cy="183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/>
        </p:nvSpPr>
        <p:spPr>
          <a:xfrm>
            <a:off x="4716016" y="5013176"/>
            <a:ext cx="40324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Example: The cross product of </a:t>
            </a:r>
            <a:r>
              <a:rPr lang="en-US" altLang="ko-KR" sz="1000" b="1" dirty="0"/>
              <a:t>a</a:t>
            </a:r>
            <a:r>
              <a:rPr lang="en-US" altLang="ko-KR" sz="1000" dirty="0"/>
              <a:t> = (2,3,4) and </a:t>
            </a:r>
            <a:r>
              <a:rPr lang="en-US" altLang="ko-KR" sz="1000" b="1" dirty="0"/>
              <a:t>b</a:t>
            </a:r>
            <a:r>
              <a:rPr lang="en-US" altLang="ko-KR" sz="1000" dirty="0"/>
              <a:t> = (5,6,7)</a:t>
            </a:r>
          </a:p>
          <a:p>
            <a:r>
              <a:rPr lang="en-US" altLang="ko-KR" sz="1000" dirty="0"/>
              <a:t>c</a:t>
            </a:r>
            <a:r>
              <a:rPr lang="en-US" altLang="ko-KR" sz="1000" baseline="-25000" dirty="0"/>
              <a:t>x</a:t>
            </a:r>
            <a:r>
              <a:rPr lang="en-US" altLang="ko-KR" sz="1000" dirty="0"/>
              <a:t> =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y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z</a:t>
            </a:r>
            <a:r>
              <a:rPr lang="en-US" altLang="ko-KR" sz="1000" dirty="0"/>
              <a:t> −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z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y</a:t>
            </a:r>
            <a:r>
              <a:rPr lang="en-US" altLang="ko-KR" sz="1000" dirty="0"/>
              <a:t> = 3×7 − 4×6 = −3</a:t>
            </a:r>
          </a:p>
          <a:p>
            <a:r>
              <a:rPr lang="en-US" altLang="ko-KR" sz="1000" dirty="0"/>
              <a:t>c</a:t>
            </a:r>
            <a:r>
              <a:rPr lang="en-US" altLang="ko-KR" sz="1000" baseline="-25000" dirty="0"/>
              <a:t>y</a:t>
            </a:r>
            <a:r>
              <a:rPr lang="en-US" altLang="ko-KR" sz="1000" dirty="0"/>
              <a:t> =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z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x</a:t>
            </a:r>
            <a:r>
              <a:rPr lang="en-US" altLang="ko-KR" sz="1000" dirty="0"/>
              <a:t> −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x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z</a:t>
            </a:r>
            <a:r>
              <a:rPr lang="en-US" altLang="ko-KR" sz="1000" dirty="0"/>
              <a:t> = 4×5 − 2×7 = 6</a:t>
            </a:r>
          </a:p>
          <a:p>
            <a:r>
              <a:rPr lang="en-US" altLang="ko-KR" sz="1000" dirty="0" err="1"/>
              <a:t>c</a:t>
            </a:r>
            <a:r>
              <a:rPr lang="en-US" altLang="ko-KR" sz="1000" baseline="-25000" dirty="0" err="1"/>
              <a:t>z</a:t>
            </a:r>
            <a:r>
              <a:rPr lang="en-US" altLang="ko-KR" sz="1000" dirty="0"/>
              <a:t> =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x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y</a:t>
            </a:r>
            <a:r>
              <a:rPr lang="en-US" altLang="ko-KR" sz="1000" dirty="0"/>
              <a:t> − </a:t>
            </a:r>
            <a:r>
              <a:rPr lang="en-US" altLang="ko-KR" sz="1000" dirty="0" err="1"/>
              <a:t>a</a:t>
            </a:r>
            <a:r>
              <a:rPr lang="en-US" altLang="ko-KR" sz="1000" baseline="-25000" dirty="0" err="1"/>
              <a:t>y</a:t>
            </a:r>
            <a:r>
              <a:rPr lang="en-US" altLang="ko-KR" sz="1000" dirty="0" err="1"/>
              <a:t>b</a:t>
            </a:r>
            <a:r>
              <a:rPr lang="en-US" altLang="ko-KR" sz="1000" baseline="-25000" dirty="0" err="1"/>
              <a:t>x</a:t>
            </a:r>
            <a:r>
              <a:rPr lang="en-US" altLang="ko-KR" sz="1000" dirty="0"/>
              <a:t> = 2×6 − 3×5 = −3</a:t>
            </a:r>
          </a:p>
          <a:p>
            <a:r>
              <a:rPr lang="en-US" altLang="ko-KR" sz="1000" dirty="0"/>
              <a:t>Answer: </a:t>
            </a:r>
            <a:r>
              <a:rPr lang="en-US" altLang="ko-KR" sz="1000" b="1" dirty="0"/>
              <a:t>a × b</a:t>
            </a:r>
            <a:r>
              <a:rPr lang="en-US" altLang="ko-KR" sz="1000" dirty="0"/>
              <a:t> = (−3,6,−3)</a:t>
            </a:r>
          </a:p>
        </p:txBody>
      </p:sp>
    </p:spTree>
    <p:extLst>
      <p:ext uri="{BB962C8B-B14F-4D97-AF65-F5344CB8AC3E}">
        <p14:creationId xmlns:p14="http://schemas.microsoft.com/office/powerpoint/2010/main" val="29376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외적 </a:t>
            </a:r>
            <a:r>
              <a:rPr lang="ko-KR" altLang="en-US" dirty="0" smtClean="0"/>
              <a:t>산식예</a:t>
            </a:r>
            <a:r>
              <a:rPr lang="ko-KR" altLang="en-US" dirty="0"/>
              <a:t>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두벡터에</a:t>
            </a:r>
            <a:r>
              <a:rPr lang="ko-KR" altLang="en-US" sz="2800" dirty="0"/>
              <a:t> 대한 </a:t>
            </a:r>
            <a:r>
              <a:rPr lang="ko-KR" altLang="en-US" sz="2800" dirty="0" smtClean="0"/>
              <a:t>외적</a:t>
            </a:r>
            <a:r>
              <a:rPr lang="en-US" altLang="ko-KR" sz="2800" dirty="0" smtClean="0"/>
              <a:t>(cross) </a:t>
            </a:r>
            <a:r>
              <a:rPr lang="ko-KR" altLang="en-US" sz="2800" dirty="0"/>
              <a:t>연산은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다</a:t>
            </a:r>
            <a:r>
              <a:rPr lang="ko-KR" altLang="en-US" sz="2800" dirty="0"/>
              <a:t>른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위치의 원소를 곱해서 </a:t>
            </a:r>
            <a:r>
              <a:rPr lang="ko-KR" altLang="en-US" sz="2800" dirty="0" smtClean="0"/>
              <a:t>뺄셈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 벡터는 스칼라 값으로 나옴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차원 </a:t>
            </a:r>
            <a:r>
              <a:rPr lang="ko-KR" altLang="en-US" sz="2800" dirty="0" err="1" smtClean="0"/>
              <a:t>벡터이상으</a:t>
            </a:r>
            <a:r>
              <a:rPr lang="ko-KR" altLang="en-US" sz="2800" dirty="0" smtClean="0"/>
              <a:t> 벡터로 표시 됨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it-IT" altLang="ko-KR" sz="1200" dirty="0"/>
              <a:t>d = np.array([4,5])</a:t>
            </a:r>
          </a:p>
          <a:p>
            <a:r>
              <a:rPr lang="it-IT" altLang="ko-KR" sz="1200" dirty="0"/>
              <a:t>e = np.array([3,8])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np.cross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d,e</a:t>
            </a:r>
            <a:r>
              <a:rPr lang="en-US" altLang="ko-KR" sz="1200" dirty="0" smtClean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([4,5,4])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([3,8,2])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np.cross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d,e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17</a:t>
            </a:r>
          </a:p>
          <a:p>
            <a:r>
              <a:rPr lang="en-US" altLang="ko-KR" sz="1000" dirty="0"/>
              <a:t>[-22   4  17]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17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와 </a:t>
            </a:r>
            <a:r>
              <a:rPr lang="en-US" altLang="ko-KR" dirty="0"/>
              <a:t>matrix </a:t>
            </a:r>
            <a:r>
              <a:rPr lang="ko-KR" altLang="en-US" dirty="0"/>
              <a:t>구분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05728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다차원 배열을 생성하지만 </a:t>
            </a:r>
            <a:r>
              <a:rPr lang="en-US" altLang="ko-KR" dirty="0" smtClean="0"/>
              <a:t>matrix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MATLAB </a:t>
            </a:r>
            <a:r>
              <a:rPr lang="ko-KR" altLang="en-US" dirty="0" smtClean="0"/>
              <a:t>기능을 지원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90587"/>
              </p:ext>
            </p:extLst>
          </p:nvPr>
        </p:nvGraphicFramePr>
        <p:xfrm>
          <a:off x="899592" y="3068960"/>
          <a:ext cx="7416825" cy="2949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ndarray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3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다차원 가능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 차원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 </a:t>
                      </a:r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요소간 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행렬곱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numpy.multiply</a:t>
                      </a:r>
                      <a:r>
                        <a:rPr kumimoji="0" lang="en-US" altLang="ko-KR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요소간 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요소간 곱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9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numpy.dot() 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행렬곱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행렬곱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Inner/outer </a:t>
            </a:r>
            <a:r>
              <a:rPr lang="ko-KR" altLang="en-US" dirty="0" smtClean="0"/>
              <a:t>함수 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7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en-US" altLang="ko-KR" dirty="0"/>
              <a:t> </a:t>
            </a:r>
            <a:r>
              <a:rPr lang="ko-KR" altLang="en-US" dirty="0" smtClean="0"/>
              <a:t>계산 방식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4184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400" dirty="0" smtClean="0"/>
              <a:t>A </a:t>
            </a:r>
            <a:r>
              <a:rPr lang="en-US" altLang="ko-KR" sz="2400" dirty="0"/>
              <a:t>= [[a1,b1</a:t>
            </a:r>
            <a:r>
              <a:rPr lang="en-US" altLang="ko-KR" sz="2400" dirty="0" smtClean="0"/>
              <a:t>] B </a:t>
            </a:r>
            <a:r>
              <a:rPr lang="en-US" altLang="ko-KR" sz="2400" dirty="0"/>
              <a:t>= [[a2,b2</a:t>
            </a:r>
            <a:r>
              <a:rPr lang="en-US" altLang="ko-KR" sz="2400" dirty="0" smtClean="0"/>
              <a:t>]]</a:t>
            </a:r>
          </a:p>
          <a:p>
            <a:pPr marL="457200" lvl="1" indent="0" fontAlgn="base">
              <a:buNone/>
            </a:pPr>
            <a:r>
              <a:rPr lang="en-US" altLang="ko-KR" sz="2400" dirty="0" err="1" smtClean="0"/>
              <a:t>numpy.inner</a:t>
            </a:r>
            <a:r>
              <a:rPr lang="en-US" altLang="ko-KR" sz="2400" dirty="0" smtClean="0"/>
              <a:t>(A,B</a:t>
            </a:r>
            <a:r>
              <a:rPr lang="en-US" altLang="ko-KR" sz="2400" dirty="0"/>
              <a:t>) </a:t>
            </a:r>
            <a:endParaRPr lang="en-US" altLang="ko-KR" sz="2400" dirty="0" smtClean="0"/>
          </a:p>
          <a:p>
            <a:pPr marL="457200" lvl="1" indent="0" fontAlgn="base">
              <a:buNone/>
            </a:pPr>
            <a:r>
              <a:rPr lang="en-US" altLang="ko-KR" sz="2400" dirty="0" smtClean="0"/>
              <a:t>array</a:t>
            </a:r>
            <a:r>
              <a:rPr lang="en-US" altLang="ko-KR" sz="2400" dirty="0"/>
              <a:t>([[a1*a2 + </a:t>
            </a:r>
            <a:r>
              <a:rPr lang="en-US" altLang="ko-KR" sz="2400" dirty="0" smtClean="0"/>
              <a:t>b1*b2]])</a:t>
            </a:r>
          </a:p>
          <a:p>
            <a:pPr marL="457200" lvl="1" indent="0" fontAlgn="base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[[1*4+0*1]]</a:t>
            </a:r>
            <a:endParaRPr lang="en-US" altLang="ko-KR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1148071" y="4841164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828598" y="4841164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059832" y="4841164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740359" y="4841164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5733803" y="5233292"/>
            <a:ext cx="1119455" cy="402790"/>
            <a:chOff x="1763688" y="4221088"/>
            <a:chExt cx="1925214" cy="914400"/>
          </a:xfrm>
        </p:grpSpPr>
        <p:sp>
          <p:nvSpPr>
            <p:cNvPr id="66" name="직사각형 65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412985" y="3979490"/>
            <a:ext cx="1119455" cy="402790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62" name="직사각형 61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412986" y="5186858"/>
            <a:ext cx="531697" cy="4027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652120" y="5205938"/>
            <a:ext cx="1226758" cy="4179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350792" y="3933056"/>
            <a:ext cx="1253655" cy="4793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>
            <a:off x="7508421" y="4876847"/>
            <a:ext cx="418567" cy="26348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 rot="16040858">
            <a:off x="7008589" y="5228933"/>
            <a:ext cx="312511" cy="35290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644008" y="5222936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627784" y="5222936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6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Inner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85280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내부 곱한 것을 더해서 값을 표현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068960"/>
            <a:ext cx="4013990" cy="338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a.shape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a1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([[1,0,3]])</a:t>
            </a:r>
          </a:p>
          <a:p>
            <a:r>
              <a:rPr lang="en-US" altLang="ko-KR" sz="1200" dirty="0"/>
              <a:t>b1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([[4,1,3]])</a:t>
            </a:r>
          </a:p>
          <a:p>
            <a:r>
              <a:rPr lang="en-US" altLang="ko-KR" sz="1200" dirty="0"/>
              <a:t>print(a1.shape, b1.shape)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np.inner</a:t>
            </a:r>
            <a:r>
              <a:rPr lang="en-US" altLang="ko-KR" sz="1200" dirty="0"/>
              <a:t>(a1,b1)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445224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((1, 2), (1, 2))</a:t>
            </a:r>
          </a:p>
          <a:p>
            <a:r>
              <a:rPr lang="en-US" altLang="ko-KR" sz="1000" dirty="0"/>
              <a:t>[[4]]</a:t>
            </a:r>
          </a:p>
          <a:p>
            <a:r>
              <a:rPr lang="en-US" altLang="ko-KR" sz="1000" dirty="0"/>
              <a:t>((1, 3), (1, 3))</a:t>
            </a:r>
          </a:p>
          <a:p>
            <a:r>
              <a:rPr lang="en-US" altLang="ko-KR" sz="1000" dirty="0"/>
              <a:t>[[13]]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79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dot/inner: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</a:t>
            </a:r>
            <a:r>
              <a:rPr lang="en-US" altLang="ko-KR" sz="2800" dirty="0" smtClean="0"/>
              <a:t>(2</a:t>
            </a:r>
            <a:r>
              <a:rPr lang="ko-KR" altLang="en-US" sz="2800" dirty="0" smtClean="0"/>
              <a:t>차원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일 경우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차원으로 표시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numpy.linalg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lin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va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0]])</a:t>
            </a:r>
          </a:p>
          <a:p>
            <a:r>
              <a:rPr lang="en-US" altLang="ko-KR" sz="1200" dirty="0" err="1"/>
              <a:t>vb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1]])</a:t>
            </a:r>
          </a:p>
          <a:p>
            <a:r>
              <a:rPr lang="en-US" altLang="ko-KR" sz="1200" dirty="0" err="1"/>
              <a:t>vc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([[4],[1</a:t>
            </a:r>
            <a:r>
              <a:rPr lang="en-US" altLang="ko-KR" sz="1200" dirty="0" smtClean="0"/>
              <a:t>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va,vc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va,vb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5528" y="5076183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[[4]]</a:t>
            </a:r>
          </a:p>
          <a:p>
            <a:r>
              <a:rPr lang="en-US" altLang="ko-KR" sz="1000" dirty="0"/>
              <a:t>[[4]]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838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outer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A = [[a1,b1</a:t>
            </a:r>
            <a:r>
              <a:rPr lang="en-US" altLang="ko-KR" dirty="0" smtClean="0"/>
              <a:t>]] </a:t>
            </a:r>
            <a:r>
              <a:rPr lang="en-US" altLang="ko-KR" dirty="0"/>
              <a:t>B = [[a2,b2</a:t>
            </a:r>
            <a:r>
              <a:rPr lang="en-US" altLang="ko-KR" dirty="0" smtClean="0"/>
              <a:t>]]</a:t>
            </a:r>
          </a:p>
          <a:p>
            <a:pPr marL="457200" lvl="1" indent="0" fontAlgn="base">
              <a:buNone/>
            </a:pPr>
            <a:r>
              <a:rPr lang="en-US" altLang="ko-KR" dirty="0" err="1" smtClean="0"/>
              <a:t>numpy.outer</a:t>
            </a:r>
            <a:r>
              <a:rPr lang="en-US" altLang="ko-KR" dirty="0" smtClean="0"/>
              <a:t>(A,B</a:t>
            </a:r>
            <a:r>
              <a:rPr lang="en-US" altLang="ko-KR" dirty="0"/>
              <a:t>) </a:t>
            </a:r>
          </a:p>
          <a:p>
            <a:pPr marL="457200" lvl="1" indent="0" fontAlgn="base">
              <a:buNone/>
            </a:pPr>
            <a:r>
              <a:rPr lang="en-US" altLang="ko-KR" dirty="0"/>
              <a:t>array([[a1*a2 </a:t>
            </a:r>
            <a:r>
              <a:rPr lang="en-US" altLang="ko-KR" dirty="0" smtClean="0"/>
              <a:t>, a1*b2][ b1*a2, b1*b2]])</a:t>
            </a:r>
          </a:p>
          <a:p>
            <a:pPr marL="457200" lvl="1" indent="0" fontAlgn="base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[[1*4,1*1] [0*4+0*1]]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148071" y="4618339"/>
            <a:ext cx="1296144" cy="624633"/>
            <a:chOff x="1763688" y="4221088"/>
            <a:chExt cx="1925214" cy="914400"/>
          </a:xfrm>
        </p:grpSpPr>
        <p:sp>
          <p:nvSpPr>
            <p:cNvPr id="5" name="직사각형 4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987824" y="4618339"/>
            <a:ext cx="1296144" cy="624633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64089" y="4684050"/>
            <a:ext cx="531697" cy="1012709"/>
            <a:chOff x="1763688" y="4221088"/>
            <a:chExt cx="914400" cy="1897221"/>
          </a:xfrm>
        </p:grpSpPr>
        <p:sp>
          <p:nvSpPr>
            <p:cNvPr id="23" name="직사각형 22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920233" y="3630526"/>
            <a:ext cx="1119455" cy="488093"/>
            <a:chOff x="1763688" y="4221088"/>
            <a:chExt cx="1925214" cy="914400"/>
          </a:xfrm>
          <a:solidFill>
            <a:schemeClr val="bg2">
              <a:lumMod val="75000"/>
            </a:schemeClr>
          </a:solidFill>
        </p:grpSpPr>
        <p:sp>
          <p:nvSpPr>
            <p:cNvPr id="28" name="직사각형 27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948264" y="4643452"/>
            <a:ext cx="1119455" cy="1012709"/>
            <a:chOff x="1763688" y="4221088"/>
            <a:chExt cx="1925214" cy="1897221"/>
          </a:xfrm>
          <a:solidFill>
            <a:srgbClr val="7030A0"/>
          </a:solidFill>
        </p:grpSpPr>
        <p:sp>
          <p:nvSpPr>
            <p:cNvPr id="33" name="직사각형 32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076056" y="4677153"/>
            <a:ext cx="1008112" cy="5064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7242646" y="4277605"/>
            <a:ext cx="418567" cy="31929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 rot="16200000">
            <a:off x="6295871" y="4733791"/>
            <a:ext cx="378695" cy="35290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535996" y="47382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793758" y="3561852"/>
            <a:ext cx="689321" cy="6312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17171" y="3571851"/>
            <a:ext cx="689321" cy="6312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85280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내부 곱한 것을 더해서 값을 표현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err="1" smtClean="0"/>
              <a:t>첫번째</a:t>
            </a:r>
            <a:r>
              <a:rPr lang="ko-KR" altLang="en-US" sz="2800" dirty="0" smtClean="0"/>
              <a:t> 벡터의 전치와 </a:t>
            </a:r>
            <a:r>
              <a:rPr lang="ko-KR" altLang="en-US" sz="2800" dirty="0" err="1" smtClean="0"/>
              <a:t>두번째</a:t>
            </a:r>
            <a:r>
              <a:rPr lang="ko-KR" altLang="en-US" sz="2800" dirty="0" smtClean="0"/>
              <a:t> 벡터와의 </a:t>
            </a:r>
            <a:r>
              <a:rPr lang="en-US" altLang="ko-KR" sz="2800" dirty="0" smtClean="0"/>
              <a:t>Dot </a:t>
            </a:r>
            <a:r>
              <a:rPr lang="ko-KR" altLang="en-US" sz="2800" dirty="0" smtClean="0"/>
              <a:t>연산과 같은 결과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068960"/>
            <a:ext cx="4013990" cy="338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a.shape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np.outer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a.T,b</a:t>
            </a:r>
            <a:r>
              <a:rPr lang="en-US" altLang="ko-KR" sz="12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445224"/>
            <a:ext cx="28083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[0 0</a:t>
            </a:r>
            <a:r>
              <a:rPr lang="en-US" altLang="ko-KR" sz="1000" dirty="0" smtClean="0"/>
              <a:t>]]</a:t>
            </a:r>
          </a:p>
          <a:p>
            <a:endParaRPr lang="en-US" altLang="ko-KR" sz="1000" dirty="0"/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[0 0]]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520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matrix</a:t>
            </a:r>
            <a:r>
              <a:rPr lang="ko-KR" altLang="en-US" sz="9600" dirty="0" smtClean="0"/>
              <a:t>로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vector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벡터 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26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두 벡터 평행 이동해 </a:t>
            </a:r>
            <a:r>
              <a:rPr lang="ko-KR" altLang="en-US" dirty="0" err="1" smtClean="0"/>
              <a:t>평행사변형을</a:t>
            </a:r>
            <a:r>
              <a:rPr lang="ko-KR" altLang="en-US" dirty="0" smtClean="0"/>
              <a:t> 만든 후 가운데 벡터가 실제 덧셈한 벡터를 표시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4"/>
            <a:ext cx="4013990" cy="294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([4,5])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([3,8])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f = d + e</a:t>
            </a:r>
          </a:p>
          <a:p>
            <a:r>
              <a:rPr lang="en-US" altLang="ko-KR" sz="1200" dirty="0"/>
              <a:t>print(f)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[[ 7 13]]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185874" y="5138142"/>
            <a:ext cx="920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6184565" y="4323152"/>
            <a:ext cx="375270" cy="8149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196304" y="4355552"/>
            <a:ext cx="1215422" cy="782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36142" y="4618439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02944" y="5301208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28665" y="4543449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f</a:t>
            </a:r>
            <a:endParaRPr lang="ko-KR" altLang="en-US" sz="12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106748" y="4355552"/>
            <a:ext cx="375270" cy="8149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73465" y="4730647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523831" y="4323152"/>
            <a:ext cx="920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51835" y="3933056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13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두 벡터 </a:t>
            </a:r>
            <a:r>
              <a:rPr lang="ko-KR" altLang="en-US" dirty="0" smtClean="0"/>
              <a:t>반대 방향으로 평행 </a:t>
            </a:r>
            <a:r>
              <a:rPr lang="ko-KR" altLang="en-US" dirty="0"/>
              <a:t>이동해 </a:t>
            </a:r>
            <a:r>
              <a:rPr lang="ko-KR" altLang="en-US" dirty="0" err="1"/>
              <a:t>평행사변형을</a:t>
            </a:r>
            <a:r>
              <a:rPr lang="ko-KR" altLang="en-US" dirty="0"/>
              <a:t> 만든 후 가운데 벡터가 실제 덧셈한 벡터를 표시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4"/>
            <a:ext cx="4013990" cy="294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([2,1])</a:t>
            </a:r>
          </a:p>
          <a:p>
            <a:r>
              <a:rPr lang="en-US" altLang="ko-KR" sz="1200" dirty="0"/>
              <a:t>g = d - e</a:t>
            </a:r>
          </a:p>
          <a:p>
            <a:r>
              <a:rPr lang="en-US" altLang="ko-KR" sz="1200" dirty="0"/>
              <a:t>print(g)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87727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[[-1  1]]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164288" y="4956315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7164288" y="4141325"/>
            <a:ext cx="375270" cy="81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7539558" y="4221088"/>
            <a:ext cx="545604" cy="73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243414" y="4956315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310343" y="4135582"/>
            <a:ext cx="375270" cy="81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6624432" y="4215345"/>
            <a:ext cx="545604" cy="73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72697" y="50671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e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62971" y="430338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871455" y="437091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g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80212" y="50671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-e</a:t>
            </a:r>
            <a:endParaRPr lang="ko-KR" altLang="en-US" sz="1000" b="1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618684" y="4182893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21288" y="389014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-e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794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구분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Array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vector </a:t>
            </a:r>
            <a:r>
              <a:rPr lang="ko-KR" altLang="en-US" dirty="0" smtClean="0"/>
              <a:t>구분 생성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446038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a1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 [1, 2, 3]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#</a:t>
            </a:r>
            <a:r>
              <a:rPr lang="ko-KR" altLang="en-US" sz="1200" dirty="0"/>
              <a:t>크기 </a:t>
            </a:r>
            <a:r>
              <a:rPr lang="en-US" altLang="ko-KR" sz="1200" dirty="0"/>
              <a:t>(3,)</a:t>
            </a:r>
            <a:r>
              <a:rPr lang="ko-KR" altLang="en-US" sz="1200" dirty="0"/>
              <a:t>인 </a:t>
            </a:r>
            <a:r>
              <a:rPr lang="en-US" altLang="ko-KR" sz="1200" dirty="0"/>
              <a:t>1</a:t>
            </a:r>
            <a:r>
              <a:rPr lang="ko-KR" altLang="en-US" sz="1200" dirty="0"/>
              <a:t>차원 배열</a:t>
            </a:r>
          </a:p>
          <a:p>
            <a:r>
              <a:rPr lang="en-US" altLang="ko-KR" sz="1200" dirty="0"/>
              <a:t>a2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 [ [1, 2, 3] ] 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#</a:t>
            </a:r>
            <a:r>
              <a:rPr lang="ko-KR" altLang="en-US" sz="1200" dirty="0"/>
              <a:t>크기 </a:t>
            </a:r>
            <a:r>
              <a:rPr lang="en-US" altLang="ko-KR" sz="1200" dirty="0"/>
              <a:t>(1,3)</a:t>
            </a:r>
            <a:r>
              <a:rPr lang="ko-KR" altLang="en-US" sz="1200" dirty="0"/>
              <a:t>인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행벡터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a3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 [ [1], [2], [3] ] ) </a:t>
            </a:r>
            <a:endParaRPr lang="en-US" altLang="ko-KR" sz="1200" dirty="0" smtClean="0"/>
          </a:p>
          <a:p>
            <a:r>
              <a:rPr lang="en-US" altLang="ko-KR" sz="1200" dirty="0" smtClean="0"/>
              <a:t>#</a:t>
            </a:r>
            <a:r>
              <a:rPr lang="ko-KR" altLang="en-US" sz="1200" dirty="0"/>
              <a:t>크기 </a:t>
            </a:r>
            <a:r>
              <a:rPr lang="en-US" altLang="ko-KR" sz="1200" dirty="0"/>
              <a:t>(3,1)</a:t>
            </a:r>
            <a:r>
              <a:rPr lang="ko-KR" altLang="en-US" sz="1200" dirty="0"/>
              <a:t>인 </a:t>
            </a:r>
            <a:r>
              <a:rPr lang="en-US" altLang="ko-KR" sz="1200" dirty="0"/>
              <a:t>2</a:t>
            </a:r>
            <a:r>
              <a:rPr lang="ko-KR" altLang="en-US" sz="1200" dirty="0"/>
              <a:t>차원 배열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열벡터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print(a1)</a:t>
            </a:r>
          </a:p>
          <a:p>
            <a:r>
              <a:rPr lang="en-US" altLang="ko-KR" sz="1200" dirty="0"/>
              <a:t>print(a1.ndim, a1.shape)</a:t>
            </a:r>
          </a:p>
          <a:p>
            <a:r>
              <a:rPr lang="en-US" altLang="ko-KR" sz="1200" dirty="0"/>
              <a:t>print(a2)</a:t>
            </a:r>
          </a:p>
          <a:p>
            <a:r>
              <a:rPr lang="en-US" altLang="ko-KR" sz="1200" dirty="0"/>
              <a:t>print(a2.ndim, a2.shape)</a:t>
            </a:r>
          </a:p>
          <a:p>
            <a:r>
              <a:rPr lang="en-US" altLang="ko-KR" sz="1200" dirty="0"/>
              <a:t>print(a3)</a:t>
            </a:r>
          </a:p>
          <a:p>
            <a:r>
              <a:rPr lang="en-US" altLang="ko-KR" sz="1200" dirty="0"/>
              <a:t>print(a3.ndim, a3.shape)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87617" y="5013176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 2 3]</a:t>
            </a:r>
          </a:p>
          <a:p>
            <a:r>
              <a:rPr lang="en-US" altLang="ko-KR" sz="1000" dirty="0"/>
              <a:t>(1, (3,))</a:t>
            </a:r>
          </a:p>
          <a:p>
            <a:r>
              <a:rPr lang="en-US" altLang="ko-KR" sz="1000" dirty="0"/>
              <a:t>[[1 2 3]]</a:t>
            </a:r>
          </a:p>
          <a:p>
            <a:r>
              <a:rPr lang="en-US" altLang="ko-KR" sz="1000" dirty="0"/>
              <a:t>(2, (1, 3))</a:t>
            </a:r>
          </a:p>
          <a:p>
            <a:r>
              <a:rPr lang="en-US" altLang="ko-KR" sz="1000" dirty="0"/>
              <a:t>[[1]</a:t>
            </a:r>
          </a:p>
          <a:p>
            <a:r>
              <a:rPr lang="en-US" altLang="ko-KR" sz="1000" dirty="0"/>
              <a:t> [2]</a:t>
            </a:r>
          </a:p>
          <a:p>
            <a:r>
              <a:rPr lang="en-US" altLang="ko-KR" sz="1000" dirty="0"/>
              <a:t> [3]]</a:t>
            </a:r>
          </a:p>
          <a:p>
            <a:r>
              <a:rPr lang="en-US" altLang="ko-KR" sz="1000" dirty="0"/>
              <a:t>(2, (3, 1))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5569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스칼</a:t>
            </a:r>
            <a:r>
              <a:rPr lang="ko-KR" altLang="en-US" dirty="0" err="1"/>
              <a:t>라</a:t>
            </a:r>
            <a:r>
              <a:rPr lang="ko-KR" altLang="en-US" dirty="0" err="1" smtClean="0"/>
              <a:t>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벡터를 </a:t>
            </a:r>
            <a:r>
              <a:rPr lang="ko-KR" altLang="en-US" dirty="0" err="1" smtClean="0"/>
              <a:t>스칼래</a:t>
            </a:r>
            <a:r>
              <a:rPr lang="ko-KR" altLang="en-US" dirty="0" smtClean="0"/>
              <a:t> 곱 만큼 커짐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5"/>
            <a:ext cx="4013990" cy="272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3 * d 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87727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[[3 6]]</a:t>
            </a:r>
            <a:endParaRPr lang="ko-KR" altLang="en-US" sz="10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156176" y="4443000"/>
            <a:ext cx="451521" cy="534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607697" y="3645024"/>
            <a:ext cx="700607" cy="79797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6216" y="479715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237920" y="4057238"/>
            <a:ext cx="422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3d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459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벡터 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1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크기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크기</a:t>
            </a:r>
            <a:r>
              <a:rPr lang="en-US" altLang="ko-KR" sz="2800" dirty="0" smtClean="0"/>
              <a:t>(Magnitude)</a:t>
            </a:r>
            <a:r>
              <a:rPr lang="ko-KR" altLang="en-US" sz="2800" dirty="0" smtClean="0"/>
              <a:t>는 원소들의 제곱을 더하고 이에 대한 제곱근의 값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smtClean="0"/>
              <a:t>벡터의 </a:t>
            </a:r>
            <a:r>
              <a:rPr lang="ko-KR" altLang="en-US" sz="2800" dirty="0"/>
              <a:t>크기는 </a:t>
            </a:r>
            <a:r>
              <a:rPr lang="en-US" altLang="ko-KR" sz="2800" dirty="0"/>
              <a:t>x</a:t>
            </a:r>
            <a:r>
              <a:rPr lang="ko-KR" altLang="en-US" sz="2800" dirty="0"/>
              <a:t>축의 변위와 </a:t>
            </a:r>
            <a:r>
              <a:rPr lang="en-US" altLang="ko-KR" sz="2800" dirty="0"/>
              <a:t>y</a:t>
            </a:r>
            <a:r>
              <a:rPr lang="ko-KR" altLang="en-US" sz="2800" dirty="0"/>
              <a:t>축의 변위를 이용하여 피타고라스 </a:t>
            </a:r>
            <a:r>
              <a:rPr lang="ko-KR" altLang="en-US" sz="2800" dirty="0" smtClean="0"/>
              <a:t>정리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 smtClean="0"/>
              <a:t>mag </a:t>
            </a:r>
            <a:r>
              <a:rPr lang="en-US" altLang="ko-KR" sz="1200" dirty="0"/>
              <a:t>= lambda x: </a:t>
            </a:r>
            <a:r>
              <a:rPr lang="en-US" altLang="ko-KR" sz="1200" dirty="0" err="1"/>
              <a:t>math.sqrt</a:t>
            </a:r>
            <a:r>
              <a:rPr lang="en-US" altLang="ko-KR" sz="1200" dirty="0"/>
              <a:t>(sum(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**2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x))</a:t>
            </a:r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rint(mag(x))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([1,2])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np.linalg.norm</a:t>
            </a:r>
            <a:r>
              <a:rPr lang="en-US" altLang="ko-KR" sz="1200" dirty="0"/>
              <a:t>(x))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2.23606797749979</a:t>
            </a:r>
          </a:p>
          <a:p>
            <a:r>
              <a:rPr lang="en-US" altLang="ko-KR" sz="1000" dirty="0"/>
              <a:t>2.2360679775</a:t>
            </a:r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300569"/>
            <a:ext cx="25066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vector</a:t>
            </a:r>
            <a:r>
              <a:rPr lang="ko-KR" altLang="en-US" dirty="0" smtClean="0"/>
              <a:t> 내적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96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내적</a:t>
            </a:r>
            <a:r>
              <a:rPr lang="en-US" altLang="ko-KR" dirty="0" smtClean="0"/>
              <a:t>(dot)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두벡터에</a:t>
            </a:r>
            <a:r>
              <a:rPr lang="ko-KR" altLang="en-US" sz="2800" dirty="0" smtClean="0"/>
              <a:t> 대한 내적</a:t>
            </a:r>
            <a:r>
              <a:rPr lang="en-US" altLang="ko-KR" sz="2800" dirty="0" smtClean="0"/>
              <a:t>(dot) </a:t>
            </a:r>
            <a:r>
              <a:rPr lang="ko-KR" altLang="en-US" sz="2800" dirty="0" smtClean="0"/>
              <a:t>연산은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같은 위치의 원소를 곱해서 합산함</a:t>
            </a:r>
            <a:endParaRPr lang="en-US" altLang="ko-KR" sz="2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134074" y="3284984"/>
            <a:ext cx="4013990" cy="3168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it-IT" altLang="ko-KR" sz="1200" dirty="0"/>
              <a:t>d = np.matrix([4,5])</a:t>
            </a:r>
          </a:p>
          <a:p>
            <a:endParaRPr lang="it-IT" altLang="ko-KR" sz="1200" dirty="0"/>
          </a:p>
          <a:p>
            <a:r>
              <a:rPr lang="it-IT" altLang="ko-KR" sz="1200" dirty="0"/>
              <a:t>j= d*d.T</a:t>
            </a:r>
          </a:p>
          <a:p>
            <a:r>
              <a:rPr lang="it-IT" altLang="ko-KR" sz="1200" dirty="0"/>
              <a:t>print(j)</a:t>
            </a:r>
          </a:p>
          <a:p>
            <a:r>
              <a:rPr lang="it-IT" altLang="ko-KR" sz="1200" dirty="0"/>
              <a:t>print(np.dot(d,d.T))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55569" y="554917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[[41]]</a:t>
            </a:r>
          </a:p>
          <a:p>
            <a:r>
              <a:rPr lang="en-US" altLang="ko-KR" sz="1000" dirty="0"/>
              <a:t>[[41]]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4565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vector</a:t>
            </a:r>
            <a:r>
              <a:rPr lang="ko-KR" altLang="en-US" dirty="0" smtClean="0"/>
              <a:t> </a:t>
            </a:r>
            <a:r>
              <a:rPr lang="ko-KR" altLang="en-US" dirty="0"/>
              <a:t>외</a:t>
            </a:r>
            <a:r>
              <a:rPr lang="ko-KR" altLang="en-US" dirty="0" smtClean="0"/>
              <a:t>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</a:t>
            </a:r>
            <a:r>
              <a:rPr lang="ko-KR" altLang="en-US" dirty="0"/>
              <a:t>적</a:t>
            </a:r>
            <a:r>
              <a:rPr lang="en-US" altLang="ko-KR" dirty="0" smtClean="0"/>
              <a:t>(cross)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두벡터에</a:t>
            </a:r>
            <a:r>
              <a:rPr lang="ko-KR" altLang="en-US" sz="2800" dirty="0"/>
              <a:t> 대한 </a:t>
            </a:r>
            <a:r>
              <a:rPr lang="ko-KR" altLang="en-US" sz="2800" dirty="0" smtClean="0"/>
              <a:t>외적</a:t>
            </a:r>
            <a:r>
              <a:rPr lang="en-US" altLang="ko-KR" sz="2800" dirty="0" smtClean="0"/>
              <a:t>(cross) </a:t>
            </a:r>
            <a:r>
              <a:rPr lang="ko-KR" altLang="en-US" sz="2800" dirty="0"/>
              <a:t>연산은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다</a:t>
            </a:r>
            <a:r>
              <a:rPr lang="ko-KR" altLang="en-US" sz="2800" dirty="0"/>
              <a:t>른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위치의 원소를 곱해서 </a:t>
            </a:r>
            <a:r>
              <a:rPr lang="ko-KR" altLang="en-US" sz="2800" dirty="0" smtClean="0"/>
              <a:t>뺄셈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 벡터는 </a:t>
            </a:r>
            <a:r>
              <a:rPr lang="en-US" altLang="ko-KR" sz="2800" dirty="0" smtClean="0"/>
              <a:t>array</a:t>
            </a:r>
            <a:r>
              <a:rPr lang="ko-KR" altLang="en-US" sz="2800" dirty="0" smtClean="0"/>
              <a:t>로 나옴 </a:t>
            </a:r>
            <a:r>
              <a:rPr lang="en-US" altLang="ko-KR" sz="2800" dirty="0" smtClean="0"/>
              <a:t>3</a:t>
            </a:r>
            <a:r>
              <a:rPr lang="ko-KR" altLang="en-US" sz="2800" dirty="0" err="1" smtClean="0"/>
              <a:t>차원이상으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matrix</a:t>
            </a:r>
            <a:r>
              <a:rPr lang="ko-KR" altLang="en-US" sz="2800" dirty="0" smtClean="0"/>
              <a:t>로 표시 됨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it-IT" altLang="ko-KR" sz="1200" dirty="0"/>
              <a:t>d = np.matrix([4,5])</a:t>
            </a:r>
          </a:p>
          <a:p>
            <a:r>
              <a:rPr lang="it-IT" altLang="ko-KR" sz="1200" dirty="0"/>
              <a:t>e = np.matrix([3,8])</a:t>
            </a:r>
          </a:p>
          <a:p>
            <a:endParaRPr lang="it-IT" altLang="ko-KR" sz="1200" dirty="0"/>
          </a:p>
          <a:p>
            <a:r>
              <a:rPr lang="it-IT" altLang="ko-KR" sz="1200" dirty="0"/>
              <a:t>print(np.cross(d,e))</a:t>
            </a:r>
          </a:p>
          <a:p>
            <a:endParaRPr lang="it-IT" altLang="ko-KR" sz="1200" dirty="0"/>
          </a:p>
          <a:p>
            <a:r>
              <a:rPr lang="it-IT" altLang="ko-KR" sz="1200" dirty="0"/>
              <a:t>d = np.matrix([4,5,4])</a:t>
            </a:r>
          </a:p>
          <a:p>
            <a:r>
              <a:rPr lang="it-IT" altLang="ko-KR" sz="1200" dirty="0"/>
              <a:t>e = np.matrix([3,8,2])</a:t>
            </a:r>
          </a:p>
          <a:p>
            <a:r>
              <a:rPr lang="it-IT" altLang="ko-KR" sz="1200" dirty="0"/>
              <a:t>print(np.cross(d,e))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[17]</a:t>
            </a:r>
          </a:p>
          <a:p>
            <a:r>
              <a:rPr lang="en-US" altLang="ko-KR" sz="1000" dirty="0"/>
              <a:t>[[-22   4  17]]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375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행렬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행렬이란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43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매트릭스라고도 하는데 행렬의 가로 줄을 행</a:t>
            </a:r>
            <a:r>
              <a:rPr lang="en-US" altLang="ko-KR" sz="2800" dirty="0"/>
              <a:t>, </a:t>
            </a:r>
            <a:r>
              <a:rPr lang="ko-KR" altLang="en-US" sz="2800" dirty="0"/>
              <a:t>세로 줄을 </a:t>
            </a:r>
            <a:r>
              <a:rPr lang="ko-KR" altLang="en-US" sz="2800" dirty="0" smtClean="0"/>
              <a:t>열로 표시함</a:t>
            </a:r>
            <a:endParaRPr lang="ko-KR" altLang="en-US" sz="2800" dirty="0"/>
          </a:p>
        </p:txBody>
      </p:sp>
      <p:pic>
        <p:nvPicPr>
          <p:cNvPr id="35842" name="Picture 2" descr="http://cfile8.uf.tistory.com/original/123F40044B5CF5BCC17A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56992"/>
            <a:ext cx="5184576" cy="281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5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와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연산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Matrix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dot/* </a:t>
            </a:r>
            <a:r>
              <a:rPr lang="ko-KR" altLang="en-US" dirty="0" smtClean="0"/>
              <a:t>처리가 동일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ndarry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*/multiply</a:t>
            </a:r>
            <a:r>
              <a:rPr lang="ko-KR" altLang="en-US" dirty="0" smtClean="0"/>
              <a:t>가 동일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212976"/>
            <a:ext cx="3509934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m1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([1,2,3,4</a:t>
            </a:r>
            <a:r>
              <a:rPr lang="en-US" altLang="ko-KR" sz="1200" dirty="0" smtClean="0"/>
              <a:t>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print(m1*m1.T)</a:t>
            </a:r>
          </a:p>
          <a:p>
            <a:r>
              <a:rPr lang="en-US" altLang="ko-KR" sz="1200" dirty="0"/>
              <a:t>print(m1.dot(m1.T))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np.multiply</a:t>
            </a:r>
            <a:r>
              <a:rPr lang="en-US" altLang="ko-KR" sz="1200" dirty="0" smtClean="0"/>
              <a:t>(m1,m1))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a1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([1,2,3,4</a:t>
            </a:r>
            <a:r>
              <a:rPr lang="en-US" altLang="ko-KR" sz="1200" dirty="0" smtClean="0"/>
              <a:t>])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print(a1*a1.T)</a:t>
            </a:r>
          </a:p>
          <a:p>
            <a:r>
              <a:rPr lang="en-US" altLang="ko-KR" sz="1200" dirty="0"/>
              <a:t>print(a1.dot(a1.T))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np.multiply</a:t>
            </a:r>
            <a:r>
              <a:rPr lang="en-US" altLang="ko-KR" sz="1200" dirty="0" smtClean="0"/>
              <a:t>(a1,a1))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961404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[[30]]</a:t>
            </a:r>
          </a:p>
          <a:p>
            <a:r>
              <a:rPr lang="en-US" altLang="ko-KR" sz="1000" dirty="0"/>
              <a:t>[[30]]</a:t>
            </a:r>
          </a:p>
          <a:p>
            <a:r>
              <a:rPr lang="en-US" altLang="ko-KR" sz="1000" dirty="0"/>
              <a:t>[[ 1  4  9 16]]</a:t>
            </a:r>
          </a:p>
          <a:p>
            <a:r>
              <a:rPr lang="en-US" altLang="ko-KR" sz="1000" dirty="0"/>
              <a:t>[ 1  4  9 16]</a:t>
            </a:r>
          </a:p>
          <a:p>
            <a:r>
              <a:rPr lang="en-US" altLang="ko-KR" sz="1000" dirty="0"/>
              <a:t>30</a:t>
            </a:r>
          </a:p>
          <a:p>
            <a:r>
              <a:rPr lang="en-US" altLang="ko-KR" sz="1000" dirty="0"/>
              <a:t>[ 1  4  9 16]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08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Diagonal matrix</a:t>
            </a:r>
          </a:p>
        </p:txBody>
      </p:sp>
    </p:spTree>
    <p:extLst>
      <p:ext uri="{BB962C8B-B14F-4D97-AF65-F5344CB8AC3E}">
        <p14:creationId xmlns:p14="http://schemas.microsoft.com/office/powerpoint/2010/main" val="16787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대각행렬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정사각행렬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r>
              <a:rPr lang="ko-KR" altLang="en-US" sz="2800" dirty="0"/>
              <a:t>＝</a:t>
            </a:r>
            <a:r>
              <a:rPr lang="en-US" altLang="ko-KR" sz="2800" dirty="0"/>
              <a:t>(</a:t>
            </a:r>
            <a:r>
              <a:rPr lang="en-US" altLang="ko-KR" sz="2800" dirty="0" err="1"/>
              <a:t>aij</a:t>
            </a:r>
            <a:r>
              <a:rPr lang="en-US" altLang="ko-KR" sz="2800" dirty="0"/>
              <a:t>)(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, j</a:t>
            </a:r>
            <a:r>
              <a:rPr lang="ko-KR" altLang="en-US" sz="2800" dirty="0"/>
              <a:t>＝</a:t>
            </a:r>
            <a:r>
              <a:rPr lang="en-US" altLang="ko-KR" sz="2800" dirty="0"/>
              <a:t>1, 2, 3,…, n)</a:t>
            </a:r>
            <a:r>
              <a:rPr lang="ko-KR" altLang="en-US" sz="2800" dirty="0"/>
              <a:t>의 원소 </a:t>
            </a:r>
            <a:r>
              <a:rPr lang="en-US" altLang="ko-KR" sz="2800" dirty="0" err="1"/>
              <a:t>aij</a:t>
            </a:r>
            <a:r>
              <a:rPr lang="ko-KR" altLang="en-US" sz="2800" dirty="0"/>
              <a:t>가 </a:t>
            </a:r>
            <a:r>
              <a:rPr lang="en-US" altLang="ko-KR" sz="2800" dirty="0" err="1"/>
              <a:t>aij</a:t>
            </a:r>
            <a:r>
              <a:rPr lang="en-US" altLang="ko-KR" sz="2800" dirty="0"/>
              <a:t>=0(</a:t>
            </a:r>
            <a:r>
              <a:rPr lang="en-US" altLang="ko-KR" sz="2800" dirty="0" err="1"/>
              <a:t>i≠j</a:t>
            </a:r>
            <a:r>
              <a:rPr lang="en-US" altLang="ko-KR" sz="2800" dirty="0"/>
              <a:t>)</a:t>
            </a:r>
            <a:r>
              <a:rPr lang="ko-KR" altLang="en-US" sz="2800" dirty="0"/>
              <a:t>을 </a:t>
            </a:r>
            <a:r>
              <a:rPr lang="ko-KR" altLang="en-US" sz="2800" dirty="0" smtClean="0"/>
              <a:t>만족시키는 행렬</a:t>
            </a:r>
            <a:endParaRPr lang="en-US" altLang="ko-KR" sz="2800" dirty="0"/>
          </a:p>
          <a:p>
            <a:r>
              <a:rPr lang="en-US" altLang="ko-KR" sz="2800" dirty="0" smtClean="0"/>
              <a:t>A</a:t>
            </a:r>
            <a:r>
              <a:rPr lang="ko-KR" altLang="en-US" sz="2800" dirty="0"/>
              <a:t>의 </a:t>
            </a:r>
            <a:r>
              <a:rPr lang="ko-KR" altLang="en-US" sz="2800" dirty="0" err="1"/>
              <a:t>주대각선</a:t>
            </a:r>
            <a:r>
              <a:rPr lang="ko-KR" altLang="en-US" sz="2800" dirty="0"/>
              <a:t> 위에 있는 원소</a:t>
            </a:r>
            <a:r>
              <a:rPr lang="en-US" altLang="ko-KR" sz="2800" dirty="0"/>
              <a:t>(</a:t>
            </a:r>
            <a:r>
              <a:rPr lang="ko-KR" altLang="en-US" sz="2800" dirty="0"/>
              <a:t>대각선원소</a:t>
            </a:r>
            <a:r>
              <a:rPr lang="en-US" altLang="ko-KR" sz="2800" dirty="0"/>
              <a:t>) </a:t>
            </a:r>
            <a:r>
              <a:rPr lang="en-US" altLang="ko-KR" sz="2800" dirty="0" err="1"/>
              <a:t>aij</a:t>
            </a:r>
            <a:r>
              <a:rPr lang="en-US" altLang="ko-KR" sz="2800" dirty="0"/>
              <a:t>(</a:t>
            </a:r>
            <a:r>
              <a:rPr lang="en-US" altLang="ko-KR" sz="2800" dirty="0" err="1"/>
              <a:t>i</a:t>
            </a:r>
            <a:r>
              <a:rPr lang="ko-KR" altLang="en-US" sz="2800" dirty="0"/>
              <a:t>＝</a:t>
            </a:r>
            <a:r>
              <a:rPr lang="en-US" altLang="ko-KR" sz="2800" dirty="0"/>
              <a:t>j) </a:t>
            </a:r>
            <a:r>
              <a:rPr lang="ko-KR" altLang="en-US" sz="2800" dirty="0"/>
              <a:t>외의 원소 </a:t>
            </a:r>
            <a:r>
              <a:rPr lang="en-US" altLang="ko-KR" sz="2800" dirty="0" err="1"/>
              <a:t>aij</a:t>
            </a:r>
            <a:r>
              <a:rPr lang="en-US" altLang="ko-KR" sz="2800" dirty="0"/>
              <a:t>(</a:t>
            </a:r>
            <a:r>
              <a:rPr lang="en-US" altLang="ko-KR" sz="2800" dirty="0" err="1"/>
              <a:t>i≠j</a:t>
            </a:r>
            <a:r>
              <a:rPr lang="en-US" altLang="ko-KR" sz="2800" dirty="0"/>
              <a:t>)</a:t>
            </a:r>
            <a:r>
              <a:rPr lang="ko-KR" altLang="en-US" sz="2800" dirty="0"/>
              <a:t>가 모두 </a:t>
            </a:r>
            <a:r>
              <a:rPr lang="en-US" altLang="ko-KR" sz="2800" dirty="0"/>
              <a:t>0</a:t>
            </a:r>
            <a:r>
              <a:rPr lang="ko-KR" altLang="en-US" sz="2800" dirty="0"/>
              <a:t>인 </a:t>
            </a:r>
            <a:r>
              <a:rPr lang="ko-KR" altLang="en-US" sz="2800" dirty="0" smtClean="0"/>
              <a:t>행렬</a:t>
            </a:r>
            <a:endParaRPr lang="ko-KR" altLang="en-US" sz="2800" dirty="0"/>
          </a:p>
        </p:txBody>
      </p:sp>
      <p:sp>
        <p:nvSpPr>
          <p:cNvPr id="4" name="AutoShape 7" descr="data:image/jpeg;base64,/9j/4AAQSkZJRgABAQAAAQABAAD/2wCEAAkGBxISEhQTExQWFhUWFhcbGBQVGBgVGRwUFhgZHRojHBcaHCggGBslHhobITEhJTUrLi8uGB8zOj8sNygtLisBCgoKDA0OFRAQFzQfHB0sNDc3LCwsLCwrLDYyLC01MjQsLCwrLCwsLCwsLCwrLCwsLCwsLCswOCwsLCwsLCs3K//AABEIAGsAvgMBIgACEQEDEQH/xAAbAAEAAwEBAQEAAAAAAAAAAAAAAwQFAgEGB//EADUQAAIBAwMCAwYGAgEFAAAAAAECAwAREgQFIRMxIkFRBjIzYXOyQnFygZGzFCNSFTREocH/xAAVAQEBAAAAAAAAAAAAAAAAAAAAAf/EABgRAQADAQAAAAAAAAAAAAAAAAABETEh/9oADAMBAAIRAxEAPwD9xpSlApSlApSlApSlBUg3KJ3aNSSykg+F8QR3Gdsb/K9Wr1j6DULHFKzdv8iUADklmlKqAPMliAPzrnbt7zaVZVjiEUiRZdYNlM4DBOQLNi8XHmzsBfG7BtXr2vmds3HCVuoQE1EzGNnlv4hhGqqje4rYrxe5d24Fxf6UUHtKVm7yx/0pcgSS4NYkHHpyNYEci5UdvK9BpUrP2OQtGbm+MsyAnk4xyMq3PmbAc1oUCleM1gT6VRg3VH6dklHUjMgyjdbAY8NceB/ELKbE2PoaC/SodHqRLGsgDAMoIDqUYA/8lblT8jU1ApWb7QzskIKmxabToT54yzxxtb0OLGx8jXGxyHLUxXJWGYIlySQhghksWPJ8UjcnytQWtduMcNs8hcE3VHcWHe5VTb96sxuGAINwQCD8jUG5D/VJ+hvtNNt+DF9NPtFBZpSlApSlApSlApSlBkbfpUljlRxdTqJTa5HKykggjkEEA3HpUWu2JViK6aONSZoZGyJUHpzLKeQrHkhvLu7HuTe1snuyfXm/sNWNx1ZjUWXJ3bFFJxBcgnlrHEWBJNieOATxQZe47KuFoEjD9SBruzDwQzJJiGsxC+AgKPCMia3RVfQanqJe1iGZWF72ZCVax8xcd6s0CotTp1kUq4uD5fkbggjkEEAgjkEA1IxqvpNYkq5Rurrx4kYMOQGHIJHKsD+RFBNDEqKFUWAFgB6V3WZtu6iWSaM4Bo3IUBwzNGLDMrYFB1BJHbkXjNia06BXlq9pQBSlKDiWMMpVgCpBBB5BB71zptOsahUFlF+O/JNySTySSSSTySSa6lJCkiwNu57fv8qrbRO0kMTu0bsyKS8JJiYkC5Qkm6HuOTxQd7j8KT9Dfaabb8GL6afaKbj8KT9Dfaabb8GL6afaKCTUzrGjO5sqKWY+iqLk/wAVlar2k08ekXWEs0BQPmgyshANyAb/AC4p7RiVljjiU3aRCXKZogjYN4l6iMbkC2J8vTv8Xue1a4aLctAIDIr86Z4gEQiXxOmDyExqrXtckWewsFoPu9LvMckzQWdJVjEmDrYmMsVuCCQeRb+K0ga+X2TSSrrZpOnJ0nhjHUns0gkDOMEIJPTx8RB4yb5mra6HU9XKwwzv/wB1L7uX/Do27fhvbyv50E+t3xIpkgKSGSRXZAq3DLHjnY38sl7+vnXLe0WnGlk1ZciKPMOSDdWjYqwK97hgRWR7RaSSTX6SRY5zHDFqVd4iFOUvRKAeIE+41/yqrtm36pYNNpjGqYvMzSSRiVTHeRU6oWVCZnVs3PuklrjkUH28TggEEEEAgg3BB7EHzFd18r7HwaqPSyaaZCGhZ0hkLFRJDz0yDdmS18eciMQeb1obXo9Qr3kAxsf/ACJJef0NEo/e9BY2T3ZPrzf2Gptz0zOFKWzjcOobhSQCLMQCQCCRcXsbGxtYw7J7sn15v7DVzWapIo3kkYKiKzMx7BFBLE/kATQR7bpTGhBN2ZndrdsnYsQPkL2q1XEModQym6sAQfUEXFd0GdvGlkkRQgU+MF0clVdLG4JCni5BtaxxseDXz6TPohFHLqIOvPqicQoTq9WZFY8nI4q3AHIPTUswUlvsDXDcDk8UHzP+G2nR55pYYEjViZAMjkxGcju1hmVAVVIaxAJMnCjd2bV9WCOS6tmoOS8gg9iCOP44rvQatJo0liYMjqGVhexUjgi9WqDl1uCPWqMG1InTs0h6cZjGUjtdWtctdvG3hHiNzyfU1fZrAk9hUGh1sc0aSxtkjqGVh2KsLg/vQe6LTCKNY1LEIAAWYu1h6sxJY/M1PQUoOJQSCBa9vPt+/wAqr7VC6RRq4jDqihhCCsYYDnBTyF9B6VZdwASewFz+QqLQ6xJo0ljYMjqGVh2KsLg8+ooOdx+FJ+hvtNNt+DF9NPtFNx+FJ+hvtNNt+DF9NPtFBYxpjXtKDnGuhSlB5jTGvaUHONdUpQZuye7J9eb+w1NvM2EEz9QRYxu3VZcxHipORX8QXvbztaodk92T6839hrSoINE940OWV1U5gWyuBzbyv3tU9KUCuJTYenzrulBQ2HUdTTxP1RNkinrKvTD3A8QT8IPe1X6UoPGqpKj9RX6gEao+UeAJZjjZs73UABuLc5D0q5XlqCDb9Wk0aSxtkjqGRh2KkXB/irFKUHE7WUm9rA897fO3nVTY5+pp4X6omyjQ9ZVwD3A8QT8IPe3ler1KCtuPwpP0N9pptvwYvpp9opuPwpP0N9pptvwYvpp9ooLNKUoFKUoFKUoFKUoM3ZPdk+vN/Yak3adlCKhxMkgTOwJUFWJIB4LWUgXuLkEg2sauy6kBpYisgbqytcxSBCpckESFcDcHyNaGt0okWxJUg3V1tkrC9iLgi/PYgg3INxQRbTqGdDlyVd0J7XwYre3kTa9qu1Bo9MI1xFzySSe5Zjck/Mnnip6BVafcIULh5UUonUcMygrFz42BPhTwt4jx4T6VZqCTSoxYsiksuLEqDdOfCb915PHbk0CPWRs2CuhfAPiGBbpsSFa174kggHsbGp6iXTqDkFUHELcAA4jsL+guePnUtB4Tbk1Wi3KFsMZY26iF0s6nKMWuy2PiUZDkccj1qyReoU0kYxsijFSq2UCynuB6DgcD0oO9NqEkVXjZXRgCrqQylT2II4IPqKTTKoLMQAouSeAAK9hiVFCqAqgWCgWAA8gB2FVd124Tx9MuyeONwyY5BopFkW2asPeQXuDxQc6DcVmLqocGMgMHUrYsMgL9icSrEDkB1vbtVLSbtfUyxkvgZBHGSoCdRIi8gVwPGOGB72aKUG3Aqjq9s1GmUnSPK7STM8jSCOS4ey+ZU+G4IN+Fit4gFQ2NftDxxu8DyNKGYxA4FEaaQF2KEKHHLFixL4lwpBag2Nf8KT9Dfaa9234MX00+0Vly69k0qidZDM8JyEcEr+PHniIOE5Pa5/M961dvUiKMEWIRbg8G+IoLFKUoFKVXm1GLKvJLkgAc9hyT6Af/AEetBYpWVs++xarq9Isek5RgyleR5i48SHmzDg2Nu1R6H2hilkEahxdpVVmWys8LYuAb+Rv3te3F6DZpWTo/aHSyMEE8XULFel1UzyBItje9+O1X9TIyqSq5EeVwv/s9uKCYCvaytNvCt0s7RmUuEVnXxFf+Jv4rjkWvwK5fecDKZEwSJcmcupAF/wARv4ePFz2FBr0qpqdcqRNNfJFUtdLNdQL8c2NxUH/U+UBR1LG1mxuObc2J4/eg0qVlybmyyMhQ2VGfIOp8K9rr3W9ja/ofSq+p9pIV6JBzWa3TdJIcWLcALlIC5vbhb9xQblKxpd8URPJixwKDEcks5UAAKCSbsBYc3qHR+0qySJEY5EkdJHwYBXCxsVv02s4uRwSoB45pHcG/So4ZAwDDsRepKBSlKDnGmNdUoPMa9pSgUpSgVk73pZmB6BCyGOVFc9kZ8SrEeYBXsPUVrUoPm9B7Of4s0b6e5TpLFIsju5KIR0yCxIGAMn551W2z2WkjlzLqB1NQxZC2bJOSQvIslrg5LckqO1fW0oPnNJpWJCumsU3ILCc4WubH4xNrW8vOtnXaMSxtG3Y+dlNj5GzAqfyIIq1SgytLoJUkBaaSVcWH+wQi3a1unGh5/ftUEuyuoPTmlC5A9ELp8DyCQSYcjf1yv863KUFPctIZYpIwcS6MoYjKxIte1xf8risufbZ2lheUpIyN78atEoBI/A0jEnjvevoKVJixiarZW/2GKaWPK56arpyrNa3JeEsb9uT/ABXG/aKRkUot24DWuRj3s0YljEgv5Frc+db1KUPm9r2s/wCPMskCBnctZR082UAqxUvIEbIDnI+6Dxewpez2l1SSKZElwVXOLmBvGQOxSNCCeR3Ir7GlUVtviKxqp7gcj5nmrNKUClKUClKUClKUH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9" descr="data:image/jpeg;base64,/9j/4AAQSkZJRgABAQAAAQABAAD/2wCEAAkGBxISEhQTExQWFhUWFhcbGBQVGBgVGRwUFhgZHRojHBcaHCggGBslHhobITEhJTUrLi8uGB8zOj8sNygtLisBCgoKDA0OFRAQFzQfHB0sNDc3LCwsLCwrLDYyLC01MjQsLCwrLCwsLCwsLCwrLCwsLCwsLCswOCwsLCwsLCs3K//AABEIAGsAvgMBIgACEQEDEQH/xAAbAAEAAwEBAQEAAAAAAAAAAAAAAwQFAgEGB//EADUQAAIBAwMCAwYGAgEFAAAAAAECAwAREgQFIRMxIkFRBjIzYXOyQnFygZGzFCNSFTREocH/xAAVAQEBAAAAAAAAAAAAAAAAAAAAAf/EABgRAQADAQAAAAAAAAAAAAAAAAABETEh/9oADAMBAAIRAxEAPwD9xpSlApSlApSlApSlBUg3KJ3aNSSykg+F8QR3Gdsb/K9Wr1j6DULHFKzdv8iUADklmlKqAPMliAPzrnbt7zaVZVjiEUiRZdYNlM4DBOQLNi8XHmzsBfG7BtXr2vmds3HCVuoQE1EzGNnlv4hhGqqje4rYrxe5d24Fxf6UUHtKVm7yx/0pcgSS4NYkHHpyNYEci5UdvK9BpUrP2OQtGbm+MsyAnk4xyMq3PmbAc1oUCleM1gT6VRg3VH6dklHUjMgyjdbAY8NceB/ELKbE2PoaC/SodHqRLGsgDAMoIDqUYA/8lblT8jU1ApWb7QzskIKmxabToT54yzxxtb0OLGx8jXGxyHLUxXJWGYIlySQhghksWPJ8UjcnytQWtduMcNs8hcE3VHcWHe5VTb96sxuGAINwQCD8jUG5D/VJ+hvtNNt+DF9NPtFBZpSlApSlApSlApSlBkbfpUljlRxdTqJTa5HKykggjkEEA3HpUWu2JViK6aONSZoZGyJUHpzLKeQrHkhvLu7HuTe1snuyfXm/sNWNx1ZjUWXJ3bFFJxBcgnlrHEWBJNieOATxQZe47KuFoEjD9SBruzDwQzJJiGsxC+AgKPCMia3RVfQanqJe1iGZWF72ZCVax8xcd6s0CotTp1kUq4uD5fkbggjkEEAgjkEA1IxqvpNYkq5Rurrx4kYMOQGHIJHKsD+RFBNDEqKFUWAFgB6V3WZtu6iWSaM4Bo3IUBwzNGLDMrYFB1BJHbkXjNia06BXlq9pQBSlKDiWMMpVgCpBBB5BB71zptOsahUFlF+O/JNySTySSSSTySSa6lJCkiwNu57fv8qrbRO0kMTu0bsyKS8JJiYkC5Qkm6HuOTxQd7j8KT9Dfaabb8GL6afaKbj8KT9Dfaabb8GL6afaKCTUzrGjO5sqKWY+iqLk/wAVlar2k08ekXWEs0BQPmgyshANyAb/AC4p7RiVljjiU3aRCXKZogjYN4l6iMbkC2J8vTv8Xue1a4aLctAIDIr86Z4gEQiXxOmDyExqrXtckWewsFoPu9LvMckzQWdJVjEmDrYmMsVuCCQeRb+K0ga+X2TSSrrZpOnJ0nhjHUns0gkDOMEIJPTx8RB4yb5mra6HU9XKwwzv/wB1L7uX/Do27fhvbyv50E+t3xIpkgKSGSRXZAq3DLHjnY38sl7+vnXLe0WnGlk1ZciKPMOSDdWjYqwK97hgRWR7RaSSTX6SRY5zHDFqVd4iFOUvRKAeIE+41/yqrtm36pYNNpjGqYvMzSSRiVTHeRU6oWVCZnVs3PuklrjkUH28TggEEEEAgg3BB7EHzFd18r7HwaqPSyaaZCGhZ0hkLFRJDz0yDdmS18eciMQeb1obXo9Qr3kAxsf/ACJJef0NEo/e9BY2T3ZPrzf2Gptz0zOFKWzjcOobhSQCLMQCQCCRcXsbGxtYw7J7sn15v7DVzWapIo3kkYKiKzMx7BFBLE/kATQR7bpTGhBN2ZndrdsnYsQPkL2q1XEModQym6sAQfUEXFd0GdvGlkkRQgU+MF0clVdLG4JCni5BtaxxseDXz6TPohFHLqIOvPqicQoTq9WZFY8nI4q3AHIPTUswUlvsDXDcDk8UHzP+G2nR55pYYEjViZAMjkxGcju1hmVAVVIaxAJMnCjd2bV9WCOS6tmoOS8gg9iCOP44rvQatJo0liYMjqGVhexUjgi9WqDl1uCPWqMG1InTs0h6cZjGUjtdWtctdvG3hHiNzyfU1fZrAk9hUGh1sc0aSxtkjqGVh2KsLg/vQe6LTCKNY1LEIAAWYu1h6sxJY/M1PQUoOJQSCBa9vPt+/wAqr7VC6RRq4jDqihhCCsYYDnBTyF9B6VZdwASewFz+QqLQ6xJo0ljYMjqGVh2KsLg8+ooOdx+FJ+hvtNNt+DF9NPtFNx+FJ+hvtNNt+DF9NPtFBYxpjXtKDnGuhSlB5jTGvaUHONdUpQZuye7J9eb+w1NvM2EEz9QRYxu3VZcxHipORX8QXvbztaodk92T6839hrSoINE940OWV1U5gWyuBzbyv3tU9KUCuJTYenzrulBQ2HUdTTxP1RNkinrKvTD3A8QT8IPe1X6UoPGqpKj9RX6gEao+UeAJZjjZs73UABuLc5D0q5XlqCDb9Wk0aSxtkjqGRh2KkXB/irFKUHE7WUm9rA897fO3nVTY5+pp4X6omyjQ9ZVwD3A8QT8IPe3ler1KCtuPwpP0N9pptvwYvpp9opuPwpP0N9pptvwYvpp9ooLNKUoFKUoFKUoFKUoM3ZPdk+vN/Yak3adlCKhxMkgTOwJUFWJIB4LWUgXuLkEg2sauy6kBpYisgbqytcxSBCpckESFcDcHyNaGt0okWxJUg3V1tkrC9iLgi/PYgg3INxQRbTqGdDlyVd0J7XwYre3kTa9qu1Bo9MI1xFzySSe5Zjck/Mnnip6BVafcIULh5UUonUcMygrFz42BPhTwt4jx4T6VZqCTSoxYsiksuLEqDdOfCb915PHbk0CPWRs2CuhfAPiGBbpsSFa174kggHsbGp6iXTqDkFUHELcAA4jsL+guePnUtB4Tbk1Wi3KFsMZY26iF0s6nKMWuy2PiUZDkccj1qyReoU0kYxsijFSq2UCynuB6DgcD0oO9NqEkVXjZXRgCrqQylT2II4IPqKTTKoLMQAouSeAAK9hiVFCqAqgWCgWAA8gB2FVd124Tx9MuyeONwyY5BopFkW2asPeQXuDxQc6DcVmLqocGMgMHUrYsMgL9icSrEDkB1vbtVLSbtfUyxkvgZBHGSoCdRIi8gVwPGOGB72aKUG3Aqjq9s1GmUnSPK7STM8jSCOS4ey+ZU+G4IN+Fit4gFQ2NftDxxu8DyNKGYxA4FEaaQF2KEKHHLFixL4lwpBag2Nf8KT9Dfaa9234MX00+0Vly69k0qidZDM8JyEcEr+PHniIOE5Pa5/M961dvUiKMEWIRbg8G+IoLFKUoFKVXm1GLKvJLkgAc9hyT6Af/AEetBYpWVs++xarq9Isek5RgyleR5i48SHmzDg2Nu1R6H2hilkEahxdpVVmWys8LYuAb+Rv3te3F6DZpWTo/aHSyMEE8XULFel1UzyBItje9+O1X9TIyqSq5EeVwv/s9uKCYCvaytNvCt0s7RmUuEVnXxFf+Jv4rjkWvwK5fecDKZEwSJcmcupAF/wARv4ePFz2FBr0qpqdcqRNNfJFUtdLNdQL8c2NxUH/U+UBR1LG1mxuObc2J4/eg0qVlybmyyMhQ2VGfIOp8K9rr3W9ja/ofSq+p9pIV6JBzWa3TdJIcWLcALlIC5vbhb9xQblKxpd8URPJixwKDEcks5UAAKCSbsBYc3qHR+0qySJEY5EkdJHwYBXCxsVv02s4uRwSoB45pHcG/So4ZAwDDsRepKBSlKDnGmNdUoPMa9pSgUpSgVk73pZmB6BCyGOVFc9kZ8SrEeYBXsPUVrUoPm9B7Of4s0b6e5TpLFIsju5KIR0yCxIGAMn551W2z2WkjlzLqB1NQxZC2bJOSQvIslrg5LckqO1fW0oPnNJpWJCumsU3ILCc4WubH4xNrW8vOtnXaMSxtG3Y+dlNj5GzAqfyIIq1SgytLoJUkBaaSVcWH+wQi3a1unGh5/ftUEuyuoPTmlC5A9ELp8DyCQSYcjf1yv863KUFPctIZYpIwcS6MoYjKxIte1xf8risufbZ2lheUpIyN78atEoBI/A0jEnjvevoKVJixiarZW/2GKaWPK56arpyrNa3JeEsb9uT/ABXG/aKRkUot24DWuRj3s0YljEgv5Frc+db1KUPm9r2s/wCPMskCBnctZR082UAqxUvIEbIDnI+6Dxewpez2l1SSKZElwVXOLmBvGQOxSNCCeR3Ir7GlUVtviKxqp7gcj5nmrNKUClKUClKUClKUH/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8437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3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Identity matrix</a:t>
            </a:r>
          </a:p>
        </p:txBody>
      </p:sp>
    </p:spTree>
    <p:extLst>
      <p:ext uri="{BB962C8B-B14F-4D97-AF65-F5344CB8AC3E}">
        <p14:creationId xmlns:p14="http://schemas.microsoft.com/office/powerpoint/2010/main" val="12918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항등행렬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모든 행렬과 닷 </a:t>
            </a:r>
            <a:r>
              <a:rPr lang="ko-KR" altLang="en-US" sz="2800" dirty="0" err="1" smtClean="0"/>
              <a:t>연산시</a:t>
            </a:r>
            <a:r>
              <a:rPr lang="ko-KR" altLang="en-US" sz="2800" dirty="0" smtClean="0"/>
              <a:t> 자기 자신이 나오게 하는 단위행렬</a:t>
            </a:r>
            <a:endParaRPr lang="ko-KR" altLang="en-US" sz="2800" dirty="0"/>
          </a:p>
        </p:txBody>
      </p:sp>
      <p:pic>
        <p:nvPicPr>
          <p:cNvPr id="44035" name="Picture 3" descr="&#10;I_1 = \begin{bmatrix}&#10;1 \end{bmatrix}&#10;,\ &#10;I_2 = \begin{bmatrix}&#10;1 &amp; 0 \\&#10;0 &amp; 1 \end{bmatrix}&#10;,\ &#10;I_3 = \begin{bmatrix}&#10;1 &amp; 0 &amp; 0 \\&#10;0 &amp; 1 &amp; 0 \\&#10;0 &amp; 0 &amp; 1 \end{bmatrix}&#10;,\ \cdots ,\ &#10;I_n = \begin{bmatrix}&#10;1 &amp; 0 &amp; 0 &amp; \cdots &amp; 0 \\&#10;0 &amp; 1 &amp; 0 &amp; \cdots &amp; 0 \\&#10;0 &amp; 0 &amp; 1 &amp; \cdots &amp; 0 \\&#10;\vdots &amp; \vdots &amp; \vdots &amp; \ddots &amp; \vdots \\&#10;0 &amp; 0 &amp; 0 &amp; \cdots &amp; 1 \end{bmatrix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4176464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84580" y="4437112"/>
            <a:ext cx="3703443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a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([[1,0],[0,1]])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([[4,1],[3,2]])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b,a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48470" y="5379910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[3 2]]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[3 2]]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401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Triangular matrix</a:t>
            </a:r>
          </a:p>
        </p:txBody>
      </p:sp>
    </p:spTree>
    <p:extLst>
      <p:ext uri="{BB962C8B-B14F-4D97-AF65-F5344CB8AC3E}">
        <p14:creationId xmlns:p14="http://schemas.microsoft.com/office/powerpoint/2010/main" val="11271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</a:t>
            </a:r>
            <a:r>
              <a:rPr lang="ko-KR" altLang="en-US" dirty="0"/>
              <a:t>각</a:t>
            </a:r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상삼각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행렬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Upper triangular </a:t>
            </a:r>
            <a:r>
              <a:rPr lang="en-US" altLang="ko-KR" sz="2800" dirty="0" smtClean="0"/>
              <a:t>matrix)</a:t>
            </a:r>
            <a:endParaRPr lang="ko-KR" altLang="en-US" sz="2800" dirty="0"/>
          </a:p>
          <a:p>
            <a:r>
              <a:rPr lang="ko-KR" altLang="en-US" sz="2800" dirty="0" smtClean="0"/>
              <a:t>과 </a:t>
            </a:r>
            <a:r>
              <a:rPr lang="ko-KR" altLang="en-US" sz="2800" dirty="0" err="1"/>
              <a:t>하삼각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행렬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lower triangular matrix</a:t>
            </a:r>
            <a:endParaRPr lang="ko-KR" altLang="en-US" sz="2800" dirty="0"/>
          </a:p>
          <a:p>
            <a:r>
              <a:rPr lang="en-US" altLang="ko-KR" sz="2800" dirty="0" smtClean="0"/>
              <a:t>)</a:t>
            </a:r>
            <a:r>
              <a:rPr lang="ko-KR" altLang="en-US" sz="2800" dirty="0" smtClean="0"/>
              <a:t>을 </a:t>
            </a:r>
            <a:r>
              <a:rPr lang="ko-KR" altLang="en-US" sz="2800" dirty="0"/>
              <a:t>총칭하여 일컫는 말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4" name="AutoShape 7" descr="data:image/jpeg;base64,/9j/4AAQSkZJRgABAQAAAQABAAD/2wCEAAkGBxISEhQTExQWFhUWFhcbGBQVGBgVGRwUFhgZHRojHBcaHCggGBslHhobITEhJTUrLi8uGB8zOj8sNygtLisBCgoKDA0OFRAQFzQfHB0sNDc3LCwsLCwrLDYyLC01MjQsLCwrLCwsLCwsLCwrLCwsLCwsLCswOCwsLCwsLCs3K//AABEIAGsAvgMBIgACEQEDEQH/xAAbAAEAAwEBAQEAAAAAAAAAAAAAAwQFAgEGB//EADUQAAIBAwMCAwYGAgEFAAAAAAECAwAREgQFIRMxIkFRBjIzYXOyQnFygZGzFCNSFTREocH/xAAVAQEBAAAAAAAAAAAAAAAAAAAAAf/EABgRAQADAQAAAAAAAAAAAAAAAAABETEh/9oADAMBAAIRAxEAPwD9xpSlApSlApSlApSlBUg3KJ3aNSSykg+F8QR3Gdsb/K9Wr1j6DULHFKzdv8iUADklmlKqAPMliAPzrnbt7zaVZVjiEUiRZdYNlM4DBOQLNi8XHmzsBfG7BtXr2vmds3HCVuoQE1EzGNnlv4hhGqqje4rYrxe5d24Fxf6UUHtKVm7yx/0pcgSS4NYkHHpyNYEci5UdvK9BpUrP2OQtGbm+MsyAnk4xyMq3PmbAc1oUCleM1gT6VRg3VH6dklHUjMgyjdbAY8NceB/ELKbE2PoaC/SodHqRLGsgDAMoIDqUYA/8lblT8jU1ApWb7QzskIKmxabToT54yzxxtb0OLGx8jXGxyHLUxXJWGYIlySQhghksWPJ8UjcnytQWtduMcNs8hcE3VHcWHe5VTb96sxuGAINwQCD8jUG5D/VJ+hvtNNt+DF9NPtFBZpSlApSlApSlApSlBkbfpUljlRxdTqJTa5HKykggjkEEA3HpUWu2JViK6aONSZoZGyJUHpzLKeQrHkhvLu7HuTe1snuyfXm/sNWNx1ZjUWXJ3bFFJxBcgnlrHEWBJNieOATxQZe47KuFoEjD9SBruzDwQzJJiGsxC+AgKPCMia3RVfQanqJe1iGZWF72ZCVax8xcd6s0CotTp1kUq4uD5fkbggjkEEAgjkEA1IxqvpNYkq5Rurrx4kYMOQGHIJHKsD+RFBNDEqKFUWAFgB6V3WZtu6iWSaM4Bo3IUBwzNGLDMrYFB1BJHbkXjNia06BXlq9pQBSlKDiWMMpVgCpBBB5BB71zptOsahUFlF+O/JNySTySSSSTySSa6lJCkiwNu57fv8qrbRO0kMTu0bsyKS8JJiYkC5Qkm6HuOTxQd7j8KT9Dfaabb8GL6afaKbj8KT9Dfaabb8GL6afaKCTUzrGjO5sqKWY+iqLk/wAVlar2k08ekXWEs0BQPmgyshANyAb/AC4p7RiVljjiU3aRCXKZogjYN4l6iMbkC2J8vTv8Xue1a4aLctAIDIr86Z4gEQiXxOmDyExqrXtckWewsFoPu9LvMckzQWdJVjEmDrYmMsVuCCQeRb+K0ga+X2TSSrrZpOnJ0nhjHUns0gkDOMEIJPTx8RB4yb5mra6HU9XKwwzv/wB1L7uX/Do27fhvbyv50E+t3xIpkgKSGSRXZAq3DLHjnY38sl7+vnXLe0WnGlk1ZciKPMOSDdWjYqwK97hgRWR7RaSSTX6SRY5zHDFqVd4iFOUvRKAeIE+41/yqrtm36pYNNpjGqYvMzSSRiVTHeRU6oWVCZnVs3PuklrjkUH28TggEEEEAgg3BB7EHzFd18r7HwaqPSyaaZCGhZ0hkLFRJDz0yDdmS18eciMQeb1obXo9Qr3kAxsf/ACJJef0NEo/e9BY2T3ZPrzf2Gptz0zOFKWzjcOobhSQCLMQCQCCRcXsbGxtYw7J7sn15v7DVzWapIo3kkYKiKzMx7BFBLE/kATQR7bpTGhBN2ZndrdsnYsQPkL2q1XEModQym6sAQfUEXFd0GdvGlkkRQgU+MF0clVdLG4JCni5BtaxxseDXz6TPohFHLqIOvPqicQoTq9WZFY8nI4q3AHIPTUswUlvsDXDcDk8UHzP+G2nR55pYYEjViZAMjkxGcju1hmVAVVIaxAJMnCjd2bV9WCOS6tmoOS8gg9iCOP44rvQatJo0liYMjqGVhexUjgi9WqDl1uCPWqMG1InTs0h6cZjGUjtdWtctdvG3hHiNzyfU1fZrAk9hUGh1sc0aSxtkjqGVh2KsLg/vQe6LTCKNY1LEIAAWYu1h6sxJY/M1PQUoOJQSCBa9vPt+/wAqr7VC6RRq4jDqihhCCsYYDnBTyF9B6VZdwASewFz+QqLQ6xJo0ljYMjqGVh2KsLg8+ooOdx+FJ+hvtNNt+DF9NPtFNx+FJ+hvtNNt+DF9NPtFBYxpjXtKDnGuhSlB5jTGvaUHONdUpQZuye7J9eb+w1NvM2EEz9QRYxu3VZcxHipORX8QXvbztaodk92T6839hrSoINE940OWV1U5gWyuBzbyv3tU9KUCuJTYenzrulBQ2HUdTTxP1RNkinrKvTD3A8QT8IPe1X6UoPGqpKj9RX6gEao+UeAJZjjZs73UABuLc5D0q5XlqCDb9Wk0aSxtkjqGRh2KkXB/irFKUHE7WUm9rA897fO3nVTY5+pp4X6omyjQ9ZVwD3A8QT8IPe3ler1KCtuPwpP0N9pptvwYvpp9opuPwpP0N9pptvwYvpp9ooLNKUoFKUoFKUoFKUoM3ZPdk+vN/Yak3adlCKhxMkgTOwJUFWJIB4LWUgXuLkEg2sauy6kBpYisgbqytcxSBCpckESFcDcHyNaGt0okWxJUg3V1tkrC9iLgi/PYgg3INxQRbTqGdDlyVd0J7XwYre3kTa9qu1Bo9MI1xFzySSe5Zjck/Mnnip6BVafcIULh5UUonUcMygrFz42BPhTwt4jx4T6VZqCTSoxYsiksuLEqDdOfCb915PHbk0CPWRs2CuhfAPiGBbpsSFa174kggHsbGp6iXTqDkFUHELcAA4jsL+guePnUtB4Tbk1Wi3KFsMZY26iF0s6nKMWuy2PiUZDkccj1qyReoU0kYxsijFSq2UCynuB6DgcD0oO9NqEkVXjZXRgCrqQylT2II4IPqKTTKoLMQAouSeAAK9hiVFCqAqgWCgWAA8gB2FVd124Tx9MuyeONwyY5BopFkW2asPeQXuDxQc6DcVmLqocGMgMHUrYsMgL9icSrEDkB1vbtVLSbtfUyxkvgZBHGSoCdRIi8gVwPGOGB72aKUG3Aqjq9s1GmUnSPK7STM8jSCOS4ey+ZU+G4IN+Fit4gFQ2NftDxxu8DyNKGYxA4FEaaQF2KEKHHLFixL4lwpBag2Nf8KT9Dfaa9234MX00+0Vly69k0qidZDM8JyEcEr+PHniIOE5Pa5/M961dvUiKMEWIRbg8G+IoLFKUoFKVXm1GLKvJLkgAc9hyT6Af/AEetBYpWVs++xarq9Isek5RgyleR5i48SHmzDg2Nu1R6H2hilkEahxdpVVmWys8LYuAb+Rv3te3F6DZpWTo/aHSyMEE8XULFel1UzyBItje9+O1X9TIyqSq5EeVwv/s9uKCYCvaytNvCt0s7RmUuEVnXxFf+Jv4rjkWvwK5fecDKZEwSJcmcupAF/wARv4ePFz2FBr0qpqdcqRNNfJFUtdLNdQL8c2NxUH/U+UBR1LG1mxuObc2J4/eg0qVlybmyyMhQ2VGfIOp8K9rr3W9ja/ofSq+p9pIV6JBzWa3TdJIcWLcALlIC5vbhb9xQblKxpd8URPJixwKDEcks5UAAKCSbsBYc3qHR+0qySJEY5EkdJHwYBXCxsVv02s4uRwSoB45pHcG/So4ZAwDDsRepKBSlKDnGmNdUoPMa9pSgUpSgVk73pZmB6BCyGOVFc9kZ8SrEeYBXsPUVrUoPm9B7Of4s0b6e5TpLFIsju5KIR0yCxIGAMn551W2z2WkjlzLqB1NQxZC2bJOSQvIslrg5LckqO1fW0oPnNJpWJCumsU3ILCc4WubH4xNrW8vOtnXaMSxtG3Y+dlNj5GzAqfyIIq1SgytLoJUkBaaSVcWH+wQi3a1unGh5/ftUEuyuoPTmlC5A9ELp8DyCQSYcjf1yv863KUFPctIZYpIwcS6MoYjKxIte1xf8risufbZ2lheUpIyN78atEoBI/A0jEnjvevoKVJixiarZW/2GKaWPK56arpyrNa3JeEsb9uT/ABXG/aKRkUot24DWuRj3s0YljEgv5Frc+db1KUPm9r2s/wCPMskCBnctZR082UAqxUvIEbIDnI+6Dxewpez2l1SSKZElwVXOLmBvGQOxSNCCeR3Ir7GlUVtviKxqp7gcj5nmrNKUClKUClKUClKUH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9" descr="data:image/jpeg;base64,/9j/4AAQSkZJRgABAQAAAQABAAD/2wCEAAkGBxISEhQTExQWFhUWFhcbGBQVGBgVGRwUFhgZHRojHBcaHCggGBslHhobITEhJTUrLi8uGB8zOj8sNygtLisBCgoKDA0OFRAQFzQfHB0sNDc3LCwsLCwrLDYyLC01MjQsLCwrLCwsLCwsLCwrLCwsLCwsLCswOCwsLCwsLCs3K//AABEIAGsAvgMBIgACEQEDEQH/xAAbAAEAAwEBAQEAAAAAAAAAAAAAAwQFAgEGB//EADUQAAIBAwMCAwYGAgEFAAAAAAECAwAREgQFIRMxIkFRBjIzYXOyQnFygZGzFCNSFTREocH/xAAVAQEBAAAAAAAAAAAAAAAAAAAAAf/EABgRAQADAQAAAAAAAAAAAAAAAAABETEh/9oADAMBAAIRAxEAPwD9xpSlApSlApSlApSlBUg3KJ3aNSSykg+F8QR3Gdsb/K9Wr1j6DULHFKzdv8iUADklmlKqAPMliAPzrnbt7zaVZVjiEUiRZdYNlM4DBOQLNi8XHmzsBfG7BtXr2vmds3HCVuoQE1EzGNnlv4hhGqqje4rYrxe5d24Fxf6UUHtKVm7yx/0pcgSS4NYkHHpyNYEci5UdvK9BpUrP2OQtGbm+MsyAnk4xyMq3PmbAc1oUCleM1gT6VRg3VH6dklHUjMgyjdbAY8NceB/ELKbE2PoaC/SodHqRLGsgDAMoIDqUYA/8lblT8jU1ApWb7QzskIKmxabToT54yzxxtb0OLGx8jXGxyHLUxXJWGYIlySQhghksWPJ8UjcnytQWtduMcNs8hcE3VHcWHe5VTb96sxuGAINwQCD8jUG5D/VJ+hvtNNt+DF9NPtFBZpSlApSlApSlApSlBkbfpUljlRxdTqJTa5HKykggjkEEA3HpUWu2JViK6aONSZoZGyJUHpzLKeQrHkhvLu7HuTe1snuyfXm/sNWNx1ZjUWXJ3bFFJxBcgnlrHEWBJNieOATxQZe47KuFoEjD9SBruzDwQzJJiGsxC+AgKPCMia3RVfQanqJe1iGZWF72ZCVax8xcd6s0CotTp1kUq4uD5fkbggjkEEAgjkEA1IxqvpNYkq5Rurrx4kYMOQGHIJHKsD+RFBNDEqKFUWAFgB6V3WZtu6iWSaM4Bo3IUBwzNGLDMrYFB1BJHbkXjNia06BXlq9pQBSlKDiWMMpVgCpBBB5BB71zptOsahUFlF+O/JNySTySSSSTySSa6lJCkiwNu57fv8qrbRO0kMTu0bsyKS8JJiYkC5Qkm6HuOTxQd7j8KT9Dfaabb8GL6afaKbj8KT9Dfaabb8GL6afaKCTUzrGjO5sqKWY+iqLk/wAVlar2k08ekXWEs0BQPmgyshANyAb/AC4p7RiVljjiU3aRCXKZogjYN4l6iMbkC2J8vTv8Xue1a4aLctAIDIr86Z4gEQiXxOmDyExqrXtckWewsFoPu9LvMckzQWdJVjEmDrYmMsVuCCQeRb+K0ga+X2TSSrrZpOnJ0nhjHUns0gkDOMEIJPTx8RB4yb5mra6HU9XKwwzv/wB1L7uX/Do27fhvbyv50E+t3xIpkgKSGSRXZAq3DLHjnY38sl7+vnXLe0WnGlk1ZciKPMOSDdWjYqwK97hgRWR7RaSSTX6SRY5zHDFqVd4iFOUvRKAeIE+41/yqrtm36pYNNpjGqYvMzSSRiVTHeRU6oWVCZnVs3PuklrjkUH28TggEEEEAgg3BB7EHzFd18r7HwaqPSyaaZCGhZ0hkLFRJDz0yDdmS18eciMQeb1obXo9Qr3kAxsf/ACJJef0NEo/e9BY2T3ZPrzf2Gptz0zOFKWzjcOobhSQCLMQCQCCRcXsbGxtYw7J7sn15v7DVzWapIo3kkYKiKzMx7BFBLE/kATQR7bpTGhBN2ZndrdsnYsQPkL2q1XEModQym6sAQfUEXFd0GdvGlkkRQgU+MF0clVdLG4JCni5BtaxxseDXz6TPohFHLqIOvPqicQoTq9WZFY8nI4q3AHIPTUswUlvsDXDcDk8UHzP+G2nR55pYYEjViZAMjkxGcju1hmVAVVIaxAJMnCjd2bV9WCOS6tmoOS8gg9iCOP44rvQatJo0liYMjqGVhexUjgi9WqDl1uCPWqMG1InTs0h6cZjGUjtdWtctdvG3hHiNzyfU1fZrAk9hUGh1sc0aSxtkjqGVh2KsLg/vQe6LTCKNY1LEIAAWYu1h6sxJY/M1PQUoOJQSCBa9vPt+/wAqr7VC6RRq4jDqihhCCsYYDnBTyF9B6VZdwASewFz+QqLQ6xJo0ljYMjqGVh2KsLg8+ooOdx+FJ+hvtNNt+DF9NPtFNx+FJ+hvtNNt+DF9NPtFBYxpjXtKDnGuhSlB5jTGvaUHONdUpQZuye7J9eb+w1NvM2EEz9QRYxu3VZcxHipORX8QXvbztaodk92T6839hrSoINE940OWV1U5gWyuBzbyv3tU9KUCuJTYenzrulBQ2HUdTTxP1RNkinrKvTD3A8QT8IPe1X6UoPGqpKj9RX6gEao+UeAJZjjZs73UABuLc5D0q5XlqCDb9Wk0aSxtkjqGRh2KkXB/irFKUHE7WUm9rA897fO3nVTY5+pp4X6omyjQ9ZVwD3A8QT8IPe3ler1KCtuPwpP0N9pptvwYvpp9opuPwpP0N9pptvwYvpp9ooLNKUoFKUoFKUoFKUoM3ZPdk+vN/Yak3adlCKhxMkgTOwJUFWJIB4LWUgXuLkEg2sauy6kBpYisgbqytcxSBCpckESFcDcHyNaGt0okWxJUg3V1tkrC9iLgi/PYgg3INxQRbTqGdDlyVd0J7XwYre3kTa9qu1Bo9MI1xFzySSe5Zjck/Mnnip6BVafcIULh5UUonUcMygrFz42BPhTwt4jx4T6VZqCTSoxYsiksuLEqDdOfCb915PHbk0CPWRs2CuhfAPiGBbpsSFa174kggHsbGp6iXTqDkFUHELcAA4jsL+guePnUtB4Tbk1Wi3KFsMZY26iF0s6nKMWuy2PiUZDkccj1qyReoU0kYxsijFSq2UCynuB6DgcD0oO9NqEkVXjZXRgCrqQylT2II4IPqKTTKoLMQAouSeAAK9hiVFCqAqgWCgWAA8gB2FVd124Tx9MuyeONwyY5BopFkW2asPeQXuDxQc6DcVmLqocGMgMHUrYsMgL9icSrEDkB1vbtVLSbtfUyxkvgZBHGSoCdRIi8gVwPGOGB72aKUG3Aqjq9s1GmUnSPK7STM8jSCOS4ey+ZU+G4IN+Fit4gFQ2NftDxxu8DyNKGYxA4FEaaQF2KEKHHLFixL4lwpBag2Nf8KT9Dfaa9234MX00+0Vly69k0qidZDM8JyEcEr+PHniIOE5Pa5/M961dvUiKMEWIRbg8G+IoLFKUoFKVXm1GLKvJLkgAc9hyT6Af/AEetBYpWVs++xarq9Isek5RgyleR5i48SHmzDg2Nu1R6H2hilkEahxdpVVmWys8LYuAb+Rv3te3F6DZpWTo/aHSyMEE8XULFel1UzyBItje9+O1X9TIyqSq5EeVwv/s9uKCYCvaytNvCt0s7RmUuEVnXxFf+Jv4rjkWvwK5fecDKZEwSJcmcupAF/wARv4ePFz2FBr0qpqdcqRNNfJFUtdLNdQL8c2NxUH/U+UBR1LG1mxuObc2J4/eg0qVlybmyyMhQ2VGfIOp8K9rr3W9ja/ofSq+p9pIV6JBzWa3TdJIcWLcALlIC5vbhb9xQblKxpd8URPJixwKDEcks5UAAKCSbsBYc3qHR+0qySJEY5EkdJHwYBXCxsVv02s4uRwSoB45pHcG/So4ZAwDDsRepKBSlKDnGmNdUoPMa9pSgUpSgVk73pZmB6BCyGOVFc9kZ8SrEeYBXsPUVrUoPm9B7Of4s0b6e5TpLFIsju5KIR0yCxIGAMn551W2z2WkjlzLqB1NQxZC2bJOSQvIslrg5LckqO1fW0oPnNJpWJCumsU3ILCc4WubH4xNrW8vOtnXaMSxtG3Y+dlNj5GzAqfyIIq1SgytLoJUkBaaSVcWH+wQi3a1unGh5/ftUEuyuoPTmlC5A9ELp8DyCQSYcjf1yv863KUFPctIZYpIwcS6MoYjKxIte1xf8risufbZ2lheUpIyN78atEoBI/A0jEnjvevoKVJixiarZW/2GKaWPK56arpyrNa3JeEsb9uT/ABXG/aKRkUot24DWuRj3s0YljEgv5Frc+db1KUPm9r2s/wCPMskCBnctZR082UAqxUvIEbIDnI+6Dxewpez2l1SSKZElwVXOLmBvGQOxSNCCeR3Ir7GlUVtviKxqp7gcj5nmrNKUClKUClKUClKUH//Z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059" name="Picture 3" descr="&#10;\begin{bmatrix}&#10;1 &amp; 4 &amp; 100 \\&#10;0 &amp; 3 &amp; 4 \\&#10;0 &amp; 0 &amp; 1 \\&#10;\end{bmatrix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81128"/>
            <a:ext cx="9239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 descr="&#10;\begin{bmatrix}&#10;1 &amp; 0 &amp; 0 \\&#10;2 &amp; 8 &amp; 0 \\&#10;4 &amp; 9 &amp; 7 \\&#10;\end{bmatrix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581127"/>
            <a:ext cx="7334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40770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Upper triangular matrix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40770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lower triangular 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1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 산술연산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8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산술연</a:t>
            </a:r>
            <a:r>
              <a:rPr lang="ko-KR" altLang="en-US" dirty="0"/>
              <a:t>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두 행렬의 </a:t>
            </a:r>
            <a:r>
              <a:rPr lang="ko-KR" altLang="en-US" sz="2800" dirty="0" err="1" smtClean="0"/>
              <a:t>원소별로</a:t>
            </a:r>
            <a:r>
              <a:rPr lang="ko-KR" altLang="en-US" sz="2800" dirty="0" smtClean="0"/>
              <a:t> 산술연산</a:t>
            </a:r>
            <a:r>
              <a:rPr lang="en-US" altLang="ko-KR" sz="2800" dirty="0" smtClean="0"/>
              <a:t>(+/-/*) </a:t>
            </a:r>
            <a:r>
              <a:rPr lang="ko-KR" altLang="en-US" sz="2800" dirty="0" smtClean="0"/>
              <a:t>처리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954655" y="370023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8296" y="370023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1938" y="370023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4655" y="421328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08296" y="421328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1938" y="421328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83354" y="370023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336995" y="370023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90637" y="370023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83354" y="421328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36995" y="421328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790637" y="421328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827557" y="370145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27557" y="4214504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408950" y="370206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08950" y="4215114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26749" y="3702064"/>
            <a:ext cx="3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</a:p>
          <a:p>
            <a:r>
              <a:rPr lang="en-US" altLang="ko-KR" dirty="0" smtClean="0"/>
              <a:t>-</a:t>
            </a:r>
          </a:p>
          <a:p>
            <a:r>
              <a:rPr lang="en-US" altLang="ko-KR" dirty="0" smtClean="0"/>
              <a:t>*</a:t>
            </a:r>
          </a:p>
          <a:p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39595" y="3880254"/>
            <a:ext cx="3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25187" y="3589696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5125187" y="4174471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5989886" y="3690863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989886" y="4203913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571279" y="3691473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571279" y="4204523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287516" y="3579105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6287516" y="4163880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7142014" y="3702036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142014" y="4215086"/>
            <a:ext cx="304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723407" y="3702646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723407" y="4215696"/>
            <a:ext cx="304977" cy="3600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439644" y="3590278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7439644" y="4175053"/>
            <a:ext cx="365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</a:p>
          <a:p>
            <a:r>
              <a:rPr lang="en-US" altLang="ko-KR" sz="800" dirty="0" smtClean="0"/>
              <a:t>-</a:t>
            </a:r>
          </a:p>
          <a:p>
            <a:r>
              <a:rPr lang="en-US" altLang="ko-KR" sz="800" dirty="0" smtClean="0"/>
              <a:t>*</a:t>
            </a:r>
          </a:p>
          <a:p>
            <a:r>
              <a:rPr lang="en-US" altLang="ko-KR" sz="800" dirty="0"/>
              <a:t>/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726755" y="508518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1 2 3</a:t>
            </a:r>
          </a:p>
          <a:p>
            <a:pPr algn="ctr"/>
            <a:r>
              <a:rPr lang="en-US" altLang="ko-KR" dirty="0" smtClean="0"/>
              <a:t>4 5 6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769403" y="510646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1 2 3</a:t>
            </a:r>
          </a:p>
          <a:p>
            <a:pPr algn="ctr"/>
            <a:r>
              <a:rPr lang="en-US" altLang="ko-KR" dirty="0" smtClean="0"/>
              <a:t>4 5 6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26749" y="5244969"/>
            <a:ext cx="3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91995" y="5223683"/>
            <a:ext cx="3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61581" y="5106468"/>
            <a:ext cx="218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1+1  2+2  3+3</a:t>
            </a:r>
          </a:p>
          <a:p>
            <a:pPr algn="ctr"/>
            <a:r>
              <a:rPr lang="en-US" altLang="ko-KR" dirty="0" smtClean="0"/>
              <a:t>4+4  5+5  6+6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20615" y="6028147"/>
            <a:ext cx="30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90201" y="5910932"/>
            <a:ext cx="218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2   4   6</a:t>
            </a:r>
          </a:p>
          <a:p>
            <a:pPr algn="ctr"/>
            <a:r>
              <a:rPr lang="en-US" altLang="ko-KR" dirty="0" smtClean="0"/>
              <a:t>8 10 12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산술연산 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행렬에 대한 산술연식은 각 </a:t>
            </a:r>
            <a:r>
              <a:rPr lang="ko-KR" altLang="en-US" sz="2800" dirty="0" err="1" smtClean="0"/>
              <a:t>원소별로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+/-/* </a:t>
            </a:r>
            <a:r>
              <a:rPr lang="ko-KR" altLang="en-US" sz="2800" dirty="0" smtClean="0"/>
              <a:t>처리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([[1,2],[3,4]])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([[5,6],[7,8]])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a+b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print(a*b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np.multiply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941168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[[ 6  8]</a:t>
            </a:r>
          </a:p>
          <a:p>
            <a:r>
              <a:rPr lang="en-US" altLang="ko-KR" sz="1000" dirty="0"/>
              <a:t> [10 12</a:t>
            </a:r>
            <a:r>
              <a:rPr lang="en-US" altLang="ko-KR" sz="1000" dirty="0" smtClean="0"/>
              <a:t>]]</a:t>
            </a:r>
          </a:p>
          <a:p>
            <a:r>
              <a:rPr lang="en-US" altLang="ko-KR" sz="1000" dirty="0"/>
              <a:t>[[-4 -4]</a:t>
            </a:r>
          </a:p>
          <a:p>
            <a:r>
              <a:rPr lang="en-US" altLang="ko-KR" sz="1000" dirty="0"/>
              <a:t> [-4 -4]]</a:t>
            </a:r>
          </a:p>
          <a:p>
            <a:r>
              <a:rPr lang="en-US" altLang="ko-KR" sz="1000" dirty="0"/>
              <a:t>[[ 5 12]</a:t>
            </a:r>
          </a:p>
          <a:p>
            <a:r>
              <a:rPr lang="en-US" altLang="ko-KR" sz="1000" dirty="0"/>
              <a:t> [21 32</a:t>
            </a:r>
            <a:r>
              <a:rPr lang="en-US" altLang="ko-KR" sz="1000" dirty="0" smtClean="0"/>
              <a:t>]]</a:t>
            </a:r>
          </a:p>
          <a:p>
            <a:r>
              <a:rPr lang="en-US" altLang="ko-KR" sz="1000" dirty="0"/>
              <a:t>[[ 5 12]</a:t>
            </a:r>
          </a:p>
          <a:p>
            <a:r>
              <a:rPr lang="en-US" altLang="ko-KR" sz="1000" dirty="0"/>
              <a:t> [21 32]]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220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행열의</a:t>
            </a:r>
            <a:r>
              <a:rPr lang="ko-KR" altLang="en-US" dirty="0" smtClean="0"/>
              <a:t> 전치</a:t>
            </a:r>
            <a:r>
              <a:rPr lang="en-US" altLang="ko-KR" dirty="0" smtClean="0"/>
              <a:t>(transpose)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05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벡터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6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전</a:t>
            </a:r>
            <a:r>
              <a:rPr lang="ko-KR" altLang="en-US" dirty="0"/>
              <a:t>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전치</a:t>
            </a:r>
            <a:r>
              <a:rPr lang="en-US" altLang="ko-KR" sz="2800" dirty="0"/>
              <a:t>: </a:t>
            </a:r>
            <a:r>
              <a:rPr lang="ko-KR" altLang="en-US" sz="2800" dirty="0"/>
              <a:t>행렬의 행과 열을 서로 바꾸는 것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r>
              <a:rPr lang="ko-KR" altLang="en-US" sz="2800" dirty="0"/>
              <a:t>수학책에서는 </a:t>
            </a:r>
            <a:r>
              <a:rPr lang="ko-KR" altLang="en-US" sz="2800" dirty="0" err="1"/>
              <a:t>위첨자</a:t>
            </a:r>
            <a:r>
              <a:rPr lang="ko-KR" altLang="en-US" sz="2800" dirty="0"/>
              <a:t> </a:t>
            </a:r>
            <a:r>
              <a:rPr lang="en-US" altLang="ko-KR" sz="2800" dirty="0"/>
              <a:t>T</a:t>
            </a:r>
            <a:r>
              <a:rPr lang="ko-KR" altLang="en-US" sz="2800" dirty="0"/>
              <a:t>로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의 전치를 나타낸다</a:t>
            </a:r>
            <a:r>
              <a:rPr lang="en-US" altLang="ko-KR" sz="2800" dirty="0"/>
              <a:t>.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4277"/>
              </p:ext>
            </p:extLst>
          </p:nvPr>
        </p:nvGraphicFramePr>
        <p:xfrm>
          <a:off x="1835696" y="3789040"/>
          <a:ext cx="24384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Equation" r:id="rId3" imgW="1117600" imgH="914400" progId="">
                  <p:embed/>
                </p:oleObj>
              </mc:Choice>
              <mc:Fallback>
                <p:oleObj name="Equation" r:id="rId3" imgW="111760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789040"/>
                        <a:ext cx="2438400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092056"/>
              </p:ext>
            </p:extLst>
          </p:nvPr>
        </p:nvGraphicFramePr>
        <p:xfrm>
          <a:off x="4578896" y="4017640"/>
          <a:ext cx="2743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1" name="Equation" r:id="rId5" imgW="1320227" imgH="710891" progId="">
                  <p:embed/>
                </p:oleObj>
              </mc:Choice>
              <mc:Fallback>
                <p:oleObj name="Equation" r:id="rId5" imgW="1320227" imgH="71089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896" y="4017640"/>
                        <a:ext cx="2743200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2445296" y="3789040"/>
            <a:ext cx="609600" cy="20574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 rot="16200000">
            <a:off x="5988596" y="3217540"/>
            <a:ext cx="609600" cy="20574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ko-KR" altLang="en-US" dirty="0" smtClean="0"/>
              <a:t>전치 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파이썬은</a:t>
            </a:r>
            <a:r>
              <a:rPr lang="ko-KR" altLang="en-US" sz="2800" dirty="0" smtClean="0"/>
              <a:t> 기본 속성에서 </a:t>
            </a:r>
            <a:r>
              <a:rPr lang="en-US" altLang="ko-KR" sz="2800" dirty="0" smtClean="0"/>
              <a:t>T </a:t>
            </a:r>
            <a:r>
              <a:rPr lang="ko-KR" altLang="en-US" sz="2800" dirty="0" smtClean="0"/>
              <a:t>변수를 제공하고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모듈에서 </a:t>
            </a:r>
            <a:r>
              <a:rPr lang="en-US" altLang="ko-KR" sz="2800" dirty="0" smtClean="0"/>
              <a:t>transpose </a:t>
            </a:r>
            <a:r>
              <a:rPr lang="ko-KR" altLang="en-US" sz="2800" dirty="0" smtClean="0"/>
              <a:t>함수 제공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([[1,2],[3,4]])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np.transpose</a:t>
            </a:r>
            <a:r>
              <a:rPr lang="en-US" altLang="ko-KR" sz="1200" dirty="0"/>
              <a:t>(a))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941168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[[1 3]</a:t>
            </a:r>
          </a:p>
          <a:p>
            <a:r>
              <a:rPr lang="en-US" altLang="ko-KR" sz="1000" dirty="0"/>
              <a:t> [2 4]]</a:t>
            </a:r>
          </a:p>
          <a:p>
            <a:r>
              <a:rPr lang="en-US" altLang="ko-KR" sz="1000" dirty="0"/>
              <a:t>[[1 3]</a:t>
            </a:r>
          </a:p>
          <a:p>
            <a:r>
              <a:rPr lang="en-US" altLang="ko-KR" sz="1000" dirty="0"/>
              <a:t> [2 4]]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7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dot </a:t>
            </a:r>
            <a:r>
              <a:rPr lang="ko-KR" altLang="en-US" dirty="0" smtClean="0"/>
              <a:t>연산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15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vs inner </a:t>
            </a:r>
            <a:r>
              <a:rPr lang="ko-KR" altLang="en-US" dirty="0" smtClean="0"/>
              <a:t>차이점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차원이상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Dot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inner </a:t>
            </a:r>
            <a:r>
              <a:rPr lang="ko-KR" altLang="en-US" dirty="0" smtClean="0"/>
              <a:t>함수는 계산시 축 기준이 차이가 있어 실제 계산된 값이 다름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29014"/>
              </p:ext>
            </p:extLst>
          </p:nvPr>
        </p:nvGraphicFramePr>
        <p:xfrm>
          <a:off x="611560" y="3140968"/>
          <a:ext cx="7920880" cy="3270872"/>
        </p:xfrm>
        <a:graphic>
          <a:graphicData uri="http://schemas.openxmlformats.org/drawingml/2006/table">
            <a:tbl>
              <a:tblPr/>
              <a:tblGrid>
                <a:gridCol w="3960440"/>
                <a:gridCol w="3960440"/>
              </a:tblGrid>
              <a:tr h="5565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dot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inner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5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행과 열로 계산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행과 행으로 계산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5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행벡터와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열벡터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간의 원소를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곱한후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덧셈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행벡터와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행벡터간의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원소를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곱한후에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덧셈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5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M*N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첫번째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열과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두번째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행이 동일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마지만 차원이 같은 경우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85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 . M*N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은 결과가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은 결과가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N*N</a:t>
                      </a:r>
                    </a:p>
                  </a:txBody>
                  <a:tcPr marL="18764" marR="30023" marT="3753" marB="37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6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</a:t>
            </a:r>
            <a:r>
              <a:rPr lang="ko-KR" altLang="en-US" dirty="0" smtClean="0"/>
              <a:t>처리 기준 </a:t>
            </a:r>
            <a:r>
              <a:rPr lang="en-US" altLang="ko-KR" dirty="0" smtClean="0"/>
              <a:t>1*p, p*1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두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의 행렬곱셈은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의 각 </a:t>
            </a:r>
            <a:r>
              <a:rPr lang="ko-KR" altLang="en-US" sz="2800" dirty="0" smtClean="0"/>
              <a:t>행과 </a:t>
            </a:r>
            <a:r>
              <a:rPr lang="ko-KR" altLang="en-US" sz="2800" dirty="0"/>
              <a:t>행렬 </a:t>
            </a:r>
            <a:r>
              <a:rPr lang="en-US" altLang="ko-KR" sz="2800" dirty="0"/>
              <a:t>B</a:t>
            </a:r>
            <a:r>
              <a:rPr lang="ko-KR" altLang="en-US" sz="2800" dirty="0"/>
              <a:t>의 각 열끼리 </a:t>
            </a:r>
            <a:r>
              <a:rPr lang="ko-KR" altLang="en-US" sz="2800" dirty="0" smtClean="0"/>
              <a:t>곱해서 표시</a:t>
            </a:r>
            <a:endParaRPr lang="ko-KR" altLang="en-US" sz="28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436096" y="4293096"/>
            <a:ext cx="2376264" cy="304507"/>
            <a:chOff x="325658" y="5481265"/>
            <a:chExt cx="3248020" cy="30450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2401809"/>
                    </p:ext>
                  </p:extLst>
                </p:nvPr>
              </p:nvGraphicFramePr>
              <p:xfrm>
                <a:off x="325658" y="5527258"/>
                <a:ext cx="780969" cy="2562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935" name="Equation" r:id="rId3" imgW="380835" imgH="165028" progId="Equation.3">
                        <p:embed/>
                      </p:oleObj>
                    </mc:Choice>
                    <mc:Fallback>
                      <p:oleObj name="Equation" r:id="rId3" imgW="380835" imgH="16502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5658" y="5527258"/>
                              <a:ext cx="780969" cy="25621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8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2401809"/>
                    </p:ext>
                  </p:extLst>
                </p:nvPr>
              </p:nvGraphicFramePr>
              <p:xfrm>
                <a:off x="325658" y="5527258"/>
                <a:ext cx="780969" cy="25621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461" name="Equation" r:id="rId16" imgW="380835" imgH="165028" progId="Equation.3">
                        <p:embed/>
                      </p:oleObj>
                    </mc:Choice>
                    <mc:Fallback>
                      <p:oleObj name="Equation" r:id="rId16" imgW="380835" imgH="16502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5658" y="5527258"/>
                              <a:ext cx="780969" cy="25621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106627" y="5481265"/>
                  <a:ext cx="2467051" cy="3045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  …  </m:t>
                                </m:r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627" y="5481265"/>
                  <a:ext cx="2467051" cy="30450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그룹 3"/>
          <p:cNvGrpSpPr/>
          <p:nvPr/>
        </p:nvGrpSpPr>
        <p:grpSpPr>
          <a:xfrm>
            <a:off x="1777828" y="3879785"/>
            <a:ext cx="2938188" cy="1512504"/>
            <a:chOff x="-335028" y="2713114"/>
            <a:chExt cx="3905313" cy="1924722"/>
          </a:xfrm>
        </p:grpSpPr>
        <p:graphicFrame>
          <p:nvGraphicFramePr>
            <p:cNvPr id="3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110713"/>
                </p:ext>
              </p:extLst>
            </p:nvPr>
          </p:nvGraphicFramePr>
          <p:xfrm>
            <a:off x="-335028" y="3282757"/>
            <a:ext cx="2128570" cy="374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6" name="Equation" r:id="rId19" imgW="1371600" imgH="241300" progId="Equation.3">
                    <p:embed/>
                  </p:oleObj>
                </mc:Choice>
                <mc:Fallback>
                  <p:oleObj name="Equation" r:id="rId19" imgW="1371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35028" y="3282757"/>
                          <a:ext cx="2128570" cy="3744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0072815"/>
                </p:ext>
              </p:extLst>
            </p:nvPr>
          </p:nvGraphicFramePr>
          <p:xfrm>
            <a:off x="1915629" y="2713114"/>
            <a:ext cx="906613" cy="1458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7" name="Equation" r:id="rId21" imgW="583947" imgH="939392" progId="Equation.3">
                    <p:embed/>
                  </p:oleObj>
                </mc:Choice>
                <mc:Fallback>
                  <p:oleObj name="Equation" r:id="rId21" imgW="583947" imgH="9393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629" y="2713114"/>
                          <a:ext cx="906613" cy="14584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232045" y="3787447"/>
              <a:ext cx="1519752" cy="469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1</a:t>
              </a:r>
              <a:r>
                <a:rPr lang="ko-KR" altLang="en-US" dirty="0" smtClean="0"/>
                <a:t>행</a:t>
              </a:r>
              <a:r>
                <a:rPr lang="en-US" altLang="ko-KR" dirty="0" smtClean="0"/>
                <a:t>*p</a:t>
              </a:r>
              <a:r>
                <a:rPr lang="ko-KR" altLang="en-US" dirty="0" smtClean="0"/>
                <a:t>열</a:t>
              </a:r>
              <a:endParaRPr lang="ko-KR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37212" y="4167846"/>
              <a:ext cx="1433073" cy="469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P</a:t>
              </a:r>
              <a:r>
                <a:rPr lang="ko-KR" altLang="en-US" dirty="0" smtClean="0"/>
                <a:t>행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열</a:t>
              </a:r>
              <a:endParaRPr lang="ko-KR" alt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228184" y="4838291"/>
            <a:ext cx="1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 smtClean="0"/>
              <a:t>행</a:t>
            </a:r>
            <a:r>
              <a:rPr lang="en-US" altLang="ko-KR" dirty="0" smtClean="0"/>
              <a:t>1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0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</a:t>
            </a:r>
            <a:r>
              <a:rPr lang="ko-KR" altLang="en-US" dirty="0" smtClean="0"/>
              <a:t>처리 기준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두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의 행렬곱셈은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의 각 </a:t>
            </a:r>
            <a:r>
              <a:rPr lang="ko-KR" altLang="en-US" sz="2800" dirty="0" smtClean="0"/>
              <a:t>행과 </a:t>
            </a:r>
            <a:r>
              <a:rPr lang="ko-KR" altLang="en-US" sz="2800" dirty="0"/>
              <a:t>행렬 </a:t>
            </a:r>
            <a:r>
              <a:rPr lang="en-US" altLang="ko-KR" sz="2800" dirty="0"/>
              <a:t>B</a:t>
            </a:r>
            <a:r>
              <a:rPr lang="ko-KR" altLang="en-US" sz="2800" dirty="0"/>
              <a:t>의 각 열끼리 </a:t>
            </a:r>
            <a:r>
              <a:rPr lang="ko-KR" altLang="en-US" sz="2800" dirty="0" smtClean="0"/>
              <a:t>곱해서 표시</a:t>
            </a:r>
            <a:endParaRPr lang="ko-KR" altLang="en-US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037900" y="3061160"/>
            <a:ext cx="6974796" cy="2991657"/>
            <a:chOff x="3779912" y="3864880"/>
            <a:chExt cx="4670540" cy="2267745"/>
          </a:xfrm>
        </p:grpSpPr>
        <p:graphicFrame>
          <p:nvGraphicFramePr>
            <p:cNvPr id="1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9531751"/>
                </p:ext>
              </p:extLst>
            </p:nvPr>
          </p:nvGraphicFramePr>
          <p:xfrm>
            <a:off x="3779912" y="3864880"/>
            <a:ext cx="2917617" cy="1153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16" name="Equation" r:id="rId3" imgW="4229100" imgH="1397000" progId="Equation.3">
                    <p:embed/>
                  </p:oleObj>
                </mc:Choice>
                <mc:Fallback>
                  <p:oleObj name="Equation" r:id="rId3" imgW="4229100" imgH="1397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912" y="3864880"/>
                          <a:ext cx="2917617" cy="1153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34001"/>
                </p:ext>
              </p:extLst>
            </p:nvPr>
          </p:nvGraphicFramePr>
          <p:xfrm>
            <a:off x="4517159" y="5140120"/>
            <a:ext cx="542151" cy="280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17" name="수식" r:id="rId5" imgW="380835" imgH="165028" progId="Equation.3">
                    <p:embed/>
                  </p:oleObj>
                </mc:Choice>
                <mc:Fallback>
                  <p:oleObj name="수식" r:id="rId5" imgW="380835" imgH="1650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159" y="5140120"/>
                          <a:ext cx="542151" cy="280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8296002"/>
                </p:ext>
              </p:extLst>
            </p:nvPr>
          </p:nvGraphicFramePr>
          <p:xfrm>
            <a:off x="5732833" y="5162410"/>
            <a:ext cx="488230" cy="28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18" name="수식" r:id="rId7" imgW="342603" imgH="164957" progId="Equation.3">
                    <p:embed/>
                  </p:oleObj>
                </mc:Choice>
                <mc:Fallback>
                  <p:oleObj name="수식" r:id="rId7" imgW="342603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2833" y="5162410"/>
                          <a:ext cx="488230" cy="280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8482083"/>
                </p:ext>
              </p:extLst>
            </p:nvPr>
          </p:nvGraphicFramePr>
          <p:xfrm>
            <a:off x="5089702" y="5808829"/>
            <a:ext cx="688228" cy="323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319" name="수식" r:id="rId9" imgW="355446" imgH="139639" progId="Equation.3">
                    <p:embed/>
                  </p:oleObj>
                </mc:Choice>
                <mc:Fallback>
                  <p:oleObj name="수식" r:id="rId9" imgW="355446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702" y="5808829"/>
                          <a:ext cx="688228" cy="3237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아래쪽 화살표 20"/>
            <p:cNvSpPr/>
            <p:nvPr/>
          </p:nvSpPr>
          <p:spPr>
            <a:xfrm>
              <a:off x="5348523" y="5597657"/>
              <a:ext cx="142155" cy="184189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2" name="그룹 20"/>
            <p:cNvGrpSpPr>
              <a:grpSpLocks/>
            </p:cNvGrpSpPr>
            <p:nvPr/>
          </p:nvGrpSpPr>
          <p:grpSpPr bwMode="auto">
            <a:xfrm>
              <a:off x="5000487" y="5358330"/>
              <a:ext cx="821560" cy="184189"/>
              <a:chOff x="794328" y="6040581"/>
              <a:chExt cx="1006765" cy="332510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5400000">
                <a:off x="628073" y="6206836"/>
                <a:ext cx="33251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803939" y="6373091"/>
                <a:ext cx="99715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5400000" flipH="1" flipV="1">
                <a:off x="1643310" y="6206836"/>
                <a:ext cx="31556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7109289" y="4759145"/>
              <a:ext cx="1341163" cy="1372541"/>
              <a:chOff x="7124975" y="3657228"/>
              <a:chExt cx="1341163" cy="2481263"/>
            </a:xfrm>
          </p:grpSpPr>
          <p:pic>
            <p:nvPicPr>
              <p:cNvPr id="16" name="Picture 11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4975" y="3657228"/>
                <a:ext cx="1341163" cy="647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3995" y="4947719"/>
                <a:ext cx="1276457" cy="647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아래쪽 화살표 25"/>
              <p:cNvSpPr/>
              <p:nvPr/>
            </p:nvSpPr>
            <p:spPr>
              <a:xfrm>
                <a:off x="7723989" y="4208620"/>
                <a:ext cx="142156" cy="184189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200"/>
              </a:p>
            </p:txBody>
          </p:sp>
          <p:sp>
            <p:nvSpPr>
              <p:cNvPr id="27" name="아래쪽 화살표 26"/>
              <p:cNvSpPr/>
              <p:nvPr/>
            </p:nvSpPr>
            <p:spPr>
              <a:xfrm>
                <a:off x="7746538" y="5580060"/>
                <a:ext cx="143136" cy="184188"/>
              </a:xfrm>
              <a:prstGeom prst="down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ko-KR" altLang="en-US" sz="1200"/>
              </a:p>
            </p:txBody>
          </p:sp>
          <p:graphicFrame>
            <p:nvGraphicFramePr>
              <p:cNvPr id="28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0219404"/>
                  </p:ext>
                </p:extLst>
              </p:nvPr>
            </p:nvGraphicFramePr>
            <p:xfrm>
              <a:off x="7680852" y="4426830"/>
              <a:ext cx="220586" cy="2944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20" name="수식" r:id="rId13" imgW="114102" imgH="126780" progId="Equation.3">
                      <p:embed/>
                    </p:oleObj>
                  </mc:Choice>
                  <mc:Fallback>
                    <p:oleObj name="수식" r:id="rId13" imgW="114102" imgH="126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0852" y="4426830"/>
                            <a:ext cx="220586" cy="2944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5349888"/>
                  </p:ext>
                </p:extLst>
              </p:nvPr>
            </p:nvGraphicFramePr>
            <p:xfrm>
              <a:off x="7728891" y="5838159"/>
              <a:ext cx="220586" cy="2944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321" name="수식" r:id="rId15" imgW="114102" imgH="126780" progId="Equation.3">
                      <p:embed/>
                    </p:oleObj>
                  </mc:Choice>
                  <mc:Fallback>
                    <p:oleObj name="수식" r:id="rId15" imgW="114102" imgH="126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28891" y="5838159"/>
                            <a:ext cx="220586" cy="2944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직사각형 29"/>
              <p:cNvSpPr/>
              <p:nvPr/>
            </p:nvSpPr>
            <p:spPr>
              <a:xfrm>
                <a:off x="7374973" y="4426830"/>
                <a:ext cx="291174" cy="29446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922026" y="4412752"/>
                <a:ext cx="291174" cy="29446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7413208" y="5844024"/>
                <a:ext cx="291173" cy="29446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960261" y="5829946"/>
                <a:ext cx="291173" cy="29446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dirty="0" smtClean="0">
                    <a:solidFill>
                      <a:schemeClr val="bg1"/>
                    </a:solidFill>
                  </a:rPr>
                  <a:t>3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69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A = [[a1,b1],[c1,d1]] B = [[a2,b2],[c2,d2]] </a:t>
            </a:r>
            <a:r>
              <a:rPr lang="en-US" altLang="ko-KR" dirty="0" smtClean="0"/>
              <a:t>numpy.dot(A,B</a:t>
            </a:r>
            <a:r>
              <a:rPr lang="en-US" altLang="ko-KR" dirty="0"/>
              <a:t>) </a:t>
            </a:r>
          </a:p>
          <a:p>
            <a:pPr marL="457200" lvl="1" indent="0" fontAlgn="base">
              <a:buNone/>
            </a:pPr>
            <a:r>
              <a:rPr lang="en-US" altLang="ko-KR" dirty="0"/>
              <a:t>array([[a1*a2 + </a:t>
            </a:r>
            <a:r>
              <a:rPr lang="en-US" altLang="ko-KR" dirty="0" smtClean="0"/>
              <a:t>b1*c2</a:t>
            </a:r>
            <a:r>
              <a:rPr lang="en-US" altLang="ko-KR" dirty="0"/>
              <a:t>, </a:t>
            </a:r>
            <a:r>
              <a:rPr lang="en-US" altLang="ko-KR" dirty="0" smtClean="0"/>
              <a:t>a1*b2 </a:t>
            </a:r>
            <a:r>
              <a:rPr lang="en-US" altLang="ko-KR" dirty="0"/>
              <a:t>+ b1*d2], [c1*a2 + </a:t>
            </a:r>
            <a:r>
              <a:rPr lang="en-US" altLang="ko-KR" dirty="0" smtClean="0"/>
              <a:t>d1*c2</a:t>
            </a:r>
            <a:r>
              <a:rPr lang="en-US" altLang="ko-KR" dirty="0"/>
              <a:t>, </a:t>
            </a:r>
            <a:r>
              <a:rPr lang="en-US" altLang="ko-KR" dirty="0" smtClean="0"/>
              <a:t>c1*b2 </a:t>
            </a:r>
            <a:r>
              <a:rPr lang="en-US" altLang="ko-KR" dirty="0"/>
              <a:t>+ d1*d2</a:t>
            </a:r>
            <a:r>
              <a:rPr lang="en-US" altLang="ko-KR" dirty="0" smtClean="0"/>
              <a:t>])</a:t>
            </a:r>
          </a:p>
          <a:p>
            <a:pPr marL="457200" lvl="1" indent="0" fontAlgn="base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 [[1*4+ 0*2, 1*1+0*2],[0*4+1*2, 0*1+1*2]]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148071" y="4581128"/>
            <a:ext cx="1296144" cy="1296005"/>
            <a:chOff x="1763688" y="4221088"/>
            <a:chExt cx="1925214" cy="1897221"/>
          </a:xfrm>
        </p:grpSpPr>
        <p:sp>
          <p:nvSpPr>
            <p:cNvPr id="5" name="직사각형 4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0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059832" y="4581128"/>
            <a:ext cx="1296144" cy="1296005"/>
            <a:chOff x="1763688" y="4221088"/>
            <a:chExt cx="1925214" cy="1897221"/>
          </a:xfrm>
          <a:solidFill>
            <a:schemeClr val="bg2">
              <a:lumMod val="75000"/>
            </a:schemeClr>
          </a:solidFill>
        </p:grpSpPr>
        <p:sp>
          <p:nvSpPr>
            <p:cNvPr id="17" name="직사각형 16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763688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74502" y="5203909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652120" y="3480700"/>
            <a:ext cx="2880320" cy="2588311"/>
            <a:chOff x="5197505" y="3140968"/>
            <a:chExt cx="3334935" cy="3312368"/>
          </a:xfrm>
        </p:grpSpPr>
        <p:grpSp>
          <p:nvGrpSpPr>
            <p:cNvPr id="22" name="그룹 21"/>
            <p:cNvGrpSpPr/>
            <p:nvPr/>
          </p:nvGrpSpPr>
          <p:grpSpPr>
            <a:xfrm>
              <a:off x="5292080" y="5157331"/>
              <a:ext cx="1296144" cy="1296005"/>
              <a:chOff x="1763688" y="4221088"/>
              <a:chExt cx="1925214" cy="1897221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7236296" y="3212976"/>
              <a:ext cx="1296144" cy="1296005"/>
              <a:chOff x="1763688" y="4221088"/>
              <a:chExt cx="1925214" cy="1897221"/>
            </a:xfrm>
            <a:solidFill>
              <a:schemeClr val="bg2">
                <a:lumMod val="75000"/>
              </a:schemeClr>
            </a:solidFill>
          </p:grpSpPr>
          <p:sp>
            <p:nvSpPr>
              <p:cNvPr id="28" name="직사각형 27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7236296" y="5085323"/>
              <a:ext cx="1296144" cy="1296005"/>
              <a:chOff x="1763688" y="4221088"/>
              <a:chExt cx="1925214" cy="1897221"/>
            </a:xfrm>
            <a:solidFill>
              <a:srgbClr val="7030A0"/>
            </a:solidFill>
          </p:grpSpPr>
          <p:sp>
            <p:nvSpPr>
              <p:cNvPr id="33" name="직사각형 32"/>
              <p:cNvSpPr/>
              <p:nvPr/>
            </p:nvSpPr>
            <p:spPr>
              <a:xfrm>
                <a:off x="1763688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774502" y="4221088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763688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774502" y="5203909"/>
                <a:ext cx="914400" cy="914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5197505" y="5114911"/>
              <a:ext cx="1420383" cy="64807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164288" y="3140968"/>
              <a:ext cx="752535" cy="144016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아래쪽 화살표 9"/>
            <p:cNvSpPr/>
            <p:nvPr/>
          </p:nvSpPr>
          <p:spPr>
            <a:xfrm>
              <a:off x="7346795" y="4604567"/>
              <a:ext cx="484632" cy="408609"/>
            </a:xfrm>
            <a:prstGeom prst="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아래쪽 화살표 39"/>
            <p:cNvSpPr/>
            <p:nvPr/>
          </p:nvSpPr>
          <p:spPr>
            <a:xfrm rot="16040858">
              <a:off x="6706674" y="5219906"/>
              <a:ext cx="484632" cy="408609"/>
            </a:xfrm>
            <a:prstGeom prst="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44008" y="504375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27784" y="504375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Numpy.dot </a:t>
            </a:r>
            <a:r>
              <a:rPr lang="ko-KR" altLang="en-US" sz="2800" dirty="0" err="1" smtClean="0"/>
              <a:t>메소드</a:t>
            </a:r>
            <a:r>
              <a:rPr lang="ko-KR" altLang="en-US" sz="2800" dirty="0" smtClean="0"/>
              <a:t> 처리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342900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([[1,2],[3,4]])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([[5,6],[7,8]])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941168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[[19 22]</a:t>
            </a:r>
          </a:p>
          <a:p>
            <a:r>
              <a:rPr lang="en-US" altLang="ko-KR" sz="1000" dirty="0"/>
              <a:t> [43 50]]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4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8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 fontScale="92500"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정방행렬에 하나의 수를 대응시킴으로써</a:t>
            </a:r>
            <a:r>
              <a:rPr lang="en-US" altLang="ko-KR" dirty="0"/>
              <a:t>,</a:t>
            </a:r>
          </a:p>
          <a:p>
            <a:pPr marL="457200" lvl="1" indent="0" fontAlgn="base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연립방정식의 해를 구하거나</a:t>
            </a:r>
            <a:r>
              <a:rPr lang="en-US" altLang="ko-KR" dirty="0"/>
              <a:t>,</a:t>
            </a:r>
          </a:p>
          <a:p>
            <a:pPr marL="457200" lvl="1" indent="0" fontAlgn="base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연립방정식 해의 존재성을 살피려고 할 때 쓰여짐</a:t>
            </a:r>
          </a:p>
          <a:p>
            <a:pPr marL="457200" lvl="1" indent="0" fontAlgn="base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61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벡터</a:t>
            </a:r>
            <a:r>
              <a:rPr lang="ko-KR" altLang="en-US" dirty="0"/>
              <a:t>란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13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) 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</a:t>
            </a:r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1986" name="Picture 2" descr="http://ktword.co.kr/img_data/4650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" y="3068960"/>
            <a:ext cx="27527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7363" y="5013176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3 1</a:t>
            </a:r>
          </a:p>
          <a:p>
            <a:r>
              <a:rPr lang="en-US" altLang="ko-KR" dirty="0" smtClean="0"/>
              <a:t>2 2</a:t>
            </a:r>
            <a:endParaRPr lang="ko-KR" altLang="en-US" dirty="0"/>
          </a:p>
        </p:txBody>
      </p:sp>
      <p:sp>
        <p:nvSpPr>
          <p:cNvPr id="5" name="왼쪽 대괄호 4"/>
          <p:cNvSpPr/>
          <p:nvPr/>
        </p:nvSpPr>
        <p:spPr>
          <a:xfrm>
            <a:off x="1421339" y="5013176"/>
            <a:ext cx="73152" cy="64633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/>
          <p:cNvSpPr/>
          <p:nvPr/>
        </p:nvSpPr>
        <p:spPr>
          <a:xfrm>
            <a:off x="2285435" y="5013176"/>
            <a:ext cx="73152" cy="64633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9687" y="515167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det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01459" y="51750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2078" y="5151675"/>
            <a:ext cx="13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3*2 – 1*2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34386" y="56759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72287" y="5675995"/>
            <a:ext cx="8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44008" y="2910860"/>
            <a:ext cx="3384376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([[3,1],[2,2]])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16" y="585042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1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) :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행렬식을 계산시 앞에 두 열을 뒤에 복사 후 계산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3015" name="Picture 7" descr="http://ktword.co.kr/img_data/4650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8" y="2111035"/>
            <a:ext cx="3743130" cy="19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644008" y="2910860"/>
            <a:ext cx="3384376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([[3,1,3],[2,2,3],[1,1,1]])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585042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-2.0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592161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3 1 3 3 1</a:t>
            </a:r>
          </a:p>
          <a:p>
            <a:pPr algn="ctr"/>
            <a:r>
              <a:rPr lang="en-US" altLang="ko-KR" sz="1400" dirty="0" smtClean="0"/>
              <a:t>2 2 3 2 2</a:t>
            </a:r>
          </a:p>
          <a:p>
            <a:pPr algn="ctr"/>
            <a:r>
              <a:rPr lang="en-US" altLang="ko-KR" sz="1400" dirty="0" smtClean="0"/>
              <a:t>1 1 1 1 1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40838" y="5511867"/>
            <a:ext cx="3527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= 3*2*1 – 3*2*1 + 1*3*1 – 3*3*1 + 3*2*1 – 1*2*1</a:t>
            </a:r>
          </a:p>
          <a:p>
            <a:r>
              <a:rPr lang="en-US" altLang="ko-KR" sz="1000" dirty="0" smtClean="0"/>
              <a:t>= 6 – 6 + 3 -9 + 6 -2</a:t>
            </a:r>
          </a:p>
          <a:p>
            <a:r>
              <a:rPr lang="en-US" altLang="ko-KR" sz="1000" dirty="0" smtClean="0"/>
              <a:t>= 15 – 17</a:t>
            </a:r>
          </a:p>
          <a:p>
            <a:r>
              <a:rPr lang="en-US" altLang="ko-KR" sz="1000" dirty="0" smtClean="0"/>
              <a:t>= -2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85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) :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</a:t>
            </a:r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3013" name="Picture 5" descr="http://cfile25.uf.tistory.com/image/113B043B4F88582B382E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11360"/>
            <a:ext cx="3717547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5" name="Picture 7" descr="http://ktword.co.kr/img_data/4650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38" y="2111035"/>
            <a:ext cx="3743130" cy="225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644008" y="2910860"/>
            <a:ext cx="3384376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([[3,1,3],[2,2,3],[1,1,1]])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585042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3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minor determinant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74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소행렬식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i</a:t>
            </a:r>
            <a:r>
              <a:rPr lang="ko-KR" altLang="en-US" dirty="0" smtClean="0"/>
              <a:t>번째 </a:t>
            </a:r>
            <a:r>
              <a:rPr lang="ko-KR" altLang="en-US" dirty="0"/>
              <a:t>행</a:t>
            </a:r>
            <a:r>
              <a:rPr lang="en-US" altLang="ko-KR" dirty="0"/>
              <a:t>,j</a:t>
            </a:r>
            <a:r>
              <a:rPr lang="ko-KR" altLang="en-US" dirty="0"/>
              <a:t>번째 열을 제거한 부분행렬의 행렬식 </a:t>
            </a:r>
            <a:r>
              <a:rPr lang="en-US" altLang="ko-KR" dirty="0"/>
              <a:t>: </a:t>
            </a:r>
            <a:r>
              <a:rPr lang="en-US" altLang="ko-KR" dirty="0" err="1"/>
              <a:t>Mij</a:t>
            </a:r>
            <a:r>
              <a:rPr lang="en-US" altLang="ko-KR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988" y="4005064"/>
            <a:ext cx="1190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2 1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1 2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1231" y="412422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M11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801408" y="4118542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631231" y="4665767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M12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631231" y="5238233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M21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801408" y="4683750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-1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801408" y="5238233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</a:t>
            </a:r>
            <a:r>
              <a:rPr lang="en-US" altLang="ko-KR" sz="1100" dirty="0" smtClean="0"/>
              <a:t>-1</a:t>
            </a:r>
            <a:endParaRPr lang="ko-KR" altLang="en-US" sz="11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131840" y="4054801"/>
            <a:ext cx="1190732" cy="310303"/>
            <a:chOff x="2844629" y="4054801"/>
            <a:chExt cx="1190732" cy="310303"/>
          </a:xfrm>
        </p:grpSpPr>
        <p:sp>
          <p:nvSpPr>
            <p:cNvPr id="6" name="TextBox 5"/>
            <p:cNvSpPr txBox="1"/>
            <p:nvPr/>
          </p:nvSpPr>
          <p:spPr>
            <a:xfrm>
              <a:off x="2844629" y="4103494"/>
              <a:ext cx="1190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275856" y="4054801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635896" y="4054801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3131840" y="4618154"/>
            <a:ext cx="1190732" cy="323014"/>
            <a:chOff x="2902716" y="4753137"/>
            <a:chExt cx="1190732" cy="323014"/>
          </a:xfrm>
        </p:grpSpPr>
        <p:sp>
          <p:nvSpPr>
            <p:cNvPr id="20" name="TextBox 19"/>
            <p:cNvSpPr txBox="1"/>
            <p:nvPr/>
          </p:nvSpPr>
          <p:spPr>
            <a:xfrm>
              <a:off x="2902716" y="4814541"/>
              <a:ext cx="1190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1 </a:t>
              </a:r>
              <a:endParaRPr lang="ko-KR" altLang="en-US" sz="1100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294518" y="4753137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654558" y="4753137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3131840" y="5236704"/>
            <a:ext cx="1190732" cy="280528"/>
            <a:chOff x="2843808" y="5515703"/>
            <a:chExt cx="1190732" cy="280528"/>
          </a:xfrm>
        </p:grpSpPr>
        <p:sp>
          <p:nvSpPr>
            <p:cNvPr id="23" name="TextBox 22"/>
            <p:cNvSpPr txBox="1"/>
            <p:nvPr/>
          </p:nvSpPr>
          <p:spPr>
            <a:xfrm>
              <a:off x="2843808" y="5534621"/>
              <a:ext cx="1190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275856" y="5515703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35896" y="5515703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/>
          <p:cNvCxnSpPr/>
          <p:nvPr/>
        </p:nvCxnSpPr>
        <p:spPr>
          <a:xfrm>
            <a:off x="1005004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35696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55776" y="3904279"/>
            <a:ext cx="3888432" cy="2333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 descr="http://www.ktword.co.kr/img_data/5037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60399"/>
            <a:ext cx="11430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770577" y="4005064"/>
            <a:ext cx="1584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부호 </a:t>
            </a:r>
            <a:r>
              <a:rPr lang="en-US" altLang="ko-KR" dirty="0" smtClean="0"/>
              <a:t>+</a:t>
            </a:r>
          </a:p>
          <a:p>
            <a:endParaRPr lang="en-US" altLang="ko-KR" dirty="0"/>
          </a:p>
          <a:p>
            <a:r>
              <a:rPr lang="ko-KR" altLang="en-US" dirty="0" smtClean="0"/>
              <a:t>부호 </a:t>
            </a:r>
            <a:r>
              <a:rPr lang="en-US" altLang="ko-KR" dirty="0" smtClean="0"/>
              <a:t>–</a:t>
            </a:r>
          </a:p>
          <a:p>
            <a:endParaRPr lang="en-US" altLang="ko-KR" dirty="0" smtClean="0"/>
          </a:p>
          <a:p>
            <a:r>
              <a:rPr lang="ko-KR" altLang="en-US" dirty="0"/>
              <a:t>부호 </a:t>
            </a:r>
            <a:r>
              <a:rPr lang="en-US" altLang="ko-KR" dirty="0"/>
              <a:t>–</a:t>
            </a:r>
          </a:p>
          <a:p>
            <a:endParaRPr lang="en-US" altLang="ko-KR" dirty="0"/>
          </a:p>
          <a:p>
            <a:r>
              <a:rPr lang="ko-KR" altLang="en-US" dirty="0" smtClean="0"/>
              <a:t>부호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31231" y="5815949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M22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5801408" y="5815949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</a:t>
            </a:r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3131840" y="5814420"/>
            <a:ext cx="1190732" cy="278876"/>
            <a:chOff x="2843808" y="5515703"/>
            <a:chExt cx="1190732" cy="278876"/>
          </a:xfrm>
        </p:grpSpPr>
        <p:sp>
          <p:nvSpPr>
            <p:cNvPr id="47" name="TextBox 46"/>
            <p:cNvSpPr txBox="1"/>
            <p:nvPr/>
          </p:nvSpPr>
          <p:spPr>
            <a:xfrm>
              <a:off x="2843808" y="5532969"/>
              <a:ext cx="11907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 </a:t>
              </a:r>
              <a:endParaRPr lang="ko-KR" altLang="en-US" sz="1100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3275856" y="5515703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635896" y="5515703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50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소행렬식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i</a:t>
            </a:r>
            <a:r>
              <a:rPr lang="ko-KR" altLang="en-US" dirty="0" smtClean="0"/>
              <a:t>번째 </a:t>
            </a:r>
            <a:r>
              <a:rPr lang="ko-KR" altLang="en-US" dirty="0"/>
              <a:t>행</a:t>
            </a:r>
            <a:r>
              <a:rPr lang="en-US" altLang="ko-KR" dirty="0"/>
              <a:t>,j</a:t>
            </a:r>
            <a:r>
              <a:rPr lang="ko-KR" altLang="en-US" dirty="0"/>
              <a:t>번째 열을 제거한 부분행렬의 행렬식 </a:t>
            </a:r>
            <a:r>
              <a:rPr lang="en-US" altLang="ko-KR" dirty="0"/>
              <a:t>: </a:t>
            </a:r>
            <a:r>
              <a:rPr lang="en-US" altLang="ko-KR" dirty="0" err="1"/>
              <a:t>Mij</a:t>
            </a:r>
            <a:r>
              <a:rPr lang="en-US" altLang="ko-KR" dirty="0"/>
              <a:t> </a:t>
            </a:r>
          </a:p>
        </p:txBody>
      </p:sp>
      <p:pic>
        <p:nvPicPr>
          <p:cNvPr id="40962" name="Picture 2" descr="http://www.ktword.co.kr/img_data/5037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42591"/>
            <a:ext cx="31146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0988" y="4005064"/>
            <a:ext cx="1190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3 1 3 </a:t>
            </a:r>
          </a:p>
          <a:p>
            <a:pPr algn="ctr"/>
            <a:r>
              <a:rPr lang="en-US" altLang="ko-KR" sz="1400" dirty="0" smtClean="0"/>
              <a:t>2 2 3 </a:t>
            </a:r>
          </a:p>
          <a:p>
            <a:pPr algn="ctr"/>
            <a:r>
              <a:rPr lang="en-US" altLang="ko-KR" sz="1400" dirty="0" smtClean="0"/>
              <a:t>1 1 1 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631231" y="4124222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M11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4118543"/>
            <a:ext cx="95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2*1 -3*1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5801408" y="4118542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-1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631231" y="4665767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M12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631231" y="5238233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M13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4683751"/>
            <a:ext cx="95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2*1 -3*1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801408" y="4683750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-1</a:t>
            </a:r>
            <a:endParaRPr lang="ko-KR" alt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427984" y="5268848"/>
            <a:ext cx="95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2*1 -2*1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801408" y="5238233"/>
            <a:ext cx="570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 0</a:t>
            </a:r>
            <a:endParaRPr lang="ko-KR" altLang="en-US" sz="11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131840" y="4015920"/>
            <a:ext cx="1190732" cy="430887"/>
            <a:chOff x="2844629" y="4015920"/>
            <a:chExt cx="1190732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2844629" y="4015920"/>
              <a:ext cx="11907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2 3 </a:t>
              </a:r>
            </a:p>
            <a:p>
              <a:pPr algn="ctr"/>
              <a:r>
                <a:rPr lang="en-US" altLang="ko-KR" sz="1100" dirty="0" smtClean="0"/>
                <a:t>1 1 </a:t>
              </a:r>
              <a:endParaRPr lang="ko-KR" altLang="en-US" sz="1100" dirty="0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275856" y="4054801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635896" y="4054801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3131840" y="4581128"/>
            <a:ext cx="1190732" cy="430887"/>
            <a:chOff x="2902716" y="4716111"/>
            <a:chExt cx="1190732" cy="430887"/>
          </a:xfrm>
        </p:grpSpPr>
        <p:sp>
          <p:nvSpPr>
            <p:cNvPr id="20" name="TextBox 19"/>
            <p:cNvSpPr txBox="1"/>
            <p:nvPr/>
          </p:nvSpPr>
          <p:spPr>
            <a:xfrm>
              <a:off x="2902716" y="4716111"/>
              <a:ext cx="11907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2 3 </a:t>
              </a:r>
            </a:p>
            <a:p>
              <a:pPr algn="ctr"/>
              <a:r>
                <a:rPr lang="en-US" altLang="ko-KR" sz="1100" dirty="0" smtClean="0"/>
                <a:t>1 1 </a:t>
              </a:r>
              <a:endParaRPr lang="ko-KR" altLang="en-US" sz="1100" dirty="0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294518" y="4753137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654558" y="4753137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3131840" y="5166225"/>
            <a:ext cx="1190732" cy="430887"/>
            <a:chOff x="2843808" y="5445224"/>
            <a:chExt cx="1190732" cy="430887"/>
          </a:xfrm>
        </p:grpSpPr>
        <p:sp>
          <p:nvSpPr>
            <p:cNvPr id="23" name="TextBox 22"/>
            <p:cNvSpPr txBox="1"/>
            <p:nvPr/>
          </p:nvSpPr>
          <p:spPr>
            <a:xfrm>
              <a:off x="2843808" y="5445224"/>
              <a:ext cx="11907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/>
                <a:t>2 </a:t>
              </a:r>
              <a:r>
                <a:rPr lang="en-US" altLang="ko-KR" sz="1100" dirty="0"/>
                <a:t>2</a:t>
              </a:r>
              <a:r>
                <a:rPr lang="en-US" altLang="ko-KR" sz="1100" dirty="0" smtClean="0"/>
                <a:t> </a:t>
              </a:r>
            </a:p>
            <a:p>
              <a:pPr algn="ctr"/>
              <a:r>
                <a:rPr lang="en-US" altLang="ko-KR" sz="1100" dirty="0" smtClean="0"/>
                <a:t>1 1 </a:t>
              </a:r>
              <a:endParaRPr lang="ko-KR" altLang="en-US" sz="1100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275856" y="5515703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35896" y="5515703"/>
              <a:ext cx="0" cy="2672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직선 연결선 38"/>
          <p:cNvCxnSpPr/>
          <p:nvPr/>
        </p:nvCxnSpPr>
        <p:spPr>
          <a:xfrm>
            <a:off x="1005004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835696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55776" y="3904279"/>
            <a:ext cx="3888432" cy="1828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31231" y="5949280"/>
            <a:ext cx="374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 3M11+(-1)* 1M12 + 3M13 </a:t>
            </a:r>
          </a:p>
          <a:p>
            <a:r>
              <a:rPr lang="en-US" altLang="ko-KR" dirty="0" smtClean="0"/>
              <a:t>= -3+1+0 = -2</a:t>
            </a:r>
            <a:endParaRPr lang="ko-KR" altLang="en-US" dirty="0"/>
          </a:p>
        </p:txBody>
      </p:sp>
      <p:pic>
        <p:nvPicPr>
          <p:cNvPr id="44" name="Picture 2" descr="http://www.ktword.co.kr/img_data/5037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60399"/>
            <a:ext cx="11430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770577" y="4005064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부호 </a:t>
            </a:r>
            <a:r>
              <a:rPr lang="en-US" altLang="ko-KR" dirty="0" smtClean="0"/>
              <a:t>+</a:t>
            </a:r>
          </a:p>
          <a:p>
            <a:endParaRPr lang="en-US" altLang="ko-KR" dirty="0"/>
          </a:p>
          <a:p>
            <a:r>
              <a:rPr lang="ko-KR" altLang="en-US" dirty="0" smtClean="0"/>
              <a:t>부호 </a:t>
            </a:r>
            <a:r>
              <a:rPr lang="en-US" altLang="ko-KR" dirty="0" smtClean="0"/>
              <a:t>–</a:t>
            </a:r>
          </a:p>
          <a:p>
            <a:endParaRPr lang="en-US" altLang="ko-KR" dirty="0"/>
          </a:p>
          <a:p>
            <a:r>
              <a:rPr lang="ko-KR" altLang="en-US" dirty="0" smtClean="0"/>
              <a:t>부호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9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소행렬식</a:t>
            </a:r>
            <a:r>
              <a:rPr lang="ko-KR" altLang="en-US" dirty="0" smtClean="0"/>
              <a:t> 예</a:t>
            </a:r>
            <a:r>
              <a:rPr lang="ko-KR" altLang="en-US" dirty="0"/>
              <a:t>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소행렬식을</a:t>
            </a:r>
            <a:r>
              <a:rPr lang="ko-KR" altLang="en-US" sz="2800" dirty="0" smtClean="0"/>
              <a:t> 구해서 행렬식 값 비교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2636912"/>
            <a:ext cx="4013990" cy="381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([[3,1,3],[2,2,3],[1,1,1]])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(a))</a:t>
            </a:r>
          </a:p>
          <a:p>
            <a:r>
              <a:rPr lang="en-US" altLang="ko-KR" sz="1200" dirty="0" err="1"/>
              <a:t>s,md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np.linalg.slogdet</a:t>
            </a:r>
            <a:r>
              <a:rPr lang="en-US" altLang="ko-KR" sz="1200" dirty="0"/>
              <a:t>(a)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np.linalg.slogdet</a:t>
            </a:r>
            <a:r>
              <a:rPr lang="en-US" altLang="ko-KR" sz="1200" dirty="0"/>
              <a:t>(a))</a:t>
            </a:r>
          </a:p>
          <a:p>
            <a:r>
              <a:rPr lang="en-US" altLang="ko-KR" sz="1200" dirty="0"/>
              <a:t>print(s * </a:t>
            </a:r>
            <a:r>
              <a:rPr lang="en-US" altLang="ko-KR" sz="1200" dirty="0" err="1"/>
              <a:t>np.exp</a:t>
            </a:r>
            <a:r>
              <a:rPr lang="en-US" altLang="ko-KR" sz="1200" dirty="0"/>
              <a:t>(md))</a:t>
            </a:r>
          </a:p>
          <a:p>
            <a:r>
              <a:rPr lang="en-US" altLang="ko-KR" sz="1200" dirty="0"/>
              <a:t>print(a[1:,1:])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(a[1:,1:]))</a:t>
            </a:r>
          </a:p>
          <a:p>
            <a:r>
              <a:rPr lang="en-US" altLang="ko-KR" sz="1200" dirty="0"/>
              <a:t>m11 = 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(a[1:,1:])</a:t>
            </a:r>
          </a:p>
          <a:p>
            <a:r>
              <a:rPr lang="en-US" altLang="ko-KR" sz="1200" dirty="0"/>
              <a:t>print(a[1:,(0,2)])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(a[1:,(0,2)]))</a:t>
            </a:r>
          </a:p>
          <a:p>
            <a:r>
              <a:rPr lang="en-US" altLang="ko-KR" sz="1200" dirty="0"/>
              <a:t>m12 = 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(a[1:,(0,2)])</a:t>
            </a:r>
          </a:p>
          <a:p>
            <a:r>
              <a:rPr lang="en-US" altLang="ko-KR" sz="1200" dirty="0"/>
              <a:t>print(a[1:,(0,1)])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(a[1:,(0,1)]))</a:t>
            </a:r>
          </a:p>
          <a:p>
            <a:r>
              <a:rPr lang="en-US" altLang="ko-KR" sz="1200" dirty="0"/>
              <a:t>m13 = </a:t>
            </a:r>
            <a:r>
              <a:rPr lang="en-US" altLang="ko-KR" sz="1200" dirty="0" err="1"/>
              <a:t>np.linalg.det</a:t>
            </a:r>
            <a:r>
              <a:rPr lang="en-US" altLang="ko-KR" sz="1200" dirty="0"/>
              <a:t>(a[1:,(0,1)])</a:t>
            </a:r>
          </a:p>
          <a:p>
            <a:r>
              <a:rPr lang="en-US" altLang="ko-KR" sz="1200" dirty="0"/>
              <a:t>print(a[0,0]*m11-a[0,1]*m12+a[0,2] *m13)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7617" y="4221088"/>
            <a:ext cx="28083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-2.0</a:t>
            </a:r>
          </a:p>
          <a:p>
            <a:r>
              <a:rPr lang="en-US" altLang="ko-KR" sz="1000" dirty="0"/>
              <a:t>(-1.0, 0.69314718055994551)</a:t>
            </a:r>
          </a:p>
          <a:p>
            <a:r>
              <a:rPr lang="en-US" altLang="ko-KR" sz="1000" dirty="0"/>
              <a:t>-2.0</a:t>
            </a:r>
          </a:p>
          <a:p>
            <a:r>
              <a:rPr lang="en-US" altLang="ko-KR" sz="1000" dirty="0"/>
              <a:t>[[2 3]</a:t>
            </a:r>
          </a:p>
          <a:p>
            <a:r>
              <a:rPr lang="en-US" altLang="ko-KR" sz="1000" dirty="0"/>
              <a:t> [1 1]]</a:t>
            </a:r>
          </a:p>
          <a:p>
            <a:r>
              <a:rPr lang="en-US" altLang="ko-KR" sz="1000" dirty="0"/>
              <a:t>-1.0</a:t>
            </a:r>
          </a:p>
          <a:p>
            <a:r>
              <a:rPr lang="en-US" altLang="ko-KR" sz="1000" dirty="0"/>
              <a:t>[[2 3]</a:t>
            </a:r>
          </a:p>
          <a:p>
            <a:r>
              <a:rPr lang="en-US" altLang="ko-KR" sz="1000" dirty="0"/>
              <a:t> [1 1]]</a:t>
            </a:r>
          </a:p>
          <a:p>
            <a:r>
              <a:rPr lang="en-US" altLang="ko-KR" sz="1000" dirty="0"/>
              <a:t>-1.0</a:t>
            </a:r>
          </a:p>
          <a:p>
            <a:r>
              <a:rPr lang="en-US" altLang="ko-KR" sz="1000" dirty="0"/>
              <a:t>[[2 2]</a:t>
            </a:r>
          </a:p>
          <a:p>
            <a:r>
              <a:rPr lang="en-US" altLang="ko-KR" sz="1000" dirty="0"/>
              <a:t> [1 1]]</a:t>
            </a:r>
          </a:p>
          <a:p>
            <a:r>
              <a:rPr lang="en-US" altLang="ko-KR" sz="1000" dirty="0"/>
              <a:t>0.0</a:t>
            </a:r>
          </a:p>
          <a:p>
            <a:r>
              <a:rPr lang="en-US" altLang="ko-KR" sz="1000" dirty="0"/>
              <a:t>-2.0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61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역행렬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40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여인</a:t>
            </a:r>
            <a:r>
              <a:rPr lang="ko-KR" altLang="en-US" dirty="0"/>
              <a:t>수</a:t>
            </a:r>
            <a:r>
              <a:rPr lang="en-US" altLang="ko-KR" dirty="0" smtClean="0"/>
              <a:t>(cofactor)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소행렬식을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이용한 값을  </a:t>
            </a:r>
            <a:r>
              <a:rPr lang="ko-KR" altLang="en-US" dirty="0" smtClean="0"/>
              <a:t>여인수를 표시 </a:t>
            </a:r>
            <a:endParaRPr lang="en-US" altLang="ko-KR" dirty="0"/>
          </a:p>
        </p:txBody>
      </p:sp>
      <p:pic>
        <p:nvPicPr>
          <p:cNvPr id="41986" name="Picture 2" descr="http://www.ktword.co.kr/img_data/5037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88" y="2276872"/>
            <a:ext cx="1143000" cy="68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0988" y="4005064"/>
            <a:ext cx="1190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3 1 3 </a:t>
            </a:r>
          </a:p>
          <a:p>
            <a:pPr algn="ctr"/>
            <a:r>
              <a:rPr lang="en-US" altLang="ko-KR" sz="1400" dirty="0" smtClean="0"/>
              <a:t>2 2 3 </a:t>
            </a:r>
          </a:p>
          <a:p>
            <a:pPr algn="ctr"/>
            <a:r>
              <a:rPr lang="en-US" altLang="ko-KR" sz="1400" dirty="0" smtClean="0"/>
              <a:t>1 1 1 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005004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35696" y="3904279"/>
            <a:ext cx="0" cy="88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07368"/>
              </p:ext>
            </p:extLst>
          </p:nvPr>
        </p:nvGraphicFramePr>
        <p:xfrm>
          <a:off x="3275856" y="2620913"/>
          <a:ext cx="4968552" cy="3911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95"/>
                <a:gridCol w="840895"/>
                <a:gridCol w="774768"/>
                <a:gridCol w="686450"/>
                <a:gridCol w="745424"/>
                <a:gridCol w="1080120"/>
              </a:tblGrid>
              <a:tr h="34504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소행렬식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부호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결과값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2 2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m21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m22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m23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3 1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m31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3-6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m32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3 3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2 3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9-6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m33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3 1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6-2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0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수반행렬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adj</a:t>
            </a:r>
            <a:r>
              <a:rPr lang="en-US" altLang="ko-KR" dirty="0" smtClean="0"/>
              <a:t>)  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여인수행렬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소행렬식으로</a:t>
            </a:r>
            <a:r>
              <a:rPr lang="ko-KR" altLang="en-US" dirty="0" smtClean="0"/>
              <a:t> 계산된 원소 즉 여인수로 구성된 행렬의 전치행렬을 수반행렬이라 함 </a:t>
            </a:r>
            <a:endParaRPr lang="en-US" altLang="ko-KR" dirty="0"/>
          </a:p>
        </p:txBody>
      </p:sp>
      <p:pic>
        <p:nvPicPr>
          <p:cNvPr id="45058" name="Picture 2" descr="http://www.ktword.co.kr/img_data/5037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4213"/>
            <a:ext cx="256222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8024" y="4606280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  2  -3</a:t>
            </a:r>
          </a:p>
          <a:p>
            <a:r>
              <a:rPr lang="en-US" altLang="ko-KR" dirty="0" smtClean="0"/>
              <a:t> 1   0  -3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0  -2   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324040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-1   1   0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2   0  -2</a:t>
            </a:r>
          </a:p>
          <a:p>
            <a:r>
              <a:rPr lang="en-US" altLang="ko-KR" dirty="0" smtClean="0"/>
              <a:t>-3  -3   4</a:t>
            </a:r>
            <a:endParaRPr lang="ko-KR" altLang="en-US" dirty="0"/>
          </a:p>
        </p:txBody>
      </p:sp>
      <p:sp>
        <p:nvSpPr>
          <p:cNvPr id="9" name="오른쪽 대괄호 8"/>
          <p:cNvSpPr/>
          <p:nvPr/>
        </p:nvSpPr>
        <p:spPr>
          <a:xfrm>
            <a:off x="6300192" y="4606280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대괄호 9"/>
          <p:cNvSpPr/>
          <p:nvPr/>
        </p:nvSpPr>
        <p:spPr>
          <a:xfrm>
            <a:off x="4714872" y="4606280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/>
          <p:cNvSpPr/>
          <p:nvPr/>
        </p:nvSpPr>
        <p:spPr>
          <a:xfrm>
            <a:off x="6263616" y="3144213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대괄호 11"/>
          <p:cNvSpPr/>
          <p:nvPr/>
        </p:nvSpPr>
        <p:spPr>
          <a:xfrm>
            <a:off x="4678296" y="3144213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16216" y="314421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여인수행렬의</a:t>
            </a:r>
            <a:r>
              <a:rPr lang="ko-KR" altLang="en-US" dirty="0" smtClean="0"/>
              <a:t> 전치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20272" y="488327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수반행렬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4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스칼라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49744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스칼라는 </a:t>
            </a:r>
            <a:r>
              <a:rPr lang="en-US" altLang="ko-KR" dirty="0" smtClean="0"/>
              <a:t>number, vector</a:t>
            </a:r>
            <a:r>
              <a:rPr lang="ko-KR" altLang="en-US" dirty="0" smtClean="0"/>
              <a:t>는 숫자들의 </a:t>
            </a:r>
            <a:r>
              <a:rPr lang="en-US" altLang="ko-KR" dirty="0" smtClean="0"/>
              <a:t>list(row or column), matrix</a:t>
            </a:r>
            <a:r>
              <a:rPr lang="ko-KR" altLang="en-US" dirty="0" smtClean="0"/>
              <a:t>는 숫자들의 </a:t>
            </a:r>
            <a:r>
              <a:rPr lang="en-US" altLang="ko-KR" dirty="0" smtClean="0"/>
              <a:t>array( rows, columns)</a:t>
            </a:r>
          </a:p>
          <a:p>
            <a:pPr marL="457200" lvl="1" indent="0" fontAlgn="base">
              <a:buNone/>
            </a:pPr>
            <a:r>
              <a:rPr lang="ko-KR" altLang="en-US" dirty="0" smtClean="0"/>
              <a:t>그리고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Matrix</a:t>
            </a:r>
            <a:endParaRPr lang="ko-KR" altLang="en-US" dirty="0"/>
          </a:p>
        </p:txBody>
      </p:sp>
      <p:pic>
        <p:nvPicPr>
          <p:cNvPr id="30722" name="Picture 2" descr="https://www.mathsisfun.com/algebra/images/scalar-vector-matr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61048"/>
            <a:ext cx="6336704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6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역행</a:t>
            </a:r>
            <a:r>
              <a:rPr lang="ko-KR" altLang="en-US" dirty="0" err="1"/>
              <a:t>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inv</a:t>
            </a:r>
            <a:r>
              <a:rPr lang="en-US" altLang="ko-KR" dirty="0" smtClean="0"/>
              <a:t>) –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역행렬은</a:t>
            </a:r>
            <a:r>
              <a:rPr lang="ko-KR" altLang="en-US" dirty="0" smtClean="0"/>
              <a:t> 수반행렬에 행렬식으로 </a:t>
            </a:r>
            <a:r>
              <a:rPr lang="ko-KR" altLang="en-US" dirty="0" err="1" smtClean="0"/>
              <a:t>나눗값이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pic>
        <p:nvPicPr>
          <p:cNvPr id="40962" name="Picture 2" descr="http://www.ktword.co.kr/img_data/465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49" y="2441213"/>
            <a:ext cx="403244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070651" y="4985423"/>
            <a:ext cx="2521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[[ 0.66666667 -0.33333333]</a:t>
            </a:r>
          </a:p>
          <a:p>
            <a:r>
              <a:rPr lang="en-US" altLang="ko-KR" sz="1200" dirty="0"/>
              <a:t> [-0.33333333  0.66666667]]</a:t>
            </a:r>
            <a:endParaRPr lang="ko-KR" altLang="en-US" sz="1200" dirty="0"/>
          </a:p>
        </p:txBody>
      </p:sp>
      <p:sp>
        <p:nvSpPr>
          <p:cNvPr id="10" name="오른쪽 대괄호 9"/>
          <p:cNvSpPr/>
          <p:nvPr/>
        </p:nvSpPr>
        <p:spPr>
          <a:xfrm>
            <a:off x="5335138" y="4677310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대괄호 10"/>
          <p:cNvSpPr/>
          <p:nvPr/>
        </p:nvSpPr>
        <p:spPr>
          <a:xfrm>
            <a:off x="3749818" y="4677310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41706" y="495430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1/3 </a:t>
            </a:r>
            <a:r>
              <a:rPr lang="en-US" altLang="ko-KR" dirty="0" smtClean="0"/>
              <a:t>*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05055" y="479787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2 -1</a:t>
            </a:r>
          </a:p>
          <a:p>
            <a:pPr algn="ctr"/>
            <a:r>
              <a:rPr lang="en-US" altLang="ko-KR" dirty="0" smtClean="0"/>
              <a:t>-1 2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88224" y="449836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역행</a:t>
            </a:r>
            <a:r>
              <a:rPr lang="ko-KR" altLang="en-US" dirty="0" err="1"/>
              <a:t>렬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7364" y="4850576"/>
            <a:ext cx="119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2 1</a:t>
            </a:r>
          </a:p>
          <a:p>
            <a:pPr algn="ctr"/>
            <a:r>
              <a:rPr lang="en-US" altLang="ko-KR" dirty="0" smtClean="0"/>
              <a:t>1 2</a:t>
            </a:r>
            <a:endParaRPr lang="ko-KR" altLang="en-US" dirty="0"/>
          </a:p>
        </p:txBody>
      </p:sp>
      <p:sp>
        <p:nvSpPr>
          <p:cNvPr id="20" name="오른쪽 대괄호 19"/>
          <p:cNvSpPr/>
          <p:nvPr/>
        </p:nvSpPr>
        <p:spPr>
          <a:xfrm>
            <a:off x="2324793" y="4673099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대괄호 20"/>
          <p:cNvSpPr/>
          <p:nvPr/>
        </p:nvSpPr>
        <p:spPr>
          <a:xfrm>
            <a:off x="739473" y="4673099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30144" y="455992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-1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5519662" y="3156647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A</a:t>
            </a:r>
            <a:r>
              <a:rPr lang="en-US" altLang="ko-KR" dirty="0"/>
              <a:t>​</a:t>
            </a:r>
            <a:r>
              <a:rPr lang="en-US" altLang="ko-KR" sz="900" dirty="0"/>
              <a:t>−1</a:t>
            </a:r>
            <a:r>
              <a:rPr lang="en-US" altLang="ko-KR" dirty="0"/>
              <a:t>​​=</a:t>
            </a:r>
            <a:r>
              <a:rPr lang="en-US" altLang="ko-KR" dirty="0" smtClean="0"/>
              <a:t>​1/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A</a:t>
            </a:r>
            <a:r>
              <a:rPr lang="en-US" altLang="ko-KR" dirty="0" smtClean="0"/>
              <a:t>) * ​​</a:t>
            </a:r>
            <a:r>
              <a:rPr lang="en-US" altLang="ko-KR" i="1" dirty="0" smtClean="0"/>
              <a:t>C</a:t>
            </a:r>
            <a:r>
              <a:rPr lang="en-US" altLang="ko-KR" dirty="0"/>
              <a:t>​</a:t>
            </a:r>
            <a:r>
              <a:rPr lang="en-US" altLang="ko-KR" sz="1100" i="1" dirty="0"/>
              <a:t>T</a:t>
            </a:r>
            <a:r>
              <a:rPr lang="en-US" altLang="ko-KR" sz="1100" dirty="0"/>
              <a:t>​​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433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역행</a:t>
            </a:r>
            <a:r>
              <a:rPr lang="ko-KR" altLang="en-US" dirty="0" err="1"/>
              <a:t>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inv</a:t>
            </a:r>
            <a:r>
              <a:rPr lang="en-US" altLang="ko-KR" dirty="0" smtClean="0"/>
              <a:t>) – 3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62524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역행렬은</a:t>
            </a:r>
            <a:r>
              <a:rPr lang="ko-KR" altLang="en-US" dirty="0" smtClean="0"/>
              <a:t> 수반행렬에 행렬식으로 </a:t>
            </a:r>
            <a:r>
              <a:rPr lang="ko-KR" altLang="en-US" dirty="0" err="1" smtClean="0"/>
              <a:t>나눗값이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6083024" y="5312241"/>
            <a:ext cx="2159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[[ 0.5 -1.   1.5]</a:t>
            </a:r>
          </a:p>
          <a:p>
            <a:r>
              <a:rPr lang="en-US" altLang="ko-KR" dirty="0"/>
              <a:t> [-0.5  0.   1.5]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[ 0</a:t>
            </a:r>
            <a:r>
              <a:rPr lang="en-US" altLang="ko-KR" dirty="0"/>
              <a:t>.   1.  -2. ]]</a:t>
            </a:r>
            <a:endParaRPr lang="ko-KR" altLang="en-US" dirty="0"/>
          </a:p>
        </p:txBody>
      </p:sp>
      <p:sp>
        <p:nvSpPr>
          <p:cNvPr id="10" name="오른쪽 대괄호 9"/>
          <p:cNvSpPr/>
          <p:nvPr/>
        </p:nvSpPr>
        <p:spPr>
          <a:xfrm>
            <a:off x="7668344" y="3964414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대괄호 10"/>
          <p:cNvSpPr/>
          <p:nvPr/>
        </p:nvSpPr>
        <p:spPr>
          <a:xfrm>
            <a:off x="6083024" y="3964414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74912" y="42414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- 0.5 *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56176" y="3964414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-1   2  -3</a:t>
            </a:r>
          </a:p>
          <a:p>
            <a:r>
              <a:rPr lang="en-US" altLang="ko-KR" smtClean="0"/>
              <a:t>  1   0  </a:t>
            </a:r>
            <a:r>
              <a:rPr lang="en-US" altLang="ko-KR" dirty="0" smtClean="0"/>
              <a:t>-3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0  -2   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37828" y="531224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역행</a:t>
            </a:r>
            <a:r>
              <a:rPr lang="ko-KR" altLang="en-US" dirty="0" err="1"/>
              <a:t>렬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47451" y="5423438"/>
            <a:ext cx="1190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3 1 3 </a:t>
            </a:r>
          </a:p>
          <a:p>
            <a:pPr algn="ctr"/>
            <a:r>
              <a:rPr lang="en-US" altLang="ko-KR" dirty="0" smtClean="0"/>
              <a:t>2 2 3 </a:t>
            </a:r>
          </a:p>
          <a:p>
            <a:pPr algn="ctr"/>
            <a:r>
              <a:rPr lang="en-US" altLang="ko-KR" dirty="0" smtClean="0"/>
              <a:t>1 1 1 </a:t>
            </a:r>
            <a:endParaRPr lang="ko-KR" altLang="en-US" dirty="0"/>
          </a:p>
        </p:txBody>
      </p:sp>
      <p:sp>
        <p:nvSpPr>
          <p:cNvPr id="20" name="오른쪽 대괄호 19"/>
          <p:cNvSpPr/>
          <p:nvPr/>
        </p:nvSpPr>
        <p:spPr>
          <a:xfrm>
            <a:off x="3964880" y="5413504"/>
            <a:ext cx="73152" cy="9144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대괄호 20"/>
          <p:cNvSpPr/>
          <p:nvPr/>
        </p:nvSpPr>
        <p:spPr>
          <a:xfrm>
            <a:off x="2379560" y="5413504"/>
            <a:ext cx="73152" cy="9144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170231" y="530032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-1</a:t>
            </a:r>
            <a:endParaRPr lang="ko-KR" altLang="en-US" sz="1000" dirty="0"/>
          </a:p>
        </p:txBody>
      </p:sp>
      <p:pic>
        <p:nvPicPr>
          <p:cNvPr id="41988" name="Picture 4" descr="https://upload.wikimedia.org/math/7/b/8/7b8bb2b4592edccf4ad3102c9729ea3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4" y="3025387"/>
            <a:ext cx="45243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940152" y="2965550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A</a:t>
            </a:r>
            <a:r>
              <a:rPr lang="en-US" altLang="ko-KR" dirty="0"/>
              <a:t>​</a:t>
            </a:r>
            <a:r>
              <a:rPr lang="en-US" altLang="ko-KR" sz="900" dirty="0"/>
              <a:t>−1</a:t>
            </a:r>
            <a:r>
              <a:rPr lang="en-US" altLang="ko-KR" dirty="0"/>
              <a:t>​​=</a:t>
            </a:r>
            <a:r>
              <a:rPr lang="en-US" altLang="ko-KR" dirty="0" smtClean="0"/>
              <a:t>​1/</a:t>
            </a:r>
            <a:r>
              <a:rPr lang="en-US" altLang="ko-KR" dirty="0" err="1" smtClean="0"/>
              <a:t>det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A</a:t>
            </a:r>
            <a:r>
              <a:rPr lang="en-US" altLang="ko-KR" dirty="0" smtClean="0"/>
              <a:t>) * ​​</a:t>
            </a:r>
            <a:r>
              <a:rPr lang="en-US" altLang="ko-KR" i="1" dirty="0" smtClean="0"/>
              <a:t>C</a:t>
            </a:r>
            <a:r>
              <a:rPr lang="en-US" altLang="ko-KR" dirty="0"/>
              <a:t>​</a:t>
            </a:r>
            <a:r>
              <a:rPr lang="en-US" altLang="ko-KR" sz="1100" i="1" dirty="0"/>
              <a:t>T</a:t>
            </a:r>
            <a:r>
              <a:rPr lang="en-US" altLang="ko-KR" sz="1100" dirty="0"/>
              <a:t>​​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153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역행렬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inv</a:t>
            </a:r>
            <a:r>
              <a:rPr lang="en-US" altLang="ko-KR" dirty="0" smtClean="0"/>
              <a:t>)</a:t>
            </a:r>
            <a:r>
              <a:rPr lang="ko-KR" altLang="en-US" dirty="0" smtClean="0"/>
              <a:t> 예</a:t>
            </a:r>
            <a:r>
              <a:rPr lang="ko-KR" altLang="en-US" dirty="0"/>
              <a:t>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역행렬</a:t>
            </a:r>
            <a:r>
              <a:rPr lang="ko-KR" altLang="en-US" sz="2800" dirty="0" smtClean="0"/>
              <a:t> 계산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2636912"/>
            <a:ext cx="4013990" cy="3816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([[3,1,3],[2,2,3],[1,1,1]])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np.linalg.inv</a:t>
            </a:r>
            <a:r>
              <a:rPr lang="en-US" altLang="ko-KR" sz="1200" dirty="0"/>
              <a:t>(a))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5301208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[[ 0.5 -1.   1.5]</a:t>
            </a:r>
          </a:p>
          <a:p>
            <a:r>
              <a:rPr lang="en-US" altLang="ko-KR" sz="1000" dirty="0"/>
              <a:t> [-0.5  0.   1.5]</a:t>
            </a:r>
          </a:p>
          <a:p>
            <a:r>
              <a:rPr lang="en-US" altLang="ko-KR" sz="1000" dirty="0"/>
              <a:t> [-0.   1.  -2. 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082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Dot </a:t>
            </a:r>
            <a:r>
              <a:rPr lang="ko-KR" altLang="en-US" dirty="0" smtClean="0"/>
              <a:t>연산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91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</a:t>
            </a:r>
            <a:r>
              <a:rPr lang="ko-KR" altLang="en-US" dirty="0" smtClean="0"/>
              <a:t>처리 기준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두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의 행렬곱셈은 행렬 </a:t>
            </a:r>
            <a:r>
              <a:rPr lang="en-US" altLang="ko-KR" sz="2800" dirty="0"/>
              <a:t>A</a:t>
            </a:r>
            <a:r>
              <a:rPr lang="ko-KR" altLang="en-US" sz="2800" dirty="0"/>
              <a:t>의 각 </a:t>
            </a:r>
            <a:r>
              <a:rPr lang="ko-KR" altLang="en-US" sz="2800" dirty="0" smtClean="0"/>
              <a:t>행과 </a:t>
            </a:r>
            <a:r>
              <a:rPr lang="ko-KR" altLang="en-US" sz="2800" dirty="0"/>
              <a:t>행렬 </a:t>
            </a:r>
            <a:r>
              <a:rPr lang="en-US" altLang="ko-KR" sz="2800" dirty="0"/>
              <a:t>B</a:t>
            </a:r>
            <a:r>
              <a:rPr lang="ko-KR" altLang="en-US" sz="2800" dirty="0"/>
              <a:t>의 각 행</a:t>
            </a:r>
            <a:r>
              <a:rPr lang="ko-KR" altLang="en-US" sz="2800" dirty="0" smtClean="0"/>
              <a:t>끼리 </a:t>
            </a:r>
            <a:r>
              <a:rPr lang="ko-KR" altLang="en-US" sz="2800" dirty="0" err="1" smtClean="0"/>
              <a:t>곱한후</a:t>
            </a:r>
            <a:r>
              <a:rPr lang="ko-KR" altLang="en-US" sz="2800" dirty="0" smtClean="0"/>
              <a:t> 덧셈을 하여 표시</a:t>
            </a:r>
            <a:endParaRPr lang="ko-KR" altLang="en-US" sz="2800" dirty="0"/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735046"/>
              </p:ext>
            </p:extLst>
          </p:nvPr>
        </p:nvGraphicFramePr>
        <p:xfrm>
          <a:off x="1037900" y="3061160"/>
          <a:ext cx="4357052" cy="152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3" imgW="4229100" imgH="1397000" progId="Equation.3">
                  <p:embed/>
                </p:oleObj>
              </mc:Choice>
              <mc:Fallback>
                <p:oleObj name="Equation" r:id="rId3" imgW="42291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900" y="3061160"/>
                        <a:ext cx="4357052" cy="15213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아래쪽 화살표 20"/>
          <p:cNvSpPr/>
          <p:nvPr/>
        </p:nvSpPr>
        <p:spPr>
          <a:xfrm>
            <a:off x="3380400" y="5347076"/>
            <a:ext cx="212289" cy="242986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2" name="그룹 20"/>
          <p:cNvGrpSpPr>
            <a:grpSpLocks/>
          </p:cNvGrpSpPr>
          <p:nvPr/>
        </p:nvGrpSpPr>
        <p:grpSpPr bwMode="auto">
          <a:xfrm>
            <a:off x="2860657" y="5031351"/>
            <a:ext cx="1226885" cy="242986"/>
            <a:chOff x="794328" y="6040581"/>
            <a:chExt cx="1006765" cy="332510"/>
          </a:xfrm>
        </p:grpSpPr>
        <p:cxnSp>
          <p:nvCxnSpPr>
            <p:cNvPr id="23" name="직선 연결선 22"/>
            <p:cNvCxnSpPr/>
            <p:nvPr/>
          </p:nvCxnSpPr>
          <p:spPr>
            <a:xfrm rot="5400000">
              <a:off x="628073" y="6206836"/>
              <a:ext cx="33251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03939" y="6373091"/>
              <a:ext cx="9971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 flipV="1">
              <a:off x="1643310" y="6206836"/>
              <a:ext cx="31556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267744" y="4713469"/>
            <a:ext cx="11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n*m 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07527" y="4715008"/>
            <a:ext cx="11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n*m 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4887" y="5687462"/>
            <a:ext cx="11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n*n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4715008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두행열의</a:t>
            </a:r>
            <a:r>
              <a:rPr lang="ko-KR" altLang="en-US" dirty="0" smtClean="0"/>
              <a:t> 마지막 차원이 </a:t>
            </a:r>
            <a:r>
              <a:rPr lang="ko-KR" altLang="en-US" dirty="0" err="1" smtClean="0"/>
              <a:t>값으면</a:t>
            </a:r>
            <a:r>
              <a:rPr lang="ko-KR" altLang="en-US" dirty="0" smtClean="0"/>
              <a:t> 처리가 가능하고 결과는 마지막 차원을 제외해서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1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ot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n*m </a:t>
            </a:r>
            <a:r>
              <a:rPr lang="ko-KR" altLang="en-US" sz="2800" dirty="0" smtClean="0"/>
              <a:t>행렬 일 경우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차원으로 표시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852936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numpy.linalg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lin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0], [0, 1]])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1], [2, 2]])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a.ndim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b.ndim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b.shape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print(np.dot(a, b))</a:t>
            </a:r>
          </a:p>
          <a:p>
            <a:r>
              <a:rPr lang="en-US" altLang="ko-KR" sz="1200" dirty="0"/>
              <a:t>print(a[0])</a:t>
            </a:r>
          </a:p>
          <a:p>
            <a:r>
              <a:rPr lang="en-US" altLang="ko-KR" sz="1200" dirty="0"/>
              <a:t>print(b[0])</a:t>
            </a:r>
          </a:p>
          <a:p>
            <a:r>
              <a:rPr lang="en-US" altLang="ko-KR" sz="1200" dirty="0"/>
              <a:t>print(np.dot(a[0], b[0]))</a:t>
            </a:r>
          </a:p>
          <a:p>
            <a:r>
              <a:rPr lang="en-US" altLang="ko-KR" sz="1200" dirty="0"/>
              <a:t>print(np.dot(a[1], b[1</a:t>
            </a:r>
            <a:r>
              <a:rPr lang="en-US" altLang="ko-KR" sz="1200" dirty="0" smtClean="0"/>
              <a:t>]))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95528" y="4617132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(2, (2, 2))</a:t>
            </a:r>
          </a:p>
          <a:p>
            <a:r>
              <a:rPr lang="en-US" altLang="ko-KR" sz="1000" dirty="0"/>
              <a:t>(2, (2, 2))</a:t>
            </a:r>
          </a:p>
          <a:p>
            <a:r>
              <a:rPr lang="en-US" altLang="ko-KR" sz="1000" dirty="0"/>
              <a:t>[[4 1]</a:t>
            </a:r>
          </a:p>
          <a:p>
            <a:r>
              <a:rPr lang="en-US" altLang="ko-KR" sz="1000" dirty="0"/>
              <a:t> [2 2]]</a:t>
            </a:r>
          </a:p>
          <a:p>
            <a:r>
              <a:rPr lang="en-US" altLang="ko-KR" sz="1000" dirty="0"/>
              <a:t>[1 0]</a:t>
            </a:r>
          </a:p>
          <a:p>
            <a:r>
              <a:rPr lang="en-US" altLang="ko-KR" sz="1000" dirty="0"/>
              <a:t>[4 1]</a:t>
            </a:r>
          </a:p>
          <a:p>
            <a:r>
              <a:rPr lang="en-US" altLang="ko-KR" sz="1000" dirty="0"/>
              <a:t>4</a:t>
            </a:r>
          </a:p>
          <a:p>
            <a:r>
              <a:rPr lang="en-US" altLang="ko-KR" sz="1000" dirty="0" smtClean="0"/>
              <a:t>2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740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dot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차원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a(2,2</a:t>
            </a:r>
            <a:r>
              <a:rPr lang="en-US" altLang="ko-KR" sz="2800" dirty="0"/>
              <a:t>) </a:t>
            </a:r>
            <a:r>
              <a:rPr lang="ko-KR" altLang="en-US" sz="2800" dirty="0"/>
              <a:t>행렬과 </a:t>
            </a:r>
            <a:r>
              <a:rPr lang="en-US" altLang="ko-KR" sz="2800" dirty="0"/>
              <a:t>b(2,2)</a:t>
            </a:r>
            <a:r>
              <a:rPr lang="ko-KR" altLang="en-US" sz="2800" dirty="0" err="1"/>
              <a:t>행열의</a:t>
            </a:r>
            <a:r>
              <a:rPr lang="ko-KR" altLang="en-US" sz="2800" dirty="0"/>
              <a:t> 마지막 차수가 같으므로 </a:t>
            </a:r>
            <a:r>
              <a:rPr lang="ko-KR" altLang="en-US" sz="2800" dirty="0" smtClean="0"/>
              <a:t>계산결과는 </a:t>
            </a:r>
            <a:r>
              <a:rPr lang="en-US" altLang="ko-KR" sz="2800" dirty="0" smtClean="0"/>
              <a:t>n*m, m*n = n*n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([[1,2],[3,4]])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([[5,6],[7,8]])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941168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[[17 23]</a:t>
            </a:r>
          </a:p>
          <a:p>
            <a:r>
              <a:rPr lang="en-US" altLang="ko-KR" sz="1000" dirty="0"/>
              <a:t> [39 53]]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71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cross </a:t>
            </a:r>
            <a:r>
              <a:rPr lang="en-US" altLang="ko-KR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7201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 </a:t>
            </a:r>
            <a:r>
              <a:rPr lang="ko-KR" altLang="en-US" dirty="0" smtClean="0"/>
              <a:t>계산 방식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41847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sz="2400" dirty="0" smtClean="0"/>
              <a:t>A </a:t>
            </a:r>
            <a:r>
              <a:rPr lang="en-US" altLang="ko-KR" sz="2400" dirty="0"/>
              <a:t>= [[a1,b1],[c1,d1]] B = [[a2,b2],[c2,d2]] </a:t>
            </a:r>
            <a:r>
              <a:rPr lang="en-US" altLang="ko-KR" sz="2400" dirty="0" err="1" smtClean="0"/>
              <a:t>numpy.cross</a:t>
            </a:r>
            <a:r>
              <a:rPr lang="en-US" altLang="ko-KR" sz="2400" dirty="0" smtClean="0"/>
              <a:t>(A,B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 = A.T  * B</a:t>
            </a:r>
          </a:p>
          <a:p>
            <a:pPr marL="457200" lvl="1" indent="0" fontAlgn="base">
              <a:buNone/>
            </a:pPr>
            <a:r>
              <a:rPr lang="en-US" altLang="ko-KR" sz="2400" dirty="0" smtClean="0"/>
              <a:t>array</a:t>
            </a:r>
            <a:r>
              <a:rPr lang="en-US" altLang="ko-KR" sz="2400" dirty="0"/>
              <a:t>([[</a:t>
            </a:r>
            <a:r>
              <a:rPr lang="en-US" altLang="ko-KR" sz="2400" dirty="0" smtClean="0"/>
              <a:t>a1*b2 </a:t>
            </a:r>
            <a:r>
              <a:rPr lang="en-US" altLang="ko-KR" sz="2400" dirty="0"/>
              <a:t>-</a:t>
            </a:r>
            <a:r>
              <a:rPr lang="en-US" altLang="ko-KR" sz="2400" dirty="0" smtClean="0"/>
              <a:t> c1*a2 , b1*d2 – d1*c2])</a:t>
            </a:r>
          </a:p>
          <a:p>
            <a:pPr marL="457200" lvl="1" indent="0" fontAlgn="base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[[1*1- 0*4,0*2-1*2]]</a:t>
            </a:r>
            <a:endParaRPr lang="en-US" altLang="ko-KR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1115616" y="4841164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808715" y="4823647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115616" y="5395201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808715" y="5377684"/>
            <a:ext cx="615617" cy="51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372207" y="4841163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036503" y="4841162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372207" y="5395200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036503" y="5395199"/>
            <a:ext cx="615617" cy="5154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948264" y="5211974"/>
            <a:ext cx="1119455" cy="402790"/>
            <a:chOff x="1763688" y="4221088"/>
            <a:chExt cx="1925214" cy="914400"/>
          </a:xfrm>
          <a:solidFill>
            <a:srgbClr val="7030A0"/>
          </a:solidFill>
        </p:grpSpPr>
        <p:sp>
          <p:nvSpPr>
            <p:cNvPr id="58" name="직사각형 57"/>
            <p:cNvSpPr/>
            <p:nvPr/>
          </p:nvSpPr>
          <p:spPr>
            <a:xfrm>
              <a:off x="1763688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774502" y="4221088"/>
              <a:ext cx="914400" cy="914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-2</a:t>
              </a:r>
              <a:endParaRPr lang="ko-KR" alt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012160" y="5211399"/>
            <a:ext cx="216024" cy="30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41" idx="3"/>
            <a:endCxn id="49" idx="1"/>
          </p:cNvCxnSpPr>
          <p:nvPr/>
        </p:nvCxnSpPr>
        <p:spPr>
          <a:xfrm>
            <a:off x="4424332" y="5081381"/>
            <a:ext cx="612171" cy="571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7" idx="1"/>
            <a:endCxn id="44" idx="3"/>
          </p:cNvCxnSpPr>
          <p:nvPr/>
        </p:nvCxnSpPr>
        <p:spPr>
          <a:xfrm flipH="1">
            <a:off x="4424332" y="5098896"/>
            <a:ext cx="612171" cy="53652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9" idx="3"/>
            <a:endCxn id="48" idx="1"/>
          </p:cNvCxnSpPr>
          <p:nvPr/>
        </p:nvCxnSpPr>
        <p:spPr>
          <a:xfrm>
            <a:off x="1731233" y="5098898"/>
            <a:ext cx="640974" cy="55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6" idx="1"/>
            <a:endCxn id="42" idx="3"/>
          </p:cNvCxnSpPr>
          <p:nvPr/>
        </p:nvCxnSpPr>
        <p:spPr>
          <a:xfrm flipH="1">
            <a:off x="1731233" y="5098897"/>
            <a:ext cx="640974" cy="55403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-US" altLang="ko-KR" sz="2800" dirty="0" smtClean="0"/>
              <a:t>n*m </a:t>
            </a:r>
            <a:r>
              <a:rPr lang="ko-KR" altLang="en-US" sz="2800" dirty="0" smtClean="0"/>
              <a:t>행렬 일 경우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차원으로 표시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852936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numpy.linalg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lin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a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([[1,0],[0,1]])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([[4,1],[2,2]])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np.cross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5528" y="461713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[ 1 -2]</a:t>
            </a:r>
          </a:p>
        </p:txBody>
      </p:sp>
    </p:spTree>
    <p:extLst>
      <p:ext uri="{BB962C8B-B14F-4D97-AF65-F5344CB8AC3E}">
        <p14:creationId xmlns:p14="http://schemas.microsoft.com/office/powerpoint/2010/main" val="9161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67986</TotalTime>
  <Words>6101</Words>
  <Application>Microsoft Office PowerPoint</Application>
  <PresentationFormat>화면 슬라이드 쇼(4:3)</PresentationFormat>
  <Paragraphs>1607</Paragraphs>
  <Slides>145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145</vt:i4>
      </vt:variant>
    </vt:vector>
  </HeadingPairs>
  <TitlesOfParts>
    <vt:vector size="148" baseType="lpstr">
      <vt:lpstr>가을</vt:lpstr>
      <vt:lpstr>Equation</vt:lpstr>
      <vt:lpstr>수식</vt:lpstr>
      <vt:lpstr>Python  선형대수 기초 이해하기 version 2.x</vt:lpstr>
      <vt:lpstr>  Numpy class 이해하기</vt:lpstr>
      <vt:lpstr>ndarray와 matrix 구분</vt:lpstr>
      <vt:lpstr>ndarray와 matrix 구분</vt:lpstr>
      <vt:lpstr>배열과 vector 구분 : ndarray </vt:lpstr>
      <vt:lpstr>ndarray와 matrix 연산 비교</vt:lpstr>
      <vt:lpstr>   벡터 이해하기</vt:lpstr>
      <vt:lpstr>벡터란 </vt:lpstr>
      <vt:lpstr>스칼라/벡터/행렬</vt:lpstr>
      <vt:lpstr>배열과 vertor 구분 </vt:lpstr>
      <vt:lpstr>스칼라/벡터/행렬 예시</vt:lpstr>
      <vt:lpstr>벡터란</vt:lpstr>
      <vt:lpstr>벡터 크기 </vt:lpstr>
      <vt:lpstr>벡터 크기</vt:lpstr>
      <vt:lpstr>Vector 크기 계산</vt:lpstr>
      <vt:lpstr>단위벡터</vt:lpstr>
      <vt:lpstr>단위벡터</vt:lpstr>
      <vt:lpstr>단위벡터  정규화</vt:lpstr>
      <vt:lpstr>산술연산 </vt:lpstr>
      <vt:lpstr>벡터: +</vt:lpstr>
      <vt:lpstr>Vector 연산: +</vt:lpstr>
      <vt:lpstr>벡터 : -</vt:lpstr>
      <vt:lpstr>Vector 연산: -</vt:lpstr>
      <vt:lpstr>벡터: 스칼라곱</vt:lpstr>
      <vt:lpstr>Vector 연산: 스칼라곱</vt:lpstr>
      <vt:lpstr>내적과 외적 비교 </vt:lpstr>
      <vt:lpstr>내적 vs 외적</vt:lpstr>
      <vt:lpstr>스칼라곱 </vt:lpstr>
      <vt:lpstr>내적 산식</vt:lpstr>
      <vt:lpstr>내적 수학적 예시 : 2 차원</vt:lpstr>
      <vt:lpstr>3차원 내적 예시 1</vt:lpstr>
      <vt:lpstr>3차원 내적 예시 2</vt:lpstr>
      <vt:lpstr>내적(dot) 예시</vt:lpstr>
      <vt:lpstr>vdot: vector </vt:lpstr>
      <vt:lpstr>Vector product(외적) </vt:lpstr>
      <vt:lpstr> 외적</vt:lpstr>
      <vt:lpstr> 외적 산식 : 2차원</vt:lpstr>
      <vt:lpstr> 외적 산식 : 3차원</vt:lpstr>
      <vt:lpstr>외적 산식예시</vt:lpstr>
      <vt:lpstr>Inner/outer 함수 이해하기</vt:lpstr>
      <vt:lpstr>inner  계산 방식 </vt:lpstr>
      <vt:lpstr>Inner 예시</vt:lpstr>
      <vt:lpstr>dot/inner: 예시 </vt:lpstr>
      <vt:lpstr>outer </vt:lpstr>
      <vt:lpstr>outer 예시</vt:lpstr>
      <vt:lpstr>  matrix로 vector  이해하기</vt:lpstr>
      <vt:lpstr>벡터 산술연산</vt:lpstr>
      <vt:lpstr>Vector 연산: +</vt:lpstr>
      <vt:lpstr>Vector 연산: -</vt:lpstr>
      <vt:lpstr>Vector 연산: 스칼라곱</vt:lpstr>
      <vt:lpstr>벡터 크기</vt:lpstr>
      <vt:lpstr>Vector 크기 계산</vt:lpstr>
      <vt:lpstr>vector 내적</vt:lpstr>
      <vt:lpstr>Vector 연산: 내적(dot)</vt:lpstr>
      <vt:lpstr>vector 외적</vt:lpstr>
      <vt:lpstr>Vector 연산: 외적(cross)</vt:lpstr>
      <vt:lpstr>   행렬  이해하기</vt:lpstr>
      <vt:lpstr>행렬이란</vt:lpstr>
      <vt:lpstr>행렬</vt:lpstr>
      <vt:lpstr>Diagonal matrix</vt:lpstr>
      <vt:lpstr>대각행렬</vt:lpstr>
      <vt:lpstr>Identity matrix</vt:lpstr>
      <vt:lpstr>항등행렬</vt:lpstr>
      <vt:lpstr>Triangular matrix</vt:lpstr>
      <vt:lpstr>삼각행렬</vt:lpstr>
      <vt:lpstr>행렬 산술연산</vt:lpstr>
      <vt:lpstr>행렬 산술연산</vt:lpstr>
      <vt:lpstr>행렬 산술연산 예시</vt:lpstr>
      <vt:lpstr>행열의 전치(transpose)</vt:lpstr>
      <vt:lpstr>행렬 전치</vt:lpstr>
      <vt:lpstr>행렬 전치 예시</vt:lpstr>
      <vt:lpstr>dot 연산</vt:lpstr>
      <vt:lpstr>dot vs inner 차이점(2차원이상)</vt:lpstr>
      <vt:lpstr>dot 처리 기준 1*p, p*1</vt:lpstr>
      <vt:lpstr>dot 처리 기준</vt:lpstr>
      <vt:lpstr>dot : 2차원</vt:lpstr>
      <vt:lpstr>dot 예시</vt:lpstr>
      <vt:lpstr>행렬식</vt:lpstr>
      <vt:lpstr>행렬식(det)</vt:lpstr>
      <vt:lpstr>행렬식(det) : 2차원</vt:lpstr>
      <vt:lpstr>행렬식(det) : 3차원</vt:lpstr>
      <vt:lpstr>행렬식(det) : 3차원</vt:lpstr>
      <vt:lpstr>minor determinant</vt:lpstr>
      <vt:lpstr>소행렬식 2차원</vt:lpstr>
      <vt:lpstr>소행렬식 3차원</vt:lpstr>
      <vt:lpstr>소행렬식 예시</vt:lpstr>
      <vt:lpstr>역행렬</vt:lpstr>
      <vt:lpstr>여인수(cofactor)</vt:lpstr>
      <vt:lpstr>수반행렬(adj)  과 여인수행렬</vt:lpstr>
      <vt:lpstr>역행렬(inv) – 2차원</vt:lpstr>
      <vt:lpstr>역행렬(inv) – 3차원</vt:lpstr>
      <vt:lpstr>역행렬(inv) 예시</vt:lpstr>
      <vt:lpstr>Dot 연산</vt:lpstr>
      <vt:lpstr>Dot 처리 기준</vt:lpstr>
      <vt:lpstr>dot 행렬 </vt:lpstr>
      <vt:lpstr>dot 예시 : 2차원</vt:lpstr>
      <vt:lpstr>cross product</vt:lpstr>
      <vt:lpstr>cross  계산 방식 </vt:lpstr>
      <vt:lpstr>Cross 행렬 </vt:lpstr>
      <vt:lpstr>Inner 연산</vt:lpstr>
      <vt:lpstr>inner  계산 방식 </vt:lpstr>
      <vt:lpstr>Inner 예시 : 2차원</vt:lpstr>
      <vt:lpstr>Inner 예시 : 3차원</vt:lpstr>
      <vt:lpstr>outer product</vt:lpstr>
      <vt:lpstr>outer </vt:lpstr>
      <vt:lpstr>outer: 1 </vt:lpstr>
      <vt:lpstr>outer: 2 </vt:lpstr>
      <vt:lpstr>outer: 3 </vt:lpstr>
      <vt:lpstr>tensordot</vt:lpstr>
      <vt:lpstr>tensordot</vt:lpstr>
      <vt:lpstr>tensordot</vt:lpstr>
      <vt:lpstr>tensordot: 예시 1</vt:lpstr>
      <vt:lpstr>tensordot: 예시 2</vt:lpstr>
      <vt:lpstr>대각행열</vt:lpstr>
      <vt:lpstr>Trace : 3차원 행렬</vt:lpstr>
      <vt:lpstr>trace</vt:lpstr>
      <vt:lpstr>  matrix로 행렬  이해하기</vt:lpstr>
      <vt:lpstr>행렬 이해하기</vt:lpstr>
      <vt:lpstr>행렬</vt:lpstr>
      <vt:lpstr>행렬 생성</vt:lpstr>
      <vt:lpstr>행렬 연산하기</vt:lpstr>
      <vt:lpstr>행렬 : 내적 dot(곱셈)</vt:lpstr>
      <vt:lpstr>행렬 : dot</vt:lpstr>
      <vt:lpstr>행렬 : 외적cross</vt:lpstr>
      <vt:lpstr>행렬 : +/-</vt:lpstr>
      <vt:lpstr>행렬 : +/-</vt:lpstr>
      <vt:lpstr>행렬 : 상수 배</vt:lpstr>
      <vt:lpstr>행렬 : 상수 배</vt:lpstr>
      <vt:lpstr>행렬 : 전치(transpose)</vt:lpstr>
      <vt:lpstr>행렬 : 전치(transpose)</vt:lpstr>
      <vt:lpstr>matmul</vt:lpstr>
      <vt:lpstr>Matmul: 차원계산</vt:lpstr>
      <vt:lpstr>matrix_power</vt:lpstr>
      <vt:lpstr>matrix_power: 예시 </vt:lpstr>
      <vt:lpstr>  Numpy linalg 함수</vt:lpstr>
      <vt:lpstr>Matrix and vector products</vt:lpstr>
      <vt:lpstr>주요 함수</vt:lpstr>
      <vt:lpstr>Decompositions</vt:lpstr>
      <vt:lpstr>주요 함수</vt:lpstr>
      <vt:lpstr>Matrix eigenvalues</vt:lpstr>
      <vt:lpstr>주요 함수</vt:lpstr>
      <vt:lpstr>Norms and other numbers</vt:lpstr>
      <vt:lpstr>주요 함수</vt:lpstr>
      <vt:lpstr>Solving equations and inverting matrices</vt:lpstr>
      <vt:lpstr>주요 함수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1009</cp:revision>
  <dcterms:created xsi:type="dcterms:W3CDTF">2015-12-01T07:34:30Z</dcterms:created>
  <dcterms:modified xsi:type="dcterms:W3CDTF">2016-05-17T03:59:31Z</dcterms:modified>
</cp:coreProperties>
</file>