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07"/>
  </p:notesMasterIdLst>
  <p:sldIdLst>
    <p:sldId id="256" r:id="rId2"/>
    <p:sldId id="1356" r:id="rId3"/>
    <p:sldId id="1396" r:id="rId4"/>
    <p:sldId id="1405" r:id="rId5"/>
    <p:sldId id="1407" r:id="rId6"/>
    <p:sldId id="1408" r:id="rId7"/>
    <p:sldId id="1409" r:id="rId8"/>
    <p:sldId id="1419" r:id="rId9"/>
    <p:sldId id="1420" r:id="rId10"/>
    <p:sldId id="1421" r:id="rId11"/>
    <p:sldId id="1422" r:id="rId12"/>
    <p:sldId id="1406" r:id="rId13"/>
    <p:sldId id="1400" r:id="rId14"/>
    <p:sldId id="1401" r:id="rId15"/>
    <p:sldId id="1404" r:id="rId16"/>
    <p:sldId id="1403" r:id="rId17"/>
    <p:sldId id="1402" r:id="rId18"/>
    <p:sldId id="1357" r:id="rId19"/>
    <p:sldId id="1358" r:id="rId20"/>
    <p:sldId id="1393" r:id="rId21"/>
    <p:sldId id="1359" r:id="rId22"/>
    <p:sldId id="1360" r:id="rId23"/>
    <p:sldId id="1361" r:id="rId24"/>
    <p:sldId id="1363" r:id="rId25"/>
    <p:sldId id="1415" r:id="rId26"/>
    <p:sldId id="1362" r:id="rId27"/>
    <p:sldId id="1364" r:id="rId28"/>
    <p:sldId id="1365" r:id="rId29"/>
    <p:sldId id="1366" r:id="rId30"/>
    <p:sldId id="1367" r:id="rId31"/>
    <p:sldId id="1369" r:id="rId32"/>
    <p:sldId id="1416" r:id="rId33"/>
    <p:sldId id="1414" r:id="rId34"/>
    <p:sldId id="1368" r:id="rId35"/>
    <p:sldId id="1413" r:id="rId36"/>
    <p:sldId id="1388" r:id="rId37"/>
    <p:sldId id="1391" r:id="rId38"/>
    <p:sldId id="1389" r:id="rId39"/>
    <p:sldId id="1392" r:id="rId40"/>
    <p:sldId id="1390" r:id="rId41"/>
    <p:sldId id="1370" r:id="rId42"/>
    <p:sldId id="1371" r:id="rId43"/>
    <p:sldId id="1394" r:id="rId44"/>
    <p:sldId id="1395" r:id="rId45"/>
    <p:sldId id="1423" r:id="rId46"/>
    <p:sldId id="1424" r:id="rId47"/>
    <p:sldId id="1328" r:id="rId48"/>
    <p:sldId id="1348" r:id="rId49"/>
    <p:sldId id="1349" r:id="rId50"/>
    <p:sldId id="1239" r:id="rId51"/>
    <p:sldId id="1289" r:id="rId52"/>
    <p:sldId id="1326" r:id="rId53"/>
    <p:sldId id="1331" r:id="rId54"/>
    <p:sldId id="1332" r:id="rId55"/>
    <p:sldId id="1334" r:id="rId56"/>
    <p:sldId id="1338" r:id="rId57"/>
    <p:sldId id="1343" r:id="rId58"/>
    <p:sldId id="1345" r:id="rId59"/>
    <p:sldId id="1339" r:id="rId60"/>
    <p:sldId id="1342" r:id="rId61"/>
    <p:sldId id="1340" r:id="rId62"/>
    <p:sldId id="1344" r:id="rId63"/>
    <p:sldId id="1341" r:id="rId64"/>
    <p:sldId id="1346" r:id="rId65"/>
    <p:sldId id="1347" r:id="rId66"/>
    <p:sldId id="1350" r:id="rId67"/>
    <p:sldId id="1351" r:id="rId68"/>
    <p:sldId id="1352" r:id="rId69"/>
    <p:sldId id="1353" r:id="rId70"/>
    <p:sldId id="1354" r:id="rId71"/>
    <p:sldId id="1355" r:id="rId72"/>
    <p:sldId id="1333" r:id="rId73"/>
    <p:sldId id="1324" r:id="rId74"/>
    <p:sldId id="1303" r:id="rId75"/>
    <p:sldId id="1323" r:id="rId76"/>
    <p:sldId id="1329" r:id="rId77"/>
    <p:sldId id="1304" r:id="rId78"/>
    <p:sldId id="1305" r:id="rId79"/>
    <p:sldId id="1320" r:id="rId80"/>
    <p:sldId id="1321" r:id="rId81"/>
    <p:sldId id="1315" r:id="rId82"/>
    <p:sldId id="1386" r:id="rId83"/>
    <p:sldId id="1387" r:id="rId84"/>
    <p:sldId id="1316" r:id="rId85"/>
    <p:sldId id="1383" r:id="rId86"/>
    <p:sldId id="1384" r:id="rId87"/>
    <p:sldId id="1385" r:id="rId88"/>
    <p:sldId id="1319" r:id="rId89"/>
    <p:sldId id="1313" r:id="rId90"/>
    <p:sldId id="1317" r:id="rId91"/>
    <p:sldId id="1314" r:id="rId92"/>
    <p:sldId id="1318" r:id="rId93"/>
    <p:sldId id="1372" r:id="rId94"/>
    <p:sldId id="1379" r:id="rId95"/>
    <p:sldId id="1373" r:id="rId96"/>
    <p:sldId id="1417" r:id="rId97"/>
    <p:sldId id="1418" r:id="rId98"/>
    <p:sldId id="1380" r:id="rId99"/>
    <p:sldId id="1374" r:id="rId100"/>
    <p:sldId id="1381" r:id="rId101"/>
    <p:sldId id="1375" r:id="rId102"/>
    <p:sldId id="1378" r:id="rId103"/>
    <p:sldId id="1376" r:id="rId104"/>
    <p:sldId id="1382" r:id="rId105"/>
    <p:sldId id="1377" r:id="rId10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1" autoAdjust="0"/>
    <p:restoredTop sz="50094" autoAdjust="0"/>
  </p:normalViewPr>
  <p:slideViewPr>
    <p:cSldViewPr>
      <p:cViewPr>
        <p:scale>
          <a:sx n="82" d="100"/>
          <a:sy n="82" d="100"/>
        </p:scale>
        <p:origin x="-178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err="1" smtClean="0"/>
              <a:t>numpy</a:t>
            </a:r>
            <a:r>
              <a:rPr lang="en-US" altLang="ko-KR" sz="9600" smtClean="0"/>
              <a:t> </a:t>
            </a:r>
            <a:r>
              <a:rPr lang="ko-KR" altLang="en-US" sz="9600" smtClean="0"/>
              <a:t>기</a:t>
            </a:r>
            <a:r>
              <a:rPr lang="ko-KR" altLang="en-US" sz="9600"/>
              <a:t>본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사이의 검색하는 방식을 넣어서 처리되며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리스트는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즉 정수만 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는 논리식 등 다양한 방식을 수용해서 일괄 조회 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3284984"/>
            <a:ext cx="329391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l = range(1,10)</a:t>
            </a:r>
          </a:p>
          <a:p>
            <a:r>
              <a:rPr lang="en-US" altLang="ko-KR" sz="1200" dirty="0"/>
              <a:t>print type(l),l</a:t>
            </a:r>
          </a:p>
          <a:p>
            <a:r>
              <a:rPr lang="en-US" altLang="ko-KR" sz="1200" dirty="0" err="1"/>
              <a:t>nparr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(1,10,dtype=</a:t>
            </a:r>
            <a:r>
              <a:rPr lang="en-US" altLang="ko-KR" sz="1200" dirty="0" err="1"/>
              <a:t>np.float</a:t>
            </a:r>
            <a:r>
              <a:rPr lang="en-US" altLang="ko-KR" sz="1200" dirty="0"/>
              <a:t>_)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r>
              <a:rPr lang="en-US" altLang="ko-KR" sz="1200" dirty="0" err="1"/>
              <a:t>arI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True,False,True,False,True,False,True,False,True,False</a:t>
            </a:r>
            <a:r>
              <a:rPr lang="en-US" altLang="ko-KR" sz="1200" dirty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arI.dtype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743384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&lt;type 'list'&gt; [1, 2, 3, 4, 5, 6, 7, 8, 9]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 [ 1.  2.  3.  4.  5.  6.  7.  8.  9.]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[ True False  True False  True False  True False  True False] </a:t>
            </a:r>
            <a:r>
              <a:rPr lang="en-US" altLang="ko-KR" sz="1200" dirty="0" err="1"/>
              <a:t>bool</a:t>
            </a:r>
            <a:endParaRPr lang="en-US" altLang="ko-KR" sz="1200" dirty="0"/>
          </a:p>
          <a:p>
            <a:r>
              <a:rPr lang="en-US" altLang="ko-KR" sz="1200" dirty="0"/>
              <a:t>2.0</a:t>
            </a:r>
          </a:p>
          <a:p>
            <a:r>
              <a:rPr lang="en-US" altLang="ko-KR" sz="1200" dirty="0"/>
              <a:t>[ 1.  3.  5.  7.  9.]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에  논리연산 등 다양한 처리를 허용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83768" y="5589240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3419872" y="3674641"/>
            <a:ext cx="1512168" cy="1914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Distributions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Distributions 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83966"/>
              </p:ext>
            </p:extLst>
          </p:nvPr>
        </p:nvGraphicFramePr>
        <p:xfrm>
          <a:off x="539552" y="1844824"/>
          <a:ext cx="8064896" cy="4104458"/>
        </p:xfrm>
        <a:graphic>
          <a:graphicData uri="http://schemas.openxmlformats.org/drawingml/2006/table">
            <a:tbl>
              <a:tblPr/>
              <a:tblGrid>
                <a:gridCol w="3914998"/>
                <a:gridCol w="4149898"/>
              </a:tblGrid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(a, b[,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Beta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binomial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(n, 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binomial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chisquare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chi-square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dirichlet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(alpha[,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</a:t>
                      </a:r>
                      <a:r>
                        <a:rPr lang="en-US" sz="1200" dirty="0" err="1">
                          <a:effectLst/>
                        </a:rPr>
                        <a:t>Dirichlet</a:t>
                      </a:r>
                      <a:r>
                        <a:rPr lang="en-US" sz="1200" dirty="0">
                          <a:effectLst/>
                        </a:rPr>
                        <a:t>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exponential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([scale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an exponential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dfnum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dfden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an F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gamma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(shape[,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Gamma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geometric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geometric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gumbel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</a:t>
                      </a:r>
                      <a:r>
                        <a:rPr lang="en-US" sz="1200" dirty="0" err="1">
                          <a:effectLst/>
                        </a:rPr>
                        <a:t>Gumbel</a:t>
                      </a:r>
                      <a:r>
                        <a:rPr lang="en-US" sz="1200" dirty="0">
                          <a:effectLst/>
                        </a:rPr>
                        <a:t>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43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hypergeometric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ngood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nbad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nsample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Hypergeometric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52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laplace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Laplace or double exponential distribution with specified location (or mean) and scale (decay).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Distributions 2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9752"/>
              </p:ext>
            </p:extLst>
          </p:nvPr>
        </p:nvGraphicFramePr>
        <p:xfrm>
          <a:off x="539552" y="2132856"/>
          <a:ext cx="8064896" cy="3888432"/>
        </p:xfrm>
        <a:graphic>
          <a:graphicData uri="http://schemas.openxmlformats.org/drawingml/2006/table">
            <a:tbl>
              <a:tblPr/>
              <a:tblGrid>
                <a:gridCol w="3914998"/>
                <a:gridCol w="4149898"/>
              </a:tblGrid>
              <a:tr h="22142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logistic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([mean, sigma,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log-normal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logseries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logarithmic series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multinomial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pvals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multinomial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06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multivariate_normal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(mean,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cov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random samples from a multivariate normal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negative_binomial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(n, 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negative binomial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03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noncentral_chisquare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nonc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</a:t>
                      </a:r>
                      <a:r>
                        <a:rPr lang="en-US" sz="1200" dirty="0" err="1">
                          <a:effectLst/>
                        </a:rPr>
                        <a:t>noncentral</a:t>
                      </a:r>
                      <a:r>
                        <a:rPr lang="en-US" sz="1200" dirty="0">
                          <a:effectLst/>
                        </a:rPr>
                        <a:t> chi-square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noncentral_f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dfnum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dfden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nonc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</a:t>
                      </a:r>
                      <a:r>
                        <a:rPr lang="en-US" sz="1200" dirty="0" err="1">
                          <a:effectLst/>
                        </a:rPr>
                        <a:t>noncentral</a:t>
                      </a:r>
                      <a:r>
                        <a:rPr lang="en-US" sz="1200" dirty="0">
                          <a:effectLst/>
                        </a:rPr>
                        <a:t> F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03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random samples from a normal (Gaussian)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698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pareto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Pareto II or Lomax distribution with specified shape.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698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poisson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([lam,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Poisson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Distributions 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26630"/>
              </p:ext>
            </p:extLst>
          </p:nvPr>
        </p:nvGraphicFramePr>
        <p:xfrm>
          <a:off x="395536" y="2060848"/>
          <a:ext cx="8424936" cy="4176467"/>
        </p:xfrm>
        <a:graphic>
          <a:graphicData uri="http://schemas.openxmlformats.org/drawingml/2006/table">
            <a:tbl>
              <a:tblPr/>
              <a:tblGrid>
                <a:gridCol w="3389342"/>
                <a:gridCol w="5035594"/>
              </a:tblGrid>
              <a:tr h="5207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Draws samples in [0, 1] from a power distribution with positive exponent a - 1.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rayleigh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([scale,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Rayleigh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standard_cauchy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Cauchy distribution with mode = 0.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standard_exponential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standard exponential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standard_gamma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(shape[,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Gamma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7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Normal distribution (mean=0, </a:t>
                      </a:r>
                      <a:r>
                        <a:rPr lang="en-US" sz="1200" dirty="0" err="1">
                          <a:effectLst/>
                        </a:rPr>
                        <a:t>stdev</a:t>
                      </a:r>
                      <a:r>
                        <a:rPr lang="en-US" sz="1200" dirty="0">
                          <a:effectLst/>
                        </a:rPr>
                        <a:t>=1).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7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Student’s t distribution with </a:t>
                      </a:r>
                      <a:r>
                        <a:rPr lang="en-US" sz="1200" i="1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 degrees of freedom.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triangular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(left, mode, right[,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triangular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uniform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([low, high,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uniform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vonmises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(mu, kappa[,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von Mises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wald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(mean, scale[,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Wald, or inverse Gaussian,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weibull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Weibull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zipf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</a:t>
                      </a:r>
                      <a:r>
                        <a:rPr lang="en-US" sz="1200" dirty="0" err="1">
                          <a:effectLst/>
                        </a:rPr>
                        <a:t>Zipf</a:t>
                      </a:r>
                      <a:r>
                        <a:rPr lang="en-US" sz="1200" dirty="0">
                          <a:effectLst/>
                        </a:rPr>
                        <a:t>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Random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3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generator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44974"/>
              </p:ext>
            </p:extLst>
          </p:nvPr>
        </p:nvGraphicFramePr>
        <p:xfrm>
          <a:off x="1043608" y="2492896"/>
          <a:ext cx="7703641" cy="1399948"/>
        </p:xfrm>
        <a:graphic>
          <a:graphicData uri="http://schemas.openxmlformats.org/drawingml/2006/table">
            <a:tbl>
              <a:tblPr/>
              <a:tblGrid>
                <a:gridCol w="1903857"/>
                <a:gridCol w="5799784"/>
              </a:tblGrid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RandomState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Container for the </a:t>
                      </a:r>
                      <a:r>
                        <a:rPr lang="en-US" sz="1200" dirty="0" err="1">
                          <a:effectLst/>
                        </a:rPr>
                        <a:t>Mersenne</a:t>
                      </a:r>
                      <a:r>
                        <a:rPr lang="en-US" sz="1200" dirty="0">
                          <a:effectLst/>
                        </a:rPr>
                        <a:t> Twister pseudo-random number generator.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([seed])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Seed the generator.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get_state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a tuple representing the internal state of the generator.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set_state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(state)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Set the internal state of the generator from a tuple.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사이의 검색하는 방식을 넣어서 처리되며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리스트는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즉 정수만 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는 논리식 등 다양한 방식을 수용</a:t>
            </a:r>
            <a:r>
              <a:rPr lang="ko-KR" altLang="en-US" dirty="0" smtClean="0"/>
              <a:t>해서 일괄 갱신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2996952"/>
            <a:ext cx="329391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l = range(1,10)</a:t>
            </a:r>
          </a:p>
          <a:p>
            <a:r>
              <a:rPr lang="en-US" altLang="ko-KR" sz="1200" dirty="0"/>
              <a:t>print type(l),l</a:t>
            </a:r>
          </a:p>
          <a:p>
            <a:r>
              <a:rPr lang="en-US" altLang="ko-KR" sz="1200" dirty="0" err="1"/>
              <a:t>nparr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(1,10,dtype=</a:t>
            </a:r>
            <a:r>
              <a:rPr lang="en-US" altLang="ko-KR" sz="1200" dirty="0" err="1"/>
              <a:t>np.float</a:t>
            </a:r>
            <a:r>
              <a:rPr lang="en-US" altLang="ko-KR" sz="1200" dirty="0"/>
              <a:t>_)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True,False,True,False,True,False,True,False,True,False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arI.dtype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__(1,100),l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__(1,100),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, 99), </a:t>
            </a:r>
            <a:r>
              <a:rPr lang="en-US" altLang="ko-KR" sz="1200" dirty="0" err="1"/>
              <a:t>nparr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743384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&lt;type 'list'&gt; [1, 2, 3, 4, 5, 6, 7, 8, 9]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 [ 1.  2.  3.  4.  5.  6.  7.  8.  9.]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[ True False  True False  True False  True False  True False] </a:t>
            </a:r>
            <a:r>
              <a:rPr lang="en-US" altLang="ko-KR" sz="1000" dirty="0" err="1"/>
              <a:t>bool</a:t>
            </a:r>
            <a:endParaRPr lang="en-US" altLang="ko-KR" sz="1000" dirty="0"/>
          </a:p>
          <a:p>
            <a:r>
              <a:rPr lang="en-US" altLang="ko-KR" sz="1000" dirty="0"/>
              <a:t>2.0</a:t>
            </a:r>
          </a:p>
          <a:p>
            <a:r>
              <a:rPr lang="en-US" altLang="ko-KR" sz="1000" dirty="0"/>
              <a:t>[ 1.  3.  5.  7.  9.]</a:t>
            </a:r>
          </a:p>
          <a:p>
            <a:r>
              <a:rPr lang="en-US" altLang="ko-KR" sz="1000" dirty="0"/>
              <a:t>None [1, 100, 3, 4, 5, 6, 7, 8, 9]</a:t>
            </a:r>
          </a:p>
          <a:p>
            <a:r>
              <a:rPr lang="en-US" altLang="ko-KR" sz="1000" dirty="0"/>
              <a:t>None [   1.  100.    3.    4.    5.    6.    7.    8.    9.]</a:t>
            </a:r>
          </a:p>
          <a:p>
            <a:r>
              <a:rPr lang="en-US" altLang="ko-KR" sz="1000" dirty="0"/>
              <a:t>None [  99.  100.   99.    4.   99.    6.   99.    8.   99.]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에  논리연산 등 다양한 처리를 허용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53747" y="5851005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3272610" y="3674641"/>
            <a:ext cx="1659430" cy="2176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타입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 :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정의된 데이터 타입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06880"/>
              </p:ext>
            </p:extLst>
          </p:nvPr>
        </p:nvGraphicFramePr>
        <p:xfrm>
          <a:off x="755576" y="2348880"/>
          <a:ext cx="7776864" cy="4104455"/>
        </p:xfrm>
        <a:graphic>
          <a:graphicData uri="http://schemas.openxmlformats.org/drawingml/2006/table">
            <a:tbl>
              <a:tblPr/>
              <a:tblGrid>
                <a:gridCol w="1656184"/>
                <a:gridCol w="6120680"/>
              </a:tblGrid>
              <a:tr h="3652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Data type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Boolean (True or False) stored as a byte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7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Default integer type (same as C long; normally either int64 or int32)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intc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Identical to C </a:t>
                      </a:r>
                      <a:r>
                        <a:rPr lang="en-US" sz="1000" dirty="0" err="1">
                          <a:effectLst/>
                        </a:rPr>
                        <a:t>int</a:t>
                      </a:r>
                      <a:r>
                        <a:rPr lang="en-US" sz="1000" dirty="0">
                          <a:effectLst/>
                        </a:rPr>
                        <a:t> (normally int32 or int64)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intp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used for indexing (same as C </a:t>
                      </a:r>
                      <a:r>
                        <a:rPr lang="en-US" sz="1000" dirty="0" err="1">
                          <a:effectLst/>
                        </a:rPr>
                        <a:t>ssize_t</a:t>
                      </a:r>
                      <a:r>
                        <a:rPr lang="en-US" sz="1000" dirty="0">
                          <a:effectLst/>
                        </a:rPr>
                        <a:t>; normally either int32 or int64)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int8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Byte (-128 to 127)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int16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(-32768 to 32767)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int32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(-2147483648 to 2147483647)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(-9223372036854775808 to 9223372036854775807)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uint8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255)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uint16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65535)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uint32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4294967295)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18446744073709551615)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 :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내에 정의된 데이터 타입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7266"/>
              </p:ext>
            </p:extLst>
          </p:nvPr>
        </p:nvGraphicFramePr>
        <p:xfrm>
          <a:off x="755576" y="2492896"/>
          <a:ext cx="7776864" cy="2751715"/>
        </p:xfrm>
        <a:graphic>
          <a:graphicData uri="http://schemas.openxmlformats.org/drawingml/2006/table">
            <a:tbl>
              <a:tblPr/>
              <a:tblGrid>
                <a:gridCol w="1656184"/>
                <a:gridCol w="6120680"/>
              </a:tblGrid>
              <a:tr h="2188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Data type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float_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Shorthand for float64.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float16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Half precision float: sign bit, 5 bits exponent, 10 bits mantissa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float32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Single precision float: sign bit, 8 bits exponent, 23 bits mantissa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Double precision float: sign bit, 11 bits exponent, 52 bits mantissa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Shorthand for complex128.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complex64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Complex number, represented by two 32-bit floats (real and imaginary components)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complex128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Complex number, represented by two 64-bit floats (real and imaginary components)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7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/float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데이터 타입은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y </a:t>
            </a:r>
            <a:r>
              <a:rPr lang="en-US" altLang="ko-KR" sz="1200" dirty="0"/>
              <a:t>= np.int16([1,2,3])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/>
              <a:t>y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([1, 2, 3],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=int16)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/>
              <a:t>x = np.float32([1.0,2.0])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/>
              <a:t>x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([ 1.,  2.],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9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ool</a:t>
            </a:r>
            <a:r>
              <a:rPr lang="en-US" altLang="ko-KR" dirty="0" smtClean="0"/>
              <a:t>_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bool</a:t>
            </a:r>
            <a:r>
              <a:rPr lang="en-US" altLang="ko-KR" dirty="0" smtClean="0"/>
              <a:t>_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이용해서 생성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ba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True,False,True</a:t>
            </a:r>
            <a:r>
              <a:rPr lang="en-US" altLang="ko-KR" sz="1200" dirty="0"/>
              <a:t>],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np.bool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ba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ba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np.bool</a:t>
            </a:r>
            <a:r>
              <a:rPr lang="en-US" altLang="ko-KR" sz="1200" dirty="0"/>
              <a:t>_([</a:t>
            </a:r>
            <a:r>
              <a:rPr lang="en-US" altLang="ko-KR" sz="1200" dirty="0" err="1"/>
              <a:t>True,False,True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 b, type(</a:t>
            </a:r>
            <a:r>
              <a:rPr lang="en-US" altLang="ko-KR" sz="1200" dirty="0" err="1"/>
              <a:t>ba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b.__class__.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4545124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 결과</a:t>
            </a:r>
            <a:endParaRPr lang="en-US" altLang="ko-KR" sz="1200" dirty="0" smtClean="0"/>
          </a:p>
          <a:p>
            <a:r>
              <a:rPr lang="en-US" altLang="ko-KR" sz="1200" dirty="0"/>
              <a:t>array([ True, False,  True],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 True, False,  True],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bool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[&lt;type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'&gt;, &lt;type 'object'&gt;]</a:t>
            </a:r>
          </a:p>
        </p:txBody>
      </p:sp>
    </p:spTree>
    <p:extLst>
      <p:ext uri="{BB962C8B-B14F-4D97-AF65-F5344CB8AC3E}">
        <p14:creationId xmlns:p14="http://schemas.microsoft.com/office/powerpoint/2010/main" val="30863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a</a:t>
            </a:r>
            <a:r>
              <a:rPr lang="en-US" altLang="ko-KR" dirty="0" err="1" smtClean="0"/>
              <a:t>range</a:t>
            </a:r>
            <a:r>
              <a:rPr lang="ko-KR" altLang="en-US" dirty="0" smtClean="0"/>
              <a:t>함수를 이용해서 생성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z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=np.uint8)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z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z1 </a:t>
            </a:r>
            <a:r>
              <a:rPr lang="en-US" altLang="ko-KR" sz="1200" dirty="0"/>
              <a:t>= </a:t>
            </a:r>
            <a:r>
              <a:rPr lang="en-US" altLang="ko-KR" sz="1200" dirty="0" err="1" smtClean="0"/>
              <a:t>np.arange</a:t>
            </a:r>
            <a:r>
              <a:rPr lang="en-US" altLang="ko-KR" sz="1200" dirty="0" smtClean="0"/>
              <a:t>(3,5,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=np.uint8)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z1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type(z1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4545124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 결과</a:t>
            </a:r>
            <a:endParaRPr lang="en-US" altLang="ko-KR" sz="1200" dirty="0" smtClean="0"/>
          </a:p>
          <a:p>
            <a:r>
              <a:rPr lang="en-US" altLang="ko-KR" sz="1200" dirty="0"/>
              <a:t> array([0,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=uint8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array([3, 4],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=uint8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numpy.ndarray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717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특징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가지고 있음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array([1, 2, 3, 4, 5, 6, 7])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289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기본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차수 </a:t>
            </a:r>
            <a:r>
              <a:rPr lang="ko-KR" altLang="en-US" dirty="0"/>
              <a:t>및 모양</a:t>
            </a:r>
            <a:r>
              <a:rPr lang="en-US" altLang="ko-KR" dirty="0"/>
              <a:t>, </a:t>
            </a:r>
            <a:r>
              <a:rPr lang="ko-KR" altLang="en-US" dirty="0"/>
              <a:t>타입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특징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가지고 있음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생성시 데이터와 타입을 넣으면 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), shape(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npl.dtype</a:t>
            </a:r>
            <a:r>
              <a:rPr lang="en-US" altLang="ko-KR" sz="1200" dirty="0" smtClean="0"/>
              <a:t>    #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('int32</a:t>
            </a:r>
            <a:r>
              <a:rPr lang="en-US" altLang="ko-KR" sz="1200" dirty="0" smtClean="0"/>
              <a:t>')</a:t>
            </a:r>
            <a:endParaRPr lang="en-US" altLang="ko-KR" sz="1200" dirty="0"/>
          </a:p>
          <a:p>
            <a:r>
              <a:rPr lang="en-US" altLang="ko-KR" sz="1200" dirty="0" err="1" smtClean="0"/>
              <a:t>npl.ndim</a:t>
            </a:r>
            <a:r>
              <a:rPr lang="en-US" altLang="ko-KR" sz="1200" dirty="0" smtClean="0"/>
              <a:t>     #  1</a:t>
            </a:r>
          </a:p>
          <a:p>
            <a:r>
              <a:rPr lang="en-US" altLang="ko-KR" sz="1200" dirty="0" err="1" smtClean="0"/>
              <a:t>npl.shape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(7</a:t>
            </a:r>
            <a:r>
              <a:rPr lang="en-US" altLang="ko-KR" sz="1200" dirty="0" smtClean="0"/>
              <a:t>,)</a:t>
            </a:r>
            <a:endParaRPr lang="en-US" altLang="ko-KR" sz="1200" dirty="0"/>
          </a:p>
          <a:p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npl</a:t>
            </a:r>
            <a:r>
              <a:rPr lang="en-US" altLang="ko-KR" sz="1200" dirty="0" smtClean="0"/>
              <a:t>)        #  7</a:t>
            </a:r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.__class</a:t>
            </a:r>
            <a:r>
              <a:rPr lang="en-US" altLang="ko-KR" sz="1200" dirty="0" smtClean="0"/>
              <a:t>__  #  </a:t>
            </a:r>
            <a:r>
              <a:rPr lang="en-US" altLang="ko-KR" sz="1200" dirty="0" err="1"/>
              <a:t>numpy.ndarray</a:t>
            </a:r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38761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배열에 접근해서 값을 가져오기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와 배열의 부분집합을 가져오기</a:t>
            </a:r>
            <a:r>
              <a:rPr lang="en-US" altLang="ko-KR" dirty="0" smtClean="0"/>
              <a:t>(slicing)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[0]     # </a:t>
            </a:r>
            <a:r>
              <a:rPr lang="ko-KR" altLang="en-US" sz="1200" dirty="0" smtClean="0"/>
              <a:t>값 가져오기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[3:5]  # </a:t>
            </a:r>
            <a:r>
              <a:rPr lang="ko-KR" altLang="en-US" sz="1200" dirty="0" err="1" smtClean="0"/>
              <a:t>부분가져오기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array([4, 5])</a:t>
            </a:r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23152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값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배열에 접근해서 </a:t>
            </a:r>
            <a:r>
              <a:rPr lang="ko-KR" altLang="en-US" dirty="0" err="1" smtClean="0"/>
              <a:t>요소별</a:t>
            </a:r>
            <a:r>
              <a:rPr lang="ko-KR" altLang="en-US" dirty="0" smtClean="0"/>
              <a:t> 바꾸기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와 배열의 </a:t>
            </a:r>
            <a:r>
              <a:rPr lang="ko-KR" altLang="en-US" dirty="0" err="1" smtClean="0"/>
              <a:t>부분집합별</a:t>
            </a:r>
            <a:r>
              <a:rPr lang="ko-KR" altLang="en-US" dirty="0" smtClean="0"/>
              <a:t> 바꾸기</a:t>
            </a:r>
            <a:r>
              <a:rPr lang="en-US" altLang="ko-KR" dirty="0" smtClean="0"/>
              <a:t>(slicing)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[1] = </a:t>
            </a:r>
            <a:r>
              <a:rPr lang="en-US" altLang="ko-KR" sz="1200" dirty="0" smtClean="0"/>
              <a:t>100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# array</a:t>
            </a:r>
            <a:r>
              <a:rPr lang="en-US" altLang="ko-KR" sz="1200" dirty="0"/>
              <a:t>([  1, 100,   3,   4,   5,   6,   7])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4709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/>
              <a:t>값 바꾸기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Broadcasting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배열계산시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크기가 작은 것을 동일한 크</a:t>
            </a:r>
            <a:r>
              <a:rPr lang="ko-KR" altLang="en-US" dirty="0"/>
              <a:t>기</a:t>
            </a:r>
            <a:r>
              <a:rPr lang="ko-KR" altLang="en-US" dirty="0" smtClean="0"/>
              <a:t>로 계산되도록 확산이 발생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</a:t>
            </a:r>
            <a:r>
              <a:rPr lang="en-US" altLang="ko-KR" sz="1200" dirty="0" smtClean="0"/>
              <a:t>1,100,3,4,5,6,7</a:t>
            </a:r>
            <a:r>
              <a:rPr lang="en-US" altLang="ko-KR" sz="1200" dirty="0"/>
              <a:t>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[2:5] = 42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# array</a:t>
            </a:r>
            <a:r>
              <a:rPr lang="en-US" altLang="ko-KR" sz="1200" dirty="0"/>
              <a:t>([  1, 100,  42,  42,  42,   6,   7])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429309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pl</a:t>
            </a:r>
            <a:r>
              <a:rPr lang="en-US" altLang="ko-KR" dirty="0" smtClean="0"/>
              <a:t>[2:5]</a:t>
            </a:r>
            <a:r>
              <a:rPr lang="ko-KR" altLang="en-US" dirty="0" smtClean="0"/>
              <a:t>는 원소가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개에 스칼라 값인 </a:t>
            </a:r>
            <a:r>
              <a:rPr lang="en-US" altLang="ko-KR" dirty="0" smtClean="0"/>
              <a:t>42</a:t>
            </a:r>
            <a:r>
              <a:rPr lang="ko-KR" altLang="en-US" dirty="0" smtClean="0"/>
              <a:t>를 할당했지만</a:t>
            </a:r>
            <a:endParaRPr lang="en-US" altLang="ko-KR" dirty="0" smtClean="0"/>
          </a:p>
          <a:p>
            <a:r>
              <a:rPr lang="en-US" altLang="ko-KR" dirty="0" smtClean="0"/>
              <a:t>[42,42,42]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인식하여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 연산을 위해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별도로 만들 필요가 없다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모두 요소에 맞게 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356992"/>
            <a:ext cx="5491675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  #  </a:t>
            </a:r>
            <a:r>
              <a:rPr lang="en-US" altLang="ko-KR" sz="1200" dirty="0"/>
              <a:t>array([  1, 100,  42,  42,  42,   6,   7])</a:t>
            </a:r>
          </a:p>
          <a:p>
            <a:r>
              <a:rPr lang="en-US" altLang="ko-KR" sz="1200" dirty="0"/>
              <a:t>n</a:t>
            </a:r>
            <a:r>
              <a:rPr lang="en-US" altLang="ko-KR" sz="1200" dirty="0" smtClean="0"/>
              <a:t>pl2 = </a:t>
            </a:r>
            <a:r>
              <a:rPr lang="en-US" altLang="ko-KR" sz="1200" dirty="0" err="1" smtClean="0"/>
              <a:t>npl.copy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id(</a:t>
            </a:r>
            <a:r>
              <a:rPr lang="en-US" altLang="ko-KR" sz="1200" dirty="0" err="1"/>
              <a:t>npl</a:t>
            </a:r>
            <a:r>
              <a:rPr lang="en-US" altLang="ko-KR" sz="1200" dirty="0" smtClean="0"/>
              <a:t>)        #  </a:t>
            </a:r>
            <a:r>
              <a:rPr lang="en-US" altLang="ko-KR" sz="1200" dirty="0"/>
              <a:t>285099736</a:t>
            </a:r>
          </a:p>
          <a:p>
            <a:r>
              <a:rPr lang="en-US" altLang="ko-KR" sz="1200" dirty="0" smtClean="0"/>
              <a:t>id(npl2)      #  283606376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npl2    #  </a:t>
            </a:r>
            <a:r>
              <a:rPr lang="en-US" altLang="ko-KR" sz="1200" dirty="0"/>
              <a:t>array([  1, 100,  42,  42,  42,   6,   7])</a:t>
            </a:r>
          </a:p>
          <a:p>
            <a:r>
              <a:rPr lang="en-US" altLang="ko-KR" sz="1200" dirty="0" smtClean="0"/>
              <a:t>npl2 </a:t>
            </a:r>
            <a:r>
              <a:rPr lang="en-US" altLang="ko-KR" sz="1200" dirty="0"/>
              <a:t>+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# array</a:t>
            </a:r>
            <a:r>
              <a:rPr lang="en-US" altLang="ko-KR" sz="1200" dirty="0"/>
              <a:t>([  2, 200,  84,  84,  84,  12,  14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npl2 </a:t>
            </a:r>
            <a:r>
              <a:rPr lang="en-US" altLang="ko-KR" sz="1200" dirty="0" smtClean="0"/>
              <a:t>–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array([0, 0, 0, 0, 0, 0, 0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npl2 *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    1, 10000,  1764,  1764,  1764,    36,    49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npl2 /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array([1, 1, 1, 1, 1, 1, 1])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379918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기본 주소를 가져가므로 별도로 생성시에는 </a:t>
            </a:r>
            <a:r>
              <a:rPr lang="en-US" altLang="ko-KR" dirty="0" smtClean="0"/>
              <a:t>copy()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만들어야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2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이름처리 </a:t>
            </a:r>
            <a:r>
              <a:rPr lang="en-US" altLang="ko-KR" dirty="0" smtClean="0"/>
              <a:t>: 1</a:t>
            </a:r>
            <a:r>
              <a:rPr lang="ko-KR" altLang="en-US" dirty="0" err="1" smtClean="0"/>
              <a:t>차배열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 내부 원소들은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타입으로 생성됨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(3,dtype=[('x', np.int32),('y',np.float32)])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x</a:t>
            </a:r>
            <a:r>
              <a:rPr lang="pl-PL" altLang="ko-KR" sz="1200" dirty="0" smtClean="0"/>
              <a:t>z</a:t>
            </a:r>
            <a:r>
              <a:rPr lang="pl-PL" altLang="ko-KR" sz="1200" dirty="0"/>
              <a:t/>
            </a:r>
            <a:br>
              <a:rPr lang="pl-PL" altLang="ko-KR" sz="1200" dirty="0"/>
            </a:br>
            <a:r>
              <a:rPr lang="en-US" altLang="ko-KR" sz="1200" dirty="0"/>
              <a:t>array([(0, 0.0), (0, 0.0), (0, 0.0)],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'&lt;f4')])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xz.shape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['x'] = 1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array([(1, 0.0), (1, 0.0), (1, 0.0)],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</a:t>
            </a:r>
          </a:p>
        </p:txBody>
      </p:sp>
    </p:spTree>
    <p:extLst>
      <p:ext uri="{BB962C8B-B14F-4D97-AF65-F5344CB8AC3E}">
        <p14:creationId xmlns:p14="http://schemas.microsoft.com/office/powerpoint/2010/main" val="2893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특징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가지고 있음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생성시 데이터와 타입을 넣으면 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), shape(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l2d = [[1,2,3],[4,5,6]]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np2d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(l2d,int)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np2d   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4, 5, 6]])</a:t>
            </a:r>
          </a:p>
          <a:p>
            <a:r>
              <a:rPr lang="en-US" altLang="ko-KR" sz="1200" dirty="0" smtClean="0"/>
              <a:t>print np2d.ndim     #  2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np2d.shape    # (</a:t>
            </a:r>
            <a:r>
              <a:rPr lang="en-US" altLang="ko-KR" sz="1200" dirty="0"/>
              <a:t>2, 3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np2d.dtype    #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('int32')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3819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이해하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열의 배열을 기준으로 어떻게 내부를 </a:t>
            </a:r>
            <a:r>
              <a:rPr lang="ko-KR" altLang="en-US" dirty="0" err="1" smtClean="0"/>
              <a:t>짤라서</a:t>
            </a:r>
            <a:r>
              <a:rPr lang="ko-KR" altLang="en-US" dirty="0" smtClean="0"/>
              <a:t> 처리하는 지를 이해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883701" y="3994031"/>
            <a:ext cx="2448272" cy="2088232"/>
            <a:chOff x="3295328" y="3356992"/>
            <a:chExt cx="2743200" cy="2743200"/>
          </a:xfrm>
        </p:grpSpPr>
        <p:sp>
          <p:nvSpPr>
            <p:cNvPr id="4" name="직사각형 3"/>
            <p:cNvSpPr/>
            <p:nvPr/>
          </p:nvSpPr>
          <p:spPr>
            <a:xfrm>
              <a:off x="32953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[0,0]</a:t>
              </a:r>
              <a:endParaRPr lang="ko-KR" altLang="en-US" sz="10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097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[0,1]</a:t>
              </a:r>
              <a:endParaRPr lang="ko-KR" altLang="en-US" sz="10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241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[0,2]</a:t>
              </a:r>
              <a:endParaRPr lang="ko-KR" altLang="en-US" sz="1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953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[1,0]</a:t>
              </a:r>
              <a:endParaRPr lang="ko-KR" altLang="en-US" sz="10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097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[1,1]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241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[1,2]</a:t>
              </a:r>
              <a:endParaRPr lang="ko-KR" altLang="en-US" sz="10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53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[2,0]</a:t>
              </a:r>
              <a:endParaRPr lang="ko-KR" altLang="en-US" sz="10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097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[2,1]</a:t>
              </a:r>
              <a:endParaRPr lang="ko-KR" altLang="en-US" sz="10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241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[2,2]</a:t>
              </a:r>
              <a:endParaRPr lang="ko-KR" altLang="en-US" sz="10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1520" y="4957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Row 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81805" y="3284984"/>
            <a:ext cx="16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Column: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415740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486121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558129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78595" y="378904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43808" y="378904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19904" y="378904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0032" y="4276369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접근 표기법 </a:t>
            </a:r>
            <a:endParaRPr lang="en-US" altLang="ko-KR" dirty="0"/>
          </a:p>
          <a:p>
            <a:pPr lvl="1"/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Slice </a:t>
            </a:r>
            <a:r>
              <a:rPr lang="ko-KR" altLang="en-US" dirty="0" smtClean="0"/>
              <a:t>접근 표기법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슬라이스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4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</a:t>
            </a:r>
            <a:r>
              <a:rPr lang="ko-KR" altLang="en-US" dirty="0" err="1" smtClean="0"/>
              <a:t>열구분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행으로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열로 접근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023630" y="2815670"/>
            <a:ext cx="2348560" cy="1477426"/>
            <a:chOff x="827582" y="3284984"/>
            <a:chExt cx="3504391" cy="2820625"/>
          </a:xfrm>
        </p:grpSpPr>
        <p:grpSp>
          <p:nvGrpSpPr>
            <p:cNvPr id="5" name="그룹 4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[0,1]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[0,2]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[1,0]</a:t>
                </a:r>
                <a:endParaRPr lang="ko-KR" altLang="en-US" sz="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[1,1]</a:t>
                </a:r>
                <a:endParaRPr lang="ko-KR" altLang="en-US" sz="800" b="1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[1,2]</a:t>
                </a:r>
                <a:endParaRPr lang="ko-KR" altLang="en-US" sz="8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[2,0]</a:t>
                </a:r>
                <a:endParaRPr lang="ko-KR" altLang="en-US" sz="800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 smtClean="0"/>
              <a:t>np33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</a:t>
            </a:r>
            <a:r>
              <a:rPr lang="en-US" altLang="ko-KR" sz="1200" dirty="0" smtClean="0"/>
              <a:t>) 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np33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4, 5, 6</a:t>
            </a:r>
            <a:r>
              <a:rPr lang="en-US" altLang="ko-KR" sz="1200" dirty="0" smtClean="0"/>
              <a:t>], </a:t>
            </a:r>
            <a:r>
              <a:rPr lang="en-US" altLang="ko-KR" sz="1200" dirty="0"/>
              <a:t>[7, 8, 9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np33[0]       # </a:t>
            </a:r>
            <a:r>
              <a:rPr lang="ko-KR" altLang="en-US" sz="1200" dirty="0" err="1" smtClean="0"/>
              <a:t>첫행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array([1, 2, 3])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np33</a:t>
            </a:r>
            <a:r>
              <a:rPr lang="en-US" altLang="ko-KR" sz="1200" dirty="0"/>
              <a:t>[:,0</a:t>
            </a:r>
            <a:r>
              <a:rPr lang="en-US" altLang="ko-KR" sz="1200" dirty="0" smtClean="0"/>
              <a:t>]     # </a:t>
            </a:r>
            <a:r>
              <a:rPr lang="ko-KR" altLang="en-US" sz="1200" dirty="0" err="1" smtClean="0"/>
              <a:t>첫열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array([1, 4, 7])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  <p:grpSp>
        <p:nvGrpSpPr>
          <p:cNvPr id="31" name="그룹 30"/>
          <p:cNvGrpSpPr/>
          <p:nvPr/>
        </p:nvGrpSpPr>
        <p:grpSpPr>
          <a:xfrm>
            <a:off x="6023630" y="5021821"/>
            <a:ext cx="2348560" cy="1477426"/>
            <a:chOff x="827582" y="3284984"/>
            <a:chExt cx="3504391" cy="28206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[0,0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[0,1]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[0,2]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[1,0]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[1,1]</a:t>
                </a:r>
                <a:endParaRPr lang="ko-KR" altLang="en-US" sz="8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[1,2]</a:t>
                </a:r>
                <a:endParaRPr lang="ko-KR" altLang="en-US" sz="8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[2,0]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00192" y="2473151"/>
            <a:ext cx="20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/>
              <a:t>첫번째</a:t>
            </a:r>
            <a:r>
              <a:rPr lang="ko-KR" altLang="en-US" sz="1400" b="1" u="sng" dirty="0" smtClean="0"/>
              <a:t> 행 접근</a:t>
            </a:r>
            <a:endParaRPr lang="ko-KR" altLang="en-US" sz="1400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6409694" y="4633391"/>
            <a:ext cx="20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/>
              <a:t>첫번째</a:t>
            </a:r>
            <a:r>
              <a:rPr lang="ko-KR" altLang="en-US" sz="1400" b="1" u="sng" dirty="0" smtClean="0"/>
              <a:t> 열 접근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79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행열로</a:t>
            </a:r>
            <a:r>
              <a:rPr lang="ko-KR" altLang="en-US" dirty="0" smtClean="0"/>
              <a:t> 구분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첫번째와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행과 </a:t>
            </a:r>
            <a:r>
              <a:rPr lang="ko-KR" altLang="en-US" dirty="0" err="1" smtClean="0"/>
              <a:t>두번째와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열로 접근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841199" y="3717032"/>
            <a:ext cx="2259193" cy="1726067"/>
            <a:chOff x="827582" y="3284984"/>
            <a:chExt cx="3504391" cy="2820625"/>
          </a:xfrm>
        </p:grpSpPr>
        <p:grpSp>
          <p:nvGrpSpPr>
            <p:cNvPr id="5" name="그룹 4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[0,0]</a:t>
                </a:r>
                <a:endParaRPr lang="ko-KR" altLang="en-US" sz="8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[0,1]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[0,2]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[1,0]</a:t>
                </a:r>
                <a:endParaRPr lang="ko-KR" altLang="en-US" sz="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[1,1]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[1,2]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[2,0]</a:t>
                </a:r>
                <a:endParaRPr lang="ko-KR" altLang="en-US" sz="800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 smtClean="0"/>
              <a:t>np33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</a:t>
            </a:r>
            <a:r>
              <a:rPr lang="en-US" altLang="ko-KR" sz="1200" dirty="0" smtClean="0"/>
              <a:t>) 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np33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4, 5, 6</a:t>
            </a:r>
            <a:r>
              <a:rPr lang="en-US" altLang="ko-KR" sz="1200" dirty="0" smtClean="0"/>
              <a:t>], </a:t>
            </a:r>
            <a:r>
              <a:rPr lang="en-US" altLang="ko-KR" sz="1200" dirty="0"/>
              <a:t>[7, 8, 9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np33</a:t>
            </a:r>
            <a:r>
              <a:rPr lang="en-US" altLang="ko-KR" sz="1200" dirty="0"/>
              <a:t>[:2, 1</a:t>
            </a:r>
            <a:r>
              <a:rPr lang="en-US" altLang="ko-KR" sz="1200" dirty="0" smtClean="0"/>
              <a:t>:]  # 2*2 </a:t>
            </a:r>
            <a:r>
              <a:rPr lang="ko-KR" altLang="en-US" sz="1200" dirty="0" smtClean="0"/>
              <a:t>행렬 </a:t>
            </a:r>
            <a:r>
              <a:rPr lang="en-US" altLang="ko-KR" sz="1200" dirty="0" smtClean="0"/>
              <a:t>array</a:t>
            </a:r>
            <a:r>
              <a:rPr lang="en-US" altLang="ko-KR" sz="1200" dirty="0"/>
              <a:t>([[2, 3</a:t>
            </a:r>
            <a:r>
              <a:rPr lang="en-US" altLang="ko-KR" sz="1200" dirty="0" smtClean="0"/>
              <a:t>], </a:t>
            </a:r>
            <a:r>
              <a:rPr lang="en-US" altLang="ko-KR" sz="1200" dirty="0"/>
              <a:t>[5, 6]])</a:t>
            </a:r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22578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행과 열의 인덱스를 지정하면 실제 값에 접근해서 보여줌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 smtClean="0"/>
              <a:t>np33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</a:t>
            </a:r>
            <a:r>
              <a:rPr lang="en-US" altLang="ko-KR" sz="1200" dirty="0" smtClean="0"/>
              <a:t>)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</a:t>
            </a:r>
            <a:r>
              <a:rPr lang="en-US" altLang="ko-KR" sz="1200" dirty="0"/>
              <a:t>[1,1</a:t>
            </a:r>
            <a:r>
              <a:rPr lang="en-US" altLang="ko-KR" sz="1200" dirty="0" smtClean="0"/>
              <a:t>]     #  </a:t>
            </a:r>
            <a:r>
              <a:rPr lang="en-US" altLang="ko-KR" sz="1200" dirty="0"/>
              <a:t>5</a:t>
            </a:r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33910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내부 원소에 이름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칼럼별</a:t>
            </a:r>
            <a:r>
              <a:rPr lang="ko-KR" altLang="en-US" dirty="0" smtClean="0"/>
              <a:t> 처리를 위해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이외의 이름을 부여하여 직접 접근하여 처리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3658005"/>
            <a:ext cx="2366933" cy="1728192"/>
            <a:chOff x="3923928" y="3645024"/>
            <a:chExt cx="2366933" cy="1728192"/>
          </a:xfrm>
        </p:grpSpPr>
        <p:sp>
          <p:nvSpPr>
            <p:cNvPr id="4" name="직사각형 3"/>
            <p:cNvSpPr/>
            <p:nvPr/>
          </p:nvSpPr>
          <p:spPr>
            <a:xfrm>
              <a:off x="3923928" y="3645024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6685" y="3645024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98773" y="3645024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3928" y="4221088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06685" y="4221088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98773" y="4221088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23928" y="4797152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6685" y="4797152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98773" y="4797152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47664" y="32259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‘x’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8136" y="32229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‘y’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32356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‘z’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394603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array[‘x’] </a:t>
            </a:r>
            <a:r>
              <a:rPr lang="ko-KR" altLang="en-US" dirty="0" smtClean="0"/>
              <a:t>로 접근하면  </a:t>
            </a:r>
            <a:r>
              <a:rPr lang="en-US" altLang="ko-KR" dirty="0" smtClean="0"/>
              <a:t>‘x’ </a:t>
            </a:r>
            <a:r>
              <a:rPr lang="ko-KR" altLang="en-US" dirty="0" smtClean="0"/>
              <a:t>칼럼에 대해 전부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이름처리 </a:t>
            </a:r>
            <a:r>
              <a:rPr lang="en-US" altLang="ko-KR" dirty="0" smtClean="0"/>
              <a:t>: 2</a:t>
            </a:r>
            <a:r>
              <a:rPr lang="ko-KR" altLang="en-US" dirty="0" err="1" smtClean="0"/>
              <a:t>차배열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 내부 원소들은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타입으로 생성됨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((2,2),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np.int32),('y',</a:t>
            </a:r>
            <a:r>
              <a:rPr lang="en-US" altLang="ko-KR" sz="1200" dirty="0" smtClean="0"/>
              <a:t>np.float32)])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array([[(0, 0.0), (0, 0.0)],</a:t>
            </a:r>
            <a:br>
              <a:rPr lang="en-US" altLang="ko-KR" sz="1200" dirty="0"/>
            </a:br>
            <a:r>
              <a:rPr lang="en-US" altLang="ko-KR" sz="1200" dirty="0"/>
              <a:t>       [(0, 0.0), (0, 0.0)]],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['x'].fill(10)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array([[(10, 0.0), (10, 0.0)],</a:t>
            </a:r>
            <a:br>
              <a:rPr lang="en-US" altLang="ko-KR" sz="1200" dirty="0"/>
            </a:br>
            <a:r>
              <a:rPr lang="en-US" altLang="ko-KR" sz="1200" dirty="0"/>
              <a:t>       [(10, 0.0), (10, 0.0)]],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'&lt;f4')])</a:t>
            </a:r>
          </a:p>
        </p:txBody>
      </p:sp>
    </p:spTree>
    <p:extLst>
      <p:ext uri="{BB962C8B-B14F-4D97-AF65-F5344CB8AC3E}">
        <p14:creationId xmlns:p14="http://schemas.microsoft.com/office/powerpoint/2010/main" val="1424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 연산을 위해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별도로 만들 필요가 없다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모두 요소에 맞게 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212976"/>
            <a:ext cx="606773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/>
              <a:t>np33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(l33,int) </a:t>
            </a:r>
          </a:p>
          <a:p>
            <a:r>
              <a:rPr lang="en-US" altLang="ko-KR" sz="1200" dirty="0" err="1"/>
              <a:t>npa</a:t>
            </a:r>
            <a:r>
              <a:rPr lang="en-US" altLang="ko-KR" sz="1200" dirty="0"/>
              <a:t> = np33.copy()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</a:t>
            </a:r>
            <a:r>
              <a:rPr lang="en-US" altLang="ko-KR" sz="1200" dirty="0"/>
              <a:t> + </a:t>
            </a:r>
            <a:r>
              <a:rPr lang="en-US" altLang="ko-KR" sz="1200" dirty="0" smtClean="0"/>
              <a:t>np33      # array</a:t>
            </a:r>
            <a:r>
              <a:rPr lang="en-US" altLang="ko-KR" sz="1200" dirty="0"/>
              <a:t>([[ 2,  4,  6</a:t>
            </a:r>
            <a:r>
              <a:rPr lang="en-US" altLang="ko-KR" sz="1200" dirty="0" smtClean="0"/>
              <a:t>], [ </a:t>
            </a:r>
            <a:r>
              <a:rPr lang="en-US" altLang="ko-KR" sz="1200" dirty="0"/>
              <a:t>8, 10, 12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14, 16, 18]])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/>
              <a:t>npa</a:t>
            </a:r>
            <a:r>
              <a:rPr lang="en-US" altLang="ko-KR" sz="1200" dirty="0"/>
              <a:t> - </a:t>
            </a:r>
            <a:r>
              <a:rPr lang="en-US" altLang="ko-KR" sz="1200" dirty="0" smtClean="0"/>
              <a:t>np33      #  array</a:t>
            </a:r>
            <a:r>
              <a:rPr lang="en-US" altLang="ko-KR" sz="1200" dirty="0"/>
              <a:t>([[0, 0, 0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0, 0, 0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0, 0, 0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np33       # array</a:t>
            </a:r>
            <a:r>
              <a:rPr lang="en-US" altLang="ko-KR" sz="1200" dirty="0"/>
              <a:t>([[ 1,  4,  9</a:t>
            </a:r>
            <a:r>
              <a:rPr lang="en-US" altLang="ko-KR" sz="1200" dirty="0" smtClean="0"/>
              <a:t>],  </a:t>
            </a:r>
            <a:r>
              <a:rPr lang="en-US" altLang="ko-KR" sz="1200" dirty="0"/>
              <a:t>[16, 25, 36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49, 64, 81]])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 </a:t>
            </a:r>
            <a:r>
              <a:rPr lang="en-US" altLang="ko-KR" sz="1200" dirty="0" smtClean="0"/>
              <a:t>np33      #  array</a:t>
            </a:r>
            <a:r>
              <a:rPr lang="en-US" altLang="ko-KR" sz="1200" dirty="0"/>
              <a:t>([[1, 1, 1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1, 1, 1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1, 1, 1</a:t>
            </a:r>
            <a:r>
              <a:rPr lang="en-US" altLang="ko-KR" sz="1200" dirty="0" smtClean="0"/>
              <a:t>]])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554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axis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Axis</a:t>
            </a:r>
            <a:r>
              <a:rPr lang="ko-KR" altLang="en-US" dirty="0" smtClean="0"/>
              <a:t>는 배열의 축을 나타내며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행을 표시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3212976"/>
            <a:ext cx="35283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(6)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(6).reshape(2,3)</a:t>
            </a:r>
          </a:p>
          <a:p>
            <a:r>
              <a:rPr lang="en-US" altLang="ko-KR" sz="1200" dirty="0"/>
              <a:t>a[5] = 100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a</a:t>
            </a:r>
          </a:p>
          <a:p>
            <a:r>
              <a:rPr lang="en-US" altLang="ko-KR" sz="1200" dirty="0"/>
              <a:t>print b</a:t>
            </a:r>
          </a:p>
          <a:p>
            <a:r>
              <a:rPr lang="en-US" altLang="ko-KR" sz="1200" dirty="0"/>
              <a:t>print a[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(a)]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(b, axis=0)  # </a:t>
            </a:r>
            <a:r>
              <a:rPr lang="ko-KR" altLang="en-US" sz="1200" dirty="0"/>
              <a:t>열 처리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(b, axis=1)  # </a:t>
            </a:r>
            <a:r>
              <a:rPr lang="ko-KR" altLang="en-US" sz="1200" dirty="0"/>
              <a:t>행 처리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65313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 0   1   2   3   4 100]</a:t>
            </a:r>
          </a:p>
          <a:p>
            <a:r>
              <a:rPr lang="en-US" altLang="ko-KR" sz="1200" dirty="0"/>
              <a:t>[[0 1 2]</a:t>
            </a:r>
          </a:p>
          <a:p>
            <a:r>
              <a:rPr lang="en-US" altLang="ko-KR" sz="1200" dirty="0"/>
              <a:t> [3 4 5]]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[1 1 1]</a:t>
            </a:r>
          </a:p>
          <a:p>
            <a:r>
              <a:rPr lang="en-US" altLang="ko-KR" sz="1200" dirty="0"/>
              <a:t>[2 2]</a:t>
            </a:r>
          </a:p>
        </p:txBody>
      </p:sp>
    </p:spTree>
    <p:extLst>
      <p:ext uri="{BB962C8B-B14F-4D97-AF65-F5344CB8AC3E}">
        <p14:creationId xmlns:p14="http://schemas.microsoft.com/office/powerpoint/2010/main" val="2716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차원 배열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8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리스트와 달리 다양한 방식으로 인덱스 작업이 가능함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</a:t>
            </a:r>
            <a:r>
              <a:rPr lang="ko-KR" altLang="en-US" dirty="0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행접근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열접근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Slicing</a:t>
            </a:r>
            <a:r>
              <a:rPr lang="ko-KR" altLang="en-US" dirty="0" smtClean="0"/>
              <a:t>도 행접근과 열접근으로 별도로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 행 슬라이싱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 슬라이싱</a:t>
            </a:r>
            <a:r>
              <a:rPr lang="en-US" altLang="ko-KR" dirty="0" smtClean="0"/>
              <a:t>]</a:t>
            </a:r>
            <a:r>
              <a:rPr lang="ko-KR" altLang="en-US" dirty="0" smtClean="0"/>
              <a:t> 으로 배열을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생성 및 열값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7</a:t>
            </a:r>
            <a:r>
              <a:rPr lang="ko-KR" altLang="en-US" dirty="0" smtClean="0"/>
              <a:t>*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배열을 정의하고 첫번째 열의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200" dirty="0" smtClean="0"/>
              <a:t>&gt;&gt;&gt; data1 </a:t>
            </a:r>
            <a:r>
              <a:rPr lang="de-DE" altLang="ko-KR" sz="1200" dirty="0"/>
              <a:t>= </a:t>
            </a:r>
            <a:r>
              <a:rPr lang="de-DE" altLang="ko-KR" sz="1200" dirty="0" err="1" smtClean="0"/>
              <a:t>np.random.randn</a:t>
            </a:r>
            <a:r>
              <a:rPr lang="de-DE" altLang="ko-KR" sz="1200" dirty="0" smtClean="0"/>
              <a:t>(7,4)</a:t>
            </a:r>
          </a:p>
          <a:p>
            <a:r>
              <a:rPr lang="de-DE" altLang="ko-KR" sz="1200" dirty="0" smtClean="0"/>
              <a:t>&gt;&gt;&gt; data1</a:t>
            </a:r>
          </a:p>
          <a:p>
            <a:r>
              <a:rPr lang="de-DE" altLang="ko-KR" sz="1200" dirty="0" smtClean="0"/>
              <a:t>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([[-1.52318112,  0.32398541,  0.34769523, -0.26674438],       [-0.9880394 ,  0.44070332, -0.79286164,  0.63389778],       [ 1.80766153, -0.25066827, -0.26675614,  1.41975115],       [-0.14796652,  0.28683045,  1.5273784 ,  2.3048903 ],       [ 0.08698404, -0.41917585, -1.17476814, -0.12449303],       [ 0.08957854,  0.32706329,  0.64648501, -1.26583534],       [ 1.02349044,  1.00743533, -0.72671268,  1.02304408</a:t>
            </a:r>
            <a:r>
              <a:rPr lang="de-DE" altLang="ko-KR" sz="1200" dirty="0" smtClean="0"/>
              <a:t>]])</a:t>
            </a:r>
          </a:p>
          <a:p>
            <a:r>
              <a:rPr lang="de-DE" altLang="ko-KR" sz="1200" dirty="0" smtClean="0"/>
              <a:t>&gt;&gt;&gt;  </a:t>
            </a:r>
            <a:r>
              <a:rPr lang="de-DE" altLang="ko-KR" sz="1200" dirty="0"/>
              <a:t>data1[:,0] = </a:t>
            </a:r>
            <a:r>
              <a:rPr lang="de-DE" altLang="ko-KR" sz="1200" dirty="0" smtClean="0"/>
              <a:t>10I</a:t>
            </a:r>
          </a:p>
          <a:p>
            <a:r>
              <a:rPr lang="de-DE" altLang="ko-KR" sz="1200" dirty="0" smtClean="0"/>
              <a:t>&gt;&gt;&gt; data1</a:t>
            </a:r>
          </a:p>
          <a:p>
            <a:r>
              <a:rPr lang="de-DE" altLang="ko-KR" sz="1200" dirty="0" smtClean="0"/>
              <a:t>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([[ 10.        ,   0.32398541,   0.34769523,  -0.26674438],       [ 10.        ,   0.44070332,  -0.79286164,   0.63389778],       [ 10.        ,  -0.25066827,  -0.26675614,   1.41975115],       [ 10.        ,   0.28683045,   1.5273784 ,   2.3048903 ],       [ 10.        ,  -0.41917585,  -1.17476814,  -0.12449303],       [ 10.        ,   0.32706329,   0.64648501,  -1.26583534],       [ 10.        ,   1.00743533,  -0.72671268,   1.02304408</a:t>
            </a:r>
            <a:r>
              <a:rPr lang="de-DE" altLang="ko-KR" sz="1200" dirty="0" smtClean="0"/>
              <a:t>]])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0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비교연산에 의한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리스트와 달리 다양한 방식으로 인덱스 작업이 가능함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</a:t>
            </a:r>
            <a:r>
              <a:rPr lang="ko-KR" altLang="en-US" dirty="0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행접근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열접근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논리 연산 등 다양한 연산을 이용해서 배열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4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는 각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동일한 데이터 타입 또는 별도의 데이터 타입을 가질 수 있다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390179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95936" y="390179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390179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472514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</a:t>
            </a:r>
            <a:r>
              <a:rPr lang="en-US" altLang="ko-KR" sz="1200" dirty="0" smtClean="0"/>
              <a:t>umpy.int_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472514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numpy.float</a:t>
            </a:r>
            <a:r>
              <a:rPr lang="en-US" altLang="ko-KR" sz="1200" dirty="0" smtClean="0"/>
              <a:t>_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472514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numpy.bool</a:t>
            </a:r>
            <a:r>
              <a:rPr lang="en-US" altLang="ko-KR" sz="1200" dirty="0" smtClean="0"/>
              <a:t>_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9138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en-US" altLang="ko-KR" sz="2800" dirty="0" smtClean="0"/>
              <a:t>rray( [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0272" y="386104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])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40272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910336" y="395463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45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배열에 대한 값을 체크하여 변경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[data1 &lt;0]</a:t>
            </a:r>
            <a:r>
              <a:rPr lang="ko-KR" altLang="en-US" dirty="0" smtClean="0"/>
              <a:t> </a:t>
            </a:r>
            <a:r>
              <a:rPr lang="en-US" altLang="ko-KR" dirty="0" smtClean="0"/>
              <a:t>=0</a:t>
            </a:r>
            <a:r>
              <a:rPr lang="ko-KR" altLang="en-US" dirty="0" smtClean="0"/>
              <a:t> 실제 배열의 원소들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작을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전환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200" dirty="0"/>
              <a:t>d</a:t>
            </a:r>
            <a:r>
              <a:rPr lang="de-DE" altLang="ko-KR" sz="1200" dirty="0" smtClean="0"/>
              <a:t>ata1</a:t>
            </a:r>
          </a:p>
          <a:p>
            <a:r>
              <a:rPr lang="de-DE" altLang="ko-KR" sz="1200" dirty="0" smtClean="0"/>
              <a:t>Out[123</a:t>
            </a:r>
            <a:r>
              <a:rPr lang="de-DE" altLang="ko-KR" sz="1200" dirty="0"/>
              <a:t>]: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([[ 10.        ,   0.32398541,   0.34769523,  -0.26674438],       [ 10.        ,  99.        ,  99.        ,   0.63389778],       [ 10.        ,  -0.25066827,  -0.26675614,   1.41975115],       [ 10.        ,  99.        ,   1.5273784 ,  99.        ],       [ 10.        ,  99.        ,  -1.17476814,  -0.12449303],       [ 10.        ,   0.32706329,   0.64648501,  99.        ],       [ 10.        ,  99.        ,  -0.72671268,  99.        </a:t>
            </a:r>
            <a:r>
              <a:rPr lang="de-DE" altLang="ko-KR" sz="1200" dirty="0" smtClean="0"/>
              <a:t>]])</a:t>
            </a:r>
          </a:p>
          <a:p>
            <a:r>
              <a:rPr lang="de-DE" altLang="ko-KR" sz="1200" dirty="0" smtClean="0"/>
              <a:t>data1[data1 </a:t>
            </a:r>
            <a:r>
              <a:rPr lang="de-DE" altLang="ko-KR" sz="1200" dirty="0"/>
              <a:t>&lt; 0 ] = </a:t>
            </a:r>
            <a:r>
              <a:rPr lang="de-DE" altLang="ko-KR" sz="1200" dirty="0" smtClean="0"/>
              <a:t>0</a:t>
            </a:r>
          </a:p>
          <a:p>
            <a:r>
              <a:rPr lang="de-DE" altLang="ko-KR" sz="1200" dirty="0" smtClean="0"/>
              <a:t>data1</a:t>
            </a:r>
          </a:p>
          <a:p>
            <a:r>
              <a:rPr lang="de-DE" altLang="ko-KR" sz="1200" dirty="0" smtClean="0"/>
              <a:t>Out[125</a:t>
            </a:r>
            <a:r>
              <a:rPr lang="de-DE" altLang="ko-KR" sz="1200" dirty="0"/>
              <a:t>]: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([[ 10.        ,   0.32398541,   0.34769523,   0.        ],       [ 10.        ,  99.        ,  99.        ,   0.63389778],       [ 10.        ,   0.        ,   0.        ,   1.41975115],       [ 10.        ,  99.        ,   1.5273784 ,  99.        ],       [ 10.        ,  99.        ,   0.        ,   0.        ],       [ 10.        ,   0.32706329,   0.64648501,  99.        ],       [ 10.        ,  99.        ,   0.        ,  99.        ]])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9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사이즈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원소 개수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일차원과</a:t>
            </a:r>
            <a:r>
              <a:rPr lang="ko-KR" altLang="en-US" dirty="0" smtClean="0"/>
              <a:t> 다차원의 원소 개수를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함수로 처리시 다른 결과가 나옴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 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4, 5, 6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7, 8, 9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npa.size</a:t>
            </a:r>
            <a:r>
              <a:rPr lang="en-US" altLang="ko-KR" sz="1200" dirty="0" smtClean="0"/>
              <a:t>     # </a:t>
            </a:r>
            <a:r>
              <a:rPr lang="ko-KR" altLang="en-US" sz="1200" dirty="0" smtClean="0"/>
              <a:t>원소 개수 </a:t>
            </a:r>
            <a:r>
              <a:rPr lang="en-US" altLang="ko-KR" sz="1200" dirty="0" smtClean="0"/>
              <a:t> 9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npa.shape</a:t>
            </a:r>
            <a:r>
              <a:rPr lang="en-US" altLang="ko-KR" sz="1200" dirty="0" smtClean="0"/>
              <a:t>  #  </a:t>
            </a:r>
            <a:r>
              <a:rPr lang="ko-KR" altLang="en-US" sz="1200" dirty="0" smtClean="0"/>
              <a:t>배열의 형태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(3, 3)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)     #  </a:t>
            </a:r>
            <a:r>
              <a:rPr lang="ko-KR" altLang="en-US" sz="1200" dirty="0" smtClean="0"/>
              <a:t>행의 수 </a:t>
            </a:r>
            <a:r>
              <a:rPr lang="en-US" altLang="ko-KR" sz="1200" dirty="0" smtClean="0"/>
              <a:t> 3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         #  </a:t>
            </a:r>
            <a:r>
              <a:rPr lang="en-US" altLang="ko-KR" sz="1200" dirty="0"/>
              <a:t>array([  1, 100,  42,  42,  42,   6,   7])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npl.size</a:t>
            </a:r>
            <a:r>
              <a:rPr lang="en-US" altLang="ko-KR" sz="1200" dirty="0" smtClean="0"/>
              <a:t>      # </a:t>
            </a:r>
            <a:r>
              <a:rPr lang="ko-KR" altLang="en-US" sz="1200" dirty="0" smtClean="0"/>
              <a:t>원소 개수</a:t>
            </a:r>
            <a:r>
              <a:rPr lang="en-US" altLang="ko-KR" sz="1200" dirty="0" smtClean="0"/>
              <a:t>:  </a:t>
            </a:r>
            <a:r>
              <a:rPr lang="en-US" altLang="ko-KR" sz="1200" dirty="0"/>
              <a:t>7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)       # 1</a:t>
            </a:r>
            <a:r>
              <a:rPr lang="ko-KR" altLang="en-US" sz="1200" dirty="0" smtClean="0"/>
              <a:t>차원은 원소개수와 동일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7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npl.shape</a:t>
            </a:r>
            <a:r>
              <a:rPr lang="en-US" altLang="ko-KR" sz="1200" dirty="0" smtClean="0"/>
              <a:t>   #  </a:t>
            </a:r>
            <a:r>
              <a:rPr lang="en-US" altLang="ko-KR" sz="1200" dirty="0"/>
              <a:t>(7,)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npl.ndim</a:t>
            </a:r>
            <a:r>
              <a:rPr lang="en-US" altLang="ko-KR" sz="1200" dirty="0" smtClean="0"/>
              <a:t>     # </a:t>
            </a:r>
            <a:r>
              <a:rPr lang="ko-KR" altLang="en-US" sz="1200" dirty="0" smtClean="0"/>
              <a:t>차원 </a:t>
            </a:r>
            <a:r>
              <a:rPr lang="en-US" altLang="ko-KR" sz="1200" dirty="0" smtClean="0"/>
              <a:t>:  1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284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인덱스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5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rgmax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argmin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배열 내부의 최대값과 최소값에 대한 인덱스를 검색 가능하고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내부에 표시하면 값을 검색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164]: </a:t>
            </a:r>
            <a:r>
              <a:rPr lang="en-US" altLang="ko-KR" sz="1200" dirty="0" err="1" smtClean="0"/>
              <a:t>arr</a:t>
            </a:r>
            <a:endParaRPr lang="en-US" altLang="ko-KR" sz="1200" dirty="0"/>
          </a:p>
          <a:p>
            <a:r>
              <a:rPr lang="en-US" altLang="ko-KR" sz="1200" dirty="0" smtClean="0"/>
              <a:t>Out[164]: </a:t>
            </a:r>
            <a:r>
              <a:rPr lang="en-US" altLang="ko-KR" sz="1200" dirty="0"/>
              <a:t>array([ 9, 19, 29, 39, 49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165]: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np.argmax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arr</a:t>
            </a:r>
            <a:r>
              <a:rPr lang="en-US" altLang="ko-KR" sz="1200" dirty="0"/>
              <a:t>)]</a:t>
            </a:r>
          </a:p>
          <a:p>
            <a:r>
              <a:rPr lang="en-US" altLang="ko-KR" sz="1200" dirty="0"/>
              <a:t>Out[165]: </a:t>
            </a:r>
            <a:r>
              <a:rPr lang="en-US" altLang="ko-KR" sz="1200" dirty="0" smtClean="0"/>
              <a:t>49</a:t>
            </a:r>
            <a:endParaRPr lang="en-US" altLang="ko-KR" sz="1200" dirty="0"/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166]: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np.argmin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arr</a:t>
            </a:r>
            <a:r>
              <a:rPr lang="en-US" altLang="ko-KR" sz="1200" dirty="0"/>
              <a:t>)]</a:t>
            </a:r>
          </a:p>
          <a:p>
            <a:r>
              <a:rPr lang="en-US" altLang="ko-KR" sz="1200" dirty="0"/>
              <a:t>Out[166]: </a:t>
            </a:r>
            <a:r>
              <a:rPr lang="en-US" altLang="ko-KR" sz="1200" dirty="0" smtClean="0"/>
              <a:t>9</a:t>
            </a:r>
            <a:endParaRPr lang="en-US" altLang="ko-KR" sz="1200" dirty="0"/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167]: </a:t>
            </a:r>
            <a:r>
              <a:rPr lang="en-US" altLang="ko-KR" sz="1200" dirty="0" err="1" smtClean="0"/>
              <a:t>arr.argmax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Out[167]: 4</a:t>
            </a:r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168]: </a:t>
            </a:r>
            <a:r>
              <a:rPr lang="en-US" altLang="ko-KR" sz="1200" dirty="0" err="1" smtClean="0"/>
              <a:t>arr.argmin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Out[168]: 0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722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파일에 </a:t>
            </a:r>
            <a:r>
              <a:rPr lang="ko-KR" altLang="en-US" dirty="0" smtClean="0"/>
              <a:t>저장 및 재할당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5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ave/load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파일에 </a:t>
            </a:r>
            <a:r>
              <a:rPr lang="ko-KR" altLang="en-US" dirty="0" err="1" smtClean="0"/>
              <a:t>저장했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)</a:t>
            </a:r>
            <a:r>
              <a:rPr lang="ko-KR" altLang="en-US" dirty="0" smtClean="0"/>
              <a:t>다가 다시 할당해서 처리가 가능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3691475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r>
              <a:rPr lang="en-US" altLang="ko-KR" sz="1200" dirty="0"/>
              <a:t>s = open('</a:t>
            </a:r>
            <a:r>
              <a:rPr lang="en-US" altLang="ko-KR" sz="1200" dirty="0" err="1"/>
              <a:t>arraystore.nd</a:t>
            </a:r>
            <a:r>
              <a:rPr lang="en-US" altLang="ko-KR" sz="1200" dirty="0"/>
              <a:t>', 'w')</a:t>
            </a:r>
          </a:p>
          <a:p>
            <a:r>
              <a:rPr lang="en-US" altLang="ko-KR" sz="1200" dirty="0" err="1"/>
              <a:t>np.save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s,nparr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s = open('</a:t>
            </a:r>
            <a:r>
              <a:rPr lang="en-US" altLang="ko-KR" sz="1200" dirty="0" err="1"/>
              <a:t>arraystore.nd</a:t>
            </a:r>
            <a:r>
              <a:rPr lang="en-US" altLang="ko-KR" sz="1200" dirty="0"/>
              <a:t>', 'r')</a:t>
            </a:r>
          </a:p>
          <a:p>
            <a:r>
              <a:rPr lang="en-US" altLang="ko-KR" sz="1200" dirty="0" err="1"/>
              <a:t>ndx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np.load</a:t>
            </a:r>
            <a:r>
              <a:rPr lang="en-US" altLang="ko-KR" sz="1200" dirty="0"/>
              <a:t>(s)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ndx</a:t>
            </a:r>
            <a:endParaRPr lang="en-US" altLang="ko-KR" sz="1200" dirty="0"/>
          </a:p>
          <a:p>
            <a:r>
              <a:rPr lang="en-US" altLang="ko-KR" sz="1200" dirty="0" err="1"/>
              <a:t>s.seek</a:t>
            </a:r>
            <a:r>
              <a:rPr lang="en-US" altLang="ko-KR" sz="1200" dirty="0"/>
              <a:t>(0)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s.read</a:t>
            </a:r>
            <a:r>
              <a:rPr lang="en-US" altLang="ko-KR" sz="1200" dirty="0" smtClean="0"/>
              <a:t>().</a:t>
            </a:r>
            <a:r>
              <a:rPr lang="ko-KR" altLang="en-US" sz="1200" dirty="0" smtClean="0"/>
              <a:t>새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508518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 99.  100.   99.    4.   99.    6.   99.    8.   99.]</a:t>
            </a:r>
          </a:p>
          <a:p>
            <a:r>
              <a:rPr lang="en-US" altLang="ko-KR" sz="1200" dirty="0"/>
              <a:t>[  99.  100.   99.    4.   99.    6.   99.    8.   99.]</a:t>
            </a:r>
          </a:p>
          <a:p>
            <a:r>
              <a:rPr lang="en-US" altLang="ko-KR" sz="1200" dirty="0"/>
              <a:t>�NUMPY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7170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읽고 출력해보면 임의의 형태로 찍힘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2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생성 함수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8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55323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를 생성하는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4574"/>
              </p:ext>
            </p:extLst>
          </p:nvPr>
        </p:nvGraphicFramePr>
        <p:xfrm>
          <a:off x="971600" y="2204437"/>
          <a:ext cx="6912768" cy="3734739"/>
        </p:xfrm>
        <a:graphic>
          <a:graphicData uri="http://schemas.openxmlformats.org/drawingml/2006/table">
            <a:tbl>
              <a:tblPr/>
              <a:tblGrid>
                <a:gridCol w="2304256"/>
                <a:gridCol w="4608512"/>
              </a:tblGrid>
              <a:tr h="35119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함수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391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데이터를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변환하며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명시되지 않은 경우에는 자료형을 추론해 저장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asarray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데이터를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 변환하지만 입력 데이터가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그대로 표시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0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arange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함수와 유사하지만 리스트 대신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0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ones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주어진 모양을 가지는 배열을 생성하고 내용을 모두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초기화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ones_like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배열과 동일한 모양과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가지는 배열을 새로 생성하여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초기화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8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zero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ones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와 같지만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으로 채운다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9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55323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를 생성하는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"/>
              </p:ext>
            </p:extLst>
          </p:nvPr>
        </p:nvGraphicFramePr>
        <p:xfrm>
          <a:off x="971600" y="2204437"/>
          <a:ext cx="6912768" cy="3144758"/>
        </p:xfrm>
        <a:graphic>
          <a:graphicData uri="http://schemas.openxmlformats.org/drawingml/2006/table">
            <a:tbl>
              <a:tblPr/>
              <a:tblGrid>
                <a:gridCol w="2304256"/>
                <a:gridCol w="4608512"/>
              </a:tblGrid>
              <a:tr h="35119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함수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391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zeros_like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ones_like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같지만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0dmfh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codnsek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메모리를 할당하지만 초기화가 없음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0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empty_like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메모리를 할당하지만 초기화가 없음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0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eye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n*n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단위행렬 생성하고 대각선으로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표시하고 나머지는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identity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n*n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단위행렬 생성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데이터 타입은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531013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 smtClean="0"/>
              <a:t>&gt;&gt;&gt; x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np.ndarray</a:t>
            </a:r>
            <a:r>
              <a:rPr lang="en-US" altLang="ko-KR" sz="1200" dirty="0"/>
              <a:t>(10)</a:t>
            </a:r>
            <a:br>
              <a:rPr lang="en-US" altLang="ko-KR" sz="1200" dirty="0"/>
            </a:br>
            <a:r>
              <a:rPr lang="en-US" altLang="ko-KR" sz="1200" dirty="0" smtClean="0"/>
              <a:t>&gt;&gt;&gt;&gt; </a:t>
            </a:r>
            <a:r>
              <a:rPr lang="en-US" altLang="ko-KR" sz="1200" dirty="0"/>
              <a:t>x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([ 0.,  0.,  0.,  0.,  0.,  0.,  0.,  0.,  0.,  0.])</a:t>
            </a:r>
          </a:p>
        </p:txBody>
      </p:sp>
    </p:spTree>
    <p:extLst>
      <p:ext uri="{BB962C8B-B14F-4D97-AF65-F5344CB8AC3E}">
        <p14:creationId xmlns:p14="http://schemas.microsoft.com/office/powerpoint/2010/main" val="40362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생성하면 실제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생김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(object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=None, copy=True, order=None, </a:t>
            </a:r>
            <a:r>
              <a:rPr lang="en-US" altLang="ko-KR" dirty="0" err="1"/>
              <a:t>subok</a:t>
            </a:r>
            <a:r>
              <a:rPr lang="en-US" altLang="ko-KR" dirty="0"/>
              <a:t>=False, 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=0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접근변수와 타임을 정할 수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([(1,2.,'Hello'), (2,3.,"World")], 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=[('foo', 'i4'),('bar', 'f4'),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'S10')])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x[0]</a:t>
            </a:r>
          </a:p>
          <a:p>
            <a:r>
              <a:rPr lang="en-US" altLang="ko-KR" sz="1200" dirty="0"/>
              <a:t>print x[0]['foo']</a:t>
            </a:r>
          </a:p>
          <a:p>
            <a:r>
              <a:rPr lang="en-US" altLang="ko-KR" sz="1200" dirty="0"/>
              <a:t>print x[0]['bar']</a:t>
            </a:r>
          </a:p>
          <a:p>
            <a:r>
              <a:rPr lang="en-US" altLang="ko-KR" sz="1200" dirty="0"/>
              <a:t>print x[0]['</a:t>
            </a:r>
            <a:r>
              <a:rPr lang="en-US" altLang="ko-KR" sz="1200" dirty="0" err="1"/>
              <a:t>baz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x['foo']</a:t>
            </a:r>
          </a:p>
          <a:p>
            <a:r>
              <a:rPr lang="en-US" altLang="ko-KR" sz="1200" dirty="0"/>
              <a:t>print x['bar']</a:t>
            </a:r>
          </a:p>
          <a:p>
            <a:r>
              <a:rPr lang="en-US" altLang="ko-KR" sz="1200" dirty="0"/>
              <a:t>print x['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3501008"/>
            <a:ext cx="288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([(1, 2.0, 'Hello'), (2, 3.0, 'World')],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=[('foo', '&lt;i4'), ('bar', '&lt;f4'),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</a:t>
            </a:r>
            <a:r>
              <a:rPr lang="en-US" altLang="ko-KR" sz="1200" dirty="0" smtClean="0"/>
              <a:t>')])</a:t>
            </a:r>
          </a:p>
          <a:p>
            <a:endParaRPr lang="en-US" altLang="ko-KR" sz="1200" dirty="0"/>
          </a:p>
          <a:p>
            <a:r>
              <a:rPr lang="nb-NO" altLang="ko-KR" sz="1200" dirty="0"/>
              <a:t>(1, 2.0, 'Hello')</a:t>
            </a:r>
          </a:p>
          <a:p>
            <a:r>
              <a:rPr lang="nb-NO" altLang="ko-KR" sz="1200" dirty="0"/>
              <a:t>1</a:t>
            </a:r>
          </a:p>
          <a:p>
            <a:r>
              <a:rPr lang="nb-NO" altLang="ko-KR" sz="1200" dirty="0"/>
              <a:t>2.0</a:t>
            </a:r>
          </a:p>
          <a:p>
            <a:r>
              <a:rPr lang="nb-NO" altLang="ko-KR" sz="1200" dirty="0" smtClean="0"/>
              <a:t>Hello</a:t>
            </a:r>
          </a:p>
          <a:p>
            <a:r>
              <a:rPr lang="en-US" altLang="ko-KR" sz="1200" dirty="0"/>
              <a:t>array([(</a:t>
            </a:r>
            <a:r>
              <a:rPr lang="en-US" altLang="ko-KR" sz="1200" dirty="0" smtClean="0"/>
              <a:t>[1,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])</a:t>
            </a:r>
            <a:endParaRPr lang="en-US" altLang="ko-KR" sz="1200" dirty="0"/>
          </a:p>
          <a:p>
            <a:r>
              <a:rPr lang="en-US" altLang="ko-KR" sz="1200" dirty="0"/>
              <a:t>array([(</a:t>
            </a:r>
            <a:r>
              <a:rPr lang="en-US" altLang="ko-KR" sz="1200" dirty="0" smtClean="0"/>
              <a:t>[ </a:t>
            </a:r>
            <a:r>
              <a:rPr lang="en-US" altLang="ko-KR" sz="1200" dirty="0"/>
              <a:t>2. 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.]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=float32)</a:t>
            </a:r>
          </a:p>
          <a:p>
            <a:r>
              <a:rPr lang="en-US" altLang="ko-KR" sz="1200" dirty="0"/>
              <a:t>array([(</a:t>
            </a:r>
            <a:r>
              <a:rPr lang="en-US" altLang="ko-KR" sz="1200" dirty="0" smtClean="0"/>
              <a:t>['Hello‘, </a:t>
            </a:r>
            <a:r>
              <a:rPr lang="en-US" altLang="ko-KR" sz="1200" dirty="0"/>
              <a:t>'World</a:t>
            </a:r>
            <a:r>
              <a:rPr lang="en-US" altLang="ko-KR" sz="1200" dirty="0" smtClean="0"/>
              <a:t>'],</a:t>
            </a:r>
            <a:r>
              <a:rPr lang="en-US" altLang="ko-KR" sz="1200" dirty="0" err="1" smtClean="0"/>
              <a:t>dtype</a:t>
            </a:r>
            <a:r>
              <a:rPr lang="en-US" altLang="ko-KR" sz="1200" dirty="0"/>
              <a:t>='|S10')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3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0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numpy.zeros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생성에 필요한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정의하기 위한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numpy.zeros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=float, order='C')</a:t>
            </a:r>
          </a:p>
        </p:txBody>
      </p:sp>
    </p:spTree>
    <p:extLst>
      <p:ext uri="{BB962C8B-B14F-4D97-AF65-F5344CB8AC3E}">
        <p14:creationId xmlns:p14="http://schemas.microsoft.com/office/powerpoint/2010/main" val="39214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정의하면 요소들이 값이 </a:t>
            </a:r>
            <a:r>
              <a:rPr lang="en-US" altLang="ko-KR" dirty="0" smtClean="0"/>
              <a:t>zero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pl-PL" altLang="ko-KR" sz="1200" dirty="0" smtClean="0"/>
              <a:t>z </a:t>
            </a:r>
            <a:r>
              <a:rPr lang="pl-PL" altLang="ko-KR" sz="1200" dirty="0"/>
              <a:t>= np.zeros(3)</a:t>
            </a:r>
          </a:p>
          <a:p>
            <a:r>
              <a:rPr lang="pl-PL" altLang="ko-KR" sz="1200" dirty="0"/>
              <a:t>print z</a:t>
            </a:r>
          </a:p>
          <a:p>
            <a:r>
              <a:rPr lang="pl-PL" altLang="ko-KR" sz="1200" dirty="0"/>
              <a:t>print z.dtype</a:t>
            </a:r>
          </a:p>
          <a:p>
            <a:r>
              <a:rPr lang="pl-PL" altLang="ko-KR" sz="1200" dirty="0"/>
              <a:t>z23 = np.zeros((2,3))</a:t>
            </a:r>
          </a:p>
          <a:p>
            <a:r>
              <a:rPr lang="pl-PL" altLang="ko-KR" sz="1200" dirty="0"/>
              <a:t>print z23, type(z23)</a:t>
            </a:r>
          </a:p>
          <a:p>
            <a:r>
              <a:rPr lang="pl-PL" altLang="ko-KR" sz="1200" dirty="0"/>
              <a:t>print z23.dtype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/>
              <a:t>[ 0.  0.  0.]</a:t>
            </a:r>
          </a:p>
          <a:p>
            <a:r>
              <a:rPr lang="en-US" altLang="ko-KR" sz="1200" dirty="0"/>
              <a:t>float64</a:t>
            </a:r>
          </a:p>
          <a:p>
            <a:r>
              <a:rPr lang="en-US" altLang="ko-KR" sz="1200" dirty="0"/>
              <a:t>[[ 0.  0.  0.]</a:t>
            </a:r>
          </a:p>
          <a:p>
            <a:r>
              <a:rPr lang="en-US" altLang="ko-KR" sz="1200" dirty="0"/>
              <a:t> [ 0.  0.  0.]] 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21858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string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타입 앞에 숫자를 지정하면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차원적인 요소들이 생기고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표시하면 다차원적인 표현이 생기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pl-PL" altLang="ko-KR" sz="1200" dirty="0"/>
              <a:t>xz = np.zeros(3, dtype='3int8, float32, (2,3)float64')</a:t>
            </a:r>
          </a:p>
          <a:p>
            <a:r>
              <a:rPr lang="pl-PL" altLang="ko-KR" sz="1200" dirty="0"/>
              <a:t>print xz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4509120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/>
              <a:t>[([0, 0, 0], 0.0, [[0.0, 0.0, 0.0], [0.0, 0.0, 0.0]])</a:t>
            </a:r>
          </a:p>
          <a:p>
            <a:r>
              <a:rPr lang="en-US" altLang="ko-KR" sz="1200" dirty="0"/>
              <a:t> ([0, 0, 0], 0.0, [[0.0, 0.0, 0.0], [0.0, 0.0, 0.0]])</a:t>
            </a:r>
          </a:p>
          <a:p>
            <a:r>
              <a:rPr lang="en-US" altLang="ko-KR" sz="1200" dirty="0"/>
              <a:t> ([0, 0, 0], 0.0, [[0.0, 0.0, 0.0], [0.0, 0.0, 0.0]])]</a:t>
            </a:r>
          </a:p>
        </p:txBody>
      </p:sp>
    </p:spTree>
    <p:extLst>
      <p:ext uri="{BB962C8B-B14F-4D97-AF65-F5344CB8AC3E}">
        <p14:creationId xmlns:p14="http://schemas.microsoft.com/office/powerpoint/2010/main" val="3618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list </a:t>
            </a:r>
            <a:r>
              <a:rPr lang="ko-KR" altLang="en-US" dirty="0"/>
              <a:t>이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리스트 내에 쌍으로 이름과 타입을 정의하고 뒤에 인자에 차원을 </a:t>
            </a:r>
            <a:r>
              <a:rPr lang="ko-KR" altLang="en-US" dirty="0" err="1" smtClean="0"/>
              <a:t>넣으로</a:t>
            </a:r>
            <a:r>
              <a:rPr lang="ko-KR" altLang="en-US" dirty="0" smtClean="0"/>
              <a:t> 차원만큼 생김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pl-PL" altLang="ko-KR" sz="1200" dirty="0"/>
              <a:t>xz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=[('x','f4'),('y',np.float32),('value','f4',(2,2</a:t>
            </a:r>
            <a:r>
              <a:rPr lang="en-US" altLang="ko-KR" sz="1200" dirty="0" smtClean="0"/>
              <a:t>))])</a:t>
            </a:r>
          </a:p>
          <a:p>
            <a:r>
              <a:rPr lang="pl-PL" altLang="ko-KR" sz="1200" dirty="0" smtClean="0"/>
              <a:t>print </a:t>
            </a:r>
            <a:r>
              <a:rPr lang="pl-PL" altLang="ko-KR" sz="1200" dirty="0"/>
              <a:t>xz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array([(0.0, 0.0, [[0.0, 0.0], [0.0, 0.0]]),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(</a:t>
            </a:r>
            <a:r>
              <a:rPr lang="en-US" altLang="ko-KR" sz="1200" dirty="0"/>
              <a:t>0.0, 0.0, [[0.0, 0.0], [0.0, 0.0</a:t>
            </a:r>
            <a:r>
              <a:rPr lang="en-US" altLang="ko-KR" sz="1200" dirty="0" smtClean="0"/>
              <a:t>]]),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/>
              <a:t>(0.0, 0.0, [[0.0, 0.0], [0.0, 0.0]])],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dtype</a:t>
            </a:r>
            <a:r>
              <a:rPr lang="en-US" altLang="ko-KR" sz="1200" dirty="0"/>
              <a:t>=[('x', '&gt;f4'), ('y', '&gt;f4'), ('value', '&gt;f4', (2, 2))])</a:t>
            </a:r>
          </a:p>
        </p:txBody>
      </p:sp>
    </p:spTree>
    <p:extLst>
      <p:ext uri="{BB962C8B-B14F-4D97-AF65-F5344CB8AC3E}">
        <p14:creationId xmlns:p14="http://schemas.microsoft.com/office/powerpoint/2010/main" val="23681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내 에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, formats</a:t>
            </a:r>
            <a:r>
              <a:rPr lang="ko-KR" altLang="en-US" dirty="0" smtClean="0"/>
              <a:t>에 타입정의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x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={'names':['col1', 'col2'], 'formats':['i4','f4</a:t>
            </a:r>
            <a:r>
              <a:rPr lang="en-US" altLang="ko-KR" sz="1200" dirty="0" smtClean="0"/>
              <a:t>']})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it-IT" altLang="ko-KR" sz="1200" dirty="0"/>
              <a:t>array([(0, 0.0), (0, 0.0), (0, 0.0)], dtype=[('col1', '&gt;i4'), ('col2', '&gt;f4')])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500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- 2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내 에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index,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가지는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정의</a:t>
            </a:r>
            <a:r>
              <a:rPr lang="en-US" altLang="ko-KR" dirty="0" smtClean="0"/>
              <a:t>. Key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칼러명으로</a:t>
            </a:r>
            <a:r>
              <a:rPr lang="ko-KR" altLang="en-US" dirty="0" smtClean="0"/>
              <a:t> 접근이 가능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x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={'col1':('i1',0,'title 1'), 'col2':('f4',1,'title 2')})</a:t>
            </a:r>
            <a:br>
              <a:rPr lang="en-US" altLang="ko-KR" sz="1200" dirty="0"/>
            </a:br>
            <a:r>
              <a:rPr lang="en-US" altLang="ko-KR" sz="1200" dirty="0" smtClean="0"/>
              <a:t>print x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x[</a:t>
            </a:r>
            <a:r>
              <a:rPr lang="en-US" altLang="ko-KR" sz="1200" dirty="0"/>
              <a:t>'title 1']</a:t>
            </a:r>
            <a:br>
              <a:rPr lang="en-US" altLang="ko-KR" sz="1200" dirty="0"/>
            </a:br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  <a:r>
              <a:rPr lang="en-US" altLang="ko-KR" sz="1200" dirty="0"/>
              <a:t>['title </a:t>
            </a:r>
            <a:r>
              <a:rPr lang="en-US" altLang="ko-KR" sz="1200" dirty="0" smtClean="0"/>
              <a:t>2']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</a:t>
            </a:r>
            <a:r>
              <a:rPr lang="en-US" altLang="ko-KR" sz="1200" dirty="0"/>
              <a:t>['col1</a:t>
            </a:r>
            <a:r>
              <a:rPr lang="en-US" altLang="ko-KR" sz="1200" dirty="0" smtClean="0"/>
              <a:t>']</a:t>
            </a:r>
          </a:p>
          <a:p>
            <a:r>
              <a:rPr lang="en-US" altLang="ko-KR" sz="1200" dirty="0"/>
              <a:t>print x[</a:t>
            </a:r>
            <a:r>
              <a:rPr lang="en-US" altLang="ko-KR" sz="1200" dirty="0" smtClean="0"/>
              <a:t>'col2']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array([(0, 0.0), (0, 0.0), (0, 0.0)],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=[(('title 1', 'col1'), 'i1'), (('title 2', 'col2'), '&lt;f4</a:t>
            </a:r>
            <a:r>
              <a:rPr lang="en-US" altLang="ko-KR" sz="1200" dirty="0" smtClean="0"/>
              <a:t>')])</a:t>
            </a:r>
          </a:p>
          <a:p>
            <a:r>
              <a:rPr lang="en-US" altLang="ko-KR" sz="1200" dirty="0"/>
              <a:t> array([0, 0, 0],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=int8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array</a:t>
            </a:r>
            <a:r>
              <a:rPr lang="en-US" altLang="ko-KR" sz="1200" dirty="0"/>
              <a:t>([ 0.,  0.,  0.],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array</a:t>
            </a:r>
            <a:r>
              <a:rPr lang="en-US" altLang="ko-KR" sz="1200" dirty="0"/>
              <a:t>([0, 0, 0],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=int8)</a:t>
            </a:r>
          </a:p>
          <a:p>
            <a:r>
              <a:rPr lang="en-US" altLang="ko-KR" sz="1200" dirty="0"/>
              <a:t> array([ 0.,  0.,  0.],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748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타입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 내부 원소들은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타입으로 생성됨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y = </a:t>
            </a:r>
            <a:r>
              <a:rPr lang="en-US" altLang="ko-KR" sz="1200" dirty="0" err="1"/>
              <a:t>np.ndarray</a:t>
            </a:r>
            <a:r>
              <a:rPr lang="en-US" altLang="ko-KR" sz="1200" dirty="0"/>
              <a:t>(3)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y.fill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type(</a:t>
            </a:r>
            <a:r>
              <a:rPr lang="en-US" altLang="ko-KR" sz="1200" dirty="0" err="1" smtClean="0"/>
              <a:t>y.dtype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err="1" smtClean="0"/>
              <a:t>numpy.dtype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y.dtype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(np.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_,np.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_,np.int_)</a:t>
            </a:r>
            <a:br>
              <a:rPr lang="en-US" altLang="ko-KR" sz="1200" dirty="0"/>
            </a:br>
            <a:r>
              <a:rPr lang="en-US" altLang="ko-KR" sz="1200" dirty="0" smtClean="0"/>
              <a:t>&gt;&gt;&gt; y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([0, 0, 0, 0, 0, 0])</a:t>
            </a:r>
          </a:p>
        </p:txBody>
      </p:sp>
    </p:spTree>
    <p:extLst>
      <p:ext uri="{BB962C8B-B14F-4D97-AF65-F5344CB8AC3E}">
        <p14:creationId xmlns:p14="http://schemas.microsoft.com/office/powerpoint/2010/main" val="14170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접근변수와 타입을 정할 수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771800" y="2780928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([(1,2.,'Hello'), (2,3.,"World")], 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=[('foo', 'i4'),('bar', 'f4'),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'S10')])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x[0]</a:t>
            </a:r>
          </a:p>
          <a:p>
            <a:r>
              <a:rPr lang="en-US" altLang="ko-KR" sz="1200" dirty="0"/>
              <a:t>print x[0]['foo']</a:t>
            </a:r>
          </a:p>
          <a:p>
            <a:r>
              <a:rPr lang="en-US" altLang="ko-KR" sz="1200" dirty="0"/>
              <a:t>print x[0]['bar']</a:t>
            </a:r>
          </a:p>
          <a:p>
            <a:r>
              <a:rPr lang="en-US" altLang="ko-KR" sz="1200" dirty="0"/>
              <a:t>print x[0]['</a:t>
            </a:r>
            <a:r>
              <a:rPr lang="en-US" altLang="ko-KR" sz="1200" dirty="0" err="1"/>
              <a:t>baz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x['foo']</a:t>
            </a:r>
          </a:p>
          <a:p>
            <a:r>
              <a:rPr lang="en-US" altLang="ko-KR" sz="1200" dirty="0"/>
              <a:t>print x['bar']</a:t>
            </a:r>
          </a:p>
          <a:p>
            <a:r>
              <a:rPr lang="en-US" altLang="ko-KR" sz="1200" dirty="0"/>
              <a:t>print x['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71800" y="5013176"/>
            <a:ext cx="1944216" cy="684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653136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이름에 해당되는 위치의 모든 값을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1800" y="4257092"/>
            <a:ext cx="1944216" cy="684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1"/>
          </p:cNvCxnSpPr>
          <p:nvPr/>
        </p:nvCxnSpPr>
        <p:spPr>
          <a:xfrm flipH="1">
            <a:off x="1979712" y="5355214"/>
            <a:ext cx="792088" cy="365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8264" y="332820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인덱스를 찾고 </a:t>
            </a:r>
            <a:endParaRPr lang="en-US" altLang="ko-KR" dirty="0" err="1"/>
          </a:p>
          <a:p>
            <a:r>
              <a:rPr lang="ko-KR" altLang="en-US" dirty="0" smtClean="0"/>
              <a:t>내부의 이름으로 검</a:t>
            </a:r>
            <a:r>
              <a:rPr lang="ko-KR" altLang="en-US" dirty="0"/>
              <a:t>색</a:t>
            </a:r>
          </a:p>
        </p:txBody>
      </p:sp>
      <p:cxnSp>
        <p:nvCxnSpPr>
          <p:cNvPr id="13" name="직선 화살표 연결선 12"/>
          <p:cNvCxnSpPr>
            <a:stCxn id="8" idx="3"/>
            <a:endCxn id="11" idx="1"/>
          </p:cNvCxnSpPr>
          <p:nvPr/>
        </p:nvCxnSpPr>
        <p:spPr>
          <a:xfrm flipV="1">
            <a:off x="4716016" y="3789873"/>
            <a:ext cx="2232248" cy="809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칼럼 접근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ko-KR" altLang="en-US" dirty="0" smtClean="0"/>
              <a:t>를 여러 칼럼단위로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내부에 리스트에 넣어서 검색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212976"/>
            <a:ext cx="42484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([(1.5,2.5,(1.0,2.0)),(3.,4.,(4.,5.)),(1.,3.,(2.,6.))],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=[('x','f4'),('y',np.float32),('value','f4',(2,2</a:t>
            </a:r>
            <a:r>
              <a:rPr lang="en-US" altLang="ko-KR" sz="1200" dirty="0" smtClean="0"/>
              <a:t>))])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x[[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]]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</a:t>
            </a:r>
            <a:r>
              <a:rPr lang="en-US" altLang="ko-KR" sz="1200" dirty="0"/>
              <a:t>[['</a:t>
            </a:r>
            <a:r>
              <a:rPr lang="en-US" altLang="ko-KR" sz="1200" dirty="0" err="1"/>
              <a:t>x','value</a:t>
            </a:r>
            <a:r>
              <a:rPr lang="en-US" altLang="ko-KR" sz="1200" dirty="0"/>
              <a:t>']]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2689" y="4530315"/>
            <a:ext cx="355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/>
              <a:t>array([(1.5, 2.5), (3.0, 4.0), (1.0, 3.0)],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'&lt;f4'), ('y', '&lt;f4</a:t>
            </a:r>
            <a:r>
              <a:rPr lang="en-US" altLang="ko-KR" sz="1200" dirty="0" smtClean="0"/>
              <a:t>')])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array([(1.5, [[1.0, 2.0], [1.0, 2.0]]), (3.0, [[4.0, 5.0], [4.0, 5.0]]), (1.0, [[2.0, 6.0], [2.0, 6.0]])],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'&lt;f4'), ('value', '&lt;f4', (2, 2))])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7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접근변수에 대한 값을 변경할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140968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([(1,2.,'Hello'), (2,3.,"World")], 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=[('foo', 'i4'),('bar', 'f4'),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'S10')])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/>
          </a:p>
          <a:p>
            <a:r>
              <a:rPr lang="es-ES" altLang="ko-KR" sz="1200" dirty="0"/>
              <a:t>y = x['foo']</a:t>
            </a:r>
          </a:p>
          <a:p>
            <a:r>
              <a:rPr lang="es-ES" altLang="ko-KR" sz="1200" dirty="0"/>
              <a:t>print y</a:t>
            </a:r>
          </a:p>
          <a:p>
            <a:r>
              <a:rPr lang="es-ES" altLang="ko-KR" sz="1200" dirty="0"/>
              <a:t>y[:] = 2*y</a:t>
            </a:r>
          </a:p>
          <a:p>
            <a:r>
              <a:rPr lang="es-ES" altLang="ko-KR" sz="1200" dirty="0"/>
              <a:t>print y</a:t>
            </a:r>
          </a:p>
          <a:p>
            <a:r>
              <a:rPr lang="es-ES" altLang="ko-KR" sz="1200" dirty="0"/>
              <a:t>print x['foo']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508518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array([1 </a:t>
            </a:r>
            <a:r>
              <a:rPr lang="en-US" altLang="ko-KR" dirty="0"/>
              <a:t>2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r>
              <a:rPr lang="en-US" altLang="ko-KR" dirty="0" smtClean="0"/>
              <a:t> array([2 </a:t>
            </a:r>
            <a:r>
              <a:rPr lang="en-US" altLang="ko-KR" dirty="0"/>
              <a:t>4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r>
              <a:rPr lang="en-US" altLang="ko-KR" dirty="0" smtClean="0"/>
              <a:t> array([2 </a:t>
            </a:r>
            <a:r>
              <a:rPr lang="en-US" altLang="ko-KR" dirty="0"/>
              <a:t>4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9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칼럼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 </a:t>
            </a:r>
            <a:r>
              <a:rPr lang="ko-KR" altLang="en-US" dirty="0" smtClean="0"/>
              <a:t>변수로 칼럼 필드를 조회 및 갱신이 가능 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x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={'col1':('i1',0,'title 1'), 'col2':('f4',1,'title 2</a:t>
            </a:r>
            <a:r>
              <a:rPr lang="en-US" altLang="ko-KR" sz="1200" dirty="0" smtClean="0"/>
              <a:t>')})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x.dtype.names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err="1" smtClean="0"/>
              <a:t>x.dtype.names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('x', 'y</a:t>
            </a:r>
            <a:r>
              <a:rPr lang="en-US" altLang="ko-KR" sz="1200" dirty="0" smtClean="0"/>
              <a:t>')   # </a:t>
            </a:r>
            <a:r>
              <a:rPr lang="ko-KR" altLang="en-US" sz="1200" dirty="0" err="1" smtClean="0"/>
              <a:t>필드명</a:t>
            </a:r>
            <a:r>
              <a:rPr lang="ko-KR" altLang="en-US" sz="1200" dirty="0" smtClean="0"/>
              <a:t> 변경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('col1', 'col2</a:t>
            </a:r>
            <a:r>
              <a:rPr lang="en-US" altLang="ko-KR" sz="1200" dirty="0" smtClean="0"/>
              <a:t>')</a:t>
            </a:r>
          </a:p>
          <a:p>
            <a:r>
              <a:rPr lang="en-US" altLang="ko-KR" sz="1200" dirty="0"/>
              <a:t>x array([(0, 0.0), (0, 0.0), (0, 0.0)],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=[(('title 1', 'x'), '|i1'), (('title 2', 'y'), '&gt;f4')])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4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생성하면 실제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생김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Numpy.eye</a:t>
            </a:r>
            <a:r>
              <a:rPr lang="en-US" altLang="ko-KR" dirty="0" smtClean="0"/>
              <a:t>(N</a:t>
            </a:r>
            <a:r>
              <a:rPr lang="en-US" altLang="ko-KR" dirty="0"/>
              <a:t>, M=None, k=0, </a:t>
            </a:r>
            <a:r>
              <a:rPr lang="en-US" altLang="ko-KR" dirty="0" err="1"/>
              <a:t>dtype</a:t>
            </a:r>
            <a:r>
              <a:rPr lang="en-US" altLang="ko-KR" dirty="0"/>
              <a:t>=&lt;type 'float'&gt;)</a:t>
            </a:r>
          </a:p>
        </p:txBody>
      </p:sp>
    </p:spTree>
    <p:extLst>
      <p:ext uri="{BB962C8B-B14F-4D97-AF65-F5344CB8AC3E}">
        <p14:creationId xmlns:p14="http://schemas.microsoft.com/office/powerpoint/2010/main" val="14568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숫자를 정의하면 정방행열을 만들고 대각선이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세팅</a:t>
            </a:r>
            <a:r>
              <a:rPr lang="en-US" altLang="ko-KR" dirty="0" smtClean="0"/>
              <a:t>.</a:t>
            </a:r>
            <a:r>
              <a:rPr lang="ko-KR" altLang="en-US" dirty="0" smtClean="0"/>
              <a:t> 단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값을 줄 경우 위치를 바꿈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np.eye</a:t>
            </a:r>
            <a:r>
              <a:rPr lang="en-US" altLang="ko-KR" sz="1200" dirty="0"/>
              <a:t>(2,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int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pl-PL" altLang="ko-KR" sz="1200" dirty="0" err="1" smtClean="0"/>
              <a:t>rint</a:t>
            </a:r>
            <a:r>
              <a:rPr lang="pl-PL" altLang="ko-KR" sz="1200" dirty="0" smtClean="0"/>
              <a:t> </a:t>
            </a:r>
            <a:r>
              <a:rPr lang="pl-PL" altLang="ko-KR" sz="1200" dirty="0" err="1" smtClean="0"/>
              <a:t>np.eye</a:t>
            </a:r>
            <a:r>
              <a:rPr lang="pl-PL" altLang="ko-KR" sz="1200" dirty="0" smtClean="0"/>
              <a:t>(3)</a:t>
            </a:r>
          </a:p>
          <a:p>
            <a:r>
              <a:rPr lang="pl-PL" altLang="ko-KR" sz="1200" dirty="0" err="1"/>
              <a:t>p</a:t>
            </a:r>
            <a:r>
              <a:rPr lang="pl-PL" altLang="ko-KR" sz="1200" dirty="0" err="1" smtClean="0"/>
              <a:t>rint</a:t>
            </a:r>
            <a:r>
              <a:rPr lang="pl-PL" altLang="ko-KR" sz="1200" dirty="0" smtClean="0"/>
              <a:t> </a:t>
            </a:r>
            <a:r>
              <a:rPr lang="pl-PL" altLang="ko-KR" sz="1200" dirty="0" err="1" smtClean="0"/>
              <a:t>np.eye</a:t>
            </a:r>
            <a:r>
              <a:rPr lang="pl-PL" altLang="ko-KR" sz="1200" dirty="0" smtClean="0"/>
              <a:t>(3,k=1)</a:t>
            </a:r>
          </a:p>
          <a:p>
            <a:r>
              <a:rPr lang="pl-PL" altLang="ko-KR" sz="1200" dirty="0"/>
              <a:t>p</a:t>
            </a:r>
            <a:r>
              <a:rPr lang="en-US" altLang="ko-KR" sz="1200" dirty="0" err="1" smtClean="0"/>
              <a:t>rint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np.eye</a:t>
            </a:r>
            <a:r>
              <a:rPr lang="en-US" altLang="ko-KR" sz="1200" dirty="0" smtClean="0"/>
              <a:t>(3,k=-1)</a:t>
            </a:r>
            <a:endParaRPr lang="pl-PL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880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([[1, 0],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0, 1</a:t>
            </a:r>
            <a:r>
              <a:rPr lang="en-US" altLang="ko-KR" sz="1200" dirty="0" smtClean="0"/>
              <a:t>]])</a:t>
            </a:r>
          </a:p>
          <a:p>
            <a:r>
              <a:rPr lang="pl-PL" altLang="ko-KR" sz="1200" dirty="0" err="1"/>
              <a:t>array</a:t>
            </a:r>
            <a:r>
              <a:rPr lang="pl-PL" altLang="ko-KR" sz="1200" dirty="0"/>
              <a:t>([[ 1.,  0.,  0.],       [ 0.,  1.,  0.],       [ 0.,  0.,  1</a:t>
            </a:r>
            <a:r>
              <a:rPr lang="pl-PL" altLang="ko-KR" sz="1200" dirty="0" smtClean="0"/>
              <a:t>.]])</a:t>
            </a:r>
          </a:p>
          <a:p>
            <a:r>
              <a:rPr lang="pl-PL" altLang="ko-KR" sz="1200" dirty="0" err="1"/>
              <a:t>array</a:t>
            </a:r>
            <a:r>
              <a:rPr lang="pl-PL" altLang="ko-KR" sz="1200" dirty="0"/>
              <a:t>([[ 0.,  1.,  0.],       [ 0.,  0.,  1.],       [ 0.,  0.,  0</a:t>
            </a:r>
            <a:r>
              <a:rPr lang="pl-PL" altLang="ko-KR" sz="1200" dirty="0" smtClean="0"/>
              <a:t>.]])</a:t>
            </a:r>
          </a:p>
          <a:p>
            <a:r>
              <a:rPr lang="de-DE" altLang="ko-KR" sz="1200" dirty="0" err="1"/>
              <a:t>array</a:t>
            </a:r>
            <a:r>
              <a:rPr lang="de-DE" altLang="ko-KR" sz="1200" dirty="0"/>
              <a:t>([[ 0.,  0.,  0.],       [ 1.,  0.,  0.],       [ 0.,  1.,  0.]])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723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모형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 된 모형을 다른 모형으로 변경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pl-PL" altLang="ko-KR" sz="1200" dirty="0" smtClean="0"/>
              <a:t>z </a:t>
            </a:r>
            <a:r>
              <a:rPr lang="pl-PL" altLang="ko-KR" sz="1200" dirty="0"/>
              <a:t>= np.ndarray(6)</a:t>
            </a:r>
            <a:br>
              <a:rPr lang="pl-PL" altLang="ko-KR" sz="1200" dirty="0"/>
            </a:br>
            <a:r>
              <a:rPr lang="en-US" altLang="ko-KR" sz="1200" dirty="0" smtClean="0"/>
              <a:t>&gt;&gt;&gt; </a:t>
            </a:r>
            <a:r>
              <a:rPr lang="pl-PL" altLang="ko-KR" sz="1200" dirty="0" smtClean="0"/>
              <a:t>z.fill(0</a:t>
            </a:r>
            <a:r>
              <a:rPr lang="pl-PL" altLang="ko-KR" sz="1200" dirty="0"/>
              <a:t>)</a:t>
            </a:r>
            <a:br>
              <a:rPr lang="pl-PL" altLang="ko-KR" sz="1200" dirty="0"/>
            </a:br>
            <a:r>
              <a:rPr lang="en-US" altLang="ko-KR" sz="1200" dirty="0" smtClean="0"/>
              <a:t>&gt;&gt;&gt; </a:t>
            </a:r>
            <a:r>
              <a:rPr lang="pl-PL" altLang="ko-KR" sz="1200" dirty="0" smtClean="0"/>
              <a:t>z</a:t>
            </a:r>
            <a:r>
              <a:rPr lang="pl-PL" altLang="ko-KR" sz="1200" dirty="0"/>
              <a:t/>
            </a:r>
            <a:br>
              <a:rPr lang="pl-PL" altLang="ko-KR" sz="1200" dirty="0"/>
            </a:br>
            <a:r>
              <a:rPr lang="pl-PL" altLang="ko-KR" sz="1200" dirty="0" smtClean="0"/>
              <a:t>array</a:t>
            </a:r>
            <a:r>
              <a:rPr lang="pl-PL" altLang="ko-KR" sz="1200" dirty="0"/>
              <a:t>([ 0.,  0.,  0.,  0.,  0.,  0</a:t>
            </a:r>
            <a:r>
              <a:rPr lang="pl-PL" altLang="ko-KR" sz="1200" dirty="0" smtClean="0"/>
              <a:t>.])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z.reshape</a:t>
            </a:r>
            <a:r>
              <a:rPr lang="en-US" altLang="ko-KR" sz="1200" dirty="0" smtClean="0"/>
              <a:t>(2,3)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array([[ 0.,  0.,  0.],</a:t>
            </a:r>
            <a:br>
              <a:rPr lang="en-US" altLang="ko-KR" sz="1200" dirty="0"/>
            </a:br>
            <a:r>
              <a:rPr lang="en-US" altLang="ko-KR" sz="1200" dirty="0"/>
              <a:t>       [ 0.,  0.,  0.]])</a:t>
            </a:r>
          </a:p>
        </p:txBody>
      </p:sp>
    </p:spTree>
    <p:extLst>
      <p:ext uri="{BB962C8B-B14F-4D97-AF65-F5344CB8AC3E}">
        <p14:creationId xmlns:p14="http://schemas.microsoft.com/office/powerpoint/2010/main" val="22940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numpy.identiry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생성하면 실제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생김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Numpy.identity</a:t>
            </a:r>
            <a:r>
              <a:rPr lang="en-US" altLang="ko-KR" dirty="0" smtClean="0"/>
              <a:t>(n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10325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숫자를 정의하면 정방행열을 만들고 대각선이 </a:t>
            </a:r>
            <a:r>
              <a:rPr lang="en-US" altLang="ko-KR" dirty="0" smtClean="0"/>
              <a:t>1</a:t>
            </a:r>
            <a:r>
              <a:rPr lang="ko-KR" altLang="en-US" smtClean="0"/>
              <a:t>로 세팅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</a:t>
            </a:r>
            <a:r>
              <a:rPr lang="pl-PL" altLang="ko-KR" sz="1200" dirty="0" err="1" smtClean="0"/>
              <a:t>rint</a:t>
            </a:r>
            <a:r>
              <a:rPr lang="pl-PL" altLang="ko-KR" sz="1200" dirty="0" smtClean="0"/>
              <a:t> </a:t>
            </a:r>
            <a:r>
              <a:rPr lang="pl-PL" altLang="ko-KR" sz="1200" dirty="0" err="1" smtClean="0"/>
              <a:t>np.identity</a:t>
            </a:r>
            <a:r>
              <a:rPr lang="pl-PL" altLang="ko-KR" sz="1200" dirty="0" smtClean="0"/>
              <a:t>(5)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pl-PL" altLang="ko-KR" sz="1200" dirty="0" err="1"/>
              <a:t>array</a:t>
            </a:r>
            <a:r>
              <a:rPr lang="pl-PL" altLang="ko-KR" sz="1200" dirty="0"/>
              <a:t>([[ 1.,  0.,  0.,  0.,  0.],   </a:t>
            </a:r>
            <a:endParaRPr lang="pl-PL" altLang="ko-KR" sz="1200" dirty="0" smtClean="0"/>
          </a:p>
          <a:p>
            <a:r>
              <a:rPr lang="pl-PL" altLang="ko-KR" sz="1200" dirty="0" smtClean="0"/>
              <a:t>    </a:t>
            </a:r>
            <a:r>
              <a:rPr lang="pl-PL" altLang="ko-KR" sz="1200" dirty="0"/>
              <a:t>[ 0.,  1.,  0.,  0.,  0.],     </a:t>
            </a:r>
            <a:endParaRPr lang="pl-PL" altLang="ko-KR" sz="1200" dirty="0" smtClean="0"/>
          </a:p>
          <a:p>
            <a:r>
              <a:rPr lang="pl-PL" altLang="ko-KR" sz="1200" dirty="0" smtClean="0"/>
              <a:t>  </a:t>
            </a:r>
            <a:r>
              <a:rPr lang="pl-PL" altLang="ko-KR" sz="1200" dirty="0"/>
              <a:t>[ 0.,  0.,  1.,  0.,  0.],     </a:t>
            </a:r>
            <a:endParaRPr lang="pl-PL" altLang="ko-KR" sz="1200" dirty="0" smtClean="0"/>
          </a:p>
          <a:p>
            <a:r>
              <a:rPr lang="pl-PL" altLang="ko-KR" sz="1200" dirty="0" smtClean="0"/>
              <a:t>  </a:t>
            </a:r>
            <a:r>
              <a:rPr lang="pl-PL" altLang="ko-KR" sz="1200" dirty="0"/>
              <a:t>[ 0.,  0.,  0.,  1.,  0.],   </a:t>
            </a:r>
            <a:endParaRPr lang="pl-PL" altLang="ko-KR" sz="1200" dirty="0" smtClean="0"/>
          </a:p>
          <a:p>
            <a:r>
              <a:rPr lang="pl-PL" altLang="ko-KR" sz="1200" dirty="0" smtClean="0"/>
              <a:t>    </a:t>
            </a:r>
            <a:r>
              <a:rPr lang="pl-PL" altLang="ko-KR" sz="1200" dirty="0"/>
              <a:t>[ 0.,  0.,  0.,  0.,  1.]])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76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ndarray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2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55323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numpy.array</a:t>
            </a:r>
            <a:r>
              <a:rPr lang="en-US" altLang="ko-KR" dirty="0"/>
              <a:t>([1,2,3</a:t>
            </a:r>
            <a:r>
              <a:rPr lang="en-US" altLang="ko-KR" dirty="0" smtClean="0"/>
              <a:t>])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50684"/>
              </p:ext>
            </p:extLst>
          </p:nvPr>
        </p:nvGraphicFramePr>
        <p:xfrm>
          <a:off x="971600" y="2420888"/>
          <a:ext cx="7416824" cy="3795431"/>
        </p:xfrm>
        <a:graphic>
          <a:graphicData uri="http://schemas.openxmlformats.org/drawingml/2006/table">
            <a:tbl>
              <a:tblPr/>
              <a:tblGrid>
                <a:gridCol w="1899431"/>
                <a:gridCol w="2532574"/>
                <a:gridCol w="2984819"/>
              </a:tblGrid>
              <a:tr h="28991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0736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ndarray.ndim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a.ndim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차원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ndarray.shape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a.shape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(3,)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다차원 모습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ndarray.size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a.size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21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ndarray.dtype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a.dtype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(‘int32’)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 타입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9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ndarray.itemsize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a.itemsize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사이즈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3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ndarray.data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a.data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a.data.__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'\x01\x00\x00\x00\x02\x00\x00\x00\x03\x00\x00\x00'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데이터는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크기의 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값으로 표현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77070"/>
              </p:ext>
            </p:extLst>
          </p:nvPr>
        </p:nvGraphicFramePr>
        <p:xfrm>
          <a:off x="971600" y="1844824"/>
          <a:ext cx="7416824" cy="4392488"/>
        </p:xfrm>
        <a:graphic>
          <a:graphicData uri="http://schemas.openxmlformats.org/drawingml/2006/table">
            <a:tbl>
              <a:tblPr/>
              <a:tblGrid>
                <a:gridCol w="1899431"/>
                <a:gridCol w="2532574"/>
                <a:gridCol w="2984819"/>
              </a:tblGrid>
              <a:tr h="35000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5539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ndarray.real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([1+2j, 2+3j])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i.real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#array([ 1.,  2.])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i.imag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array([ 2.,  3.])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복소수에서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실수값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8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ndarray.imag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복소수에서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허수값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82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ndarray.strides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i.Strides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#(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크기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2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ndarray.base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([1,2,3]) 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x[1:]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y.base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x # True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y.base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  array([1, 2, 3])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다른 곳에 할당할 경우 그 원천에 대한 것을 가지고 있음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4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</a:t>
                      </a:r>
                      <a:r>
                        <a:rPr lang="en-US" altLang="ko-KR" sz="1200" dirty="0" err="1" smtClean="0"/>
                        <a:t>flat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(1,7).reshape(2,3)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# array([[1, 2, 3], [4, 5, 6]])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x.flat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 # 4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array([[1, 4],[2, 5],[3, 6]])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x.T.flat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 # 5</a:t>
                      </a:r>
                    </a:p>
                    <a:p>
                      <a:pPr marL="0" algn="l" rtl="0" eaLnBrk="1" fontAlgn="t" latinLnBrk="1" hangingPunct="1"/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객체가 차원을 가질 경우 하나로 연계해서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처리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역핼력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dtype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4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numpy.dtype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생성에 필요한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정의하기 위한 클래스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numpy.dtype</a:t>
            </a:r>
            <a:r>
              <a:rPr lang="en-US" altLang="ko-KR" dirty="0" smtClean="0"/>
              <a:t>(object</a:t>
            </a:r>
            <a:r>
              <a:rPr lang="en-US" altLang="ko-KR" dirty="0"/>
              <a:t>, </a:t>
            </a:r>
            <a:r>
              <a:rPr lang="en-US" altLang="ko-KR" dirty="0" smtClean="0"/>
              <a:t>align=False, copy=False)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15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30739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타입만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수도 있고 여러 개의 데이터 타입을 구성할 수 있음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501008"/>
            <a:ext cx="244827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(np.int16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('int16')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47864" y="3501008"/>
            <a:ext cx="252028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([('f1', np.int16)])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dtype</a:t>
            </a:r>
            <a:r>
              <a:rPr lang="en-US" altLang="ko-KR" sz="1200" dirty="0"/>
              <a:t>([('f1', '&lt;i2')])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505" y="29249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array-scalar type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9249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Structured </a:t>
            </a:r>
            <a:r>
              <a:rPr lang="en-US" altLang="ko-KR" dirty="0" smtClean="0"/>
              <a:t>type :  </a:t>
            </a:r>
            <a:r>
              <a:rPr lang="en-US" altLang="ko-KR" dirty="0"/>
              <a:t>one field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3501008"/>
            <a:ext cx="252028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([('f1', </a:t>
            </a:r>
            <a:r>
              <a:rPr lang="en-US" altLang="ko-KR" sz="1200" dirty="0" err="1"/>
              <a:t>np.uint</a:t>
            </a:r>
            <a:r>
              <a:rPr lang="en-US" altLang="ko-KR" sz="1200" dirty="0"/>
              <a:t>), ('f2', np.int32</a:t>
            </a:r>
            <a:r>
              <a:rPr lang="en-US" altLang="ko-KR" sz="1200" dirty="0" smtClean="0"/>
              <a:t>)])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([('f1', '&lt;u4'), ('f2', '&lt;i4')])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29249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Structured </a:t>
            </a:r>
            <a:r>
              <a:rPr lang="en-US" altLang="ko-KR" dirty="0" smtClean="0"/>
              <a:t>type :  two </a:t>
            </a:r>
            <a:r>
              <a:rPr lang="en-US" altLang="ko-KR" dirty="0"/>
              <a:t>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섭씨와 화씨 온도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F (</a:t>
            </a:r>
            <a:r>
              <a:rPr lang="ko-KR" altLang="en-US" dirty="0" smtClean="0"/>
              <a:t>화씨</a:t>
            </a:r>
            <a:r>
              <a:rPr lang="en-US" altLang="ko-KR" dirty="0" smtClean="0"/>
              <a:t>) = c(</a:t>
            </a:r>
            <a:r>
              <a:rPr lang="ko-KR" altLang="en-US" dirty="0" smtClean="0"/>
              <a:t>섭씨</a:t>
            </a:r>
            <a:r>
              <a:rPr lang="en-US" altLang="ko-KR" dirty="0" smtClean="0"/>
              <a:t>) </a:t>
            </a:r>
            <a:r>
              <a:rPr lang="en-US" altLang="ko-KR" dirty="0"/>
              <a:t>* 9 / 5 + </a:t>
            </a:r>
            <a:r>
              <a:rPr lang="en-US" altLang="ko-KR" dirty="0" smtClean="0"/>
              <a:t>32 </a:t>
            </a:r>
            <a:r>
              <a:rPr lang="ko-KR" altLang="en-US" dirty="0"/>
              <a:t> </a:t>
            </a:r>
            <a:r>
              <a:rPr lang="ko-KR" altLang="en-US" dirty="0" smtClean="0"/>
              <a:t>이 공식을 기준으로 연속적인 배열을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문 없이 계산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134074" y="2924944"/>
            <a:ext cx="394198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err="1"/>
              <a:t>cvalues</a:t>
            </a:r>
            <a:r>
              <a:rPr lang="en-US" altLang="ko-KR" sz="1200" dirty="0"/>
              <a:t> = [25.3, 24.8, 26.9, 23.9]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섭씨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</a:p>
          <a:p>
            <a:r>
              <a:rPr lang="en-US" altLang="ko-KR" sz="1200" dirty="0"/>
              <a:t>C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print(C)</a:t>
            </a:r>
          </a:p>
          <a:p>
            <a:r>
              <a:rPr lang="en-US" altLang="ko-KR" sz="1200" dirty="0"/>
              <a:t>F = C * 9 / 5 + 32</a:t>
            </a:r>
          </a:p>
          <a:p>
            <a:r>
              <a:rPr lang="en-US" altLang="ko-KR" sz="1200" dirty="0"/>
              <a:t>print(F)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기존방식</a:t>
            </a:r>
            <a:r>
              <a:rPr lang="en-US" altLang="ko-KR" sz="1200" dirty="0"/>
              <a:t>, </a:t>
            </a:r>
            <a:r>
              <a:rPr lang="ko-KR" altLang="en-US" sz="1200" dirty="0"/>
              <a:t>리스트 </a:t>
            </a:r>
            <a:r>
              <a:rPr lang="ko-KR" altLang="en-US" sz="1200" dirty="0" err="1"/>
              <a:t>컴프리헨션도</a:t>
            </a:r>
            <a:r>
              <a:rPr lang="ko-KR" altLang="en-US" sz="1200" dirty="0"/>
              <a:t> </a:t>
            </a:r>
            <a:r>
              <a:rPr lang="en-US" altLang="ko-KR" sz="1200" dirty="0"/>
              <a:t>loop</a:t>
            </a:r>
            <a:r>
              <a:rPr lang="ko-KR" altLang="en-US" sz="1200" dirty="0"/>
              <a:t>문 실행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F1 </a:t>
            </a:r>
            <a:r>
              <a:rPr lang="en-US" altLang="ko-KR" sz="1200" dirty="0"/>
              <a:t>= [ x*9/5 + 32 for x in </a:t>
            </a:r>
            <a:r>
              <a:rPr lang="en-US" altLang="ko-KR" sz="1200" dirty="0" err="1"/>
              <a:t>cvalues</a:t>
            </a:r>
            <a:r>
              <a:rPr lang="en-US" altLang="ko-KR" sz="1200" dirty="0"/>
              <a:t>] </a:t>
            </a:r>
          </a:p>
          <a:p>
            <a:r>
              <a:rPr lang="en-US" altLang="ko-KR" sz="1200" dirty="0" smtClean="0"/>
              <a:t>print(F1)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538466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[ 25.3  24.8  26.9  23.9]</a:t>
            </a:r>
          </a:p>
          <a:p>
            <a:r>
              <a:rPr lang="en-US" altLang="ko-KR" sz="1200" dirty="0"/>
              <a:t>[ 77.54  76.64  80.42  75.02]</a:t>
            </a:r>
          </a:p>
          <a:p>
            <a:r>
              <a:rPr lang="en-US" altLang="ko-KR" sz="1200" dirty="0"/>
              <a:t>[77.54, 76.64, 80.42, 75.02]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34074" y="4221088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80112" y="328498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특징은 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원소 만큼 자동으로 순환 계산해서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반환함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2771800" y="3885149"/>
            <a:ext cx="2808312" cy="587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30739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array-protocol type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를 사용해서 데이터 타입 선언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501008"/>
            <a:ext cx="50405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([('a','f8'),('b','S10</a:t>
            </a:r>
            <a:r>
              <a:rPr lang="en-US" altLang="ko-KR" sz="1200" dirty="0" smtClean="0"/>
              <a:t>')])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([('a', '&lt;f8'), ('b', '|S10')])</a:t>
            </a:r>
          </a:p>
        </p:txBody>
      </p:sp>
    </p:spTree>
    <p:extLst>
      <p:ext uri="{BB962C8B-B14F-4D97-AF65-F5344CB8AC3E}">
        <p14:creationId xmlns:p14="http://schemas.microsoft.com/office/powerpoint/2010/main" val="403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array-protocol type string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92500"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(&lt;: little-endian, &gt;: big-endian, |: not-relevant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와 연계처리하여 데이터 타입 지정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66488"/>
              </p:ext>
            </p:extLst>
          </p:nvPr>
        </p:nvGraphicFramePr>
        <p:xfrm>
          <a:off x="971600" y="2780928"/>
          <a:ext cx="7344816" cy="3386501"/>
        </p:xfrm>
        <a:graphic>
          <a:graphicData uri="http://schemas.openxmlformats.org/drawingml/2006/table">
            <a:tbl>
              <a:tblPr/>
              <a:tblGrid>
                <a:gridCol w="2232248"/>
                <a:gridCol w="5112568"/>
              </a:tblGrid>
              <a:tr h="4909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기본 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‘t’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Bit </a:t>
                      </a:r>
                      <a:r>
                        <a:rPr lang="en-US" dirty="0" smtClean="0">
                          <a:effectLst/>
                        </a:rPr>
                        <a:t>field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'b'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(signed) integer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'u'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unsigned integer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'f'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floating-point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'c'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complex-floating point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'O'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(Python) objects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'S', 'a'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(byte-)string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'U'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Unicode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'V'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raw data (void)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1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타입과 매칭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타입 매칭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57176"/>
              </p:ext>
            </p:extLst>
          </p:nvPr>
        </p:nvGraphicFramePr>
        <p:xfrm>
          <a:off x="971600" y="2780928"/>
          <a:ext cx="7344817" cy="3489609"/>
        </p:xfrm>
        <a:graphic>
          <a:graphicData uri="http://schemas.openxmlformats.org/drawingml/2006/table">
            <a:tbl>
              <a:tblPr/>
              <a:tblGrid>
                <a:gridCol w="1711950"/>
                <a:gridCol w="1711950"/>
                <a:gridCol w="39209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Ndarray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타입 코드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int8, uint8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i1,u1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1byites 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int16, uint16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i2,u2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2byites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int32, uint32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i4,u4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4byites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int64, uint64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i8,u8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8byites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float16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f2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반정밀도 부동소수점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float32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f4, f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단정밀도 부동소수점</a:t>
                      </a:r>
                      <a:r>
                        <a:rPr lang="en-US" altLang="ko-KR" sz="1200" dirty="0" smtClean="0">
                          <a:effectLst/>
                        </a:rPr>
                        <a:t>.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C</a:t>
                      </a:r>
                      <a:r>
                        <a:rPr lang="ko-KR" altLang="en-US" sz="1200" dirty="0" smtClean="0">
                          <a:effectLst/>
                        </a:rPr>
                        <a:t>언어의 </a:t>
                      </a:r>
                      <a:r>
                        <a:rPr lang="en-US" altLang="ko-KR" sz="1200" dirty="0" smtClean="0">
                          <a:effectLst/>
                        </a:rPr>
                        <a:t>float</a:t>
                      </a:r>
                      <a:r>
                        <a:rPr lang="ko-KR" altLang="en-US" sz="1200" dirty="0" smtClean="0">
                          <a:effectLst/>
                        </a:rPr>
                        <a:t>형 호환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float64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f8, d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배정밀도 부동소수점</a:t>
                      </a:r>
                      <a:r>
                        <a:rPr lang="en-US" altLang="ko-KR" sz="1200" baseline="0" dirty="0" smtClean="0">
                          <a:effectLst/>
                        </a:rPr>
                        <a:t>,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C</a:t>
                      </a:r>
                      <a:r>
                        <a:rPr lang="ko-KR" altLang="en-US" sz="1200" baseline="0" dirty="0" smtClean="0">
                          <a:effectLst/>
                        </a:rPr>
                        <a:t>언어의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double, Python</a:t>
                      </a:r>
                      <a:r>
                        <a:rPr lang="ko-KR" altLang="en-US" sz="1200" baseline="0" dirty="0" smtClean="0">
                          <a:effectLst/>
                        </a:rPr>
                        <a:t>의 </a:t>
                      </a:r>
                      <a:r>
                        <a:rPr lang="en-US" altLang="ko-KR" sz="1200" baseline="0" dirty="0" smtClean="0">
                          <a:effectLst/>
                        </a:rPr>
                        <a:t>float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float128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f16, g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 확장 정밀도 부동소수점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complex64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32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</a:t>
                      </a:r>
                      <a:r>
                        <a:rPr lang="en-US" altLang="ko-KR" sz="1200" dirty="0" smtClean="0">
                          <a:effectLst/>
                        </a:rPr>
                        <a:t>128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altLang="ko-KR" sz="1200" dirty="0" smtClean="0">
                          <a:effectLst/>
                        </a:rPr>
                        <a:t>16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64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타입과 매칭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타입 매칭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96428"/>
              </p:ext>
            </p:extLst>
          </p:nvPr>
        </p:nvGraphicFramePr>
        <p:xfrm>
          <a:off x="971600" y="2780928"/>
          <a:ext cx="7344817" cy="2014801"/>
        </p:xfrm>
        <a:graphic>
          <a:graphicData uri="http://schemas.openxmlformats.org/drawingml/2006/table">
            <a:tbl>
              <a:tblPr/>
              <a:tblGrid>
                <a:gridCol w="1711950"/>
                <a:gridCol w="1711950"/>
                <a:gridCol w="39209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Ndarray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타입 코드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</a:t>
                      </a:r>
                      <a:r>
                        <a:rPr lang="en-US" altLang="ko-KR" sz="1200" dirty="0" smtClean="0">
                          <a:effectLst/>
                        </a:rPr>
                        <a:t>256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altLang="ko-KR" sz="1200" dirty="0" smtClean="0">
                          <a:effectLst/>
                        </a:rPr>
                        <a:t>32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128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</a:rPr>
                        <a:t>bool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?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True, False</a:t>
                      </a:r>
                      <a:r>
                        <a:rPr lang="ko-KR" altLang="en-US" sz="1200" baseline="0" dirty="0" smtClean="0">
                          <a:effectLst/>
                        </a:rPr>
                        <a:t> 값을 저장하는 불리언 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파이썬 객체형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string_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고정길이 문자열형</a:t>
                      </a:r>
                      <a:r>
                        <a:rPr lang="en-US" altLang="ko-KR" sz="1200" baseline="0" dirty="0" smtClean="0">
                          <a:effectLst/>
                        </a:rPr>
                        <a:t>-</a:t>
                      </a:r>
                      <a:r>
                        <a:rPr lang="ko-KR" altLang="en-US" sz="1200" baseline="0" dirty="0" smtClean="0">
                          <a:effectLst/>
                        </a:rPr>
                        <a:t>각 글자는 </a:t>
                      </a:r>
                      <a:r>
                        <a:rPr lang="en-US" altLang="ko-KR" sz="1200" baseline="0" dirty="0" smtClean="0">
                          <a:effectLst/>
                        </a:rPr>
                        <a:t>1</a:t>
                      </a:r>
                      <a:r>
                        <a:rPr lang="ko-KR" altLang="en-US" sz="1200" baseline="0" dirty="0" smtClean="0">
                          <a:effectLst/>
                        </a:rPr>
                        <a:t>바이트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unicode</a:t>
                      </a:r>
                      <a:r>
                        <a:rPr lang="en-US" sz="1200" dirty="0" smtClean="0">
                          <a:effectLst/>
                        </a:rPr>
                        <a:t>_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U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고정길이 유니코드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</a:t>
            </a:r>
            <a:r>
              <a:rPr lang="ko-KR" altLang="en-US" dirty="0" smtClean="0"/>
              <a:t>메모리 저장방식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 fontScale="85000"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(&lt;: little-endian, &gt;: big-endian, |: not-relevant),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&lt;: </a:t>
            </a:r>
            <a:r>
              <a:rPr lang="en-US" altLang="ko-KR" dirty="0"/>
              <a:t>little-endian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293096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&gt;: big-endian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394988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|: not-relevant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28498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리틀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최하위 비트</a:t>
            </a:r>
            <a:r>
              <a:rPr lang="en-US" altLang="ko-KR" sz="1200" dirty="0"/>
              <a:t>(LSB)</a:t>
            </a:r>
            <a:r>
              <a:rPr lang="ko-KR" altLang="en-US" sz="1200" dirty="0"/>
              <a:t>부터 부호화되어 저장된다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들면</a:t>
            </a:r>
            <a:r>
              <a:rPr lang="en-US" altLang="ko-KR" sz="1200" dirty="0"/>
              <a:t>, </a:t>
            </a:r>
            <a:r>
              <a:rPr lang="ko-KR" altLang="en-US" sz="1200" dirty="0"/>
              <a:t>숫자 </a:t>
            </a:r>
            <a:r>
              <a:rPr lang="en-US" altLang="ko-KR" sz="1200" dirty="0"/>
              <a:t>12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나타내면 </a:t>
            </a:r>
            <a:r>
              <a:rPr lang="en-US" altLang="ko-KR" sz="1200" dirty="0"/>
              <a:t>1100</a:t>
            </a:r>
            <a:r>
              <a:rPr lang="ko-KR" altLang="en-US" sz="1200" dirty="0"/>
              <a:t>인데 </a:t>
            </a:r>
            <a:r>
              <a:rPr lang="ko-KR" altLang="en-US" sz="1200" dirty="0" err="1" smtClean="0"/>
              <a:t>리틀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</a:t>
            </a:r>
            <a:r>
              <a:rPr lang="en-US" altLang="ko-KR" sz="1200" dirty="0"/>
              <a:t>0011</a:t>
            </a:r>
            <a:r>
              <a:rPr lang="ko-KR" altLang="en-US" sz="1200" dirty="0"/>
              <a:t>로 각각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4393354"/>
            <a:ext cx="471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방식은 데이터의 최상위 비트가 가장 높은 주소에 저장되므로 그냥 보기에는 역으로 보인다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최상위 비트</a:t>
            </a:r>
            <a:r>
              <a:rPr lang="en-US" altLang="ko-KR" sz="1200" dirty="0"/>
              <a:t>(MSB)</a:t>
            </a:r>
            <a:r>
              <a:rPr lang="ko-KR" altLang="en-US" sz="1200" dirty="0"/>
              <a:t>부터 부호화되어 저장되며 </a:t>
            </a:r>
            <a:r>
              <a:rPr lang="ko-KR" altLang="en-US" sz="1200" dirty="0" smtClean="0"/>
              <a:t>예를 </a:t>
            </a:r>
            <a:r>
              <a:rPr lang="ko-KR" altLang="en-US" sz="1200" dirty="0"/>
              <a:t>들면</a:t>
            </a:r>
            <a:r>
              <a:rPr lang="en-US" altLang="ko-KR" sz="1200" dirty="0"/>
              <a:t>, </a:t>
            </a:r>
            <a:r>
              <a:rPr lang="ko-KR" altLang="en-US" sz="1200" dirty="0"/>
              <a:t>숫자 </a:t>
            </a:r>
            <a:r>
              <a:rPr lang="en-US" altLang="ko-KR" sz="1200" dirty="0"/>
              <a:t>12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나타내면 </a:t>
            </a:r>
            <a:r>
              <a:rPr lang="en-US" altLang="ko-KR" sz="1200" dirty="0"/>
              <a:t>1100</a:t>
            </a:r>
            <a:r>
              <a:rPr lang="ko-KR" altLang="en-US" sz="1200" dirty="0"/>
              <a:t>인데 빅 엔디안은 </a:t>
            </a:r>
            <a:r>
              <a:rPr lang="en-US" altLang="ko-KR" sz="1200" dirty="0" smtClean="0"/>
              <a:t>1100</a:t>
            </a:r>
            <a:r>
              <a:rPr lang="ko-KR" altLang="en-US" sz="1200" dirty="0" smtClean="0"/>
              <a:t>으로  </a:t>
            </a:r>
            <a:r>
              <a:rPr lang="ko-KR" altLang="en-US" sz="1200" dirty="0"/>
              <a:t>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35" y="5659820"/>
            <a:ext cx="471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문자를 저장할 때 사용 </a:t>
            </a:r>
            <a:r>
              <a:rPr lang="en-US" altLang="ko-KR" sz="1200" dirty="0" smtClean="0"/>
              <a:t>endian</a:t>
            </a:r>
            <a:r>
              <a:rPr lang="ko-KR" altLang="en-US" sz="1200" dirty="0" smtClean="0"/>
              <a:t>가 상관없이 처리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7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Little-endian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숫자를 저장할때 제일 왼쪽부터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3816424" cy="290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ko-KR" sz="1200" dirty="0" smtClean="0"/>
              <a:t>&gt;&gt;&gt; </a:t>
            </a:r>
            <a:r>
              <a:rPr lang="pl-PL" altLang="ko-KR" sz="1200" dirty="0" smtClean="0"/>
              <a:t>ar </a:t>
            </a:r>
            <a:r>
              <a:rPr lang="pl-PL" altLang="ko-KR" sz="1200" dirty="0"/>
              <a:t>= </a:t>
            </a:r>
            <a:r>
              <a:rPr lang="pl-PL" altLang="ko-KR" sz="1200" dirty="0" err="1"/>
              <a:t>np.array</a:t>
            </a:r>
            <a:r>
              <a:rPr lang="pl-PL" altLang="ko-KR" sz="1200" dirty="0"/>
              <a:t>([1,2,3</a:t>
            </a:r>
            <a:r>
              <a:rPr lang="pl-PL" altLang="ko-KR" sz="1200" dirty="0" smtClean="0"/>
              <a:t>])</a:t>
            </a:r>
          </a:p>
          <a:p>
            <a:r>
              <a:rPr lang="pl-PL" altLang="ko-KR" sz="1200" dirty="0" smtClean="0"/>
              <a:t>&gt;&gt;&gt; </a:t>
            </a:r>
            <a:r>
              <a:rPr lang="pl-PL" altLang="ko-KR" sz="1200" dirty="0" err="1" smtClean="0"/>
              <a:t>ar.tostring</a:t>
            </a:r>
            <a:r>
              <a:rPr lang="pl-PL" altLang="ko-KR" sz="1200" dirty="0" smtClean="0"/>
              <a:t>()</a:t>
            </a:r>
          </a:p>
          <a:p>
            <a:r>
              <a:rPr lang="tr-TR" altLang="ko-KR" sz="1200" dirty="0"/>
              <a:t>'\x01\x00\x00\x00\x00\x00\x00\x00\x02\x00\x00\x00\x00\x00\x00\x00\x03\x00\x00\x00\x00\x00\x00\x00'</a:t>
            </a:r>
            <a:endParaRPr lang="pl-PL" altLang="ko-KR" sz="1200" dirty="0" smtClean="0"/>
          </a:p>
          <a:p>
            <a:r>
              <a:rPr lang="pl-PL" altLang="ko-KR" sz="1200" dirty="0" smtClean="0"/>
              <a:t>&gt;&gt;&gt;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 = </a:t>
            </a:r>
            <a:r>
              <a:rPr lang="en-US" altLang="ko-KR" sz="1200" dirty="0" err="1" smtClean="0"/>
              <a:t>ar.tosting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ar.itemsize</a:t>
            </a:r>
            <a:endParaRPr lang="en-US" altLang="ko-KR" sz="1200" dirty="0" smtClean="0"/>
          </a:p>
          <a:p>
            <a:r>
              <a:rPr lang="en-US" altLang="ko-KR" sz="1200" dirty="0"/>
              <a:t>8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l[0:8]</a:t>
            </a:r>
            <a:endParaRPr lang="pl-PL" altLang="ko-KR" sz="1200" dirty="0" smtClean="0"/>
          </a:p>
          <a:p>
            <a:r>
              <a:rPr lang="tr-TR" altLang="ko-KR" sz="1200" dirty="0"/>
              <a:t>x01\x00\x00\x00\x00\x00\x00\x00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dirty="0" smtClean="0"/>
              <a:t>\x01\x00\x00\x00\x00\x00\x00\x00</a:t>
            </a:r>
          </a:p>
          <a:p>
            <a:r>
              <a:rPr kumimoji="1" lang="en-US" altLang="ko-KR" dirty="0" smtClean="0"/>
              <a:t>8bytes</a:t>
            </a:r>
            <a:r>
              <a:rPr kumimoji="1" lang="ko-KR" altLang="en-US" dirty="0" smtClean="0"/>
              <a:t>씩 저장하고 숫자는 첫번째부터 들어감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big-endian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숫자를 저장할때 제일 오른쪽부터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3816424" cy="290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/>
              <a:t>&gt;&gt;&gt; ar </a:t>
            </a:r>
            <a:r>
              <a:rPr lang="pt-BR" altLang="ko-KR" sz="1200" dirty="0"/>
              <a:t>= </a:t>
            </a:r>
            <a:r>
              <a:rPr lang="pt-BR" altLang="ko-KR" sz="1200" dirty="0" err="1"/>
              <a:t>np.array</a:t>
            </a:r>
            <a:r>
              <a:rPr lang="pt-BR" altLang="ko-KR" sz="1200" dirty="0"/>
              <a:t>([1,2,3],</a:t>
            </a:r>
            <a:r>
              <a:rPr lang="pt-BR" altLang="ko-KR" sz="1200" dirty="0" err="1"/>
              <a:t>dtype</a:t>
            </a:r>
            <a:r>
              <a:rPr lang="pt-BR" altLang="ko-KR" sz="1200" dirty="0"/>
              <a:t>='&gt;i8</a:t>
            </a:r>
            <a:r>
              <a:rPr lang="pt-BR" altLang="ko-KR" sz="1200" dirty="0" smtClean="0"/>
              <a:t>')</a:t>
            </a:r>
          </a:p>
          <a:p>
            <a:r>
              <a:rPr lang="pt-BR" altLang="ko-KR" sz="1200" dirty="0" smtClean="0"/>
              <a:t>&gt;&gt;&gt; </a:t>
            </a:r>
            <a:r>
              <a:rPr lang="pt-BR" altLang="ko-KR" sz="1200" dirty="0" err="1" smtClean="0"/>
              <a:t>ar.tostring</a:t>
            </a:r>
            <a:r>
              <a:rPr lang="pt-BR" altLang="ko-KR" sz="1200" dirty="0" smtClean="0"/>
              <a:t>()</a:t>
            </a:r>
            <a:endParaRPr lang="pt-BR" altLang="ko-KR" sz="1200" dirty="0"/>
          </a:p>
          <a:p>
            <a:r>
              <a:rPr lang="pt-BR" altLang="ko-KR" sz="1200" dirty="0" smtClean="0"/>
              <a:t>'\x00\x00\x00\x00\x00\x00\x00\x01\x00\x00\x00\x00\x00\x00\x00\x02\x00\x00\x00\x00\x00\x00\x00\x03’</a:t>
            </a:r>
          </a:p>
          <a:p>
            <a:r>
              <a:rPr lang="pt-BR" altLang="ko-KR" sz="1200" dirty="0" smtClean="0"/>
              <a:t>&gt;&gt;&gt; </a:t>
            </a:r>
            <a:r>
              <a:rPr lang="pt-BR" altLang="ko-KR" sz="1200" dirty="0" err="1" smtClean="0"/>
              <a:t>ar.dtype</a:t>
            </a:r>
            <a:endParaRPr lang="pt-BR" altLang="ko-KR" sz="1200" dirty="0" smtClean="0"/>
          </a:p>
          <a:p>
            <a:r>
              <a:rPr lang="pt-BR" altLang="ko-KR" sz="1200" dirty="0" smtClean="0"/>
              <a:t> </a:t>
            </a:r>
            <a:r>
              <a:rPr lang="pt-BR" altLang="ko-KR" sz="1200" dirty="0" err="1"/>
              <a:t>dtype</a:t>
            </a:r>
            <a:r>
              <a:rPr lang="pt-BR" altLang="ko-KR" sz="1200" dirty="0"/>
              <a:t>('&gt;i8')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x00\x00\x00\x00\x00\x00\x00\x01</a:t>
            </a:r>
          </a:p>
          <a:p>
            <a:endParaRPr kumimoji="1" lang="pt-BR" altLang="ko-KR" dirty="0"/>
          </a:p>
          <a:p>
            <a:r>
              <a:rPr kumimoji="1" lang="en-US" altLang="ko-KR" dirty="0" smtClean="0"/>
              <a:t>8bytes</a:t>
            </a:r>
            <a:r>
              <a:rPr kumimoji="1" lang="ko-KR" altLang="en-US" dirty="0" smtClean="0"/>
              <a:t>씩 저장하고 숫자는 마지막째부터 들어감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4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not-relevant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en-US" altLang="ko-KR" sz="2800" dirty="0" smtClean="0"/>
              <a:t>endian</a:t>
            </a:r>
            <a:r>
              <a:rPr lang="ko-KR" altLang="en-US" sz="2800" dirty="0" smtClean="0"/>
              <a:t>에 상관없이 문자를 저장할때 제일 왼쪽부터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4248472" cy="290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(['a','b',"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"],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='|S10</a:t>
            </a:r>
            <a:r>
              <a:rPr lang="en-US" altLang="ko-KR" sz="1200" dirty="0" smtClean="0"/>
              <a:t>')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sr.tostring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 smtClean="0"/>
              <a:t>'a\x00\x00\x00\x00\x00\x00\x00\x00\x00b\x00\x00\x00\x00\x00\x00\x00\x00\x00abc\x00\x00\x00\x00\x00\x00\x00’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sr.dtype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dtype</a:t>
            </a:r>
            <a:r>
              <a:rPr lang="en-US" altLang="ko-KR" sz="1200" dirty="0"/>
              <a:t>('S10')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sr.tostring</a:t>
            </a:r>
            <a:r>
              <a:rPr lang="en-US" altLang="ko-KR" sz="1200" dirty="0"/>
              <a:t>()[</a:t>
            </a:r>
            <a:r>
              <a:rPr lang="en-US" altLang="ko-KR" sz="1200" dirty="0" smtClean="0"/>
              <a:t>0:10] </a:t>
            </a:r>
            <a:r>
              <a:rPr lang="en-US" altLang="ko-KR" sz="1200" dirty="0"/>
              <a:t>'a\x00\x00\x00\x00\x00\x00\x00\x00\x00'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altLang="ko-KR" dirty="0" smtClean="0"/>
          </a:p>
          <a:p>
            <a:r>
              <a:rPr kumimoji="1" lang="en-US" altLang="ko-KR" dirty="0" smtClean="0"/>
              <a:t>10bytes</a:t>
            </a:r>
            <a:r>
              <a:rPr kumimoji="1" lang="ko-KR" altLang="en-US" dirty="0" smtClean="0"/>
              <a:t>씩 저장하고 문자는 첫번째부터 들어감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89483"/>
              </p:ext>
            </p:extLst>
          </p:nvPr>
        </p:nvGraphicFramePr>
        <p:xfrm>
          <a:off x="683568" y="2276872"/>
          <a:ext cx="7560840" cy="3888432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46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 as np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f_ = </a:t>
                      </a:r>
                      <a:r>
                        <a:rPr lang="en-US" altLang="ko-KR" sz="1200" dirty="0" err="1" smtClean="0"/>
                        <a:t>np.float</a:t>
                      </a:r>
                      <a:r>
                        <a:rPr lang="en-US" altLang="ko-KR" sz="1200" dirty="0" smtClean="0"/>
                        <a:t>_(1.0)</a:t>
                      </a:r>
                    </a:p>
                    <a:p>
                      <a:r>
                        <a:rPr lang="en-US" altLang="ko-KR" sz="1200" dirty="0" smtClean="0"/>
                        <a:t>print f_,f_.</a:t>
                      </a:r>
                      <a:r>
                        <a:rPr lang="en-US" altLang="ko-KR" sz="1200" dirty="0" err="1" smtClean="0"/>
                        <a:t>dtype.char</a:t>
                      </a:r>
                      <a:r>
                        <a:rPr lang="en-US" altLang="ko-KR" sz="1200" dirty="0" smtClean="0"/>
                        <a:t>, f_.</a:t>
                      </a:r>
                      <a:r>
                        <a:rPr lang="en-US" altLang="ko-KR" sz="1200" dirty="0" err="1" smtClean="0"/>
                        <a:t>itemsize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dtype.names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f_.dtype.name</a:t>
                      </a:r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dtype.shape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dtype.num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결과값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1.0 d 8</a:t>
                      </a:r>
                    </a:p>
                    <a:p>
                      <a:r>
                        <a:rPr lang="en-US" altLang="ko-KR" sz="1200" dirty="0" smtClean="0"/>
                        <a:t>None</a:t>
                      </a:r>
                    </a:p>
                    <a:p>
                      <a:r>
                        <a:rPr lang="en-US" altLang="ko-KR" sz="1200" dirty="0" smtClean="0"/>
                        <a:t>float64</a:t>
                      </a:r>
                    </a:p>
                    <a:p>
                      <a:r>
                        <a:rPr lang="en-US" altLang="ko-KR" sz="1200" dirty="0" smtClean="0"/>
                        <a:t>()</a:t>
                      </a:r>
                    </a:p>
                    <a:p>
                      <a:r>
                        <a:rPr lang="en-US" altLang="ko-KR" sz="1200" dirty="0" smtClean="0"/>
                        <a:t>12</a:t>
                      </a:r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 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타입내의 요소들이 구성 크기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kumimoji="0"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타입명</a:t>
                      </a:r>
                      <a:endParaRPr kumimoji="0"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names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field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원소들에 대한 모형 크기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타입이 순서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numpy.arange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타입의 차이는 배열객체 안의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계산에 대한 차이가 반영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3284984"/>
            <a:ext cx="329391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l = range(1,10)</a:t>
            </a:r>
          </a:p>
          <a:p>
            <a:r>
              <a:rPr lang="en-US" altLang="ko-KR" sz="1200" dirty="0"/>
              <a:t>print type(l),l</a:t>
            </a:r>
          </a:p>
          <a:p>
            <a:r>
              <a:rPr lang="en-US" altLang="ko-KR" sz="1200" dirty="0" err="1"/>
              <a:t>nparr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(1,10,dtype=</a:t>
            </a:r>
            <a:r>
              <a:rPr lang="en-US" altLang="ko-KR" sz="1200" dirty="0" err="1"/>
              <a:t>np.float</a:t>
            </a:r>
            <a:r>
              <a:rPr lang="en-US" altLang="ko-KR" sz="1200" dirty="0"/>
              <a:t>_)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nparr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538466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&lt;type 'list'&gt; [1, 2, 3, 4, 5, 6, 7, 8, 9]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 [ 1.  2.  3.  4.  5.  6.  7.  8.  9.]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numpy.arange</a:t>
            </a:r>
            <a:r>
              <a:rPr lang="ko-KR" altLang="en-US" dirty="0" smtClean="0"/>
              <a:t>는 다양한 타입으로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를 생성할 수 있음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90563" y="4653136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4337518" y="3536142"/>
            <a:ext cx="594522" cy="1369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28316"/>
              </p:ext>
            </p:extLst>
          </p:nvPr>
        </p:nvGraphicFramePr>
        <p:xfrm>
          <a:off x="755576" y="1916832"/>
          <a:ext cx="7560840" cy="4378432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46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np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 =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np.float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_(1.0)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dtype.type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dtype.str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dtype.isbuiltin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dtype.byteorder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dtype.alignment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dtype.isalignedstruct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결과값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&lt;type 'numpy.float64'&gt;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&lt;f8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altLang="ko-KR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내의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타입으로 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Array-protocol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타입스트링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표시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&lt;: little-endian</a:t>
                      </a:r>
                      <a:r>
                        <a:rPr lang="ko-KR" altLang="en-US" sz="1200" dirty="0" smtClean="0"/>
                        <a:t>으로 </a:t>
                      </a:r>
                      <a:r>
                        <a:rPr lang="en-US" altLang="ko-KR" sz="1200" dirty="0" smtClean="0"/>
                        <a:t>float</a:t>
                      </a:r>
                      <a:r>
                        <a:rPr lang="en-US" altLang="ko-KR" sz="1200" baseline="0" dirty="0" smtClean="0"/>
                        <a:t> 8</a:t>
                      </a:r>
                      <a:r>
                        <a:rPr lang="ko-KR" altLang="en-US" sz="1200" baseline="0" dirty="0" smtClean="0"/>
                        <a:t>개 </a:t>
                      </a:r>
                      <a:r>
                        <a:rPr lang="en-US" altLang="ko-KR" sz="1200" baseline="0" dirty="0" smtClean="0"/>
                        <a:t>bytes </a:t>
                      </a:r>
                      <a:r>
                        <a:rPr lang="ko-KR" altLang="en-US" sz="1200" baseline="0" dirty="0" smtClean="0"/>
                        <a:t>처리</a:t>
                      </a:r>
                      <a:endParaRPr lang="ko-KR" altLang="en-US" sz="1200" dirty="0" smtClean="0"/>
                    </a:p>
                    <a:p>
                      <a:pPr algn="l" fontAlgn="t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isbuiltin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0:structure</a:t>
                      </a: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 type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r>
                        <a:rPr kumimoji="0" lang="en-US" altLang="ko-KR" sz="12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 타입</a:t>
                      </a:r>
                      <a:endParaRPr kumimoji="0" lang="en-US" altLang="ko-KR" sz="12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 </a:t>
                      </a:r>
                      <a:r>
                        <a:rPr kumimoji="0"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정의 타입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byteorder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: 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: 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little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: big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 : not applicable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타입내의 요소들이 구성 크기</a:t>
                      </a:r>
                    </a:p>
                    <a:p>
                      <a:endParaRPr lang="ko-KR" altLang="en-US" dirty="0"/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isalignedstruct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59041"/>
              </p:ext>
            </p:extLst>
          </p:nvPr>
        </p:nvGraphicFramePr>
        <p:xfrm>
          <a:off x="755576" y="1916832"/>
          <a:ext cx="7560840" cy="4150568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46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 as np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f_ = </a:t>
                      </a:r>
                      <a:r>
                        <a:rPr lang="en-US" altLang="ko-KR" sz="1200" dirty="0" err="1" smtClean="0"/>
                        <a:t>np.float</a:t>
                      </a:r>
                      <a:r>
                        <a:rPr lang="en-US" altLang="ko-KR" sz="1200" dirty="0" smtClean="0"/>
                        <a:t>_(1.0)</a:t>
                      </a:r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dtype.descr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dtype.hasobject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dtype.subdtype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dtype.base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dtype.kind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dtype.isnative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결과값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[('', '&lt;f8')]</a:t>
                      </a:r>
                    </a:p>
                    <a:p>
                      <a:r>
                        <a:rPr lang="en-US" altLang="ko-KR" sz="1200" dirty="0" smtClean="0"/>
                        <a:t>False</a:t>
                      </a:r>
                    </a:p>
                    <a:p>
                      <a:r>
                        <a:rPr lang="en-US" altLang="ko-KR" sz="1200" dirty="0" smtClean="0"/>
                        <a:t>None</a:t>
                      </a:r>
                    </a:p>
                    <a:p>
                      <a:r>
                        <a:rPr lang="en-US" altLang="ko-KR" sz="1200" dirty="0" smtClean="0"/>
                        <a:t>Float64</a:t>
                      </a:r>
                    </a:p>
                    <a:p>
                      <a:r>
                        <a:rPr lang="en-US" altLang="ko-KR" sz="1200" dirty="0" smtClean="0"/>
                        <a:t>F</a:t>
                      </a:r>
                    </a:p>
                    <a:p>
                      <a:r>
                        <a:rPr lang="en-US" altLang="ko-KR" sz="1200" dirty="0" smtClean="0"/>
                        <a:t>True</a:t>
                      </a:r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 interface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hasobject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any reference-counted objects in any fields or sub-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존재시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subdtype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 (</a:t>
                      </a:r>
                      <a:r>
                        <a:rPr kumimoji="0"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item_dtype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shape) if this </a:t>
                      </a:r>
                      <a:r>
                        <a:rPr kumimoji="0"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sub-array, and None otherwise.</a:t>
                      </a:r>
                    </a:p>
                  </a:txBody>
                  <a:tcPr marL="38100" marR="60960" marT="7620" marB="76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정의된 타입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array-protocol type 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isnative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내부 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order 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사용여부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1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69559"/>
              </p:ext>
            </p:extLst>
          </p:nvPr>
        </p:nvGraphicFramePr>
        <p:xfrm>
          <a:off x="755576" y="1916832"/>
          <a:ext cx="7560840" cy="298886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7349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 as np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f_ = </a:t>
                      </a:r>
                      <a:r>
                        <a:rPr lang="en-US" altLang="ko-KR" sz="1200" dirty="0" err="1" smtClean="0"/>
                        <a:t>np.float</a:t>
                      </a:r>
                      <a:r>
                        <a:rPr lang="en-US" altLang="ko-KR" sz="1200" dirty="0" smtClean="0"/>
                        <a:t>_(1.0)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dtype.flags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dtype.fields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dtype.metadata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결과값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0</a:t>
                      </a:r>
                    </a:p>
                    <a:p>
                      <a:r>
                        <a:rPr lang="en-US" altLang="ko-KR" sz="1200" dirty="0" smtClean="0"/>
                        <a:t>None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None</a:t>
                      </a:r>
                    </a:p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Interpret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되어진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bit flags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Dtype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정의한 필드들</a:t>
                      </a:r>
                      <a:endParaRPr lang="ko-KR" altLang="en-US" sz="1200" dirty="0" smtClean="0"/>
                    </a:p>
                    <a:p>
                      <a:pPr algn="l" fontAlgn="t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64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random</a:t>
            </a:r>
            <a:br>
              <a:rPr lang="en-US" altLang="ko-KR" sz="9600" dirty="0" smtClean="0"/>
            </a:br>
            <a:r>
              <a:rPr lang="en-US" altLang="ko-KR" sz="9600" dirty="0" smtClean="0"/>
              <a:t>module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2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Simple random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Simple random data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61643"/>
              </p:ext>
            </p:extLst>
          </p:nvPr>
        </p:nvGraphicFramePr>
        <p:xfrm>
          <a:off x="827584" y="1916832"/>
          <a:ext cx="7475445" cy="4525962"/>
        </p:xfrm>
        <a:graphic>
          <a:graphicData uri="http://schemas.openxmlformats.org/drawingml/2006/table">
            <a:tbl>
              <a:tblPr/>
              <a:tblGrid>
                <a:gridCol w="2811467"/>
                <a:gridCol w="4663978"/>
              </a:tblGrid>
              <a:tr h="2574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(d0, d1, ...,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Random values in a given shape.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(d0, d1, ...,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a sample (or samples) from the “standard normal” distribution.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randint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(low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high, 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integers from </a:t>
                      </a:r>
                      <a:r>
                        <a:rPr lang="en-US" sz="1200" i="1" dirty="0">
                          <a:effectLst/>
                        </a:rPr>
                        <a:t>low</a:t>
                      </a:r>
                      <a:r>
                        <a:rPr lang="en-US" sz="1200" dirty="0">
                          <a:effectLst/>
                        </a:rPr>
                        <a:t> (inclusive) to </a:t>
                      </a:r>
                      <a:r>
                        <a:rPr lang="en-US" sz="1200" i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 (exclusive).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random_integers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(low[, high, 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integers between </a:t>
                      </a:r>
                      <a:r>
                        <a:rPr lang="en-US" sz="1200" i="1" dirty="0">
                          <a:effectLst/>
                        </a:rPr>
                        <a:t>low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, inclusive.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random_sample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sample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choice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size, replace, p])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Generates a random sample from a given 1-D array ..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4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bytes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(length)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bytes.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and/</a:t>
            </a:r>
            <a:r>
              <a:rPr lang="en-US" altLang="ko-KR" dirty="0" err="1" smtClean="0"/>
              <a:t>randn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인자로 배열의 모형을 받아 임의의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4915611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</a:t>
            </a:r>
            <a:r>
              <a:rPr lang="en-US" altLang="ko-KR" sz="1200" dirty="0"/>
              <a:t>(2,3)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([[ 0.27948006,  0.71836214,  0.92851477],</a:t>
            </a:r>
            <a:br>
              <a:rPr lang="en-US" altLang="ko-KR" sz="1200" dirty="0"/>
            </a:br>
            <a:r>
              <a:rPr lang="en-US" altLang="ko-KR" sz="1200" dirty="0"/>
              <a:t>       [ 0.29718752,  0.18412029,  0.91162818]])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(2,3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array([[-1.15957548,  0.28565673,  0.60792435],</a:t>
            </a:r>
            <a:br>
              <a:rPr lang="en-US" altLang="ko-KR" sz="1200" dirty="0"/>
            </a:br>
            <a:r>
              <a:rPr lang="en-US" altLang="ko-KR" sz="1200" dirty="0"/>
              <a:t>       [-1.00512833,  0.15868573,  0.18489098]])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253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randnint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random_integers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Low, high, size(shape)</a:t>
            </a:r>
            <a:r>
              <a:rPr lang="ko-KR" altLang="en-US" dirty="0" smtClean="0"/>
              <a:t>으로 인자를 넣으면 </a:t>
            </a:r>
            <a:r>
              <a:rPr lang="en-US" altLang="ko-KR" dirty="0" smtClean="0"/>
              <a:t>low/high </a:t>
            </a:r>
            <a:r>
              <a:rPr lang="ko-KR" altLang="en-US" dirty="0" smtClean="0"/>
              <a:t>사이의 값으로 원소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4915611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np.random.randint</a:t>
            </a:r>
            <a:r>
              <a:rPr lang="en-US" altLang="ko-KR" sz="1200" dirty="0" smtClean="0"/>
              <a:t>(2,3,size=10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([2, 2, 2, 2, 2, 2, 2, 2, 2, 2])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(2,3,size=(2,4))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([[2, 2, 2, 2],</a:t>
            </a:r>
            <a:br>
              <a:rPr lang="en-US" altLang="ko-KR" sz="1200" dirty="0"/>
            </a:br>
            <a:r>
              <a:rPr lang="en-US" altLang="ko-KR" sz="1200" dirty="0"/>
              <a:t>       [2, 2, 2, 2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np.random.random_integers</a:t>
            </a:r>
            <a:r>
              <a:rPr lang="en-US" altLang="ko-KR" sz="1200" dirty="0" smtClean="0"/>
              <a:t>(1,size=10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([1, 1, 1, 1, 1, 1, 1, 1, 1, 1])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np.random.random_integers</a:t>
            </a:r>
            <a:r>
              <a:rPr lang="en-US" altLang="ko-KR" sz="1200" dirty="0"/>
              <a:t>(1,size=(2,4))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([[1, 1, 1, 1],</a:t>
            </a:r>
            <a:br>
              <a:rPr lang="en-US" altLang="ko-KR" sz="1200" dirty="0"/>
            </a:br>
            <a:r>
              <a:rPr lang="en-US" altLang="ko-KR" sz="1200" dirty="0"/>
              <a:t>       [1, 1, 1, 1]])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541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Permutations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6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Permutations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7512"/>
              </p:ext>
            </p:extLst>
          </p:nvPr>
        </p:nvGraphicFramePr>
        <p:xfrm>
          <a:off x="683569" y="3140968"/>
          <a:ext cx="7632848" cy="1274972"/>
        </p:xfrm>
        <a:graphic>
          <a:graphicData uri="http://schemas.openxmlformats.org/drawingml/2006/table">
            <a:tbl>
              <a:tblPr/>
              <a:tblGrid>
                <a:gridCol w="2695289"/>
                <a:gridCol w="4937559"/>
              </a:tblGrid>
              <a:tr h="6374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shuffle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Modify a sequence in-place by shuffling its contents.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4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permutation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Randomly permute a sequence, or return a permuted range.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64878</TotalTime>
  <Words>5809</Words>
  <Application>Microsoft Office PowerPoint</Application>
  <PresentationFormat>화면 슬라이드 쇼(4:3)</PresentationFormat>
  <Paragraphs>1167</Paragraphs>
  <Slides>105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06" baseType="lpstr">
      <vt:lpstr>가을</vt:lpstr>
      <vt:lpstr>Python  numpy 기본 version 2.x</vt:lpstr>
      <vt:lpstr>  기본  이해하기</vt:lpstr>
      <vt:lpstr>Numpy 이해하기</vt:lpstr>
      <vt:lpstr>ndarray 클래스 이해하기</vt:lpstr>
      <vt:lpstr>Ndarray 생성하기</vt:lpstr>
      <vt:lpstr>Ndarray  데이터 타입 바꾸기</vt:lpstr>
      <vt:lpstr>Ndarray  데이터 모형 바꾸기</vt:lpstr>
      <vt:lpstr>섭씨와 화씨 온도 변환</vt:lpstr>
      <vt:lpstr>range와 numpy.arange 비교</vt:lpstr>
      <vt:lpstr>__getitem__ 비교</vt:lpstr>
      <vt:lpstr>__setitem__ 비교</vt:lpstr>
      <vt:lpstr>데이터 타입 이해하기</vt:lpstr>
      <vt:lpstr>Data type : 1</vt:lpstr>
      <vt:lpstr>Data type : 2</vt:lpstr>
      <vt:lpstr>Int/float 생성</vt:lpstr>
      <vt:lpstr>bool_ 생성</vt:lpstr>
      <vt:lpstr>arange 함수로 생성</vt:lpstr>
      <vt:lpstr>1차원 배열</vt:lpstr>
      <vt:lpstr>배열 만들기</vt:lpstr>
      <vt:lpstr>차수 및 모양, 타입 확인</vt:lpstr>
      <vt:lpstr>배열 접근하기</vt:lpstr>
      <vt:lpstr>배열 값 바꾸기</vt:lpstr>
      <vt:lpstr>배열 값 바꾸기 : Broadcasting</vt:lpstr>
      <vt:lpstr>배열 사칙연산</vt:lpstr>
      <vt:lpstr>ndarray  이름처리 : 1차배열</vt:lpstr>
      <vt:lpstr>2차원 배열</vt:lpstr>
      <vt:lpstr>배열 만들기</vt:lpstr>
      <vt:lpstr>배열 이해하기</vt:lpstr>
      <vt:lpstr>배열 접근하기 : 행과 열구분</vt:lpstr>
      <vt:lpstr>배열 접근하기 : 행열로 구분 </vt:lpstr>
      <vt:lpstr>배열 접근하기 : 값 </vt:lpstr>
      <vt:lpstr>Ndarray  내부 원소에 이름 부여</vt:lpstr>
      <vt:lpstr>ndarray  이름처리 : 2차배열</vt:lpstr>
      <vt:lpstr>배열 사칙연산</vt:lpstr>
      <vt:lpstr>axis 이해하기</vt:lpstr>
      <vt:lpstr>N차원 배열 처리</vt:lpstr>
      <vt:lpstr>인덱스 접근 방법</vt:lpstr>
      <vt:lpstr>다차원 배열 생성 및 열값 변경</vt:lpstr>
      <vt:lpstr>비교연산에 의한 접근 방법</vt:lpstr>
      <vt:lpstr>배열에 대한 값을 체크하여 변경 </vt:lpstr>
      <vt:lpstr>배열 사이즈</vt:lpstr>
      <vt:lpstr>배열 원소 개수 알아보기</vt:lpstr>
      <vt:lpstr>배열 인덱스 처리</vt:lpstr>
      <vt:lpstr>argmax/argmin</vt:lpstr>
      <vt:lpstr>파일에 저장 및 재할당</vt:lpstr>
      <vt:lpstr>save/load</vt:lpstr>
      <vt:lpstr>  생성 함수</vt:lpstr>
      <vt:lpstr>생성함수 : 1 </vt:lpstr>
      <vt:lpstr>생성함수 : 2 </vt:lpstr>
      <vt:lpstr>numpy.array </vt:lpstr>
      <vt:lpstr>numpy.array 생성함수</vt:lpstr>
      <vt:lpstr>numpy.array 생성 예시</vt:lpstr>
      <vt:lpstr>numpy.zeros </vt:lpstr>
      <vt:lpstr>numpy.zeros 생성자</vt:lpstr>
      <vt:lpstr>numpy.zeros 생성 예시</vt:lpstr>
      <vt:lpstr>Array 구조화 : string  </vt:lpstr>
      <vt:lpstr>Array 구조화 : list 이용  </vt:lpstr>
      <vt:lpstr>Array 구조화 : dict 이용 -1  </vt:lpstr>
      <vt:lpstr>Array 구조화 : dict 이용 - 2  </vt:lpstr>
      <vt:lpstr>ndarray 접근 방법 </vt:lpstr>
      <vt:lpstr>numpy.array 접근 방법</vt:lpstr>
      <vt:lpstr>numpy.array 여러 칼럼 접근 </vt:lpstr>
      <vt:lpstr>numpy.array 변경 방법</vt:lpstr>
      <vt:lpstr>ndarray 필드명 변경 </vt:lpstr>
      <vt:lpstr>칼럼 필드명 변경</vt:lpstr>
      <vt:lpstr>numpy.eye </vt:lpstr>
      <vt:lpstr>numpy.eye 생성함수</vt:lpstr>
      <vt:lpstr>numpy.eye 생성 예시</vt:lpstr>
      <vt:lpstr>numpy.identity </vt:lpstr>
      <vt:lpstr>numpy.identity 생성함수</vt:lpstr>
      <vt:lpstr>numpy.identity 생성 예시</vt:lpstr>
      <vt:lpstr>  ndarray class</vt:lpstr>
      <vt:lpstr>numpy.ndarray </vt:lpstr>
      <vt:lpstr>numpy.ndarray 변수 : 1</vt:lpstr>
      <vt:lpstr>numpy.ndarray 변수 : 2</vt:lpstr>
      <vt:lpstr> dtype class</vt:lpstr>
      <vt:lpstr>numpy.dtype </vt:lpstr>
      <vt:lpstr>numpy.dtype 생성자</vt:lpstr>
      <vt:lpstr>numpy.dtype 생성예시(1)</vt:lpstr>
      <vt:lpstr>numpy.dtype 생성예시(2)</vt:lpstr>
      <vt:lpstr>array-protocol type string</vt:lpstr>
      <vt:lpstr>Ndarray 타입과 매칭 1</vt:lpstr>
      <vt:lpstr>Ndarray 타입과 매칭2</vt:lpstr>
      <vt:lpstr>Byte 메모리 저장방식</vt:lpstr>
      <vt:lpstr>Little-endian</vt:lpstr>
      <vt:lpstr>big-endian</vt:lpstr>
      <vt:lpstr>not-relevant</vt:lpstr>
      <vt:lpstr>numpy.dtype 변수 </vt:lpstr>
      <vt:lpstr>dtype 변수 - 1 </vt:lpstr>
      <vt:lpstr>dtype 변수 - 2 </vt:lpstr>
      <vt:lpstr>dtype 변수 - 3 </vt:lpstr>
      <vt:lpstr>dtype 변수 - 4 </vt:lpstr>
      <vt:lpstr> numpy random module</vt:lpstr>
      <vt:lpstr>Simple random data</vt:lpstr>
      <vt:lpstr>Simple random data</vt:lpstr>
      <vt:lpstr>rand/randn</vt:lpstr>
      <vt:lpstr> randnint/random_integers</vt:lpstr>
      <vt:lpstr>Permutations</vt:lpstr>
      <vt:lpstr>Permutations</vt:lpstr>
      <vt:lpstr>Distributions</vt:lpstr>
      <vt:lpstr>Distributions 1</vt:lpstr>
      <vt:lpstr>Distributions 2</vt:lpstr>
      <vt:lpstr>Distributions 3</vt:lpstr>
      <vt:lpstr>Random generator</vt:lpstr>
      <vt:lpstr>Random generator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826</cp:revision>
  <dcterms:created xsi:type="dcterms:W3CDTF">2015-12-01T07:34:30Z</dcterms:created>
  <dcterms:modified xsi:type="dcterms:W3CDTF">2016-03-23T03:46:57Z</dcterms:modified>
</cp:coreProperties>
</file>